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89" r:id="rId7"/>
    <p:sldId id="298" r:id="rId8"/>
    <p:sldId id="285" r:id="rId9"/>
    <p:sldId id="260" r:id="rId10"/>
    <p:sldId id="281" r:id="rId11"/>
    <p:sldId id="287" r:id="rId12"/>
    <p:sldId id="282" r:id="rId13"/>
    <p:sldId id="288" r:id="rId14"/>
    <p:sldId id="297" r:id="rId15"/>
    <p:sldId id="290" r:id="rId16"/>
    <p:sldId id="292" r:id="rId17"/>
    <p:sldId id="291" r:id="rId18"/>
    <p:sldId id="296" r:id="rId19"/>
    <p:sldId id="294" r:id="rId20"/>
    <p:sldId id="29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55973"/>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724" autoAdjust="0"/>
  </p:normalViewPr>
  <p:slideViewPr>
    <p:cSldViewPr snapToGrid="0">
      <p:cViewPr varScale="1">
        <p:scale>
          <a:sx n="95" d="100"/>
          <a:sy n="95" d="100"/>
        </p:scale>
        <p:origin x="53" y="254"/>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6/24/2024</a:t>
            </a:fld>
            <a:endParaRPr lang="en-US" dirty="0"/>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dirty="0"/>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6/24/2024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dirty="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C86772-94DE-41DD-845F-738AE05EE900}" type="slidenum">
              <a:rPr lang="en-US" smtClean="0"/>
              <a:t>1</a:t>
            </a:fld>
            <a:endParaRPr lang="en-US" dirty="0"/>
          </a:p>
        </p:txBody>
      </p:sp>
    </p:spTree>
    <p:extLst>
      <p:ext uri="{BB962C8B-B14F-4D97-AF65-F5344CB8AC3E}">
        <p14:creationId xmlns:p14="http://schemas.microsoft.com/office/powerpoint/2010/main" val="2038520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fb8ba4605_6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fb8ba4605_6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endParaRPr lang="en-US" dirty="0"/>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endParaRPr lang="en-US" dirty="0"/>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endParaRPr lang="en-US" dirty="0"/>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endParaRPr lang="en-US" dirty="0"/>
          </a:p>
        </p:txBody>
      </p:sp>
    </p:spTree>
    <p:extLst>
      <p:ext uri="{BB962C8B-B14F-4D97-AF65-F5344CB8AC3E}">
        <p14:creationId xmlns:p14="http://schemas.microsoft.com/office/powerpoint/2010/main" val="1685546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258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endParaRPr lang="en-US" dirty="0"/>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endParaRPr lang="en-US" dirty="0"/>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C9EB796-3441-D6AE-2101-C1B82BE7DB54}"/>
              </a:ext>
            </a:extLst>
          </p:cNvPr>
          <p:cNvPicPr>
            <a:picLocks noGrp="1" noChangeAspect="1"/>
          </p:cNvPicPr>
          <p:nvPr>
            <p:ph type="pic" sz="quarter" idx="10"/>
          </p:nvPr>
        </p:nvPicPr>
        <p:blipFill>
          <a:blip r:embed="rId3"/>
          <a:srcRect/>
          <a:stretch>
            <a:fillRect/>
          </a:stretch>
        </p:blipFill>
        <p:spPr>
          <a:prstGeom prst="rect">
            <a:avLst/>
          </a:prstGeom>
        </p:spPr>
      </p:pic>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6038850" y="-545910"/>
            <a:ext cx="6264963" cy="3229476"/>
          </a:xfrm>
        </p:spPr>
        <p:txBody>
          <a:bodyPr anchor="b"/>
          <a:lstStyle/>
          <a:p>
            <a:r>
              <a:rPr lang="en-GB" sz="5400" dirty="0"/>
              <a:t>On – Device Translation of Dynamically Typed and Interpreted Languages</a:t>
            </a:r>
            <a:endParaRPr lang="en-US" sz="5400" dirty="0"/>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6010275" y="4306390"/>
            <a:ext cx="6181725" cy="1884947"/>
          </a:xfrm>
        </p:spPr>
        <p:txBody>
          <a:bodyPr/>
          <a:lstStyle/>
          <a:p>
            <a:r>
              <a:rPr lang="en-US" dirty="0"/>
              <a:t>Paper ID : 3334</a:t>
            </a:r>
          </a:p>
          <a:p>
            <a:r>
              <a:rPr lang="en-US" dirty="0"/>
              <a:t>Authors : Pranav H, Muppavarapu Sri Harshini, Rachuri Tarun, Meena Belwal, </a:t>
            </a:r>
          </a:p>
          <a:p>
            <a:r>
              <a:rPr lang="en-GB" dirty="0"/>
              <a:t>Dept of Computer Science,</a:t>
            </a:r>
            <a:br>
              <a:rPr lang="en-GB" dirty="0"/>
            </a:br>
            <a:r>
              <a:rPr lang="en-GB" dirty="0"/>
              <a:t>Amrita school of computing</a:t>
            </a:r>
            <a:r>
              <a:rPr lang="en-GB"/>
              <a:t>, Bengaluru, </a:t>
            </a:r>
            <a:br>
              <a:rPr lang="en-GB"/>
            </a:br>
            <a:r>
              <a:rPr lang="en-GB"/>
              <a:t>Amrita </a:t>
            </a:r>
            <a:r>
              <a:rPr lang="en-GB" dirty="0"/>
              <a:t>Viswa Vidyapeetham, India.</a:t>
            </a:r>
            <a:r>
              <a:rPr lang="en-US" dirty="0"/>
              <a:t> </a:t>
            </a:r>
          </a:p>
          <a:p>
            <a:endParaRPr lang="en-US" dirty="0"/>
          </a:p>
        </p:txBody>
      </p:sp>
      <p:pic>
        <p:nvPicPr>
          <p:cNvPr id="36" name="Graphic 35">
            <a:extLst>
              <a:ext uri="{FF2B5EF4-FFF2-40B4-BE49-F238E27FC236}">
                <a16:creationId xmlns:a16="http://schemas.microsoft.com/office/drawing/2014/main" id="{3CD0F96C-C036-4A88-B85A-765408F6F20F}"/>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0" y="0"/>
            <a:ext cx="6434138" cy="6858000"/>
          </a:xfrm>
          <a:prstGeom prst="rect">
            <a:avLst/>
          </a:prstGeom>
        </p:spPr>
      </p:pic>
      <p:pic>
        <p:nvPicPr>
          <p:cNvPr id="10" name="Graphic 9">
            <a:extLst>
              <a:ext uri="{FF2B5EF4-FFF2-40B4-BE49-F238E27FC236}">
                <a16:creationId xmlns:a16="http://schemas.microsoft.com/office/drawing/2014/main" id="{B224A1F6-21F4-4A67-8DDD-53AC739DF5B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575" y="0"/>
            <a:ext cx="5981700" cy="6858000"/>
          </a:xfrm>
          <a:prstGeom prst="rect">
            <a:avLst/>
          </a:prstGeom>
        </p:spPr>
      </p:pic>
    </p:spTree>
    <p:extLst>
      <p:ext uri="{BB962C8B-B14F-4D97-AF65-F5344CB8AC3E}">
        <p14:creationId xmlns:p14="http://schemas.microsoft.com/office/powerpoint/2010/main" val="1713940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Code Generator</a:t>
            </a:r>
          </a:p>
        </p:txBody>
      </p:sp>
      <p:sp>
        <p:nvSpPr>
          <p:cNvPr id="12" name="Content Placeholder 11">
            <a:extLst>
              <a:ext uri="{FF2B5EF4-FFF2-40B4-BE49-F238E27FC236}">
                <a16:creationId xmlns:a16="http://schemas.microsoft.com/office/drawing/2014/main" id="{558B4517-680D-7BE0-2F40-C55E4630F210}"/>
              </a:ext>
            </a:extLst>
          </p:cNvPr>
          <p:cNvSpPr txBox="1">
            <a:spLocks noGrp="1"/>
          </p:cNvSpPr>
          <p:nvPr>
            <p:ph sz="quarter" idx="15"/>
          </p:nvPr>
        </p:nvSpPr>
        <p:spPr>
          <a:xfrm>
            <a:off x="256704" y="2116402"/>
            <a:ext cx="8151800" cy="3672800"/>
          </a:xfrm>
          <a:prstGeom prst="rect">
            <a:avLst/>
          </a:prstGeom>
          <a:noFill/>
        </p:spPr>
        <p:txBody>
          <a:bodyPr wrap="square" rtlCol="0">
            <a:spAutoFit/>
          </a:bodyPr>
          <a:lstStyle/>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The Code generator proceeds to emit the equivalent Python code for the source MATLAB file, starting with necessary imports and headers. It defines methods to handle different kinds of expressions and statements, recursively traversing the AST. </a:t>
            </a:r>
          </a:p>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When encountering expression nodes, it translates MATLAB operators and constructs into their Python equivalents, including handling function calls and special cases like ranges and assignments. It ensures proper indentation and structure in the emitted Python code. </a:t>
            </a:r>
          </a:p>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Additionally, it dynamically loads library functions as needed, , by default importing </a:t>
            </a:r>
            <a:r>
              <a:rPr lang="en-GB" dirty="0" err="1">
                <a:solidFill>
                  <a:schemeClr val="bg1"/>
                </a:solidFill>
                <a:latin typeface="Times New Roman" panose="02020603050405020304" pitchFamily="18" charset="0"/>
                <a:cs typeface="Times New Roman" panose="02020603050405020304" pitchFamily="18" charset="0"/>
              </a:rPr>
              <a:t>nump</a:t>
            </a:r>
            <a:r>
              <a:rPr lang="en-GB" dirty="0">
                <a:solidFill>
                  <a:schemeClr val="bg1"/>
                </a:solidFill>
                <a:latin typeface="Times New Roman" panose="02020603050405020304" pitchFamily="18" charset="0"/>
                <a:cs typeface="Times New Roman" panose="02020603050405020304" pitchFamily="18" charset="0"/>
              </a:rPr>
              <a:t>, copy, </a:t>
            </a:r>
            <a:r>
              <a:rPr lang="en-GB" dirty="0" err="1">
                <a:solidFill>
                  <a:schemeClr val="bg1"/>
                </a:solidFill>
                <a:latin typeface="Times New Roman" panose="02020603050405020304" pitchFamily="18" charset="0"/>
                <a:cs typeface="Times New Roman" panose="02020603050405020304" pitchFamily="18" charset="0"/>
              </a:rPr>
              <a:t>os</a:t>
            </a:r>
            <a:r>
              <a:rPr lang="en-GB" dirty="0">
                <a:solidFill>
                  <a:schemeClr val="bg1"/>
                </a:solidFill>
                <a:latin typeface="Times New Roman" panose="02020603050405020304" pitchFamily="18" charset="0"/>
                <a:cs typeface="Times New Roman" panose="02020603050405020304" pitchFamily="18" charset="0"/>
              </a:rPr>
              <a:t> and sys. The generator systematically converts MATLAB syntax and constructs into equivalent Python code, maintaining proper formatting and structure throughout the translation process.</a:t>
            </a:r>
          </a:p>
        </p:txBody>
      </p:sp>
      <p:sp>
        <p:nvSpPr>
          <p:cNvPr id="19" name="Slide Number Placeholder 18">
            <a:extLst>
              <a:ext uri="{FF2B5EF4-FFF2-40B4-BE49-F238E27FC236}">
                <a16:creationId xmlns:a16="http://schemas.microsoft.com/office/drawing/2014/main" id="{7589F338-0860-352F-7462-9933BFF41EBE}"/>
              </a:ext>
            </a:extLst>
          </p:cNvPr>
          <p:cNvSpPr>
            <a:spLocks noGrp="1"/>
          </p:cNvSpPr>
          <p:nvPr>
            <p:ph type="sldNum" sz="quarter" idx="12"/>
          </p:nvPr>
        </p:nvSpPr>
        <p:spPr/>
        <p:txBody>
          <a:bodyPr/>
          <a:lstStyle/>
          <a:p>
            <a:fld id="{7A9E80BB-C0DF-4F1B-8821-E3FD53412EFF}" type="slidenum">
              <a:rPr lang="en-US" smtClean="0"/>
              <a:pPr/>
              <a:t>10</a:t>
            </a:fld>
            <a:endParaRPr lang="en-US" dirty="0"/>
          </a:p>
        </p:txBody>
      </p:sp>
      <p:pic>
        <p:nvPicPr>
          <p:cNvPr id="5" name="Picture 4">
            <a:extLst>
              <a:ext uri="{FF2B5EF4-FFF2-40B4-BE49-F238E27FC236}">
                <a16:creationId xmlns:a16="http://schemas.microsoft.com/office/drawing/2014/main" id="{3F62A1AA-B293-9B3C-FD5B-DB48792A034C}"/>
              </a:ext>
            </a:extLst>
          </p:cNvPr>
          <p:cNvPicPr>
            <a:picLocks noChangeAspect="1"/>
          </p:cNvPicPr>
          <p:nvPr/>
        </p:nvPicPr>
        <p:blipFill>
          <a:blip r:embed="rId3"/>
          <a:stretch>
            <a:fillRect/>
          </a:stretch>
        </p:blipFill>
        <p:spPr>
          <a:xfrm>
            <a:off x="9372600" y="1580842"/>
            <a:ext cx="2562696" cy="4534208"/>
          </a:xfrm>
          <a:prstGeom prst="rect">
            <a:avLst/>
          </a:prstGeom>
          <a:ln>
            <a:solidFill>
              <a:schemeClr val="accent1"/>
            </a:solidFill>
          </a:ln>
        </p:spPr>
      </p:pic>
      <p:pic>
        <p:nvPicPr>
          <p:cNvPr id="7" name="Graphic 6">
            <a:extLst>
              <a:ext uri="{FF2B5EF4-FFF2-40B4-BE49-F238E27FC236}">
                <a16:creationId xmlns:a16="http://schemas.microsoft.com/office/drawing/2014/main" id="{948D5104-E67C-A299-B4D1-6B53D79F71D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229393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Overall Flow of the trans-compiler</a:t>
            </a:r>
          </a:p>
        </p:txBody>
      </p:sp>
      <p:sp>
        <p:nvSpPr>
          <p:cNvPr id="3" name="Slide Number Placeholder 2">
            <a:extLst>
              <a:ext uri="{FF2B5EF4-FFF2-40B4-BE49-F238E27FC236}">
                <a16:creationId xmlns:a16="http://schemas.microsoft.com/office/drawing/2014/main" id="{91976F4B-EC08-6FD5-F754-5F997231B1F8}"/>
              </a:ext>
            </a:extLst>
          </p:cNvPr>
          <p:cNvSpPr>
            <a:spLocks noGrp="1"/>
          </p:cNvSpPr>
          <p:nvPr>
            <p:ph type="sldNum" sz="quarter" idx="12"/>
          </p:nvPr>
        </p:nvSpPr>
        <p:spPr/>
        <p:txBody>
          <a:bodyPr/>
          <a:lstStyle/>
          <a:p>
            <a:fld id="{7A9E80BB-C0DF-4F1B-8821-E3FD53412EFF}" type="slidenum">
              <a:rPr lang="en-US" smtClean="0"/>
              <a:pPr/>
              <a:t>11</a:t>
            </a:fld>
            <a:endParaRPr lang="en-US" dirty="0"/>
          </a:p>
        </p:txBody>
      </p:sp>
      <p:sp>
        <p:nvSpPr>
          <p:cNvPr id="4" name="Rectangle 1">
            <a:extLst>
              <a:ext uri="{FF2B5EF4-FFF2-40B4-BE49-F238E27FC236}">
                <a16:creationId xmlns:a16="http://schemas.microsoft.com/office/drawing/2014/main" id="{6872595C-D24D-46ED-B4AC-EFD3F2E82969}"/>
              </a:ext>
            </a:extLst>
          </p:cNvPr>
          <p:cNvSpPr>
            <a:spLocks noChangeArrowheads="1"/>
          </p:cNvSpPr>
          <p:nvPr/>
        </p:nvSpPr>
        <p:spPr bwMode="auto">
          <a:xfrm>
            <a:off x="1242679" y="1903525"/>
            <a:ext cx="2468335" cy="709406"/>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Source file(.m)</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5" name="Rectangle 16">
            <a:extLst>
              <a:ext uri="{FF2B5EF4-FFF2-40B4-BE49-F238E27FC236}">
                <a16:creationId xmlns:a16="http://schemas.microsoft.com/office/drawing/2014/main" id="{CB6A5A1C-4487-5694-1EF3-2C6957CE36BA}"/>
              </a:ext>
            </a:extLst>
          </p:cNvPr>
          <p:cNvSpPr>
            <a:spLocks noChangeArrowheads="1"/>
          </p:cNvSpPr>
          <p:nvPr/>
        </p:nvSpPr>
        <p:spPr bwMode="auto">
          <a:xfrm>
            <a:off x="4963763" y="1628434"/>
            <a:ext cx="2059196" cy="1274786"/>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Mat2py</a:t>
            </a:r>
            <a:endParaRPr kumimoji="0" lang="en-US" altLang="en-US" sz="2000" b="0" i="0" u="none" strike="noStrike" cap="none" normalizeH="0" baseline="0" dirty="0">
              <a:ln>
                <a:noFill/>
              </a:ln>
              <a:solidFill>
                <a:schemeClr val="tx2">
                  <a:lumMod val="75000"/>
                </a:schemeClr>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 file is being compiled</a:t>
            </a:r>
            <a:endParaRPr kumimoji="0" lang="en-US" altLang="en-US" sz="2000" b="0" i="0" u="none" strike="noStrike" cap="none" normalizeH="0" baseline="0" dirty="0">
              <a:ln>
                <a:noFill/>
              </a:ln>
              <a:solidFill>
                <a:schemeClr val="tx2">
                  <a:lumMod val="75000"/>
                </a:schemeClr>
              </a:solidFill>
              <a:effectLst/>
            </a:endParaRPr>
          </a:p>
        </p:txBody>
      </p:sp>
      <p:sp>
        <p:nvSpPr>
          <p:cNvPr id="6" name="Rectangle 15">
            <a:extLst>
              <a:ext uri="{FF2B5EF4-FFF2-40B4-BE49-F238E27FC236}">
                <a16:creationId xmlns:a16="http://schemas.microsoft.com/office/drawing/2014/main" id="{B7B5EC84-9F27-1926-D818-905D4A748DBC}"/>
              </a:ext>
            </a:extLst>
          </p:cNvPr>
          <p:cNvSpPr>
            <a:spLocks noChangeArrowheads="1"/>
          </p:cNvSpPr>
          <p:nvPr/>
        </p:nvSpPr>
        <p:spPr bwMode="auto">
          <a:xfrm>
            <a:off x="8636936" y="1981992"/>
            <a:ext cx="1932217" cy="548136"/>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Enum.py</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7" name="Rectangle 14">
            <a:extLst>
              <a:ext uri="{FF2B5EF4-FFF2-40B4-BE49-F238E27FC236}">
                <a16:creationId xmlns:a16="http://schemas.microsoft.com/office/drawing/2014/main" id="{6312C3FE-6068-5655-8B6D-2E66E87B8C95}"/>
              </a:ext>
            </a:extLst>
          </p:cNvPr>
          <p:cNvSpPr>
            <a:spLocks noChangeArrowheads="1"/>
          </p:cNvSpPr>
          <p:nvPr/>
        </p:nvSpPr>
        <p:spPr bwMode="auto">
          <a:xfrm>
            <a:off x="8636936" y="3056191"/>
            <a:ext cx="1932217" cy="626440"/>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Formatted data</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8" name="Rectangle 13">
            <a:extLst>
              <a:ext uri="{FF2B5EF4-FFF2-40B4-BE49-F238E27FC236}">
                <a16:creationId xmlns:a16="http://schemas.microsoft.com/office/drawing/2014/main" id="{F6C50236-69DB-3628-3250-F638D60058E9}"/>
              </a:ext>
            </a:extLst>
          </p:cNvPr>
          <p:cNvSpPr>
            <a:spLocks noChangeArrowheads="1"/>
          </p:cNvSpPr>
          <p:nvPr/>
        </p:nvSpPr>
        <p:spPr bwMode="auto">
          <a:xfrm>
            <a:off x="8643287" y="4276300"/>
            <a:ext cx="1925866" cy="626440"/>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Tokenizer</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10" name="Rectangle 12">
            <a:extLst>
              <a:ext uri="{FF2B5EF4-FFF2-40B4-BE49-F238E27FC236}">
                <a16:creationId xmlns:a16="http://schemas.microsoft.com/office/drawing/2014/main" id="{A22F250D-37DE-0053-7BB9-DCCCC2889F0D}"/>
              </a:ext>
            </a:extLst>
          </p:cNvPr>
          <p:cNvSpPr>
            <a:spLocks noChangeArrowheads="1"/>
          </p:cNvSpPr>
          <p:nvPr/>
        </p:nvSpPr>
        <p:spPr bwMode="auto">
          <a:xfrm>
            <a:off x="8636936" y="5468343"/>
            <a:ext cx="1932217" cy="626440"/>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Lexer </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11" name="Rectangle 11">
            <a:extLst>
              <a:ext uri="{FF2B5EF4-FFF2-40B4-BE49-F238E27FC236}">
                <a16:creationId xmlns:a16="http://schemas.microsoft.com/office/drawing/2014/main" id="{D850AC90-AA8D-6FC7-82EB-A6318A5F986D}"/>
              </a:ext>
            </a:extLst>
          </p:cNvPr>
          <p:cNvSpPr>
            <a:spLocks noChangeArrowheads="1"/>
          </p:cNvSpPr>
          <p:nvPr/>
        </p:nvSpPr>
        <p:spPr bwMode="auto">
          <a:xfrm>
            <a:off x="1358214" y="5464375"/>
            <a:ext cx="2247447" cy="626440"/>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Code Generation</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4F517D9-0B0A-A149-089A-DAE0AD9007C2}"/>
              </a:ext>
            </a:extLst>
          </p:cNvPr>
          <p:cNvSpPr>
            <a:spLocks noChangeArrowheads="1"/>
          </p:cNvSpPr>
          <p:nvPr/>
        </p:nvSpPr>
        <p:spPr bwMode="auto">
          <a:xfrm>
            <a:off x="5179110" y="5468343"/>
            <a:ext cx="1833779" cy="626440"/>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Parser</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14" name="Rectangle 9">
            <a:extLst>
              <a:ext uri="{FF2B5EF4-FFF2-40B4-BE49-F238E27FC236}">
                <a16:creationId xmlns:a16="http://schemas.microsoft.com/office/drawing/2014/main" id="{A49C68E4-A6E7-8F4E-2492-F0214F368877}"/>
              </a:ext>
            </a:extLst>
          </p:cNvPr>
          <p:cNvSpPr>
            <a:spLocks noChangeArrowheads="1"/>
          </p:cNvSpPr>
          <p:nvPr/>
        </p:nvSpPr>
        <p:spPr bwMode="auto">
          <a:xfrm>
            <a:off x="1242679" y="3254710"/>
            <a:ext cx="2544534" cy="1202541"/>
          </a:xfrm>
          <a:prstGeom prst="rect">
            <a:avLst/>
          </a:prstGeom>
          <a:solidFill>
            <a:schemeClr val="bg1"/>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Python File(.</a:t>
            </a:r>
            <a:r>
              <a:rPr kumimoji="0" lang="en-US" altLang="en-US" sz="2000" b="0" i="0" u="none" strike="noStrike" cap="none" normalizeH="0" baseline="0" dirty="0" err="1">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py</a:t>
            </a: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09B2D202-DAC8-3C02-BA14-B6C94141E782}"/>
              </a:ext>
            </a:extLst>
          </p:cNvPr>
          <p:cNvCxnSpPr>
            <a:stCxn id="10" idx="1"/>
            <a:endCxn id="13" idx="3"/>
          </p:cNvCxnSpPr>
          <p:nvPr/>
        </p:nvCxnSpPr>
        <p:spPr>
          <a:xfrm flipH="1">
            <a:off x="7012889" y="5781563"/>
            <a:ext cx="162404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E6F6133-CEE2-EC5F-202C-ADF4A7EC8CDB}"/>
              </a:ext>
            </a:extLst>
          </p:cNvPr>
          <p:cNvCxnSpPr>
            <a:stCxn id="13" idx="1"/>
            <a:endCxn id="11" idx="3"/>
          </p:cNvCxnSpPr>
          <p:nvPr/>
        </p:nvCxnSpPr>
        <p:spPr>
          <a:xfrm flipH="1" flipV="1">
            <a:off x="3605661" y="5777595"/>
            <a:ext cx="1573449" cy="39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172CB9D-58E5-D447-A97D-F3E92126EDCF}"/>
              </a:ext>
            </a:extLst>
          </p:cNvPr>
          <p:cNvCxnSpPr>
            <a:stCxn id="11" idx="0"/>
          </p:cNvCxnSpPr>
          <p:nvPr/>
        </p:nvCxnSpPr>
        <p:spPr>
          <a:xfrm flipH="1" flipV="1">
            <a:off x="2481937" y="4437490"/>
            <a:ext cx="1" cy="10268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823041D-88F6-A1D9-8687-AE0229E0C1E4}"/>
              </a:ext>
            </a:extLst>
          </p:cNvPr>
          <p:cNvCxnSpPr>
            <a:stCxn id="4" idx="3"/>
            <a:endCxn id="5" idx="1"/>
          </p:cNvCxnSpPr>
          <p:nvPr/>
        </p:nvCxnSpPr>
        <p:spPr>
          <a:xfrm>
            <a:off x="3711014" y="2258228"/>
            <a:ext cx="1252749" cy="759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385CB787-ED75-6DDE-9CC3-292A01B017A5}"/>
              </a:ext>
            </a:extLst>
          </p:cNvPr>
          <p:cNvCxnSpPr>
            <a:stCxn id="5" idx="3"/>
            <a:endCxn id="6" idx="1"/>
          </p:cNvCxnSpPr>
          <p:nvPr/>
        </p:nvCxnSpPr>
        <p:spPr>
          <a:xfrm flipV="1">
            <a:off x="7022959" y="2256060"/>
            <a:ext cx="1613977" cy="97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 name="Straight Arrow Connector 19">
            <a:extLst>
              <a:ext uri="{FF2B5EF4-FFF2-40B4-BE49-F238E27FC236}">
                <a16:creationId xmlns:a16="http://schemas.microsoft.com/office/drawing/2014/main" id="{BCCF7316-06ED-12E6-3A28-EB11B61D06D9}"/>
              </a:ext>
            </a:extLst>
          </p:cNvPr>
          <p:cNvCxnSpPr/>
          <p:nvPr/>
        </p:nvCxnSpPr>
        <p:spPr>
          <a:xfrm>
            <a:off x="9603045" y="2515393"/>
            <a:ext cx="0" cy="5407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9C17F7-B1D4-1A40-3AB6-5B2E5389C942}"/>
              </a:ext>
            </a:extLst>
          </p:cNvPr>
          <p:cNvCxnSpPr/>
          <p:nvPr/>
        </p:nvCxnSpPr>
        <p:spPr>
          <a:xfrm>
            <a:off x="9603045" y="3665791"/>
            <a:ext cx="3175" cy="61050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60EC0E4-2448-567A-EAE8-D1008B165F01}"/>
              </a:ext>
            </a:extLst>
          </p:cNvPr>
          <p:cNvCxnSpPr/>
          <p:nvPr/>
        </p:nvCxnSpPr>
        <p:spPr>
          <a:xfrm flipH="1">
            <a:off x="9603045" y="4885900"/>
            <a:ext cx="3175" cy="5824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22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Results</a:t>
            </a:r>
          </a:p>
        </p:txBody>
      </p:sp>
      <p:sp>
        <p:nvSpPr>
          <p:cNvPr id="12" name="Content Placeholder 11">
            <a:extLst>
              <a:ext uri="{FF2B5EF4-FFF2-40B4-BE49-F238E27FC236}">
                <a16:creationId xmlns:a16="http://schemas.microsoft.com/office/drawing/2014/main" id="{558B4517-680D-7BE0-2F40-C55E4630F210}"/>
              </a:ext>
            </a:extLst>
          </p:cNvPr>
          <p:cNvSpPr txBox="1">
            <a:spLocks noGrp="1"/>
          </p:cNvSpPr>
          <p:nvPr>
            <p:ph sz="quarter" idx="15"/>
          </p:nvPr>
        </p:nvSpPr>
        <p:spPr>
          <a:xfrm>
            <a:off x="703018" y="1938564"/>
            <a:ext cx="10580687" cy="1089529"/>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The Code Translator works seamlessly as it converts MATLAB files as functional equivalent Python Files retaining the originality of the code, as to be demonstrated in the upcoming slides.</a:t>
            </a:r>
          </a:p>
        </p:txBody>
      </p:sp>
      <p:sp>
        <p:nvSpPr>
          <p:cNvPr id="3" name="Slide Number Placeholder 2">
            <a:extLst>
              <a:ext uri="{FF2B5EF4-FFF2-40B4-BE49-F238E27FC236}">
                <a16:creationId xmlns:a16="http://schemas.microsoft.com/office/drawing/2014/main" id="{91976F4B-EC08-6FD5-F754-5F997231B1F8}"/>
              </a:ext>
            </a:extLst>
          </p:cNvPr>
          <p:cNvSpPr>
            <a:spLocks noGrp="1"/>
          </p:cNvSpPr>
          <p:nvPr>
            <p:ph type="sldNum" sz="quarter" idx="12"/>
          </p:nvPr>
        </p:nvSpPr>
        <p:spPr/>
        <p:txBody>
          <a:bodyPr/>
          <a:lstStyle/>
          <a:p>
            <a:fld id="{7A9E80BB-C0DF-4F1B-8821-E3FD53412EFF}" type="slidenum">
              <a:rPr lang="en-US" smtClean="0"/>
              <a:pPr/>
              <a:t>12</a:t>
            </a:fld>
            <a:endParaRPr lang="en-US" dirty="0"/>
          </a:p>
        </p:txBody>
      </p:sp>
    </p:spTree>
    <p:extLst>
      <p:ext uri="{BB962C8B-B14F-4D97-AF65-F5344CB8AC3E}">
        <p14:creationId xmlns:p14="http://schemas.microsoft.com/office/powerpoint/2010/main" val="282395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Results : Basic Multiply Function</a:t>
            </a:r>
          </a:p>
        </p:txBody>
      </p:sp>
      <p:sp>
        <p:nvSpPr>
          <p:cNvPr id="3" name="Slide Number Placeholder 2">
            <a:extLst>
              <a:ext uri="{FF2B5EF4-FFF2-40B4-BE49-F238E27FC236}">
                <a16:creationId xmlns:a16="http://schemas.microsoft.com/office/drawing/2014/main" id="{91976F4B-EC08-6FD5-F754-5F997231B1F8}"/>
              </a:ext>
            </a:extLst>
          </p:cNvPr>
          <p:cNvSpPr>
            <a:spLocks noGrp="1"/>
          </p:cNvSpPr>
          <p:nvPr>
            <p:ph type="sldNum" sz="quarter" idx="12"/>
          </p:nvPr>
        </p:nvSpPr>
        <p:spPr/>
        <p:txBody>
          <a:bodyPr/>
          <a:lstStyle/>
          <a:p>
            <a:fld id="{7A9E80BB-C0DF-4F1B-8821-E3FD53412EFF}" type="slidenum">
              <a:rPr lang="en-US" smtClean="0"/>
              <a:pPr/>
              <a:t>13</a:t>
            </a:fld>
            <a:endParaRPr lang="en-US" dirty="0"/>
          </a:p>
        </p:txBody>
      </p:sp>
      <p:sp>
        <p:nvSpPr>
          <p:cNvPr id="4" name="Content Placeholder 3">
            <a:extLst>
              <a:ext uri="{FF2B5EF4-FFF2-40B4-BE49-F238E27FC236}">
                <a16:creationId xmlns:a16="http://schemas.microsoft.com/office/drawing/2014/main" id="{3C34B5BA-EE5B-4ED6-081D-5875D3ACE8EF}"/>
              </a:ext>
            </a:extLst>
          </p:cNvPr>
          <p:cNvSpPr>
            <a:spLocks noGrp="1"/>
          </p:cNvSpPr>
          <p:nvPr>
            <p:ph sz="quarter" idx="15"/>
          </p:nvPr>
        </p:nvSpPr>
        <p:spPr>
          <a:xfrm>
            <a:off x="4224130" y="2025650"/>
            <a:ext cx="7110620" cy="4005263"/>
          </a:xfrm>
        </p:spPr>
        <p:txBody>
          <a:bodyPr/>
          <a:lstStyle/>
          <a:p>
            <a:r>
              <a:rPr lang="en-IN" sz="2000" dirty="0">
                <a:solidFill>
                  <a:schemeClr val="bg1"/>
                </a:solidFill>
                <a:latin typeface="Times New Roman" panose="02020603050405020304" pitchFamily="18" charset="0"/>
                <a:cs typeface="Times New Roman" panose="02020603050405020304" pitchFamily="18" charset="0"/>
              </a:rPr>
              <a:t>The Translator is able to handle a simple multiplication code with variables aptly hence proving it works for simple generic codes.</a:t>
            </a:r>
            <a:endParaRPr lang="en-IN" dirty="0"/>
          </a:p>
        </p:txBody>
      </p:sp>
      <p:pic>
        <p:nvPicPr>
          <p:cNvPr id="5" name="Image 17">
            <a:extLst>
              <a:ext uri="{FF2B5EF4-FFF2-40B4-BE49-F238E27FC236}">
                <a16:creationId xmlns:a16="http://schemas.microsoft.com/office/drawing/2014/main" id="{C049A127-1FCA-2D82-405E-30742309DE62}"/>
              </a:ext>
            </a:extLst>
          </p:cNvPr>
          <p:cNvPicPr>
            <a:picLocks/>
          </p:cNvPicPr>
          <p:nvPr/>
        </p:nvPicPr>
        <p:blipFill>
          <a:blip r:embed="rId3" cstate="print"/>
          <a:stretch>
            <a:fillRect/>
          </a:stretch>
        </p:blipFill>
        <p:spPr>
          <a:xfrm>
            <a:off x="735562" y="2025649"/>
            <a:ext cx="3299725" cy="4005263"/>
          </a:xfrm>
          <a:prstGeom prst="rect">
            <a:avLst/>
          </a:prstGeom>
        </p:spPr>
      </p:pic>
    </p:spTree>
    <p:extLst>
      <p:ext uri="{BB962C8B-B14F-4D97-AF65-F5344CB8AC3E}">
        <p14:creationId xmlns:p14="http://schemas.microsoft.com/office/powerpoint/2010/main" val="79732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Results : IF – Else Loop </a:t>
            </a:r>
          </a:p>
        </p:txBody>
      </p:sp>
      <p:sp>
        <p:nvSpPr>
          <p:cNvPr id="3" name="Slide Number Placeholder 2">
            <a:extLst>
              <a:ext uri="{FF2B5EF4-FFF2-40B4-BE49-F238E27FC236}">
                <a16:creationId xmlns:a16="http://schemas.microsoft.com/office/drawing/2014/main" id="{91976F4B-EC08-6FD5-F754-5F997231B1F8}"/>
              </a:ext>
            </a:extLst>
          </p:cNvPr>
          <p:cNvSpPr>
            <a:spLocks noGrp="1"/>
          </p:cNvSpPr>
          <p:nvPr>
            <p:ph type="sldNum" sz="quarter" idx="12"/>
          </p:nvPr>
        </p:nvSpPr>
        <p:spPr/>
        <p:txBody>
          <a:bodyPr/>
          <a:lstStyle/>
          <a:p>
            <a:fld id="{7A9E80BB-C0DF-4F1B-8821-E3FD53412EFF}" type="slidenum">
              <a:rPr lang="en-US" smtClean="0"/>
              <a:pPr/>
              <a:t>14</a:t>
            </a:fld>
            <a:endParaRPr lang="en-US" dirty="0"/>
          </a:p>
        </p:txBody>
      </p:sp>
      <p:sp>
        <p:nvSpPr>
          <p:cNvPr id="4" name="Content Placeholder 3">
            <a:extLst>
              <a:ext uri="{FF2B5EF4-FFF2-40B4-BE49-F238E27FC236}">
                <a16:creationId xmlns:a16="http://schemas.microsoft.com/office/drawing/2014/main" id="{179F9838-E119-658C-DAE8-5432AFE1763E}"/>
              </a:ext>
            </a:extLst>
          </p:cNvPr>
          <p:cNvSpPr>
            <a:spLocks noGrp="1"/>
          </p:cNvSpPr>
          <p:nvPr>
            <p:ph sz="quarter" idx="15"/>
          </p:nvPr>
        </p:nvSpPr>
        <p:spPr>
          <a:xfrm>
            <a:off x="4353339" y="2025650"/>
            <a:ext cx="6981410" cy="4005263"/>
          </a:xfrm>
        </p:spPr>
        <p:txBody>
          <a:bodyPr/>
          <a:lstStyle/>
          <a:p>
            <a:r>
              <a:rPr lang="en-IN" sz="2400" dirty="0">
                <a:solidFill>
                  <a:schemeClr val="bg1"/>
                </a:solidFill>
                <a:latin typeface="Times New Roman" panose="02020603050405020304" pitchFamily="18" charset="0"/>
                <a:cs typeface="Times New Roman" panose="02020603050405020304" pitchFamily="18" charset="0"/>
              </a:rPr>
              <a:t>The Translator is able to handle a basic yet challenging If – Else loop consisting of  functions and logical operators.</a:t>
            </a:r>
          </a:p>
          <a:p>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6" name="Image 8">
            <a:extLst>
              <a:ext uri="{FF2B5EF4-FFF2-40B4-BE49-F238E27FC236}">
                <a16:creationId xmlns:a16="http://schemas.microsoft.com/office/drawing/2014/main" id="{CBA31065-4C0F-D430-E336-9ACC03CCFBFB}"/>
              </a:ext>
            </a:extLst>
          </p:cNvPr>
          <p:cNvPicPr>
            <a:picLocks/>
          </p:cNvPicPr>
          <p:nvPr/>
        </p:nvPicPr>
        <p:blipFill>
          <a:blip r:embed="rId3" cstate="print"/>
          <a:stretch>
            <a:fillRect/>
          </a:stretch>
        </p:blipFill>
        <p:spPr>
          <a:xfrm>
            <a:off x="735562" y="2129313"/>
            <a:ext cx="3250029" cy="3797935"/>
          </a:xfrm>
          <a:prstGeom prst="rect">
            <a:avLst/>
          </a:prstGeom>
        </p:spPr>
      </p:pic>
    </p:spTree>
    <p:extLst>
      <p:ext uri="{BB962C8B-B14F-4D97-AF65-F5344CB8AC3E}">
        <p14:creationId xmlns:p14="http://schemas.microsoft.com/office/powerpoint/2010/main" val="708653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Results : For Loop </a:t>
            </a:r>
          </a:p>
        </p:txBody>
      </p:sp>
      <p:sp>
        <p:nvSpPr>
          <p:cNvPr id="3" name="Slide Number Placeholder 2">
            <a:extLst>
              <a:ext uri="{FF2B5EF4-FFF2-40B4-BE49-F238E27FC236}">
                <a16:creationId xmlns:a16="http://schemas.microsoft.com/office/drawing/2014/main" id="{91976F4B-EC08-6FD5-F754-5F997231B1F8}"/>
              </a:ext>
            </a:extLst>
          </p:cNvPr>
          <p:cNvSpPr>
            <a:spLocks noGrp="1"/>
          </p:cNvSpPr>
          <p:nvPr>
            <p:ph type="sldNum" sz="quarter" idx="12"/>
          </p:nvPr>
        </p:nvSpPr>
        <p:spPr/>
        <p:txBody>
          <a:bodyPr/>
          <a:lstStyle/>
          <a:p>
            <a:fld id="{7A9E80BB-C0DF-4F1B-8821-E3FD53412EFF}" type="slidenum">
              <a:rPr lang="en-US" smtClean="0"/>
              <a:pPr/>
              <a:t>15</a:t>
            </a:fld>
            <a:endParaRPr lang="en-US" dirty="0"/>
          </a:p>
        </p:txBody>
      </p:sp>
      <p:sp>
        <p:nvSpPr>
          <p:cNvPr id="4" name="Content Placeholder 3">
            <a:extLst>
              <a:ext uri="{FF2B5EF4-FFF2-40B4-BE49-F238E27FC236}">
                <a16:creationId xmlns:a16="http://schemas.microsoft.com/office/drawing/2014/main" id="{179F9838-E119-658C-DAE8-5432AFE1763E}"/>
              </a:ext>
            </a:extLst>
          </p:cNvPr>
          <p:cNvSpPr>
            <a:spLocks noGrp="1"/>
          </p:cNvSpPr>
          <p:nvPr>
            <p:ph sz="quarter" idx="15"/>
          </p:nvPr>
        </p:nvSpPr>
        <p:spPr>
          <a:xfrm>
            <a:off x="4333460" y="2025650"/>
            <a:ext cx="7001289" cy="4005263"/>
          </a:xfrm>
        </p:spPr>
        <p:txBody>
          <a:bodyPr/>
          <a:lstStyle/>
          <a:p>
            <a:r>
              <a:rPr lang="en-IN" sz="2000" dirty="0">
                <a:solidFill>
                  <a:schemeClr val="bg1"/>
                </a:solidFill>
                <a:latin typeface="Times New Roman" panose="02020603050405020304" pitchFamily="18" charset="0"/>
                <a:cs typeface="Times New Roman" panose="02020603050405020304" pitchFamily="18" charset="0"/>
              </a:rPr>
              <a:t>The Translator is able to handle a generic For loop consisting of a simple increment counter inside a function ably.</a:t>
            </a:r>
          </a:p>
          <a:p>
            <a:endParaRPr lang="en-IN" dirty="0"/>
          </a:p>
        </p:txBody>
      </p:sp>
      <p:pic>
        <p:nvPicPr>
          <p:cNvPr id="2" name="Image 16">
            <a:extLst>
              <a:ext uri="{FF2B5EF4-FFF2-40B4-BE49-F238E27FC236}">
                <a16:creationId xmlns:a16="http://schemas.microsoft.com/office/drawing/2014/main" id="{D224ECD4-5EA7-CBCF-C636-FC08692E30E5}"/>
              </a:ext>
            </a:extLst>
          </p:cNvPr>
          <p:cNvPicPr>
            <a:picLocks/>
          </p:cNvPicPr>
          <p:nvPr/>
        </p:nvPicPr>
        <p:blipFill>
          <a:blip r:embed="rId3" cstate="print"/>
          <a:stretch>
            <a:fillRect/>
          </a:stretch>
        </p:blipFill>
        <p:spPr>
          <a:xfrm>
            <a:off x="753862" y="2025650"/>
            <a:ext cx="3251608" cy="4005263"/>
          </a:xfrm>
          <a:prstGeom prst="rect">
            <a:avLst/>
          </a:prstGeom>
        </p:spPr>
      </p:pic>
    </p:spTree>
    <p:extLst>
      <p:ext uri="{BB962C8B-B14F-4D97-AF65-F5344CB8AC3E}">
        <p14:creationId xmlns:p14="http://schemas.microsoft.com/office/powerpoint/2010/main" val="2095241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Results : Converter between different units of measure</a:t>
            </a:r>
          </a:p>
        </p:txBody>
      </p:sp>
      <p:sp>
        <p:nvSpPr>
          <p:cNvPr id="3" name="Slide Number Placeholder 2">
            <a:extLst>
              <a:ext uri="{FF2B5EF4-FFF2-40B4-BE49-F238E27FC236}">
                <a16:creationId xmlns:a16="http://schemas.microsoft.com/office/drawing/2014/main" id="{91976F4B-EC08-6FD5-F754-5F997231B1F8}"/>
              </a:ext>
            </a:extLst>
          </p:cNvPr>
          <p:cNvSpPr>
            <a:spLocks noGrp="1"/>
          </p:cNvSpPr>
          <p:nvPr>
            <p:ph type="sldNum" sz="quarter" idx="12"/>
          </p:nvPr>
        </p:nvSpPr>
        <p:spPr/>
        <p:txBody>
          <a:bodyPr/>
          <a:lstStyle/>
          <a:p>
            <a:fld id="{7A9E80BB-C0DF-4F1B-8821-E3FD53412EFF}" type="slidenum">
              <a:rPr lang="en-US" smtClean="0"/>
              <a:pPr/>
              <a:t>16</a:t>
            </a:fld>
            <a:endParaRPr lang="en-US" dirty="0"/>
          </a:p>
        </p:txBody>
      </p:sp>
      <p:sp>
        <p:nvSpPr>
          <p:cNvPr id="11" name="Content Placeholder 10">
            <a:extLst>
              <a:ext uri="{FF2B5EF4-FFF2-40B4-BE49-F238E27FC236}">
                <a16:creationId xmlns:a16="http://schemas.microsoft.com/office/drawing/2014/main" id="{F6C55CA5-E4FF-C81B-8C79-FD7061B5068B}"/>
              </a:ext>
            </a:extLst>
          </p:cNvPr>
          <p:cNvSpPr>
            <a:spLocks noGrp="1"/>
          </p:cNvSpPr>
          <p:nvPr>
            <p:ph sz="quarter" idx="15"/>
          </p:nvPr>
        </p:nvSpPr>
        <p:spPr>
          <a:xfrm>
            <a:off x="457318" y="2090520"/>
            <a:ext cx="4635758" cy="4005263"/>
          </a:xfrm>
        </p:spPr>
        <p:txBody>
          <a:bodyPr/>
          <a:lstStyle/>
          <a:p>
            <a:r>
              <a:rPr lang="en-IN" sz="2000" dirty="0">
                <a:solidFill>
                  <a:schemeClr val="bg1"/>
                </a:solidFill>
                <a:latin typeface="Times New Roman" panose="02020603050405020304" pitchFamily="18" charset="0"/>
                <a:cs typeface="Times New Roman" panose="02020603050405020304" pitchFamily="18" charset="0"/>
              </a:rPr>
              <a:t>The Translator is able to handle a large code consisting of multiple functions with loops nested within loops.</a:t>
            </a:r>
          </a:p>
        </p:txBody>
      </p:sp>
      <p:pic>
        <p:nvPicPr>
          <p:cNvPr id="16" name="Picture 15">
            <a:extLst>
              <a:ext uri="{FF2B5EF4-FFF2-40B4-BE49-F238E27FC236}">
                <a16:creationId xmlns:a16="http://schemas.microsoft.com/office/drawing/2014/main" id="{2753EA0B-6083-B9A9-FC37-D2362F799B10}"/>
              </a:ext>
            </a:extLst>
          </p:cNvPr>
          <p:cNvPicPr>
            <a:picLocks noChangeAspect="1"/>
          </p:cNvPicPr>
          <p:nvPr/>
        </p:nvPicPr>
        <p:blipFill>
          <a:blip r:embed="rId3"/>
          <a:stretch>
            <a:fillRect/>
          </a:stretch>
        </p:blipFill>
        <p:spPr>
          <a:xfrm>
            <a:off x="5550393" y="1432634"/>
            <a:ext cx="6893397" cy="5425366"/>
          </a:xfrm>
          <a:prstGeom prst="rect">
            <a:avLst/>
          </a:prstGeom>
        </p:spPr>
      </p:pic>
      <p:pic>
        <p:nvPicPr>
          <p:cNvPr id="18" name="Picture 17">
            <a:extLst>
              <a:ext uri="{FF2B5EF4-FFF2-40B4-BE49-F238E27FC236}">
                <a16:creationId xmlns:a16="http://schemas.microsoft.com/office/drawing/2014/main" id="{6F4C1A12-7B1A-9135-A71F-98C11E6D5528}"/>
              </a:ext>
            </a:extLst>
          </p:cNvPr>
          <p:cNvPicPr>
            <a:picLocks noChangeAspect="1"/>
          </p:cNvPicPr>
          <p:nvPr/>
        </p:nvPicPr>
        <p:blipFill>
          <a:blip r:embed="rId4"/>
          <a:stretch>
            <a:fillRect/>
          </a:stretch>
        </p:blipFill>
        <p:spPr>
          <a:xfrm>
            <a:off x="5702792" y="878996"/>
            <a:ext cx="6555469" cy="5979004"/>
          </a:xfrm>
          <a:prstGeom prst="rect">
            <a:avLst/>
          </a:prstGeom>
        </p:spPr>
      </p:pic>
    </p:spTree>
    <p:extLst>
      <p:ext uri="{BB962C8B-B14F-4D97-AF65-F5344CB8AC3E}">
        <p14:creationId xmlns:p14="http://schemas.microsoft.com/office/powerpoint/2010/main" val="763828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flipV="1">
            <a:off x="0" y="0"/>
            <a:ext cx="12192000" cy="1538514"/>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solidFill>
                  <a:schemeClr val="bg1"/>
                </a:solidFill>
              </a:rPr>
              <a:t>Future Scope</a:t>
            </a:r>
          </a:p>
        </p:txBody>
      </p:sp>
      <p:sp>
        <p:nvSpPr>
          <p:cNvPr id="3" name="Slide Number Placeholder 2">
            <a:extLst>
              <a:ext uri="{FF2B5EF4-FFF2-40B4-BE49-F238E27FC236}">
                <a16:creationId xmlns:a16="http://schemas.microsoft.com/office/drawing/2014/main" id="{91976F4B-EC08-6FD5-F754-5F997231B1F8}"/>
              </a:ext>
            </a:extLst>
          </p:cNvPr>
          <p:cNvSpPr>
            <a:spLocks noGrp="1"/>
          </p:cNvSpPr>
          <p:nvPr>
            <p:ph type="sldNum" sz="quarter" idx="12"/>
          </p:nvPr>
        </p:nvSpPr>
        <p:spPr/>
        <p:txBody>
          <a:bodyPr/>
          <a:lstStyle/>
          <a:p>
            <a:fld id="{7A9E80BB-C0DF-4F1B-8821-E3FD53412EFF}" type="slidenum">
              <a:rPr lang="en-US" smtClean="0"/>
              <a:pPr/>
              <a:t>17</a:t>
            </a:fld>
            <a:endParaRPr lang="en-US" dirty="0"/>
          </a:p>
        </p:txBody>
      </p:sp>
      <p:sp>
        <p:nvSpPr>
          <p:cNvPr id="4" name="Content Placeholder 3">
            <a:extLst>
              <a:ext uri="{FF2B5EF4-FFF2-40B4-BE49-F238E27FC236}">
                <a16:creationId xmlns:a16="http://schemas.microsoft.com/office/drawing/2014/main" id="{B528C5C0-6380-962A-D25E-BBE297658768}"/>
              </a:ext>
            </a:extLst>
          </p:cNvPr>
          <p:cNvSpPr>
            <a:spLocks noGrp="1"/>
          </p:cNvSpPr>
          <p:nvPr>
            <p:ph sz="quarter" idx="15"/>
          </p:nvPr>
        </p:nvSpPr>
        <p:spPr/>
        <p:txBody>
          <a:bodyPr/>
          <a:lstStyle/>
          <a:p>
            <a:endParaRPr lang="en-IN" dirty="0"/>
          </a:p>
        </p:txBody>
      </p:sp>
      <p:pic>
        <p:nvPicPr>
          <p:cNvPr id="5" name="Picture 4">
            <a:extLst>
              <a:ext uri="{FF2B5EF4-FFF2-40B4-BE49-F238E27FC236}">
                <a16:creationId xmlns:a16="http://schemas.microsoft.com/office/drawing/2014/main" id="{99B14822-DB38-5941-3E5E-C25611A89815}"/>
              </a:ext>
            </a:extLst>
          </p:cNvPr>
          <p:cNvPicPr>
            <a:picLocks noChangeAspect="1"/>
          </p:cNvPicPr>
          <p:nvPr/>
        </p:nvPicPr>
        <p:blipFill>
          <a:blip r:embed="rId3"/>
          <a:stretch>
            <a:fillRect/>
          </a:stretch>
        </p:blipFill>
        <p:spPr>
          <a:xfrm>
            <a:off x="-5969" y="1689516"/>
            <a:ext cx="12191999" cy="3925335"/>
          </a:xfrm>
          <a:prstGeom prst="rect">
            <a:avLst/>
          </a:prstGeom>
        </p:spPr>
      </p:pic>
      <p:pic>
        <p:nvPicPr>
          <p:cNvPr id="6" name="Picture Placeholder 10">
            <a:extLst>
              <a:ext uri="{FF2B5EF4-FFF2-40B4-BE49-F238E27FC236}">
                <a16:creationId xmlns:a16="http://schemas.microsoft.com/office/drawing/2014/main" id="{A49959A4-D8E9-566A-9E9A-2DE7E5AEFD92}"/>
              </a:ext>
            </a:extLst>
          </p:cNvPr>
          <p:cNvPicPr>
            <a:picLocks noChangeAspect="1"/>
          </p:cNvPicPr>
          <p:nvPr/>
        </p:nvPicPr>
        <p:blipFill>
          <a:blip r:embed="rId2"/>
          <a:srcRect/>
          <a:stretch>
            <a:fillRect/>
          </a:stretch>
        </p:blipFill>
        <p:spPr>
          <a:xfrm flipV="1">
            <a:off x="-1" y="5705061"/>
            <a:ext cx="12192001" cy="1161842"/>
          </a:xfrm>
          <a:prstGeom prst="rect">
            <a:avLst/>
          </a:prstGeom>
        </p:spPr>
      </p:pic>
      <p:sp>
        <p:nvSpPr>
          <p:cNvPr id="8" name="TextBox 7">
            <a:extLst>
              <a:ext uri="{FF2B5EF4-FFF2-40B4-BE49-F238E27FC236}">
                <a16:creationId xmlns:a16="http://schemas.microsoft.com/office/drawing/2014/main" id="{B24C6B05-3FB1-FF5C-79C1-B85FED9A2547}"/>
              </a:ext>
            </a:extLst>
          </p:cNvPr>
          <p:cNvSpPr txBox="1"/>
          <p:nvPr/>
        </p:nvSpPr>
        <p:spPr>
          <a:xfrm>
            <a:off x="536712" y="2459504"/>
            <a:ext cx="9770165" cy="1938992"/>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The Future Scope for this project is massive and can be narrowed down to two points :</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Translator can be expanded to handle large and complex code basis where functions are spread across multiple files.</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Translator can be expanded to cover multiple other languages </a:t>
            </a:r>
          </a:p>
        </p:txBody>
      </p:sp>
    </p:spTree>
    <p:extLst>
      <p:ext uri="{BB962C8B-B14F-4D97-AF65-F5344CB8AC3E}">
        <p14:creationId xmlns:p14="http://schemas.microsoft.com/office/powerpoint/2010/main" val="1420245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2" name="Picture Placeholder 10">
            <a:extLst>
              <a:ext uri="{FF2B5EF4-FFF2-40B4-BE49-F238E27FC236}">
                <a16:creationId xmlns:a16="http://schemas.microsoft.com/office/drawing/2014/main" id="{842AF1CB-3C18-A6B2-7ABB-E38E4C216318}"/>
              </a:ext>
            </a:extLst>
          </p:cNvPr>
          <p:cNvPicPr>
            <a:picLocks noChangeAspect="1"/>
          </p:cNvPicPr>
          <p:nvPr/>
        </p:nvPicPr>
        <p:blipFill>
          <a:blip r:embed="rId3"/>
          <a:srcRect/>
          <a:stretch>
            <a:fillRect/>
          </a:stretch>
        </p:blipFill>
        <p:spPr>
          <a:xfrm flipV="1">
            <a:off x="0" y="0"/>
            <a:ext cx="12192000" cy="6858000"/>
          </a:xfrm>
          <a:prstGeom prst="rect">
            <a:avLst/>
          </a:prstGeom>
        </p:spPr>
      </p:pic>
      <p:grpSp>
        <p:nvGrpSpPr>
          <p:cNvPr id="23" name="Group 22">
            <a:extLst>
              <a:ext uri="{FF2B5EF4-FFF2-40B4-BE49-F238E27FC236}">
                <a16:creationId xmlns:a16="http://schemas.microsoft.com/office/drawing/2014/main" id="{DDE03113-DE83-6743-6A01-42640BBDA823}"/>
              </a:ext>
            </a:extLst>
          </p:cNvPr>
          <p:cNvGrpSpPr/>
          <p:nvPr/>
        </p:nvGrpSpPr>
        <p:grpSpPr>
          <a:xfrm rot="3664989">
            <a:off x="-636066" y="1477433"/>
            <a:ext cx="7343508" cy="3351068"/>
            <a:chOff x="443291" y="1081912"/>
            <a:chExt cx="8257421" cy="3375320"/>
          </a:xfrm>
        </p:grpSpPr>
        <p:sp>
          <p:nvSpPr>
            <p:cNvPr id="24" name="Google Shape;1122;p31">
              <a:extLst>
                <a:ext uri="{FF2B5EF4-FFF2-40B4-BE49-F238E27FC236}">
                  <a16:creationId xmlns:a16="http://schemas.microsoft.com/office/drawing/2014/main" id="{EE8C4654-556F-8DE3-BF2F-D0EAFCF875A8}"/>
                </a:ext>
              </a:extLst>
            </p:cNvPr>
            <p:cNvSpPr/>
            <p:nvPr/>
          </p:nvSpPr>
          <p:spPr>
            <a:xfrm>
              <a:off x="443291" y="1081912"/>
              <a:ext cx="2128846" cy="2068847"/>
            </a:xfrm>
            <a:custGeom>
              <a:avLst/>
              <a:gdLst/>
              <a:ahLst/>
              <a:cxnLst/>
              <a:rect l="l" t="t" r="r" b="b"/>
              <a:pathLst>
                <a:path w="61737" h="59997" extrusionOk="0">
                  <a:moveTo>
                    <a:pt x="30874" y="1"/>
                  </a:moveTo>
                  <a:cubicBezTo>
                    <a:pt x="13852" y="1"/>
                    <a:pt x="1" y="13852"/>
                    <a:pt x="1" y="30859"/>
                  </a:cubicBezTo>
                  <a:lnTo>
                    <a:pt x="1" y="58765"/>
                  </a:lnTo>
                  <a:cubicBezTo>
                    <a:pt x="1" y="59443"/>
                    <a:pt x="554" y="59978"/>
                    <a:pt x="1214" y="59978"/>
                  </a:cubicBezTo>
                  <a:cubicBezTo>
                    <a:pt x="1874" y="59978"/>
                    <a:pt x="2427" y="59443"/>
                    <a:pt x="2427" y="58783"/>
                  </a:cubicBezTo>
                  <a:lnTo>
                    <a:pt x="2427" y="31412"/>
                  </a:lnTo>
                  <a:cubicBezTo>
                    <a:pt x="2427" y="15871"/>
                    <a:pt x="14667" y="2811"/>
                    <a:pt x="30190" y="2436"/>
                  </a:cubicBezTo>
                  <a:cubicBezTo>
                    <a:pt x="30407" y="2431"/>
                    <a:pt x="30624" y="2429"/>
                    <a:pt x="30840" y="2429"/>
                  </a:cubicBezTo>
                  <a:cubicBezTo>
                    <a:pt x="46497" y="2429"/>
                    <a:pt x="59292" y="15125"/>
                    <a:pt x="59310" y="30877"/>
                  </a:cubicBezTo>
                  <a:lnTo>
                    <a:pt x="59310" y="59996"/>
                  </a:lnTo>
                  <a:lnTo>
                    <a:pt x="61736" y="59996"/>
                  </a:lnTo>
                  <a:lnTo>
                    <a:pt x="61736" y="31448"/>
                  </a:lnTo>
                  <a:cubicBezTo>
                    <a:pt x="61736" y="14587"/>
                    <a:pt x="48461" y="402"/>
                    <a:pt x="31618" y="9"/>
                  </a:cubicBezTo>
                  <a:cubicBezTo>
                    <a:pt x="31369" y="4"/>
                    <a:pt x="31121" y="1"/>
                    <a:pt x="3087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5" name="Google Shape;1123;p31">
              <a:extLst>
                <a:ext uri="{FF2B5EF4-FFF2-40B4-BE49-F238E27FC236}">
                  <a16:creationId xmlns:a16="http://schemas.microsoft.com/office/drawing/2014/main" id="{8F90CBF5-7E52-4EEE-D062-186F96F7FFDE}"/>
                </a:ext>
              </a:extLst>
            </p:cNvPr>
            <p:cNvSpPr/>
            <p:nvPr/>
          </p:nvSpPr>
          <p:spPr>
            <a:xfrm>
              <a:off x="2486586" y="2244455"/>
              <a:ext cx="2128191" cy="2211880"/>
            </a:xfrm>
            <a:custGeom>
              <a:avLst/>
              <a:gdLst/>
              <a:ahLst/>
              <a:cxnLst/>
              <a:rect l="l" t="t" r="r" b="b"/>
              <a:pathLst>
                <a:path w="61718" h="64145" extrusionOk="0">
                  <a:moveTo>
                    <a:pt x="0" y="0"/>
                  </a:moveTo>
                  <a:lnTo>
                    <a:pt x="0" y="33294"/>
                  </a:lnTo>
                  <a:cubicBezTo>
                    <a:pt x="0" y="50316"/>
                    <a:pt x="13846" y="64144"/>
                    <a:pt x="30868" y="64144"/>
                  </a:cubicBezTo>
                  <a:cubicBezTo>
                    <a:pt x="47908" y="64144"/>
                    <a:pt x="61718" y="50316"/>
                    <a:pt x="61718" y="33294"/>
                  </a:cubicBezTo>
                  <a:lnTo>
                    <a:pt x="61718" y="0"/>
                  </a:lnTo>
                  <a:lnTo>
                    <a:pt x="59309" y="0"/>
                  </a:lnTo>
                  <a:lnTo>
                    <a:pt x="59309" y="33294"/>
                  </a:lnTo>
                  <a:cubicBezTo>
                    <a:pt x="59024" y="48800"/>
                    <a:pt x="46373" y="61218"/>
                    <a:pt x="30868" y="61218"/>
                  </a:cubicBezTo>
                  <a:cubicBezTo>
                    <a:pt x="15345" y="61218"/>
                    <a:pt x="2694" y="48800"/>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6" name="Google Shape;1124;p31">
              <a:extLst>
                <a:ext uri="{FF2B5EF4-FFF2-40B4-BE49-F238E27FC236}">
                  <a16:creationId xmlns:a16="http://schemas.microsoft.com/office/drawing/2014/main" id="{DDD3975A-50B0-17AE-7F3C-1913EAE3D408}"/>
                </a:ext>
              </a:extLst>
            </p:cNvPr>
            <p:cNvSpPr/>
            <p:nvPr/>
          </p:nvSpPr>
          <p:spPr>
            <a:xfrm>
              <a:off x="4529226" y="1082222"/>
              <a:ext cx="2128846" cy="2068536"/>
            </a:xfrm>
            <a:custGeom>
              <a:avLst/>
              <a:gdLst/>
              <a:ahLst/>
              <a:cxnLst/>
              <a:rect l="l" t="t" r="r" b="b"/>
              <a:pathLst>
                <a:path w="61737" h="59988" extrusionOk="0">
                  <a:moveTo>
                    <a:pt x="30868" y="0"/>
                  </a:moveTo>
                  <a:cubicBezTo>
                    <a:pt x="13847" y="0"/>
                    <a:pt x="1" y="13846"/>
                    <a:pt x="1" y="30868"/>
                  </a:cubicBezTo>
                  <a:lnTo>
                    <a:pt x="1" y="59987"/>
                  </a:lnTo>
                  <a:lnTo>
                    <a:pt x="2427" y="59987"/>
                  </a:lnTo>
                  <a:lnTo>
                    <a:pt x="2427" y="30868"/>
                  </a:lnTo>
                  <a:cubicBezTo>
                    <a:pt x="2142" y="14970"/>
                    <a:pt x="14953" y="1927"/>
                    <a:pt x="30868" y="1927"/>
                  </a:cubicBezTo>
                  <a:cubicBezTo>
                    <a:pt x="46766" y="1927"/>
                    <a:pt x="59577" y="14970"/>
                    <a:pt x="59292" y="30868"/>
                  </a:cubicBezTo>
                  <a:lnTo>
                    <a:pt x="59292" y="59987"/>
                  </a:lnTo>
                  <a:lnTo>
                    <a:pt x="61736" y="59987"/>
                  </a:lnTo>
                  <a:lnTo>
                    <a:pt x="61736" y="30868"/>
                  </a:lnTo>
                  <a:cubicBezTo>
                    <a:pt x="61736" y="13846"/>
                    <a:pt x="47890" y="0"/>
                    <a:pt x="3086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7" name="Google Shape;1125;p31">
              <a:extLst>
                <a:ext uri="{FF2B5EF4-FFF2-40B4-BE49-F238E27FC236}">
                  <a16:creationId xmlns:a16="http://schemas.microsoft.com/office/drawing/2014/main" id="{09D71D5D-F40F-06A9-FC79-8B713A1DA3A3}"/>
                </a:ext>
              </a:extLst>
            </p:cNvPr>
            <p:cNvSpPr/>
            <p:nvPr/>
          </p:nvSpPr>
          <p:spPr>
            <a:xfrm>
              <a:off x="6571900" y="2244455"/>
              <a:ext cx="2128812" cy="2212777"/>
            </a:xfrm>
            <a:custGeom>
              <a:avLst/>
              <a:gdLst/>
              <a:ahLst/>
              <a:cxnLst/>
              <a:rect l="l" t="t" r="r" b="b"/>
              <a:pathLst>
                <a:path w="61736" h="64171" extrusionOk="0">
                  <a:moveTo>
                    <a:pt x="0" y="0"/>
                  </a:moveTo>
                  <a:lnTo>
                    <a:pt x="0" y="32706"/>
                  </a:lnTo>
                  <a:cubicBezTo>
                    <a:pt x="0" y="49567"/>
                    <a:pt x="13275" y="63752"/>
                    <a:pt x="30119" y="64162"/>
                  </a:cubicBezTo>
                  <a:cubicBezTo>
                    <a:pt x="30367" y="64168"/>
                    <a:pt x="30615" y="64171"/>
                    <a:pt x="30862" y="64171"/>
                  </a:cubicBezTo>
                  <a:cubicBezTo>
                    <a:pt x="47885" y="64171"/>
                    <a:pt x="61736" y="50319"/>
                    <a:pt x="61736" y="33294"/>
                  </a:cubicBezTo>
                  <a:lnTo>
                    <a:pt x="61736" y="1213"/>
                  </a:lnTo>
                  <a:cubicBezTo>
                    <a:pt x="61736" y="535"/>
                    <a:pt x="61201" y="0"/>
                    <a:pt x="60522" y="0"/>
                  </a:cubicBezTo>
                  <a:cubicBezTo>
                    <a:pt x="59862" y="0"/>
                    <a:pt x="59309" y="535"/>
                    <a:pt x="59309" y="1213"/>
                  </a:cubicBezTo>
                  <a:lnTo>
                    <a:pt x="59309" y="32759"/>
                  </a:lnTo>
                  <a:cubicBezTo>
                    <a:pt x="59309" y="48282"/>
                    <a:pt x="47087" y="61361"/>
                    <a:pt x="31564" y="61718"/>
                  </a:cubicBezTo>
                  <a:cubicBezTo>
                    <a:pt x="31336" y="61723"/>
                    <a:pt x="31109" y="61726"/>
                    <a:pt x="30882" y="61726"/>
                  </a:cubicBezTo>
                  <a:cubicBezTo>
                    <a:pt x="15222" y="61726"/>
                    <a:pt x="2444" y="49036"/>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28" name="Group 27">
            <a:extLst>
              <a:ext uri="{FF2B5EF4-FFF2-40B4-BE49-F238E27FC236}">
                <a16:creationId xmlns:a16="http://schemas.microsoft.com/office/drawing/2014/main" id="{9D3556E8-98D7-8755-2614-C4899F467F00}"/>
              </a:ext>
            </a:extLst>
          </p:cNvPr>
          <p:cNvGrpSpPr/>
          <p:nvPr/>
        </p:nvGrpSpPr>
        <p:grpSpPr>
          <a:xfrm rot="14484560">
            <a:off x="-161326" y="2100971"/>
            <a:ext cx="7343508" cy="3351068"/>
            <a:chOff x="443291" y="1081912"/>
            <a:chExt cx="8257421" cy="3375320"/>
          </a:xfrm>
        </p:grpSpPr>
        <p:sp>
          <p:nvSpPr>
            <p:cNvPr id="29" name="Google Shape;1122;p31">
              <a:extLst>
                <a:ext uri="{FF2B5EF4-FFF2-40B4-BE49-F238E27FC236}">
                  <a16:creationId xmlns:a16="http://schemas.microsoft.com/office/drawing/2014/main" id="{8B88B0A0-776D-5A06-5AD2-DC3A1FB1CFD3}"/>
                </a:ext>
              </a:extLst>
            </p:cNvPr>
            <p:cNvSpPr/>
            <p:nvPr/>
          </p:nvSpPr>
          <p:spPr>
            <a:xfrm>
              <a:off x="443291" y="1081912"/>
              <a:ext cx="2128846" cy="2068847"/>
            </a:xfrm>
            <a:custGeom>
              <a:avLst/>
              <a:gdLst/>
              <a:ahLst/>
              <a:cxnLst/>
              <a:rect l="l" t="t" r="r" b="b"/>
              <a:pathLst>
                <a:path w="61737" h="59997" extrusionOk="0">
                  <a:moveTo>
                    <a:pt x="30874" y="1"/>
                  </a:moveTo>
                  <a:cubicBezTo>
                    <a:pt x="13852" y="1"/>
                    <a:pt x="1" y="13852"/>
                    <a:pt x="1" y="30859"/>
                  </a:cubicBezTo>
                  <a:lnTo>
                    <a:pt x="1" y="58765"/>
                  </a:lnTo>
                  <a:cubicBezTo>
                    <a:pt x="1" y="59443"/>
                    <a:pt x="554" y="59978"/>
                    <a:pt x="1214" y="59978"/>
                  </a:cubicBezTo>
                  <a:cubicBezTo>
                    <a:pt x="1874" y="59978"/>
                    <a:pt x="2427" y="59443"/>
                    <a:pt x="2427" y="58783"/>
                  </a:cubicBezTo>
                  <a:lnTo>
                    <a:pt x="2427" y="31412"/>
                  </a:lnTo>
                  <a:cubicBezTo>
                    <a:pt x="2427" y="15871"/>
                    <a:pt x="14667" y="2811"/>
                    <a:pt x="30190" y="2436"/>
                  </a:cubicBezTo>
                  <a:cubicBezTo>
                    <a:pt x="30407" y="2431"/>
                    <a:pt x="30624" y="2429"/>
                    <a:pt x="30840" y="2429"/>
                  </a:cubicBezTo>
                  <a:cubicBezTo>
                    <a:pt x="46497" y="2429"/>
                    <a:pt x="59292" y="15125"/>
                    <a:pt x="59310" y="30877"/>
                  </a:cubicBezTo>
                  <a:lnTo>
                    <a:pt x="59310" y="59996"/>
                  </a:lnTo>
                  <a:lnTo>
                    <a:pt x="61736" y="59996"/>
                  </a:lnTo>
                  <a:lnTo>
                    <a:pt x="61736" y="31448"/>
                  </a:lnTo>
                  <a:cubicBezTo>
                    <a:pt x="61736" y="14587"/>
                    <a:pt x="48461" y="402"/>
                    <a:pt x="31618" y="9"/>
                  </a:cubicBezTo>
                  <a:cubicBezTo>
                    <a:pt x="31369" y="4"/>
                    <a:pt x="31121" y="1"/>
                    <a:pt x="3087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0" name="Google Shape;1123;p31">
              <a:extLst>
                <a:ext uri="{FF2B5EF4-FFF2-40B4-BE49-F238E27FC236}">
                  <a16:creationId xmlns:a16="http://schemas.microsoft.com/office/drawing/2014/main" id="{8A3ABBCF-9F84-D690-1B82-427E62B8FA36}"/>
                </a:ext>
              </a:extLst>
            </p:cNvPr>
            <p:cNvSpPr/>
            <p:nvPr/>
          </p:nvSpPr>
          <p:spPr>
            <a:xfrm>
              <a:off x="2486586" y="2244455"/>
              <a:ext cx="2128191" cy="2211880"/>
            </a:xfrm>
            <a:custGeom>
              <a:avLst/>
              <a:gdLst/>
              <a:ahLst/>
              <a:cxnLst/>
              <a:rect l="l" t="t" r="r" b="b"/>
              <a:pathLst>
                <a:path w="61718" h="64145" extrusionOk="0">
                  <a:moveTo>
                    <a:pt x="0" y="0"/>
                  </a:moveTo>
                  <a:lnTo>
                    <a:pt x="0" y="33294"/>
                  </a:lnTo>
                  <a:cubicBezTo>
                    <a:pt x="0" y="50316"/>
                    <a:pt x="13846" y="64144"/>
                    <a:pt x="30868" y="64144"/>
                  </a:cubicBezTo>
                  <a:cubicBezTo>
                    <a:pt x="47908" y="64144"/>
                    <a:pt x="61718" y="50316"/>
                    <a:pt x="61718" y="33294"/>
                  </a:cubicBezTo>
                  <a:lnTo>
                    <a:pt x="61718" y="0"/>
                  </a:lnTo>
                  <a:lnTo>
                    <a:pt x="59309" y="0"/>
                  </a:lnTo>
                  <a:lnTo>
                    <a:pt x="59309" y="33294"/>
                  </a:lnTo>
                  <a:cubicBezTo>
                    <a:pt x="59024" y="48800"/>
                    <a:pt x="46373" y="61218"/>
                    <a:pt x="30868" y="61218"/>
                  </a:cubicBezTo>
                  <a:cubicBezTo>
                    <a:pt x="15345" y="61218"/>
                    <a:pt x="2694" y="48800"/>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1" name="Google Shape;1124;p31">
              <a:extLst>
                <a:ext uri="{FF2B5EF4-FFF2-40B4-BE49-F238E27FC236}">
                  <a16:creationId xmlns:a16="http://schemas.microsoft.com/office/drawing/2014/main" id="{437BC0BD-CBB5-CD19-47E0-E6C9F80714E5}"/>
                </a:ext>
              </a:extLst>
            </p:cNvPr>
            <p:cNvSpPr/>
            <p:nvPr/>
          </p:nvSpPr>
          <p:spPr>
            <a:xfrm>
              <a:off x="4529226" y="1082222"/>
              <a:ext cx="2128846" cy="2068536"/>
            </a:xfrm>
            <a:custGeom>
              <a:avLst/>
              <a:gdLst/>
              <a:ahLst/>
              <a:cxnLst/>
              <a:rect l="l" t="t" r="r" b="b"/>
              <a:pathLst>
                <a:path w="61737" h="59988" extrusionOk="0">
                  <a:moveTo>
                    <a:pt x="30868" y="0"/>
                  </a:moveTo>
                  <a:cubicBezTo>
                    <a:pt x="13847" y="0"/>
                    <a:pt x="1" y="13846"/>
                    <a:pt x="1" y="30868"/>
                  </a:cubicBezTo>
                  <a:lnTo>
                    <a:pt x="1" y="59987"/>
                  </a:lnTo>
                  <a:lnTo>
                    <a:pt x="2427" y="59987"/>
                  </a:lnTo>
                  <a:lnTo>
                    <a:pt x="2427" y="30868"/>
                  </a:lnTo>
                  <a:cubicBezTo>
                    <a:pt x="2142" y="14970"/>
                    <a:pt x="14953" y="1927"/>
                    <a:pt x="30868" y="1927"/>
                  </a:cubicBezTo>
                  <a:cubicBezTo>
                    <a:pt x="46766" y="1927"/>
                    <a:pt x="59577" y="14970"/>
                    <a:pt x="59292" y="30868"/>
                  </a:cubicBezTo>
                  <a:lnTo>
                    <a:pt x="59292" y="59987"/>
                  </a:lnTo>
                  <a:lnTo>
                    <a:pt x="61736" y="59987"/>
                  </a:lnTo>
                  <a:lnTo>
                    <a:pt x="61736" y="30868"/>
                  </a:lnTo>
                  <a:cubicBezTo>
                    <a:pt x="61736" y="13846"/>
                    <a:pt x="47890" y="0"/>
                    <a:pt x="3086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2" name="Google Shape;1125;p31">
              <a:extLst>
                <a:ext uri="{FF2B5EF4-FFF2-40B4-BE49-F238E27FC236}">
                  <a16:creationId xmlns:a16="http://schemas.microsoft.com/office/drawing/2014/main" id="{3C723F9C-6384-E653-F429-EF8066AF5DF5}"/>
                </a:ext>
              </a:extLst>
            </p:cNvPr>
            <p:cNvSpPr/>
            <p:nvPr/>
          </p:nvSpPr>
          <p:spPr>
            <a:xfrm>
              <a:off x="6571900" y="2244455"/>
              <a:ext cx="2128812" cy="2212777"/>
            </a:xfrm>
            <a:custGeom>
              <a:avLst/>
              <a:gdLst/>
              <a:ahLst/>
              <a:cxnLst/>
              <a:rect l="l" t="t" r="r" b="b"/>
              <a:pathLst>
                <a:path w="61736" h="64171" extrusionOk="0">
                  <a:moveTo>
                    <a:pt x="0" y="0"/>
                  </a:moveTo>
                  <a:lnTo>
                    <a:pt x="0" y="32706"/>
                  </a:lnTo>
                  <a:cubicBezTo>
                    <a:pt x="0" y="49567"/>
                    <a:pt x="13275" y="63752"/>
                    <a:pt x="30119" y="64162"/>
                  </a:cubicBezTo>
                  <a:cubicBezTo>
                    <a:pt x="30367" y="64168"/>
                    <a:pt x="30615" y="64171"/>
                    <a:pt x="30862" y="64171"/>
                  </a:cubicBezTo>
                  <a:cubicBezTo>
                    <a:pt x="47885" y="64171"/>
                    <a:pt x="61736" y="50319"/>
                    <a:pt x="61736" y="33294"/>
                  </a:cubicBezTo>
                  <a:lnTo>
                    <a:pt x="61736" y="1213"/>
                  </a:lnTo>
                  <a:cubicBezTo>
                    <a:pt x="61736" y="535"/>
                    <a:pt x="61201" y="0"/>
                    <a:pt x="60522" y="0"/>
                  </a:cubicBezTo>
                  <a:cubicBezTo>
                    <a:pt x="59862" y="0"/>
                    <a:pt x="59309" y="535"/>
                    <a:pt x="59309" y="1213"/>
                  </a:cubicBezTo>
                  <a:lnTo>
                    <a:pt x="59309" y="32759"/>
                  </a:lnTo>
                  <a:cubicBezTo>
                    <a:pt x="59309" y="48282"/>
                    <a:pt x="47087" y="61361"/>
                    <a:pt x="31564" y="61718"/>
                  </a:cubicBezTo>
                  <a:cubicBezTo>
                    <a:pt x="31336" y="61723"/>
                    <a:pt x="31109" y="61726"/>
                    <a:pt x="30882" y="61726"/>
                  </a:cubicBezTo>
                  <a:cubicBezTo>
                    <a:pt x="15222" y="61726"/>
                    <a:pt x="2444" y="49036"/>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 name="Title 31">
            <a:extLst>
              <a:ext uri="{FF2B5EF4-FFF2-40B4-BE49-F238E27FC236}">
                <a16:creationId xmlns:a16="http://schemas.microsoft.com/office/drawing/2014/main" id="{8D996758-284E-4C63-9A4B-2C107FDFE3E1}"/>
              </a:ext>
            </a:extLst>
          </p:cNvPr>
          <p:cNvSpPr>
            <a:spLocks noGrp="1"/>
          </p:cNvSpPr>
          <p:nvPr>
            <p:ph type="title"/>
          </p:nvPr>
        </p:nvSpPr>
        <p:spPr>
          <a:xfrm>
            <a:off x="5474675" y="1290091"/>
            <a:ext cx="5575851" cy="4210387"/>
          </a:xfrm>
        </p:spPr>
        <p:txBody>
          <a:bodyPr anchor="ctr"/>
          <a:lstStyle/>
          <a:p>
            <a:r>
              <a:rPr lang="en-US" sz="6600" dirty="0">
                <a:solidFill>
                  <a:schemeClr val="bg1"/>
                </a:solidFill>
              </a:rPr>
              <a:t>Thank you</a:t>
            </a:r>
          </a:p>
        </p:txBody>
      </p:sp>
      <p:grpSp>
        <p:nvGrpSpPr>
          <p:cNvPr id="49" name="Group 48">
            <a:extLst>
              <a:ext uri="{FF2B5EF4-FFF2-40B4-BE49-F238E27FC236}">
                <a16:creationId xmlns:a16="http://schemas.microsoft.com/office/drawing/2014/main" id="{0E4E8A8F-A211-8D65-44E3-BCB781ECAB3E}"/>
              </a:ext>
            </a:extLst>
          </p:cNvPr>
          <p:cNvGrpSpPr/>
          <p:nvPr/>
        </p:nvGrpSpPr>
        <p:grpSpPr>
          <a:xfrm rot="3664989">
            <a:off x="-1242698" y="1158310"/>
            <a:ext cx="7343508" cy="3351068"/>
            <a:chOff x="443291" y="1081912"/>
            <a:chExt cx="8257421" cy="3375320"/>
          </a:xfrm>
        </p:grpSpPr>
        <p:sp>
          <p:nvSpPr>
            <p:cNvPr id="50" name="Google Shape;1122;p31">
              <a:extLst>
                <a:ext uri="{FF2B5EF4-FFF2-40B4-BE49-F238E27FC236}">
                  <a16:creationId xmlns:a16="http://schemas.microsoft.com/office/drawing/2014/main" id="{1DCE858F-3B5D-7E5E-3A54-C731CE9E3156}"/>
                </a:ext>
              </a:extLst>
            </p:cNvPr>
            <p:cNvSpPr/>
            <p:nvPr/>
          </p:nvSpPr>
          <p:spPr>
            <a:xfrm>
              <a:off x="443291" y="1081912"/>
              <a:ext cx="2128846" cy="2068847"/>
            </a:xfrm>
            <a:custGeom>
              <a:avLst/>
              <a:gdLst/>
              <a:ahLst/>
              <a:cxnLst/>
              <a:rect l="l" t="t" r="r" b="b"/>
              <a:pathLst>
                <a:path w="61737" h="59997" extrusionOk="0">
                  <a:moveTo>
                    <a:pt x="30874" y="1"/>
                  </a:moveTo>
                  <a:cubicBezTo>
                    <a:pt x="13852" y="1"/>
                    <a:pt x="1" y="13852"/>
                    <a:pt x="1" y="30859"/>
                  </a:cubicBezTo>
                  <a:lnTo>
                    <a:pt x="1" y="58765"/>
                  </a:lnTo>
                  <a:cubicBezTo>
                    <a:pt x="1" y="59443"/>
                    <a:pt x="554" y="59978"/>
                    <a:pt x="1214" y="59978"/>
                  </a:cubicBezTo>
                  <a:cubicBezTo>
                    <a:pt x="1874" y="59978"/>
                    <a:pt x="2427" y="59443"/>
                    <a:pt x="2427" y="58783"/>
                  </a:cubicBezTo>
                  <a:lnTo>
                    <a:pt x="2427" y="31412"/>
                  </a:lnTo>
                  <a:cubicBezTo>
                    <a:pt x="2427" y="15871"/>
                    <a:pt x="14667" y="2811"/>
                    <a:pt x="30190" y="2436"/>
                  </a:cubicBezTo>
                  <a:cubicBezTo>
                    <a:pt x="30407" y="2431"/>
                    <a:pt x="30624" y="2429"/>
                    <a:pt x="30840" y="2429"/>
                  </a:cubicBezTo>
                  <a:cubicBezTo>
                    <a:pt x="46497" y="2429"/>
                    <a:pt x="59292" y="15125"/>
                    <a:pt x="59310" y="30877"/>
                  </a:cubicBezTo>
                  <a:lnTo>
                    <a:pt x="59310" y="59996"/>
                  </a:lnTo>
                  <a:lnTo>
                    <a:pt x="61736" y="59996"/>
                  </a:lnTo>
                  <a:lnTo>
                    <a:pt x="61736" y="31448"/>
                  </a:lnTo>
                  <a:cubicBezTo>
                    <a:pt x="61736" y="14587"/>
                    <a:pt x="48461" y="402"/>
                    <a:pt x="31618" y="9"/>
                  </a:cubicBezTo>
                  <a:cubicBezTo>
                    <a:pt x="31369" y="4"/>
                    <a:pt x="31121" y="1"/>
                    <a:pt x="3087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1" name="Google Shape;1123;p31">
              <a:extLst>
                <a:ext uri="{FF2B5EF4-FFF2-40B4-BE49-F238E27FC236}">
                  <a16:creationId xmlns:a16="http://schemas.microsoft.com/office/drawing/2014/main" id="{282417DC-3313-969E-1A29-2E62DCC7AD7C}"/>
                </a:ext>
              </a:extLst>
            </p:cNvPr>
            <p:cNvSpPr/>
            <p:nvPr/>
          </p:nvSpPr>
          <p:spPr>
            <a:xfrm>
              <a:off x="2486586" y="2244455"/>
              <a:ext cx="2128191" cy="2211880"/>
            </a:xfrm>
            <a:custGeom>
              <a:avLst/>
              <a:gdLst/>
              <a:ahLst/>
              <a:cxnLst/>
              <a:rect l="l" t="t" r="r" b="b"/>
              <a:pathLst>
                <a:path w="61718" h="64145" extrusionOk="0">
                  <a:moveTo>
                    <a:pt x="0" y="0"/>
                  </a:moveTo>
                  <a:lnTo>
                    <a:pt x="0" y="33294"/>
                  </a:lnTo>
                  <a:cubicBezTo>
                    <a:pt x="0" y="50316"/>
                    <a:pt x="13846" y="64144"/>
                    <a:pt x="30868" y="64144"/>
                  </a:cubicBezTo>
                  <a:cubicBezTo>
                    <a:pt x="47908" y="64144"/>
                    <a:pt x="61718" y="50316"/>
                    <a:pt x="61718" y="33294"/>
                  </a:cubicBezTo>
                  <a:lnTo>
                    <a:pt x="61718" y="0"/>
                  </a:lnTo>
                  <a:lnTo>
                    <a:pt x="59309" y="0"/>
                  </a:lnTo>
                  <a:lnTo>
                    <a:pt x="59309" y="33294"/>
                  </a:lnTo>
                  <a:cubicBezTo>
                    <a:pt x="59024" y="48800"/>
                    <a:pt x="46373" y="61218"/>
                    <a:pt x="30868" y="61218"/>
                  </a:cubicBezTo>
                  <a:cubicBezTo>
                    <a:pt x="15345" y="61218"/>
                    <a:pt x="2694" y="48800"/>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2" name="Google Shape;1124;p31">
              <a:extLst>
                <a:ext uri="{FF2B5EF4-FFF2-40B4-BE49-F238E27FC236}">
                  <a16:creationId xmlns:a16="http://schemas.microsoft.com/office/drawing/2014/main" id="{CCE2BB76-8900-BDB4-3348-38EAED80041C}"/>
                </a:ext>
              </a:extLst>
            </p:cNvPr>
            <p:cNvSpPr/>
            <p:nvPr/>
          </p:nvSpPr>
          <p:spPr>
            <a:xfrm>
              <a:off x="4529226" y="1082222"/>
              <a:ext cx="2128846" cy="2068536"/>
            </a:xfrm>
            <a:custGeom>
              <a:avLst/>
              <a:gdLst/>
              <a:ahLst/>
              <a:cxnLst/>
              <a:rect l="l" t="t" r="r" b="b"/>
              <a:pathLst>
                <a:path w="61737" h="59988" extrusionOk="0">
                  <a:moveTo>
                    <a:pt x="30868" y="0"/>
                  </a:moveTo>
                  <a:cubicBezTo>
                    <a:pt x="13847" y="0"/>
                    <a:pt x="1" y="13846"/>
                    <a:pt x="1" y="30868"/>
                  </a:cubicBezTo>
                  <a:lnTo>
                    <a:pt x="1" y="59987"/>
                  </a:lnTo>
                  <a:lnTo>
                    <a:pt x="2427" y="59987"/>
                  </a:lnTo>
                  <a:lnTo>
                    <a:pt x="2427" y="30868"/>
                  </a:lnTo>
                  <a:cubicBezTo>
                    <a:pt x="2142" y="14970"/>
                    <a:pt x="14953" y="1927"/>
                    <a:pt x="30868" y="1927"/>
                  </a:cubicBezTo>
                  <a:cubicBezTo>
                    <a:pt x="46766" y="1927"/>
                    <a:pt x="59577" y="14970"/>
                    <a:pt x="59292" y="30868"/>
                  </a:cubicBezTo>
                  <a:lnTo>
                    <a:pt x="59292" y="59987"/>
                  </a:lnTo>
                  <a:lnTo>
                    <a:pt x="61736" y="59987"/>
                  </a:lnTo>
                  <a:lnTo>
                    <a:pt x="61736" y="30868"/>
                  </a:lnTo>
                  <a:cubicBezTo>
                    <a:pt x="61736" y="13846"/>
                    <a:pt x="47890" y="0"/>
                    <a:pt x="3086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3" name="Google Shape;1125;p31">
              <a:extLst>
                <a:ext uri="{FF2B5EF4-FFF2-40B4-BE49-F238E27FC236}">
                  <a16:creationId xmlns:a16="http://schemas.microsoft.com/office/drawing/2014/main" id="{32AA62D0-A137-123E-858C-981DB4040026}"/>
                </a:ext>
              </a:extLst>
            </p:cNvPr>
            <p:cNvSpPr/>
            <p:nvPr/>
          </p:nvSpPr>
          <p:spPr>
            <a:xfrm>
              <a:off x="6571900" y="2244455"/>
              <a:ext cx="2128812" cy="2212777"/>
            </a:xfrm>
            <a:custGeom>
              <a:avLst/>
              <a:gdLst/>
              <a:ahLst/>
              <a:cxnLst/>
              <a:rect l="l" t="t" r="r" b="b"/>
              <a:pathLst>
                <a:path w="61736" h="64171" extrusionOk="0">
                  <a:moveTo>
                    <a:pt x="0" y="0"/>
                  </a:moveTo>
                  <a:lnTo>
                    <a:pt x="0" y="32706"/>
                  </a:lnTo>
                  <a:cubicBezTo>
                    <a:pt x="0" y="49567"/>
                    <a:pt x="13275" y="63752"/>
                    <a:pt x="30119" y="64162"/>
                  </a:cubicBezTo>
                  <a:cubicBezTo>
                    <a:pt x="30367" y="64168"/>
                    <a:pt x="30615" y="64171"/>
                    <a:pt x="30862" y="64171"/>
                  </a:cubicBezTo>
                  <a:cubicBezTo>
                    <a:pt x="47885" y="64171"/>
                    <a:pt x="61736" y="50319"/>
                    <a:pt x="61736" y="33294"/>
                  </a:cubicBezTo>
                  <a:lnTo>
                    <a:pt x="61736" y="1213"/>
                  </a:lnTo>
                  <a:cubicBezTo>
                    <a:pt x="61736" y="535"/>
                    <a:pt x="61201" y="0"/>
                    <a:pt x="60522" y="0"/>
                  </a:cubicBezTo>
                  <a:cubicBezTo>
                    <a:pt x="59862" y="0"/>
                    <a:pt x="59309" y="535"/>
                    <a:pt x="59309" y="1213"/>
                  </a:cubicBezTo>
                  <a:lnTo>
                    <a:pt x="59309" y="32759"/>
                  </a:lnTo>
                  <a:cubicBezTo>
                    <a:pt x="59309" y="48282"/>
                    <a:pt x="47087" y="61361"/>
                    <a:pt x="31564" y="61718"/>
                  </a:cubicBezTo>
                  <a:cubicBezTo>
                    <a:pt x="31336" y="61723"/>
                    <a:pt x="31109" y="61726"/>
                    <a:pt x="30882" y="61726"/>
                  </a:cubicBezTo>
                  <a:cubicBezTo>
                    <a:pt x="15222" y="61726"/>
                    <a:pt x="2444" y="49036"/>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pic>
        <p:nvPicPr>
          <p:cNvPr id="4" name="Graphic 3">
            <a:extLst>
              <a:ext uri="{FF2B5EF4-FFF2-40B4-BE49-F238E27FC236}">
                <a16:creationId xmlns:a16="http://schemas.microsoft.com/office/drawing/2014/main" id="{4DFBC26C-AD05-86BF-1359-849DAF87750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47101" y="0"/>
            <a:ext cx="36449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000"/>
                                        <p:tgtEl>
                                          <p:spTgt spid="23"/>
                                        </p:tgtEl>
                                      </p:cBhvr>
                                    </p:animEffect>
                                    <p:anim calcmode="lin" valueType="num">
                                      <p:cBhvr>
                                        <p:cTn id="13" dur="2000" fill="hold"/>
                                        <p:tgtEl>
                                          <p:spTgt spid="23"/>
                                        </p:tgtEl>
                                        <p:attrNameLst>
                                          <p:attrName>ppt_w</p:attrName>
                                        </p:attrNameLst>
                                      </p:cBhvr>
                                      <p:tavLst>
                                        <p:tav tm="0" fmla="#ppt_w*sin(2.5*pi*$)">
                                          <p:val>
                                            <p:fltVal val="0"/>
                                          </p:val>
                                        </p:tav>
                                        <p:tav tm="100000">
                                          <p:val>
                                            <p:fltVal val="1"/>
                                          </p:val>
                                        </p:tav>
                                      </p:tavLst>
                                    </p:anim>
                                    <p:anim calcmode="lin" valueType="num">
                                      <p:cBhvr>
                                        <p:cTn id="14" dur="2000" fill="hold"/>
                                        <p:tgtEl>
                                          <p:spTgt spid="23"/>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2000"/>
                                        <p:tgtEl>
                                          <p:spTgt spid="49"/>
                                        </p:tgtEl>
                                      </p:cBhvr>
                                    </p:animEffect>
                                    <p:anim calcmode="lin" valueType="num">
                                      <p:cBhvr>
                                        <p:cTn id="18" dur="2000" fill="hold"/>
                                        <p:tgtEl>
                                          <p:spTgt spid="49"/>
                                        </p:tgtEl>
                                        <p:attrNameLst>
                                          <p:attrName>ppt_w</p:attrName>
                                        </p:attrNameLst>
                                      </p:cBhvr>
                                      <p:tavLst>
                                        <p:tav tm="0" fmla="#ppt_w*sin(2.5*pi*$)">
                                          <p:val>
                                            <p:fltVal val="0"/>
                                          </p:val>
                                        </p:tav>
                                        <p:tav tm="100000">
                                          <p:val>
                                            <p:fltVal val="1"/>
                                          </p:val>
                                        </p:tav>
                                      </p:tavLst>
                                    </p:anim>
                                    <p:anim calcmode="lin" valueType="num">
                                      <p:cBhvr>
                                        <p:cTn id="19" dur="2000" fill="hold"/>
                                        <p:tgtEl>
                                          <p:spTgt spid="49"/>
                                        </p:tgtEl>
                                        <p:attrNameLst>
                                          <p:attrName>ppt_h</p:attrName>
                                        </p:attrNameLst>
                                      </p:cBhvr>
                                      <p:tavLst>
                                        <p:tav tm="0">
                                          <p:val>
                                            <p:strVal val="#ppt_h"/>
                                          </p:val>
                                        </p:tav>
                                        <p:tav tm="100000">
                                          <p:val>
                                            <p:strVal val="#ppt_h"/>
                                          </p:val>
                                        </p:tav>
                                      </p:tavLst>
                                    </p:anim>
                                  </p:childTnLst>
                                </p:cTn>
                              </p:par>
                              <p:par>
                                <p:cTn id="20" presetID="14" presetClass="entr" presetSubtype="1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10">
            <a:extLst>
              <a:ext uri="{FF2B5EF4-FFF2-40B4-BE49-F238E27FC236}">
                <a16:creationId xmlns:a16="http://schemas.microsoft.com/office/drawing/2014/main" id="{E090A498-0B4A-1D7F-7EE0-40780A81DE80}"/>
              </a:ext>
            </a:extLst>
          </p:cNvPr>
          <p:cNvPicPr>
            <a:picLocks noChangeAspect="1"/>
          </p:cNvPicPr>
          <p:nvPr/>
        </p:nvPicPr>
        <p:blipFill>
          <a:blip r:embed="rId2"/>
          <a:srcRect/>
          <a:stretch>
            <a:fillRect/>
          </a:stretch>
        </p:blipFill>
        <p:spPr>
          <a:xfrm>
            <a:off x="0" y="0"/>
            <a:ext cx="12192000" cy="6858000"/>
          </a:xfrm>
          <a:prstGeom prst="rect">
            <a:avLst/>
          </a:prstGeom>
        </p:spPr>
      </p:pic>
      <p:sp>
        <p:nvSpPr>
          <p:cNvPr id="32" name="Title 31">
            <a:extLst>
              <a:ext uri="{FF2B5EF4-FFF2-40B4-BE49-F238E27FC236}">
                <a16:creationId xmlns:a16="http://schemas.microsoft.com/office/drawing/2014/main" id="{FE58CE81-79F8-4E88-A7B1-6103D70D01B6}"/>
              </a:ext>
            </a:extLst>
          </p:cNvPr>
          <p:cNvSpPr>
            <a:spLocks noGrp="1"/>
          </p:cNvSpPr>
          <p:nvPr>
            <p:ph type="title"/>
          </p:nvPr>
        </p:nvSpPr>
        <p:spPr>
          <a:xfrm>
            <a:off x="554286" y="992400"/>
            <a:ext cx="6559384" cy="495300"/>
          </a:xfrm>
        </p:spPr>
        <p:txBody>
          <a:bodyPr/>
          <a:lstStyle/>
          <a:p>
            <a:r>
              <a:rPr lang="en-US" dirty="0"/>
              <a:t>Table of Contents</a:t>
            </a:r>
          </a:p>
        </p:txBody>
      </p:sp>
      <p:sp>
        <p:nvSpPr>
          <p:cNvPr id="18" name="Text Placeholder 17">
            <a:extLst>
              <a:ext uri="{FF2B5EF4-FFF2-40B4-BE49-F238E27FC236}">
                <a16:creationId xmlns:a16="http://schemas.microsoft.com/office/drawing/2014/main" id="{E104D264-19F5-47BB-9134-C9A3CEBC78EB}"/>
              </a:ext>
            </a:extLst>
          </p:cNvPr>
          <p:cNvSpPr>
            <a:spLocks noGrp="1"/>
          </p:cNvSpPr>
          <p:nvPr>
            <p:ph type="body" sz="quarter" idx="15"/>
          </p:nvPr>
        </p:nvSpPr>
        <p:spPr>
          <a:xfrm>
            <a:off x="1116147" y="1604128"/>
            <a:ext cx="8160848" cy="4934784"/>
          </a:xfrm>
        </p:spPr>
        <p:txBody>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Existing Methods</a:t>
            </a:r>
          </a:p>
          <a:p>
            <a:pPr marL="285750" indent="-285750">
              <a:buFont typeface="Arial" panose="020B0604020202020204" pitchFamily="34" charset="0"/>
              <a:buChar char="•"/>
            </a:pPr>
            <a:r>
              <a:rPr lang="en-US" sz="2400" dirty="0"/>
              <a:t>Literature Review / Related Works</a:t>
            </a:r>
          </a:p>
          <a:p>
            <a:pPr marL="285750" indent="-285750">
              <a:buFont typeface="Arial" panose="020B0604020202020204" pitchFamily="34" charset="0"/>
              <a:buChar char="•"/>
            </a:pPr>
            <a:r>
              <a:rPr lang="en-US" sz="2400" dirty="0"/>
              <a:t>Methodology </a:t>
            </a:r>
            <a:endParaRPr lang="en-US" sz="2400" spc="100" dirty="0">
              <a:solidFill>
                <a:schemeClr val="bg1"/>
              </a:solidFill>
            </a:endParaRPr>
          </a:p>
          <a:p>
            <a:pPr marL="285750" indent="-285750">
              <a:buFont typeface="Arial" panose="020B0604020202020204" pitchFamily="34" charset="0"/>
              <a:buChar char="•"/>
            </a:pPr>
            <a:r>
              <a:rPr lang="en-US" sz="2400" dirty="0"/>
              <a:t>Results</a:t>
            </a:r>
          </a:p>
          <a:p>
            <a:pPr marL="285750" indent="-285750">
              <a:buFont typeface="Arial" panose="020B0604020202020204" pitchFamily="34" charset="0"/>
              <a:buChar char="•"/>
            </a:pPr>
            <a:r>
              <a:rPr lang="en-US" sz="2400" dirty="0"/>
              <a:t>Future Scope </a:t>
            </a:r>
          </a:p>
        </p:txBody>
      </p:sp>
      <p:sp>
        <p:nvSpPr>
          <p:cNvPr id="5" name="Slide Number Placeholder 4">
            <a:extLst>
              <a:ext uri="{FF2B5EF4-FFF2-40B4-BE49-F238E27FC236}">
                <a16:creationId xmlns:a16="http://schemas.microsoft.com/office/drawing/2014/main" id="{44084D5E-27CA-4C1F-A2EC-760AE93FE4D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a:t>
            </a:fld>
            <a:endParaRPr lang="en-US" dirty="0"/>
          </a:p>
        </p:txBody>
      </p:sp>
      <p:pic>
        <p:nvPicPr>
          <p:cNvPr id="62" name="Graphic 61">
            <a:extLst>
              <a:ext uri="{FF2B5EF4-FFF2-40B4-BE49-F238E27FC236}">
                <a16:creationId xmlns:a16="http://schemas.microsoft.com/office/drawing/2014/main" id="{08453B12-6818-452E-8213-837B2C232B5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47101" y="0"/>
            <a:ext cx="3644900" cy="6858000"/>
          </a:xfrm>
          <a:prstGeom prst="rect">
            <a:avLst/>
          </a:prstGeom>
        </p:spPr>
      </p:pic>
    </p:spTree>
    <p:extLst>
      <p:ext uri="{BB962C8B-B14F-4D97-AF65-F5344CB8AC3E}">
        <p14:creationId xmlns:p14="http://schemas.microsoft.com/office/powerpoint/2010/main" val="562094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Introduction</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3</a:t>
            </a:fld>
            <a:endParaRPr lang="en-US" dirty="0"/>
          </a:p>
        </p:txBody>
      </p:sp>
      <p:sp>
        <p:nvSpPr>
          <p:cNvPr id="3" name="Content Placeholder 2">
            <a:extLst>
              <a:ext uri="{FF2B5EF4-FFF2-40B4-BE49-F238E27FC236}">
                <a16:creationId xmlns:a16="http://schemas.microsoft.com/office/drawing/2014/main" id="{5F024199-6FB0-F7BA-1AD6-0087005A7909}"/>
              </a:ext>
            </a:extLst>
          </p:cNvPr>
          <p:cNvSpPr>
            <a:spLocks noGrp="1"/>
          </p:cNvSpPr>
          <p:nvPr>
            <p:ph sz="quarter" idx="15"/>
          </p:nvPr>
        </p:nvSpPr>
        <p:spPr/>
        <p:txBody>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 are a varied number of programming languages each having it own processing distinct language and semantics. Developers often need to collaborate and work across multiple programming languages.</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this light the ability to transfer codes from one language to other locally maintaining it’s originality and functionality, will be a key add on and improve collaboration.</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MATLAB and Python are programming  languages that are widely used for similar purposes, such as data analysis and mathematical modelling, However MATLAB is based on Java and Python is based on C. </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Therefore we focused on developing a MATLAB to Python Code Converter to improve synergy between the two languages and allow Python developers to access and use codes written in MATLAB.</a:t>
            </a:r>
          </a:p>
        </p:txBody>
      </p:sp>
      <p:pic>
        <p:nvPicPr>
          <p:cNvPr id="4" name="Graphic 3">
            <a:extLst>
              <a:ext uri="{FF2B5EF4-FFF2-40B4-BE49-F238E27FC236}">
                <a16:creationId xmlns:a16="http://schemas.microsoft.com/office/drawing/2014/main" id="{F15588A8-7174-5096-C2C7-1740C379206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2927635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Existing Methods</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4</a:t>
            </a:fld>
            <a:endParaRPr lang="en-US" dirty="0"/>
          </a:p>
        </p:txBody>
      </p:sp>
      <p:sp>
        <p:nvSpPr>
          <p:cNvPr id="3" name="Content Placeholder 2">
            <a:extLst>
              <a:ext uri="{FF2B5EF4-FFF2-40B4-BE49-F238E27FC236}">
                <a16:creationId xmlns:a16="http://schemas.microsoft.com/office/drawing/2014/main" id="{5F024199-6FB0-F7BA-1AD6-0087005A7909}"/>
              </a:ext>
            </a:extLst>
          </p:cNvPr>
          <p:cNvSpPr>
            <a:spLocks noGrp="1"/>
          </p:cNvSpPr>
          <p:nvPr>
            <p:ph sz="quarter" idx="15"/>
          </p:nvPr>
        </p:nvSpPr>
        <p:spPr/>
        <p:txBody>
          <a:bodyPr/>
          <a:lstStyle/>
          <a:p>
            <a:r>
              <a:rPr lang="en-US" sz="2000" dirty="0">
                <a:solidFill>
                  <a:schemeClr val="bg1"/>
                </a:solidFill>
                <a:latin typeface="Times New Roman" panose="02020603050405020304" pitchFamily="18" charset="0"/>
                <a:cs typeface="Times New Roman" panose="02020603050405020304" pitchFamily="18" charset="0"/>
              </a:rPr>
              <a:t>The most commonly used </a:t>
            </a:r>
            <a:r>
              <a:rPr lang="en-GB" sz="2000" dirty="0">
                <a:solidFill>
                  <a:schemeClr val="bg1"/>
                </a:solidFill>
                <a:latin typeface="Times New Roman" panose="02020603050405020304" pitchFamily="18" charset="0"/>
                <a:cs typeface="Times New Roman" panose="02020603050405020304" pitchFamily="18" charset="0"/>
              </a:rPr>
              <a:t>way for translation among different high level programming languages today is exploiting the abilities of various Large Language Models, but this leads to two specific challenges :</a:t>
            </a:r>
          </a:p>
          <a:p>
            <a:endParaRPr lang="en-GB"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The originality of the code, as Large Language Models are by Nature a large mix of various existing works.</a:t>
            </a:r>
          </a:p>
          <a:p>
            <a:pPr marL="342900" indent="-342900">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The privacy and security of the program as Large Language Models are majorly based on the cloud and the associated risks with it.</a:t>
            </a:r>
          </a:p>
          <a:p>
            <a:pPr marL="342900" indent="-342900">
              <a:buFont typeface="Arial" panose="020B0604020202020204" pitchFamily="34" charset="0"/>
              <a:buChar char="•"/>
            </a:pPr>
            <a:endParaRPr lang="en-GB" dirty="0">
              <a:solidFill>
                <a:schemeClr val="bg1"/>
              </a:solidFill>
              <a:latin typeface="Times New Roman" panose="02020603050405020304" pitchFamily="18" charset="0"/>
              <a:cs typeface="Times New Roman" panose="02020603050405020304" pitchFamily="18" charset="0"/>
            </a:endParaRPr>
          </a:p>
          <a:p>
            <a:r>
              <a:rPr lang="en-GB" sz="2000" dirty="0">
                <a:solidFill>
                  <a:schemeClr val="bg1"/>
                </a:solidFill>
                <a:latin typeface="Times New Roman" panose="02020603050405020304" pitchFamily="18" charset="0"/>
                <a:cs typeface="Times New Roman" panose="02020603050405020304" pitchFamily="18" charset="0"/>
              </a:rPr>
              <a:t>Using an On- Device Translator , is an effective and efficient way to address both these concerns and eliminate the fears associated with them.</a:t>
            </a: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4" name="Graphic 3">
            <a:extLst>
              <a:ext uri="{FF2B5EF4-FFF2-40B4-BE49-F238E27FC236}">
                <a16:creationId xmlns:a16="http://schemas.microsoft.com/office/drawing/2014/main" id="{F15588A8-7174-5096-C2C7-1740C379206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1522751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6181E0-FE72-6FD5-A79E-07070DE5E941}"/>
              </a:ext>
            </a:extLst>
          </p:cNvPr>
          <p:cNvPicPr>
            <a:picLocks noChangeAspect="1"/>
          </p:cNvPicPr>
          <p:nvPr/>
        </p:nvPicPr>
        <p:blipFill>
          <a:blip r:embed="rId2"/>
          <a:stretch>
            <a:fillRect/>
          </a:stretch>
        </p:blipFill>
        <p:spPr>
          <a:xfrm>
            <a:off x="1" y="6008914"/>
            <a:ext cx="12192000" cy="941856"/>
          </a:xfrm>
          <a:prstGeom prst="rect">
            <a:avLst/>
          </a:prstGeom>
        </p:spPr>
      </p:pic>
      <p:pic>
        <p:nvPicPr>
          <p:cNvPr id="8" name="Picture Placeholder 10">
            <a:extLst>
              <a:ext uri="{FF2B5EF4-FFF2-40B4-BE49-F238E27FC236}">
                <a16:creationId xmlns:a16="http://schemas.microsoft.com/office/drawing/2014/main" id="{4B226B7C-F0C1-CC60-0B39-AE95CFC3B818}"/>
              </a:ext>
            </a:extLst>
          </p:cNvPr>
          <p:cNvPicPr>
            <a:picLocks noChangeAspect="1"/>
          </p:cNvPicPr>
          <p:nvPr/>
        </p:nvPicPr>
        <p:blipFill>
          <a:blip r:embed="rId3"/>
          <a:srcRect/>
          <a:stretch>
            <a:fillRect/>
          </a:stretch>
        </p:blipFill>
        <p:spPr>
          <a:xfrm flipV="1">
            <a:off x="0" y="0"/>
            <a:ext cx="12192000" cy="1491343"/>
          </a:xfrm>
          <a:prstGeom prst="rect">
            <a:avLst/>
          </a:prstGeom>
        </p:spPr>
      </p:pic>
      <p:sp>
        <p:nvSpPr>
          <p:cNvPr id="9" name="Title 24">
            <a:extLst>
              <a:ext uri="{FF2B5EF4-FFF2-40B4-BE49-F238E27FC236}">
                <a16:creationId xmlns:a16="http://schemas.microsoft.com/office/drawing/2014/main" id="{CB110185-C1B0-F516-6EAE-BEF3C99838D6}"/>
              </a:ext>
            </a:extLst>
          </p:cNvPr>
          <p:cNvSpPr>
            <a:spLocks noGrp="1"/>
          </p:cNvSpPr>
          <p:nvPr>
            <p:ph type="title"/>
          </p:nvPr>
        </p:nvSpPr>
        <p:spPr>
          <a:xfrm>
            <a:off x="52455" y="17277"/>
            <a:ext cx="12139545" cy="1228850"/>
          </a:xfrm>
        </p:spPr>
        <p:txBody>
          <a:bodyPr/>
          <a:lstStyle/>
          <a:p>
            <a:pPr algn="l"/>
            <a:r>
              <a:rPr lang="en-US" dirty="0">
                <a:solidFill>
                  <a:schemeClr val="bg1"/>
                </a:solidFill>
              </a:rPr>
              <a:t>Literature Review</a:t>
            </a:r>
          </a:p>
        </p:txBody>
      </p:sp>
      <p:pic>
        <p:nvPicPr>
          <p:cNvPr id="5" name="Picture Placeholder 10">
            <a:extLst>
              <a:ext uri="{FF2B5EF4-FFF2-40B4-BE49-F238E27FC236}">
                <a16:creationId xmlns:a16="http://schemas.microsoft.com/office/drawing/2014/main" id="{5D2B1FD7-4AB8-388F-849E-955FE2C50EEA}"/>
              </a:ext>
            </a:extLst>
          </p:cNvPr>
          <p:cNvPicPr>
            <a:picLocks noChangeAspect="1"/>
          </p:cNvPicPr>
          <p:nvPr/>
        </p:nvPicPr>
        <p:blipFill>
          <a:blip r:embed="rId3"/>
          <a:srcRect/>
          <a:stretch>
            <a:fillRect/>
          </a:stretch>
        </p:blipFill>
        <p:spPr>
          <a:xfrm flipV="1">
            <a:off x="0" y="6139537"/>
            <a:ext cx="12192000" cy="811227"/>
          </a:xfrm>
          <a:prstGeom prst="rect">
            <a:avLst/>
          </a:prstGeom>
        </p:spPr>
      </p:pic>
      <p:graphicFrame>
        <p:nvGraphicFramePr>
          <p:cNvPr id="16" name="Table 15">
            <a:extLst>
              <a:ext uri="{FF2B5EF4-FFF2-40B4-BE49-F238E27FC236}">
                <a16:creationId xmlns:a16="http://schemas.microsoft.com/office/drawing/2014/main" id="{06E1A453-FEAF-EC15-B1FA-2677417E2DBD}"/>
              </a:ext>
            </a:extLst>
          </p:cNvPr>
          <p:cNvGraphicFramePr>
            <a:graphicFrameLocks noGrp="1"/>
          </p:cNvGraphicFramePr>
          <p:nvPr>
            <p:extLst>
              <p:ext uri="{D42A27DB-BD31-4B8C-83A1-F6EECF244321}">
                <p14:modId xmlns:p14="http://schemas.microsoft.com/office/powerpoint/2010/main" val="1517287251"/>
              </p:ext>
            </p:extLst>
          </p:nvPr>
        </p:nvGraphicFramePr>
        <p:xfrm>
          <a:off x="115403" y="1669042"/>
          <a:ext cx="12013648" cy="4031551"/>
        </p:xfrm>
        <a:graphic>
          <a:graphicData uri="http://schemas.openxmlformats.org/drawingml/2006/table">
            <a:tbl>
              <a:tblPr firstRow="1" bandRow="1"/>
              <a:tblGrid>
                <a:gridCol w="1028652">
                  <a:extLst>
                    <a:ext uri="{9D8B030D-6E8A-4147-A177-3AD203B41FA5}">
                      <a16:colId xmlns:a16="http://schemas.microsoft.com/office/drawing/2014/main" val="1128194585"/>
                    </a:ext>
                  </a:extLst>
                </a:gridCol>
                <a:gridCol w="3475025">
                  <a:extLst>
                    <a:ext uri="{9D8B030D-6E8A-4147-A177-3AD203B41FA5}">
                      <a16:colId xmlns:a16="http://schemas.microsoft.com/office/drawing/2014/main" val="2524662907"/>
                    </a:ext>
                  </a:extLst>
                </a:gridCol>
                <a:gridCol w="3586506">
                  <a:extLst>
                    <a:ext uri="{9D8B030D-6E8A-4147-A177-3AD203B41FA5}">
                      <a16:colId xmlns:a16="http://schemas.microsoft.com/office/drawing/2014/main" val="691851337"/>
                    </a:ext>
                  </a:extLst>
                </a:gridCol>
                <a:gridCol w="3923465">
                  <a:extLst>
                    <a:ext uri="{9D8B030D-6E8A-4147-A177-3AD203B41FA5}">
                      <a16:colId xmlns:a16="http://schemas.microsoft.com/office/drawing/2014/main" val="1496144311"/>
                    </a:ext>
                  </a:extLst>
                </a:gridCol>
              </a:tblGrid>
              <a:tr h="52405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dirty="0">
                          <a:latin typeface="Times New Roman" panose="02020603050405020304" pitchFamily="18" charset="0"/>
                          <a:cs typeface="Times New Roman" panose="02020603050405020304" pitchFamily="18" charset="0"/>
                        </a:rPr>
                        <a:t>Sr.No:</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dirty="0">
                          <a:latin typeface="Times New Roman" panose="02020603050405020304" pitchFamily="18" charset="0"/>
                          <a:cs typeface="Times New Roman" panose="02020603050405020304" pitchFamily="18" charset="0"/>
                        </a:rPr>
                        <a:t>Paper Title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Year, Publisher Author’s Name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dirty="0">
                          <a:latin typeface="Times New Roman" panose="02020603050405020304" pitchFamily="18" charset="0"/>
                          <a:cs typeface="Times New Roman" panose="02020603050405020304" pitchFamily="18" charset="0"/>
                        </a:rPr>
                        <a:t>Inference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extLst>
                  <a:ext uri="{0D108BD9-81ED-4DB2-BD59-A6C34878D82A}">
                    <a16:rowId xmlns:a16="http://schemas.microsoft.com/office/drawing/2014/main" val="833950538"/>
                  </a:ext>
                </a:extLst>
              </a:tr>
              <a:tr h="70258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latin typeface="Times New Roman" panose="02020603050405020304" pitchFamily="18" charset="0"/>
                          <a:cs typeface="Times New Roman" panose="02020603050405020304" pitchFamily="18" charset="0"/>
                        </a:rPr>
                        <a:t>1</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Times New Roman" panose="02020603050405020304" pitchFamily="18" charset="0"/>
                          <a:ea typeface="+mn-ea"/>
                          <a:cs typeface="Times New Roman" panose="02020603050405020304" pitchFamily="18" charset="0"/>
                        </a:rPr>
                        <a:t>Learning Sequential and Structural Information for Source Code Summarization.</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Times New Roman" panose="02020603050405020304" pitchFamily="18" charset="0"/>
                          <a:ea typeface="+mn-ea"/>
                          <a:cs typeface="Times New Roman" panose="02020603050405020304" pitchFamily="18" charset="0"/>
                        </a:rPr>
                        <a:t>Choi, </a:t>
                      </a:r>
                      <a:r>
                        <a:rPr lang="en-US" sz="1200" kern="1200" dirty="0" err="1">
                          <a:solidFill>
                            <a:schemeClr val="dk1"/>
                          </a:solidFill>
                          <a:latin typeface="Times New Roman" panose="02020603050405020304" pitchFamily="18" charset="0"/>
                          <a:ea typeface="+mn-ea"/>
                          <a:cs typeface="Times New Roman" panose="02020603050405020304" pitchFamily="18" charset="0"/>
                        </a:rPr>
                        <a:t>YunSeok</a:t>
                      </a:r>
                      <a:r>
                        <a:rPr lang="en-US" sz="1200" kern="1200" dirty="0">
                          <a:solidFill>
                            <a:schemeClr val="dk1"/>
                          </a:solidFill>
                          <a:latin typeface="Times New Roman" panose="02020603050405020304" pitchFamily="18" charset="0"/>
                          <a:ea typeface="+mn-ea"/>
                          <a:cs typeface="Times New Roman" panose="02020603050405020304" pitchFamily="18" charset="0"/>
                        </a:rPr>
                        <a:t>, </a:t>
                      </a:r>
                      <a:r>
                        <a:rPr lang="en-US" sz="1200" kern="1200" dirty="0" err="1">
                          <a:solidFill>
                            <a:schemeClr val="dk1"/>
                          </a:solidFill>
                          <a:latin typeface="Times New Roman" panose="02020603050405020304" pitchFamily="18" charset="0"/>
                          <a:ea typeface="+mn-ea"/>
                          <a:cs typeface="Times New Roman" panose="02020603050405020304" pitchFamily="18" charset="0"/>
                        </a:rPr>
                        <a:t>Jinyeong</a:t>
                      </a:r>
                      <a:r>
                        <a:rPr lang="en-US" sz="1200" kern="1200" dirty="0">
                          <a:solidFill>
                            <a:schemeClr val="dk1"/>
                          </a:solidFill>
                          <a:latin typeface="Times New Roman" panose="02020603050405020304" pitchFamily="18" charset="0"/>
                          <a:ea typeface="+mn-ea"/>
                          <a:cs typeface="Times New Roman" panose="02020603050405020304" pitchFamily="18" charset="0"/>
                        </a:rPr>
                        <a:t> </a:t>
                      </a:r>
                      <a:r>
                        <a:rPr lang="en-US" sz="1200" kern="1200" dirty="0" err="1">
                          <a:solidFill>
                            <a:schemeClr val="dk1"/>
                          </a:solidFill>
                          <a:latin typeface="Times New Roman" panose="02020603050405020304" pitchFamily="18" charset="0"/>
                          <a:ea typeface="+mn-ea"/>
                          <a:cs typeface="Times New Roman" panose="02020603050405020304" pitchFamily="18" charset="0"/>
                        </a:rPr>
                        <a:t>Bak</a:t>
                      </a:r>
                      <a:r>
                        <a:rPr lang="en-US" sz="1200" kern="1200" dirty="0">
                          <a:solidFill>
                            <a:schemeClr val="dk1"/>
                          </a:solidFill>
                          <a:latin typeface="Times New Roman" panose="02020603050405020304" pitchFamily="18" charset="0"/>
                          <a:ea typeface="+mn-ea"/>
                          <a:cs typeface="Times New Roman" panose="02020603050405020304" pitchFamily="18" charset="0"/>
                        </a:rPr>
                        <a:t>, </a:t>
                      </a:r>
                      <a:r>
                        <a:rPr lang="en-US" sz="1200" kern="1200" dirty="0" err="1">
                          <a:solidFill>
                            <a:schemeClr val="dk1"/>
                          </a:solidFill>
                          <a:latin typeface="Times New Roman" panose="02020603050405020304" pitchFamily="18" charset="0"/>
                          <a:ea typeface="+mn-ea"/>
                          <a:cs typeface="Times New Roman" panose="02020603050405020304" pitchFamily="18" charset="0"/>
                        </a:rPr>
                        <a:t>CheolWon</a:t>
                      </a:r>
                      <a:r>
                        <a:rPr lang="en-US" sz="1200" kern="1200" dirty="0">
                          <a:solidFill>
                            <a:schemeClr val="dk1"/>
                          </a:solidFill>
                          <a:latin typeface="Times New Roman" panose="02020603050405020304" pitchFamily="18" charset="0"/>
                          <a:ea typeface="+mn-ea"/>
                          <a:cs typeface="Times New Roman" panose="02020603050405020304" pitchFamily="18" charset="0"/>
                        </a:rPr>
                        <a:t> Na and Jee- Hyong Lee. Findings (2021).</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just"/>
                      <a:r>
                        <a:rPr lang="en-GB" sz="1200" dirty="0">
                          <a:latin typeface="Times New Roman" panose="02020603050405020304" pitchFamily="18" charset="0"/>
                          <a:cs typeface="Times New Roman" panose="02020603050405020304" pitchFamily="18" charset="0"/>
                        </a:rPr>
                        <a:t>Exploring advanced techniques for source code summarization using abstract syntax trees (ASTs) and transformers, integrating graph convolution with transformers to capture both sequential and structural code features, enhancing summarization accuracy</a:t>
                      </a:r>
                      <a:endParaRPr lang="en-US" sz="12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2165149735"/>
                  </a:ext>
                </a:extLst>
              </a:tr>
              <a:tr h="88389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dirty="0">
                          <a:latin typeface="Times New Roman" panose="02020603050405020304" pitchFamily="18" charset="0"/>
                          <a:cs typeface="Times New Roman" panose="02020603050405020304" pitchFamily="18" charset="0"/>
                        </a:rPr>
                        <a:t>2</a:t>
                      </a: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200" kern="1200" dirty="0" err="1">
                          <a:solidFill>
                            <a:schemeClr val="dk1"/>
                          </a:solidFill>
                          <a:latin typeface="Times New Roman" panose="02020603050405020304" pitchFamily="18" charset="0"/>
                          <a:ea typeface="+mn-ea"/>
                          <a:cs typeface="Times New Roman" panose="02020603050405020304" pitchFamily="18" charset="0"/>
                        </a:rPr>
                        <a:t>CoTran</a:t>
                      </a:r>
                      <a:r>
                        <a:rPr lang="en-GB" sz="1200" kern="1200" dirty="0">
                          <a:solidFill>
                            <a:schemeClr val="dk1"/>
                          </a:solidFill>
                          <a:latin typeface="Times New Roman" panose="02020603050405020304" pitchFamily="18" charset="0"/>
                          <a:ea typeface="+mn-ea"/>
                          <a:cs typeface="Times New Roman" panose="02020603050405020304" pitchFamily="18" charset="0"/>
                        </a:rPr>
                        <a:t>: An LLM-based Code Translator using Reinforcement Learning with Feedback from Compiler and Symbolic Execution.</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Times New Roman" panose="02020603050405020304" pitchFamily="18" charset="0"/>
                          <a:ea typeface="+mn-ea"/>
                          <a:cs typeface="Times New Roman" panose="02020603050405020304" pitchFamily="18" charset="0"/>
                        </a:rPr>
                        <a:t>Jana, </a:t>
                      </a:r>
                      <a:r>
                        <a:rPr lang="en-US" sz="1200" kern="1200" dirty="0" err="1">
                          <a:solidFill>
                            <a:schemeClr val="dk1"/>
                          </a:solidFill>
                          <a:latin typeface="Times New Roman" panose="02020603050405020304" pitchFamily="18" charset="0"/>
                          <a:ea typeface="+mn-ea"/>
                          <a:cs typeface="Times New Roman" panose="02020603050405020304" pitchFamily="18" charset="0"/>
                        </a:rPr>
                        <a:t>Prithwish</a:t>
                      </a:r>
                      <a:r>
                        <a:rPr lang="en-US" sz="1200" kern="1200" dirty="0">
                          <a:solidFill>
                            <a:schemeClr val="dk1"/>
                          </a:solidFill>
                          <a:latin typeface="Times New Roman" panose="02020603050405020304" pitchFamily="18" charset="0"/>
                          <a:ea typeface="+mn-ea"/>
                          <a:cs typeface="Times New Roman" panose="02020603050405020304" pitchFamily="18" charset="0"/>
                        </a:rPr>
                        <a:t>, , Piyush Jha, </a:t>
                      </a:r>
                      <a:r>
                        <a:rPr lang="en-US" sz="1200" kern="1200" dirty="0" err="1">
                          <a:solidFill>
                            <a:schemeClr val="dk1"/>
                          </a:solidFill>
                          <a:latin typeface="Times New Roman" panose="02020603050405020304" pitchFamily="18" charset="0"/>
                          <a:ea typeface="+mn-ea"/>
                          <a:cs typeface="Times New Roman" panose="02020603050405020304" pitchFamily="18" charset="0"/>
                        </a:rPr>
                        <a:t>Haoyang</a:t>
                      </a:r>
                      <a:r>
                        <a:rPr lang="en-US" sz="1200" kern="1200" dirty="0">
                          <a:solidFill>
                            <a:schemeClr val="dk1"/>
                          </a:solidFill>
                          <a:latin typeface="Times New Roman" panose="02020603050405020304" pitchFamily="18" charset="0"/>
                          <a:ea typeface="+mn-ea"/>
                          <a:cs typeface="Times New Roman" panose="02020603050405020304" pitchFamily="18" charset="0"/>
                        </a:rPr>
                        <a:t> Ju, Gautham Kishore, Aryan Mahajan and Vijay Ganesh.  (2023).</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just"/>
                      <a:r>
                        <a:rPr lang="en-GB" sz="1200" kern="1200" dirty="0" err="1">
                          <a:solidFill>
                            <a:schemeClr val="dk1"/>
                          </a:solidFill>
                          <a:latin typeface="Times New Roman" panose="02020603050405020304" pitchFamily="18" charset="0"/>
                          <a:ea typeface="+mn-ea"/>
                          <a:cs typeface="Times New Roman" panose="02020603050405020304" pitchFamily="18" charset="0"/>
                        </a:rPr>
                        <a:t>CoTran</a:t>
                      </a:r>
                      <a:r>
                        <a:rPr lang="en-GB" sz="1200" kern="1200" dirty="0">
                          <a:solidFill>
                            <a:schemeClr val="dk1"/>
                          </a:solidFill>
                          <a:latin typeface="Times New Roman" panose="02020603050405020304" pitchFamily="18" charset="0"/>
                          <a:ea typeface="+mn-ea"/>
                          <a:cs typeface="Times New Roman" panose="02020603050405020304" pitchFamily="18" charset="0"/>
                        </a:rPr>
                        <a:t> is an intriguing approach that leverages feedback from compiler outputs and symbolic execution, it aims to convert code while ensuring both compilation accuracy and functional equivalence. This could be a powerful tool for improving code translation. </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extLst>
                  <a:ext uri="{0D108BD9-81ED-4DB2-BD59-A6C34878D82A}">
                    <a16:rowId xmlns:a16="http://schemas.microsoft.com/office/drawing/2014/main" val="606142317"/>
                  </a:ext>
                </a:extLst>
              </a:tr>
              <a:tr h="149581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dirty="0">
                          <a:latin typeface="Times New Roman" panose="02020603050405020304" pitchFamily="18" charset="0"/>
                          <a:cs typeface="Times New Roman" panose="02020603050405020304" pitchFamily="18" charset="0"/>
                        </a:rPr>
                        <a:t>3</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200" kern="1200" dirty="0">
                          <a:solidFill>
                            <a:schemeClr val="dk1"/>
                          </a:solidFill>
                          <a:latin typeface="Times New Roman" panose="02020603050405020304" pitchFamily="18" charset="0"/>
                          <a:ea typeface="+mn-ea"/>
                          <a:cs typeface="Times New Roman" panose="02020603050405020304" pitchFamily="18" charset="0"/>
                        </a:rPr>
                        <a:t>ComPy-Learn: A Toolkit for Exploring Machine Learning Representations for Compilers.</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dk1"/>
                          </a:solidFill>
                          <a:latin typeface="Times New Roman" panose="02020603050405020304" pitchFamily="18" charset="0"/>
                          <a:ea typeface="+mn-ea"/>
                          <a:cs typeface="Times New Roman" panose="02020603050405020304" pitchFamily="18" charset="0"/>
                        </a:rPr>
                        <a:t>Brauckmann</a:t>
                      </a:r>
                      <a:r>
                        <a:rPr lang="en-US" sz="1200" kern="1200" dirty="0">
                          <a:solidFill>
                            <a:schemeClr val="dk1"/>
                          </a:solidFill>
                          <a:latin typeface="Times New Roman" panose="02020603050405020304" pitchFamily="18" charset="0"/>
                          <a:ea typeface="+mn-ea"/>
                          <a:cs typeface="Times New Roman" panose="02020603050405020304" pitchFamily="18" charset="0"/>
                        </a:rPr>
                        <a:t>, Alexander, Andrés </a:t>
                      </a:r>
                      <a:r>
                        <a:rPr lang="en-US" sz="1200" kern="1200" dirty="0" err="1">
                          <a:solidFill>
                            <a:schemeClr val="dk1"/>
                          </a:solidFill>
                          <a:latin typeface="Times New Roman" panose="02020603050405020304" pitchFamily="18" charset="0"/>
                          <a:ea typeface="+mn-ea"/>
                          <a:cs typeface="Times New Roman" panose="02020603050405020304" pitchFamily="18" charset="0"/>
                        </a:rPr>
                        <a:t>Goens</a:t>
                      </a:r>
                      <a:r>
                        <a:rPr lang="en-US" sz="1200" kern="1200" dirty="0">
                          <a:solidFill>
                            <a:schemeClr val="dk1"/>
                          </a:solidFill>
                          <a:latin typeface="Times New Roman" panose="02020603050405020304" pitchFamily="18" charset="0"/>
                          <a:ea typeface="+mn-ea"/>
                          <a:cs typeface="Times New Roman" panose="02020603050405020304" pitchFamily="18" charset="0"/>
                        </a:rPr>
                        <a:t> and </a:t>
                      </a:r>
                      <a:r>
                        <a:rPr lang="en-US" sz="1200" kern="1200" dirty="0" err="1">
                          <a:solidFill>
                            <a:schemeClr val="dk1"/>
                          </a:solidFill>
                          <a:latin typeface="Times New Roman" panose="02020603050405020304" pitchFamily="18" charset="0"/>
                          <a:ea typeface="+mn-ea"/>
                          <a:cs typeface="Times New Roman" panose="02020603050405020304" pitchFamily="18" charset="0"/>
                        </a:rPr>
                        <a:t>Jerónimo</a:t>
                      </a:r>
                      <a:r>
                        <a:rPr lang="en-US" sz="1200" kern="1200" dirty="0">
                          <a:solidFill>
                            <a:schemeClr val="dk1"/>
                          </a:solidFill>
                          <a:latin typeface="Times New Roman" panose="02020603050405020304" pitchFamily="18" charset="0"/>
                          <a:ea typeface="+mn-ea"/>
                          <a:cs typeface="Times New Roman" panose="02020603050405020304" pitchFamily="18" charset="0"/>
                        </a:rPr>
                        <a:t> </a:t>
                      </a:r>
                      <a:r>
                        <a:rPr lang="en-US" sz="1200" kern="1200" dirty="0" err="1">
                          <a:solidFill>
                            <a:schemeClr val="dk1"/>
                          </a:solidFill>
                          <a:latin typeface="Times New Roman" panose="02020603050405020304" pitchFamily="18" charset="0"/>
                          <a:ea typeface="+mn-ea"/>
                          <a:cs typeface="Times New Roman" panose="02020603050405020304" pitchFamily="18" charset="0"/>
                        </a:rPr>
                        <a:t>Castrillón</a:t>
                      </a:r>
                      <a:r>
                        <a:rPr lang="en-US" sz="1200" kern="1200" dirty="0">
                          <a:solidFill>
                            <a:schemeClr val="dk1"/>
                          </a:solidFill>
                          <a:latin typeface="Times New Roman" panose="02020603050405020304" pitchFamily="18" charset="0"/>
                          <a:ea typeface="+mn-ea"/>
                          <a:cs typeface="Times New Roman" panose="02020603050405020304" pitchFamily="18" charset="0"/>
                        </a:rPr>
                        <a:t>. 2020 Forum for Specification and Design Languages (FDL) (2020): 1-4.</a:t>
                      </a:r>
                      <a:endParaRPr lang="en-IN" sz="1200" kern="1200" dirty="0">
                        <a:solidFill>
                          <a:schemeClr val="dk1"/>
                        </a:solidFill>
                        <a:latin typeface="Times New Roman" panose="02020603050405020304" pitchFamily="18" charset="0"/>
                        <a:ea typeface="+mn-ea"/>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just"/>
                      <a:r>
                        <a:rPr lang="en-GB" sz="1200" kern="1200" dirty="0">
                          <a:solidFill>
                            <a:schemeClr val="dk1"/>
                          </a:solidFill>
                          <a:latin typeface="Times New Roman" panose="02020603050405020304" pitchFamily="18" charset="0"/>
                          <a:ea typeface="+mn-ea"/>
                          <a:cs typeface="Times New Roman" panose="02020603050405020304" pitchFamily="18" charset="0"/>
                        </a:rPr>
                        <a:t>ComPy-Learn is a versatile toolbox designed for analysing diverse program code machine learning representations. Its purpose includes optimizing compiler heuristics and addressing other software engineering tasks. Researchers can use it to empirically explore the most effective representations and models that combine higher-order syntax with low-level compiler information.</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43811346"/>
                  </a:ext>
                </a:extLst>
              </a:tr>
            </a:tbl>
          </a:graphicData>
        </a:graphic>
      </p:graphicFrame>
    </p:spTree>
    <p:extLst>
      <p:ext uri="{BB962C8B-B14F-4D97-AF65-F5344CB8AC3E}">
        <p14:creationId xmlns:p14="http://schemas.microsoft.com/office/powerpoint/2010/main" val="2651119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methodology</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6</a:t>
            </a:fld>
            <a:endParaRPr lang="en-US" dirty="0"/>
          </a:p>
        </p:txBody>
      </p:sp>
      <p:sp>
        <p:nvSpPr>
          <p:cNvPr id="3" name="Content Placeholder 2">
            <a:extLst>
              <a:ext uri="{FF2B5EF4-FFF2-40B4-BE49-F238E27FC236}">
                <a16:creationId xmlns:a16="http://schemas.microsoft.com/office/drawing/2014/main" id="{5F024199-6FB0-F7BA-1AD6-0087005A7909}"/>
              </a:ext>
            </a:extLst>
          </p:cNvPr>
          <p:cNvSpPr>
            <a:spLocks noGrp="1"/>
          </p:cNvSpPr>
          <p:nvPr>
            <p:ph sz="quarter" idx="15"/>
          </p:nvPr>
        </p:nvSpPr>
        <p:spPr/>
        <p:txBody>
          <a:bodyPr/>
          <a:lstStyle/>
          <a:p>
            <a:r>
              <a:rPr lang="en-GB" spc="100" dirty="0">
                <a:solidFill>
                  <a:schemeClr val="bg1"/>
                </a:solidFill>
                <a:latin typeface="Times New Roman" panose="02020603050405020304" pitchFamily="18" charset="0"/>
                <a:cs typeface="Times New Roman" panose="02020603050405020304" pitchFamily="18" charset="0"/>
              </a:rPr>
              <a:t>To ensure the translation of MATLAB code to Python code is smooth and does not affect the originality and functionality of the code, there is a need to use a direct and dynamic approach.</a:t>
            </a:r>
          </a:p>
          <a:p>
            <a:endParaRPr lang="en-GB" spc="100" dirty="0">
              <a:solidFill>
                <a:schemeClr val="bg1"/>
              </a:solidFill>
              <a:latin typeface="Times New Roman" panose="02020603050405020304" pitchFamily="18" charset="0"/>
              <a:cs typeface="Times New Roman" panose="02020603050405020304" pitchFamily="18" charset="0"/>
            </a:endParaRPr>
          </a:p>
          <a:p>
            <a:r>
              <a:rPr lang="en-GB" spc="100" dirty="0">
                <a:solidFill>
                  <a:schemeClr val="bg1"/>
                </a:solidFill>
                <a:latin typeface="Times New Roman" panose="02020603050405020304" pitchFamily="18" charset="0"/>
                <a:cs typeface="Times New Roman" panose="02020603050405020304" pitchFamily="18" charset="0"/>
              </a:rPr>
              <a:t>This is accompanied with the help of the following modules :</a:t>
            </a:r>
          </a:p>
          <a:p>
            <a:pPr marL="342900" indent="-342900">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Tokenizer</a:t>
            </a:r>
          </a:p>
          <a:p>
            <a:pPr marL="342900" indent="-342900">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Lexer</a:t>
            </a:r>
          </a:p>
          <a:p>
            <a:pPr marL="342900" indent="-342900">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Parser</a:t>
            </a:r>
          </a:p>
          <a:p>
            <a:pPr marL="342900" indent="-342900">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Code Generator</a:t>
            </a:r>
            <a:endParaRPr lang="en-IN" spc="100" dirty="0">
              <a:solidFill>
                <a:schemeClr val="bg1"/>
              </a:solidFill>
              <a:latin typeface="Times New Roman" panose="02020603050405020304" pitchFamily="18" charset="0"/>
              <a:cs typeface="Times New Roman" panose="02020603050405020304" pitchFamily="18" charset="0"/>
            </a:endParaRPr>
          </a:p>
        </p:txBody>
      </p:sp>
      <p:pic>
        <p:nvPicPr>
          <p:cNvPr id="5" name="Graphic 4">
            <a:extLst>
              <a:ext uri="{FF2B5EF4-FFF2-40B4-BE49-F238E27FC236}">
                <a16:creationId xmlns:a16="http://schemas.microsoft.com/office/drawing/2014/main" id="{B30BF28C-B305-958D-471B-6E599DBC27D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29365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IN" dirty="0"/>
              <a:t>Tokenizer </a:t>
            </a:r>
            <a:endParaRPr lang="en-US" dirty="0"/>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7</a:t>
            </a:fld>
            <a:endParaRPr lang="en-US" dirty="0"/>
          </a:p>
        </p:txBody>
      </p:sp>
      <p:sp>
        <p:nvSpPr>
          <p:cNvPr id="5" name="Content Placeholder 4">
            <a:extLst>
              <a:ext uri="{FF2B5EF4-FFF2-40B4-BE49-F238E27FC236}">
                <a16:creationId xmlns:a16="http://schemas.microsoft.com/office/drawing/2014/main" id="{EF646B82-15A8-92EC-F716-5A6EE316299D}"/>
              </a:ext>
            </a:extLst>
          </p:cNvPr>
          <p:cNvSpPr>
            <a:spLocks noGrp="1"/>
          </p:cNvSpPr>
          <p:nvPr>
            <p:ph sz="quarter" idx="15"/>
          </p:nvPr>
        </p:nvSpPr>
        <p:spPr>
          <a:xfrm>
            <a:off x="544286" y="2025650"/>
            <a:ext cx="7902484" cy="4005263"/>
          </a:xfrm>
        </p:spPr>
        <p:txBody>
          <a:bodyPr/>
          <a:lstStyle/>
          <a:p>
            <a:pPr marL="342900" indent="-342900" algn="just">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Initially the tokenizer is used to break the source (.m) files into tokens. This includes static  methods for retrieving a list of token types and mapping reserved words to their corresponding types.</a:t>
            </a:r>
          </a:p>
          <a:p>
            <a:pPr algn="just"/>
            <a:endParaRPr lang="en-GB" spc="1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The enumeration Token Type categorizes tokens by their role in the language, such as keywords, operators, or punctuation. With this tokenizer, source code can be broken down into meaningful units for better interpretation and Translation.</a:t>
            </a:r>
          </a:p>
          <a:p>
            <a:pPr marL="342900" indent="-342900" algn="just">
              <a:buFont typeface="Arial" panose="020B0604020202020204" pitchFamily="34" charset="0"/>
              <a:buChar char="•"/>
            </a:pPr>
            <a:endParaRPr lang="en-IN" dirty="0"/>
          </a:p>
        </p:txBody>
      </p:sp>
      <p:pic>
        <p:nvPicPr>
          <p:cNvPr id="46" name="Picture 45">
            <a:extLst>
              <a:ext uri="{FF2B5EF4-FFF2-40B4-BE49-F238E27FC236}">
                <a16:creationId xmlns:a16="http://schemas.microsoft.com/office/drawing/2014/main" id="{EF6822CD-9AAE-04EA-E29D-00F2DB98F4A5}"/>
              </a:ext>
            </a:extLst>
          </p:cNvPr>
          <p:cNvPicPr>
            <a:picLocks noChangeAspect="1"/>
          </p:cNvPicPr>
          <p:nvPr/>
        </p:nvPicPr>
        <p:blipFill>
          <a:blip r:embed="rId3"/>
          <a:stretch>
            <a:fillRect/>
          </a:stretch>
        </p:blipFill>
        <p:spPr>
          <a:xfrm>
            <a:off x="9098279" y="1667246"/>
            <a:ext cx="2926080" cy="4552101"/>
          </a:xfrm>
          <a:prstGeom prst="rect">
            <a:avLst/>
          </a:prstGeom>
          <a:ln>
            <a:solidFill>
              <a:schemeClr val="accent1"/>
            </a:solidFill>
          </a:ln>
        </p:spPr>
      </p:pic>
      <p:pic>
        <p:nvPicPr>
          <p:cNvPr id="47" name="Graphic 46">
            <a:extLst>
              <a:ext uri="{FF2B5EF4-FFF2-40B4-BE49-F238E27FC236}">
                <a16:creationId xmlns:a16="http://schemas.microsoft.com/office/drawing/2014/main" id="{66478C10-E1AF-1380-34AF-9C993AB1738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138900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IN" dirty="0"/>
              <a:t>Lexer</a:t>
            </a:r>
            <a:endParaRPr lang="en-US" dirty="0"/>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8</a:t>
            </a:fld>
            <a:endParaRPr lang="en-US" dirty="0"/>
          </a:p>
        </p:txBody>
      </p:sp>
      <p:sp>
        <p:nvSpPr>
          <p:cNvPr id="5" name="Content Placeholder 4">
            <a:extLst>
              <a:ext uri="{FF2B5EF4-FFF2-40B4-BE49-F238E27FC236}">
                <a16:creationId xmlns:a16="http://schemas.microsoft.com/office/drawing/2014/main" id="{EF646B82-15A8-92EC-F716-5A6EE316299D}"/>
              </a:ext>
            </a:extLst>
          </p:cNvPr>
          <p:cNvSpPr>
            <a:spLocks noGrp="1"/>
          </p:cNvSpPr>
          <p:nvPr>
            <p:ph sz="quarter" idx="15"/>
          </p:nvPr>
        </p:nvSpPr>
        <p:spPr>
          <a:xfrm>
            <a:off x="348342" y="1852633"/>
            <a:ext cx="8018418" cy="4754996"/>
          </a:xfrm>
        </p:spPr>
        <p:txBody>
          <a:bodyPr/>
          <a:lstStyle/>
          <a:p>
            <a:pPr marL="342900" indent="-342900" algn="just">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The Lexical Analyser employs a state machine mechanism to sequentially process characters.. Each character encountered triggers a transition to a specific state, such as identifying numbers, identifiers, or operators. Special cases like comments, string literals, and logical operators are handled meticulously. </a:t>
            </a:r>
          </a:p>
          <a:p>
            <a:pPr marL="342900" indent="-342900" algn="just">
              <a:buFont typeface="Arial" panose="020B0604020202020204" pitchFamily="34" charset="0"/>
              <a:buChar char="•"/>
            </a:pPr>
            <a:endParaRPr lang="en-GB" spc="1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pc="100" dirty="0">
                <a:solidFill>
                  <a:schemeClr val="bg1"/>
                </a:solidFill>
                <a:latin typeface="Times New Roman" panose="02020603050405020304" pitchFamily="18" charset="0"/>
                <a:cs typeface="Times New Roman" panose="02020603050405020304" pitchFamily="18" charset="0"/>
              </a:rPr>
              <a:t>Tokens generated as characters are parsed, with reserved words assigned appropriate with their token types. This systematic approach ensures </a:t>
            </a:r>
            <a:r>
              <a:rPr lang="en-GB" spc="100">
                <a:solidFill>
                  <a:schemeClr val="bg1"/>
                </a:solidFill>
                <a:latin typeface="Times New Roman" panose="02020603050405020304" pitchFamily="18" charset="0"/>
                <a:cs typeface="Times New Roman" panose="02020603050405020304" pitchFamily="18" charset="0"/>
              </a:rPr>
              <a:t>accurate an </a:t>
            </a:r>
            <a:r>
              <a:rPr lang="en-GB" spc="100" dirty="0">
                <a:solidFill>
                  <a:schemeClr val="bg1"/>
                </a:solidFill>
                <a:latin typeface="Times New Roman" panose="02020603050405020304" pitchFamily="18" charset="0"/>
                <a:cs typeface="Times New Roman" panose="02020603050405020304" pitchFamily="18" charset="0"/>
              </a:rPr>
              <a:t>effective Lexical Analysis of the Source Code, enabling subsequent phases of parsing to operate effectively.</a:t>
            </a:r>
            <a:endParaRPr lang="en-IN" spc="1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D3F755-D74A-D86D-C652-73B72A9B8FC1}"/>
              </a:ext>
            </a:extLst>
          </p:cNvPr>
          <p:cNvPicPr>
            <a:picLocks noChangeAspect="1"/>
          </p:cNvPicPr>
          <p:nvPr/>
        </p:nvPicPr>
        <p:blipFill>
          <a:blip r:embed="rId3"/>
          <a:stretch>
            <a:fillRect/>
          </a:stretch>
        </p:blipFill>
        <p:spPr>
          <a:xfrm>
            <a:off x="9152492" y="1640441"/>
            <a:ext cx="2817654" cy="4594247"/>
          </a:xfrm>
          <a:prstGeom prst="rect">
            <a:avLst/>
          </a:prstGeom>
          <a:ln>
            <a:solidFill>
              <a:schemeClr val="accent1"/>
            </a:solidFill>
          </a:ln>
        </p:spPr>
      </p:pic>
      <p:pic>
        <p:nvPicPr>
          <p:cNvPr id="10" name="Graphic 9">
            <a:extLst>
              <a:ext uri="{FF2B5EF4-FFF2-40B4-BE49-F238E27FC236}">
                <a16:creationId xmlns:a16="http://schemas.microsoft.com/office/drawing/2014/main" id="{193F8358-32AE-5AE7-C702-0F4847EC73A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113663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Parser</a:t>
            </a:r>
          </a:p>
        </p:txBody>
      </p:sp>
      <p:sp>
        <p:nvSpPr>
          <p:cNvPr id="12" name="Content Placeholder 11">
            <a:extLst>
              <a:ext uri="{FF2B5EF4-FFF2-40B4-BE49-F238E27FC236}">
                <a16:creationId xmlns:a16="http://schemas.microsoft.com/office/drawing/2014/main" id="{558B4517-680D-7BE0-2F40-C55E4630F210}"/>
              </a:ext>
            </a:extLst>
          </p:cNvPr>
          <p:cNvSpPr txBox="1">
            <a:spLocks noGrp="1"/>
          </p:cNvSpPr>
          <p:nvPr>
            <p:ph sz="quarter" idx="15"/>
          </p:nvPr>
        </p:nvSpPr>
        <p:spPr>
          <a:xfrm>
            <a:off x="343791" y="2013658"/>
            <a:ext cx="7296584" cy="3949799"/>
          </a:xfrm>
          <a:prstGeom prst="rect">
            <a:avLst/>
          </a:prstGeom>
          <a:noFill/>
        </p:spPr>
        <p:txBody>
          <a:bodyPr wrap="square" rtlCol="0">
            <a:spAutoFit/>
          </a:bodyPr>
          <a:lstStyle/>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The Recursive decent Parser implemented comprises a series of methods dedicated to handling various language constructs such as statements, expressions, loops, function declarations, and more. It interacts closely with a lexer and tokenizer allowing it to distinguish between different kinds of nodes in the abstract syntax tree (AST) using an enumeration mechanism, allowing it to accurately represent the hierarchical structure of the source code. </a:t>
            </a:r>
          </a:p>
          <a:p>
            <a:pPr marL="342900" indent="-342900" algn="just">
              <a:buFont typeface="Arial" panose="020B0604020202020204" pitchFamily="34" charset="0"/>
              <a:buChar char="•"/>
            </a:pPr>
            <a:endParaRPr lang="en-GB"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It is also capable of handling complex constructs as if-else blocks, , for loops, while loops, function declarations, and expressions involving operators, identifiers, literals, and function calls.  It is also capable of maintaining a function table to keep track of declared functions.</a:t>
            </a:r>
          </a:p>
        </p:txBody>
      </p:sp>
      <p:sp>
        <p:nvSpPr>
          <p:cNvPr id="19" name="Slide Number Placeholder 18">
            <a:extLst>
              <a:ext uri="{FF2B5EF4-FFF2-40B4-BE49-F238E27FC236}">
                <a16:creationId xmlns:a16="http://schemas.microsoft.com/office/drawing/2014/main" id="{7589F338-0860-352F-7462-9933BFF41EBE}"/>
              </a:ext>
            </a:extLst>
          </p:cNvPr>
          <p:cNvSpPr>
            <a:spLocks noGrp="1"/>
          </p:cNvSpPr>
          <p:nvPr>
            <p:ph type="sldNum" sz="quarter" idx="12"/>
          </p:nvPr>
        </p:nvSpPr>
        <p:spPr/>
        <p:txBody>
          <a:bodyPr/>
          <a:lstStyle/>
          <a:p>
            <a:fld id="{7A9E80BB-C0DF-4F1B-8821-E3FD53412EFF}" type="slidenum">
              <a:rPr lang="en-US" smtClean="0"/>
              <a:pPr/>
              <a:t>9</a:t>
            </a:fld>
            <a:endParaRPr lang="en-US" dirty="0"/>
          </a:p>
        </p:txBody>
      </p:sp>
      <p:pic>
        <p:nvPicPr>
          <p:cNvPr id="6" name="Picture 5">
            <a:extLst>
              <a:ext uri="{FF2B5EF4-FFF2-40B4-BE49-F238E27FC236}">
                <a16:creationId xmlns:a16="http://schemas.microsoft.com/office/drawing/2014/main" id="{53BC50E5-25B4-4F19-D3C0-3BDC5A921784}"/>
              </a:ext>
            </a:extLst>
          </p:cNvPr>
          <p:cNvPicPr>
            <a:picLocks noChangeAspect="1"/>
          </p:cNvPicPr>
          <p:nvPr/>
        </p:nvPicPr>
        <p:blipFill>
          <a:blip r:embed="rId3"/>
          <a:stretch>
            <a:fillRect/>
          </a:stretch>
        </p:blipFill>
        <p:spPr>
          <a:xfrm>
            <a:off x="7984166" y="2389309"/>
            <a:ext cx="4085852" cy="3198495"/>
          </a:xfrm>
          <a:prstGeom prst="rect">
            <a:avLst/>
          </a:prstGeom>
          <a:ln>
            <a:solidFill>
              <a:schemeClr val="accent1"/>
            </a:solidFill>
          </a:ln>
        </p:spPr>
      </p:pic>
      <p:pic>
        <p:nvPicPr>
          <p:cNvPr id="7" name="Graphic 6">
            <a:extLst>
              <a:ext uri="{FF2B5EF4-FFF2-40B4-BE49-F238E27FC236}">
                <a16:creationId xmlns:a16="http://schemas.microsoft.com/office/drawing/2014/main" id="{D44083D6-55F4-992F-0DEF-F084B6B2B51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606" y="0"/>
            <a:ext cx="5981700" cy="6858000"/>
          </a:xfrm>
          <a:prstGeom prst="rect">
            <a:avLst/>
          </a:prstGeom>
        </p:spPr>
      </p:pic>
    </p:spTree>
    <p:extLst>
      <p:ext uri="{BB962C8B-B14F-4D97-AF65-F5344CB8AC3E}">
        <p14:creationId xmlns:p14="http://schemas.microsoft.com/office/powerpoint/2010/main" val="154028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potx" id="{A49F532D-B704-4DFF-BADB-F4289203C174}" vid="{D1827142-D2F0-440A-808F-EAD0984C5F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0F98B39-7EBA-4823-84A5-26F47879986F}">
  <ds:schemaRefs>
    <ds:schemaRef ds:uri="http://schemas.microsoft.com/sharepoint/v3/contenttype/forms"/>
  </ds:schemaRefs>
</ds:datastoreItem>
</file>

<file path=customXml/itemProps3.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Modern presentation</Template>
  <TotalTime>1833</TotalTime>
  <Words>1253</Words>
  <Application>Microsoft Office PowerPoint</Application>
  <PresentationFormat>Widescreen</PresentationFormat>
  <Paragraphs>108</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Franklin Gothic Demi Cond</vt:lpstr>
      <vt:lpstr>Segoe UI Light</vt:lpstr>
      <vt:lpstr>Times New Roman</vt:lpstr>
      <vt:lpstr>Office Theme</vt:lpstr>
      <vt:lpstr>On – Device Translation of Dynamically Typed and Interpreted Languages</vt:lpstr>
      <vt:lpstr>Table of Contents</vt:lpstr>
      <vt:lpstr>Introduction</vt:lpstr>
      <vt:lpstr>Existing Methods</vt:lpstr>
      <vt:lpstr>Literature Review</vt:lpstr>
      <vt:lpstr>methodology</vt:lpstr>
      <vt:lpstr>Tokenizer </vt:lpstr>
      <vt:lpstr>Lexer</vt:lpstr>
      <vt:lpstr>Parser</vt:lpstr>
      <vt:lpstr>Code Generator</vt:lpstr>
      <vt:lpstr>Overall Flow of the trans-compiler</vt:lpstr>
      <vt:lpstr>Results</vt:lpstr>
      <vt:lpstr>Results : Basic Multiply Function</vt:lpstr>
      <vt:lpstr>Results : IF – Else Loop </vt:lpstr>
      <vt:lpstr>Results : For Loop </vt:lpstr>
      <vt:lpstr>Results : Converter between different units of measure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Localized Speech-to-Text for  Inclusive Learning</dc:title>
  <dc:creator>Pranav H</dc:creator>
  <cp:lastModifiedBy>Pranav H</cp:lastModifiedBy>
  <cp:revision>31</cp:revision>
  <dcterms:created xsi:type="dcterms:W3CDTF">2024-04-11T04:59:55Z</dcterms:created>
  <dcterms:modified xsi:type="dcterms:W3CDTF">2024-06-24T05:55:27Z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