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9" r:id="rId7"/>
    <p:sldId id="285" r:id="rId8"/>
    <p:sldId id="260" r:id="rId9"/>
    <p:sldId id="281" r:id="rId10"/>
    <p:sldId id="287" r:id="rId11"/>
    <p:sldId id="282" r:id="rId12"/>
    <p:sldId id="288" r:id="rId13"/>
    <p:sldId id="283" r:id="rId14"/>
    <p:sldId id="290"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973"/>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724" autoAdjust="0"/>
  </p:normalViewPr>
  <p:slideViewPr>
    <p:cSldViewPr snapToGrid="0">
      <p:cViewPr varScale="1">
        <p:scale>
          <a:sx n="95" d="100"/>
          <a:sy n="95" d="100"/>
        </p:scale>
        <p:origin x="67" y="154"/>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5/15/2024</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C86772-94DE-41DD-845F-738AE05EE900}" type="slidenum">
              <a:rPr lang="en-US" smtClean="0"/>
              <a:t>1</a:t>
            </a:fld>
            <a:endParaRPr lang="en-US" dirty="0"/>
          </a:p>
        </p:txBody>
      </p:sp>
    </p:spTree>
    <p:extLst>
      <p:ext uri="{BB962C8B-B14F-4D97-AF65-F5344CB8AC3E}">
        <p14:creationId xmlns:p14="http://schemas.microsoft.com/office/powerpoint/2010/main" val="203852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fb8ba4605_6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fb8ba4605_6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endParaRPr lang="en-US" dirty="0"/>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endParaRPr lang="en-US" dirty="0"/>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endParaRPr lang="en-US" dirty="0"/>
          </a:p>
        </p:txBody>
      </p:sp>
    </p:spTree>
    <p:extLst>
      <p:ext uri="{BB962C8B-B14F-4D97-AF65-F5344CB8AC3E}">
        <p14:creationId xmlns:p14="http://schemas.microsoft.com/office/powerpoint/2010/main" val="168554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2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endParaRPr lang="en-US" dirty="0"/>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endParaRPr lang="en-US" dirty="0"/>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C9EB796-3441-D6AE-2101-C1B82BE7DB54}"/>
              </a:ext>
            </a:extLst>
          </p:cNvPr>
          <p:cNvPicPr>
            <a:picLocks noGrp="1" noChangeAspect="1"/>
          </p:cNvPicPr>
          <p:nvPr>
            <p:ph type="pic" sz="quarter" idx="10"/>
          </p:nvPr>
        </p:nvPicPr>
        <p:blipFill>
          <a:blip r:embed="rId3"/>
          <a:srcRect/>
          <a:stretch>
            <a:fillRect/>
          </a:stretch>
        </p:blipFill>
        <p:spPr>
          <a:prstGeom prst="rect">
            <a:avLst/>
          </a:prstGeo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096000" y="199524"/>
            <a:ext cx="6264963" cy="3229476"/>
          </a:xfrm>
        </p:spPr>
        <p:txBody>
          <a:bodyPr anchor="b"/>
          <a:lstStyle/>
          <a:p>
            <a:r>
              <a:rPr lang="en-GB" sz="5400" dirty="0"/>
              <a:t>On - Device Translation of Dynamically Typed and Interpreted Languages</a:t>
            </a:r>
            <a:br>
              <a:rPr lang="en-GB" sz="5400" dirty="0"/>
            </a:br>
            <a:r>
              <a:rPr lang="en-GB" sz="5400" dirty="0"/>
              <a:t>MATLAB - Python</a:t>
            </a:r>
            <a:endParaRPr lang="en-US" sz="5400"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010274" y="4973053"/>
            <a:ext cx="6181725" cy="1884947"/>
          </a:xfrm>
        </p:spPr>
        <p:txBody>
          <a:bodyPr/>
          <a:lstStyle/>
          <a:p>
            <a:r>
              <a:rPr lang="en-US" dirty="0"/>
              <a:t>Team – E7</a:t>
            </a:r>
          </a:p>
          <a:p>
            <a:r>
              <a:rPr lang="en-US" dirty="0"/>
              <a:t>Muppavarapu Sri Harshini - BL.EN.U4AIE21083</a:t>
            </a:r>
          </a:p>
          <a:p>
            <a:r>
              <a:rPr lang="en-US" dirty="0"/>
              <a:t>Pranav H - BL.EN.U4AIE21105</a:t>
            </a:r>
          </a:p>
          <a:p>
            <a:r>
              <a:rPr lang="en-US" dirty="0"/>
              <a:t>Rachuri Tarun - BL.EN.U4AIE21109 </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75" y="0"/>
            <a:ext cx="5981700" cy="6858000"/>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DAEB5879-0828-7EBD-F2B0-0D6767F41439}"/>
              </a:ext>
            </a:extLst>
          </p:cNvPr>
          <p:cNvPicPr>
            <a:picLocks noChangeAspect="1"/>
          </p:cNvPicPr>
          <p:nvPr/>
        </p:nvPicPr>
        <p:blipFill>
          <a:blip r:embed="rId8"/>
          <a:stretch>
            <a:fillRect/>
          </a:stretch>
        </p:blipFill>
        <p:spPr>
          <a:xfrm>
            <a:off x="676064" y="5090152"/>
            <a:ext cx="4590899" cy="1510975"/>
          </a:xfrm>
          <a:prstGeom prst="rect">
            <a:avLst/>
          </a:prstGeom>
        </p:spPr>
      </p:pic>
    </p:spTree>
    <p:extLst>
      <p:ext uri="{BB962C8B-B14F-4D97-AF65-F5344CB8AC3E}">
        <p14:creationId xmlns:p14="http://schemas.microsoft.com/office/powerpoint/2010/main" val="171394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Overall Flow of the trans-compiler</a:t>
            </a:r>
          </a:p>
        </p:txBody>
      </p:sp>
      <p:pic>
        <p:nvPicPr>
          <p:cNvPr id="2" name="Picture 1" descr="A picture containing drawing&#10;&#10;Description automatically generated">
            <a:extLst>
              <a:ext uri="{FF2B5EF4-FFF2-40B4-BE49-F238E27FC236}">
                <a16:creationId xmlns:a16="http://schemas.microsoft.com/office/drawing/2014/main" id="{ABD959DF-C381-44BD-8A7D-0BBB241D8665}"/>
              </a:ext>
            </a:extLst>
          </p:cNvPr>
          <p:cNvPicPr>
            <a:picLocks noChangeAspect="1"/>
          </p:cNvPicPr>
          <p:nvPr/>
        </p:nvPicPr>
        <p:blipFill>
          <a:blip r:embed="rId3"/>
          <a:stretch>
            <a:fillRect/>
          </a:stretch>
        </p:blipFill>
        <p:spPr>
          <a:xfrm>
            <a:off x="9704873" y="6066201"/>
            <a:ext cx="2405776" cy="791799"/>
          </a:xfrm>
          <a:prstGeom prst="rect">
            <a:avLst/>
          </a:prstGeom>
        </p:spPr>
      </p:pic>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10</a:t>
            </a:fld>
            <a:endParaRPr lang="en-US" dirty="0"/>
          </a:p>
        </p:txBody>
      </p:sp>
      <p:sp>
        <p:nvSpPr>
          <p:cNvPr id="4" name="Rectangle 1">
            <a:extLst>
              <a:ext uri="{FF2B5EF4-FFF2-40B4-BE49-F238E27FC236}">
                <a16:creationId xmlns:a16="http://schemas.microsoft.com/office/drawing/2014/main" id="{6872595C-D24D-46ED-B4AC-EFD3F2E82969}"/>
              </a:ext>
            </a:extLst>
          </p:cNvPr>
          <p:cNvSpPr>
            <a:spLocks noChangeArrowheads="1"/>
          </p:cNvSpPr>
          <p:nvPr/>
        </p:nvSpPr>
        <p:spPr bwMode="auto">
          <a:xfrm>
            <a:off x="1242679" y="1903525"/>
            <a:ext cx="2468335" cy="709406"/>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Source file(.m)</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5" name="Rectangle 16">
            <a:extLst>
              <a:ext uri="{FF2B5EF4-FFF2-40B4-BE49-F238E27FC236}">
                <a16:creationId xmlns:a16="http://schemas.microsoft.com/office/drawing/2014/main" id="{CB6A5A1C-4487-5694-1EF3-2C6957CE36BA}"/>
              </a:ext>
            </a:extLst>
          </p:cNvPr>
          <p:cNvSpPr>
            <a:spLocks noChangeArrowheads="1"/>
          </p:cNvSpPr>
          <p:nvPr/>
        </p:nvSpPr>
        <p:spPr bwMode="auto">
          <a:xfrm>
            <a:off x="4963763" y="1628434"/>
            <a:ext cx="2059196" cy="1274786"/>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Mat2py</a:t>
            </a:r>
            <a:endParaRPr kumimoji="0" lang="en-US" altLang="en-US" sz="2000" b="0" i="0" u="none" strike="noStrike" cap="none" normalizeH="0" baseline="0" dirty="0">
              <a:ln>
                <a:noFill/>
              </a:ln>
              <a:solidFill>
                <a:schemeClr val="tx2">
                  <a:lumMod val="75000"/>
                </a:schemeClr>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 file is being compiled</a:t>
            </a:r>
            <a:endParaRPr kumimoji="0" lang="en-US" altLang="en-US" sz="2000" b="0" i="0" u="none" strike="noStrike" cap="none" normalizeH="0" baseline="0" dirty="0">
              <a:ln>
                <a:noFill/>
              </a:ln>
              <a:solidFill>
                <a:schemeClr val="tx2">
                  <a:lumMod val="75000"/>
                </a:schemeClr>
              </a:solidFill>
              <a:effectLst/>
            </a:endParaRPr>
          </a:p>
        </p:txBody>
      </p:sp>
      <p:sp>
        <p:nvSpPr>
          <p:cNvPr id="6" name="Rectangle 15">
            <a:extLst>
              <a:ext uri="{FF2B5EF4-FFF2-40B4-BE49-F238E27FC236}">
                <a16:creationId xmlns:a16="http://schemas.microsoft.com/office/drawing/2014/main" id="{B7B5EC84-9F27-1926-D818-905D4A748DBC}"/>
              </a:ext>
            </a:extLst>
          </p:cNvPr>
          <p:cNvSpPr>
            <a:spLocks noChangeArrowheads="1"/>
          </p:cNvSpPr>
          <p:nvPr/>
        </p:nvSpPr>
        <p:spPr bwMode="auto">
          <a:xfrm>
            <a:off x="8636936" y="1981992"/>
            <a:ext cx="1932217" cy="548136"/>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Enum.py</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7" name="Rectangle 14">
            <a:extLst>
              <a:ext uri="{FF2B5EF4-FFF2-40B4-BE49-F238E27FC236}">
                <a16:creationId xmlns:a16="http://schemas.microsoft.com/office/drawing/2014/main" id="{6312C3FE-6068-5655-8B6D-2E66E87B8C95}"/>
              </a:ext>
            </a:extLst>
          </p:cNvPr>
          <p:cNvSpPr>
            <a:spLocks noChangeArrowheads="1"/>
          </p:cNvSpPr>
          <p:nvPr/>
        </p:nvSpPr>
        <p:spPr bwMode="auto">
          <a:xfrm>
            <a:off x="8636936" y="3056191"/>
            <a:ext cx="1932217"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Formatted data</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8" name="Rectangle 13">
            <a:extLst>
              <a:ext uri="{FF2B5EF4-FFF2-40B4-BE49-F238E27FC236}">
                <a16:creationId xmlns:a16="http://schemas.microsoft.com/office/drawing/2014/main" id="{F6C50236-69DB-3628-3250-F638D60058E9}"/>
              </a:ext>
            </a:extLst>
          </p:cNvPr>
          <p:cNvSpPr>
            <a:spLocks noChangeArrowheads="1"/>
          </p:cNvSpPr>
          <p:nvPr/>
        </p:nvSpPr>
        <p:spPr bwMode="auto">
          <a:xfrm>
            <a:off x="8643287" y="4276300"/>
            <a:ext cx="1925866"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Tokenizer</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0" name="Rectangle 12">
            <a:extLst>
              <a:ext uri="{FF2B5EF4-FFF2-40B4-BE49-F238E27FC236}">
                <a16:creationId xmlns:a16="http://schemas.microsoft.com/office/drawing/2014/main" id="{A22F250D-37DE-0053-7BB9-DCCCC2889F0D}"/>
              </a:ext>
            </a:extLst>
          </p:cNvPr>
          <p:cNvSpPr>
            <a:spLocks noChangeArrowheads="1"/>
          </p:cNvSpPr>
          <p:nvPr/>
        </p:nvSpPr>
        <p:spPr bwMode="auto">
          <a:xfrm>
            <a:off x="8636936" y="5468343"/>
            <a:ext cx="1932217"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Token </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1" name="Rectangle 11">
            <a:extLst>
              <a:ext uri="{FF2B5EF4-FFF2-40B4-BE49-F238E27FC236}">
                <a16:creationId xmlns:a16="http://schemas.microsoft.com/office/drawing/2014/main" id="{D850AC90-AA8D-6FC7-82EB-A6318A5F986D}"/>
              </a:ext>
            </a:extLst>
          </p:cNvPr>
          <p:cNvSpPr>
            <a:spLocks noChangeArrowheads="1"/>
          </p:cNvSpPr>
          <p:nvPr/>
        </p:nvSpPr>
        <p:spPr bwMode="auto">
          <a:xfrm>
            <a:off x="1358214" y="5464375"/>
            <a:ext cx="2247447"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Code Generation</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4F517D9-0B0A-A149-089A-DAE0AD9007C2}"/>
              </a:ext>
            </a:extLst>
          </p:cNvPr>
          <p:cNvSpPr>
            <a:spLocks noChangeArrowheads="1"/>
          </p:cNvSpPr>
          <p:nvPr/>
        </p:nvSpPr>
        <p:spPr bwMode="auto">
          <a:xfrm>
            <a:off x="5179110" y="5468343"/>
            <a:ext cx="1833779"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Parser</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4" name="Rectangle 9">
            <a:extLst>
              <a:ext uri="{FF2B5EF4-FFF2-40B4-BE49-F238E27FC236}">
                <a16:creationId xmlns:a16="http://schemas.microsoft.com/office/drawing/2014/main" id="{A49C68E4-A6E7-8F4E-2492-F0214F368877}"/>
              </a:ext>
            </a:extLst>
          </p:cNvPr>
          <p:cNvSpPr>
            <a:spLocks noChangeArrowheads="1"/>
          </p:cNvSpPr>
          <p:nvPr/>
        </p:nvSpPr>
        <p:spPr bwMode="auto">
          <a:xfrm>
            <a:off x="1242679" y="3254710"/>
            <a:ext cx="2544534" cy="1202541"/>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Python File(.</a:t>
            </a:r>
            <a:r>
              <a:rPr kumimoji="0" lang="en-US" altLang="en-US" sz="2000" b="0" i="0" u="none" strike="noStrike" cap="none" normalizeH="0" baseline="0" dirty="0" err="1">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py</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09B2D202-DAC8-3C02-BA14-B6C94141E782}"/>
              </a:ext>
            </a:extLst>
          </p:cNvPr>
          <p:cNvCxnSpPr>
            <a:stCxn id="10" idx="1"/>
            <a:endCxn id="13" idx="3"/>
          </p:cNvCxnSpPr>
          <p:nvPr/>
        </p:nvCxnSpPr>
        <p:spPr>
          <a:xfrm flipH="1">
            <a:off x="7012889" y="5781563"/>
            <a:ext cx="162404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6F6133-CEE2-EC5F-202C-ADF4A7EC8CDB}"/>
              </a:ext>
            </a:extLst>
          </p:cNvPr>
          <p:cNvCxnSpPr>
            <a:stCxn id="13" idx="1"/>
            <a:endCxn id="11" idx="3"/>
          </p:cNvCxnSpPr>
          <p:nvPr/>
        </p:nvCxnSpPr>
        <p:spPr>
          <a:xfrm flipH="1" flipV="1">
            <a:off x="3605661" y="5777595"/>
            <a:ext cx="1573449" cy="39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72CB9D-58E5-D447-A97D-F3E92126EDCF}"/>
              </a:ext>
            </a:extLst>
          </p:cNvPr>
          <p:cNvCxnSpPr>
            <a:stCxn id="11" idx="0"/>
          </p:cNvCxnSpPr>
          <p:nvPr/>
        </p:nvCxnSpPr>
        <p:spPr>
          <a:xfrm flipH="1" flipV="1">
            <a:off x="2481937" y="4437490"/>
            <a:ext cx="1" cy="10268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23041D-88F6-A1D9-8687-AE0229E0C1E4}"/>
              </a:ext>
            </a:extLst>
          </p:cNvPr>
          <p:cNvCxnSpPr>
            <a:stCxn id="4" idx="3"/>
            <a:endCxn id="5" idx="1"/>
          </p:cNvCxnSpPr>
          <p:nvPr/>
        </p:nvCxnSpPr>
        <p:spPr>
          <a:xfrm>
            <a:off x="3711014" y="2258228"/>
            <a:ext cx="1252749" cy="75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385CB787-ED75-6DDE-9CC3-292A01B017A5}"/>
              </a:ext>
            </a:extLst>
          </p:cNvPr>
          <p:cNvCxnSpPr>
            <a:stCxn id="5" idx="3"/>
            <a:endCxn id="6" idx="1"/>
          </p:cNvCxnSpPr>
          <p:nvPr/>
        </p:nvCxnSpPr>
        <p:spPr>
          <a:xfrm flipV="1">
            <a:off x="7022959" y="2256060"/>
            <a:ext cx="1613977" cy="97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BCCF7316-06ED-12E6-3A28-EB11B61D06D9}"/>
              </a:ext>
            </a:extLst>
          </p:cNvPr>
          <p:cNvCxnSpPr/>
          <p:nvPr/>
        </p:nvCxnSpPr>
        <p:spPr>
          <a:xfrm>
            <a:off x="9603045" y="2515393"/>
            <a:ext cx="0" cy="5407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9C17F7-B1D4-1A40-3AB6-5B2E5389C942}"/>
              </a:ext>
            </a:extLst>
          </p:cNvPr>
          <p:cNvCxnSpPr/>
          <p:nvPr/>
        </p:nvCxnSpPr>
        <p:spPr>
          <a:xfrm>
            <a:off x="9603045" y="3665791"/>
            <a:ext cx="3175" cy="6105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60EC0E4-2448-567A-EAE8-D1008B165F01}"/>
              </a:ext>
            </a:extLst>
          </p:cNvPr>
          <p:cNvCxnSpPr/>
          <p:nvPr/>
        </p:nvCxnSpPr>
        <p:spPr>
          <a:xfrm flipH="1">
            <a:off x="9603045" y="4885900"/>
            <a:ext cx="3175" cy="5824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24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Results and Demonstration</a:t>
            </a:r>
          </a:p>
        </p:txBody>
      </p:sp>
      <p:sp>
        <p:nvSpPr>
          <p:cNvPr id="12" name="Content Placeholder 11">
            <a:extLst>
              <a:ext uri="{FF2B5EF4-FFF2-40B4-BE49-F238E27FC236}">
                <a16:creationId xmlns:a16="http://schemas.microsoft.com/office/drawing/2014/main" id="{558B4517-680D-7BE0-2F40-C55E4630F210}"/>
              </a:ext>
            </a:extLst>
          </p:cNvPr>
          <p:cNvSpPr txBox="1">
            <a:spLocks noGrp="1"/>
          </p:cNvSpPr>
          <p:nvPr>
            <p:ph sz="quarter" idx="15"/>
          </p:nvPr>
        </p:nvSpPr>
        <p:spPr>
          <a:xfrm>
            <a:off x="703018" y="1938564"/>
            <a:ext cx="10580687" cy="757130"/>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The Code Translator works seamlessly as it converts MATLAB files as functional equivalent Python Files retaining the originality of the code.</a:t>
            </a:r>
          </a:p>
        </p:txBody>
      </p:sp>
      <p:pic>
        <p:nvPicPr>
          <p:cNvPr id="2" name="Picture 1" descr="A picture containing drawing&#10;&#10;Description automatically generated">
            <a:extLst>
              <a:ext uri="{FF2B5EF4-FFF2-40B4-BE49-F238E27FC236}">
                <a16:creationId xmlns:a16="http://schemas.microsoft.com/office/drawing/2014/main" id="{ABD959DF-C381-44BD-8A7D-0BBB241D8665}"/>
              </a:ext>
            </a:extLst>
          </p:cNvPr>
          <p:cNvPicPr>
            <a:picLocks noChangeAspect="1"/>
          </p:cNvPicPr>
          <p:nvPr/>
        </p:nvPicPr>
        <p:blipFill>
          <a:blip r:embed="rId3"/>
          <a:stretch>
            <a:fillRect/>
          </a:stretch>
        </p:blipFill>
        <p:spPr>
          <a:xfrm>
            <a:off x="9704873" y="6066201"/>
            <a:ext cx="2405776" cy="791799"/>
          </a:xfrm>
          <a:prstGeom prst="rect">
            <a:avLst/>
          </a:prstGeom>
        </p:spPr>
      </p:pic>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11</a:t>
            </a:fld>
            <a:endParaRPr lang="en-US" dirty="0"/>
          </a:p>
        </p:txBody>
      </p:sp>
    </p:spTree>
    <p:extLst>
      <p:ext uri="{BB962C8B-B14F-4D97-AF65-F5344CB8AC3E}">
        <p14:creationId xmlns:p14="http://schemas.microsoft.com/office/powerpoint/2010/main" val="282395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2" name="Picture Placeholder 10">
            <a:extLst>
              <a:ext uri="{FF2B5EF4-FFF2-40B4-BE49-F238E27FC236}">
                <a16:creationId xmlns:a16="http://schemas.microsoft.com/office/drawing/2014/main" id="{842AF1CB-3C18-A6B2-7ABB-E38E4C216318}"/>
              </a:ext>
            </a:extLst>
          </p:cNvPr>
          <p:cNvPicPr>
            <a:picLocks noChangeAspect="1"/>
          </p:cNvPicPr>
          <p:nvPr/>
        </p:nvPicPr>
        <p:blipFill>
          <a:blip r:embed="rId3"/>
          <a:srcRect/>
          <a:stretch>
            <a:fillRect/>
          </a:stretch>
        </p:blipFill>
        <p:spPr>
          <a:xfrm flipV="1">
            <a:off x="0" y="0"/>
            <a:ext cx="12192000" cy="6858000"/>
          </a:xfrm>
          <a:prstGeom prst="rect">
            <a:avLst/>
          </a:prstGeom>
        </p:spPr>
      </p:pic>
      <p:grpSp>
        <p:nvGrpSpPr>
          <p:cNvPr id="23" name="Group 22">
            <a:extLst>
              <a:ext uri="{FF2B5EF4-FFF2-40B4-BE49-F238E27FC236}">
                <a16:creationId xmlns:a16="http://schemas.microsoft.com/office/drawing/2014/main" id="{DDE03113-DE83-6743-6A01-42640BBDA823}"/>
              </a:ext>
            </a:extLst>
          </p:cNvPr>
          <p:cNvGrpSpPr/>
          <p:nvPr/>
        </p:nvGrpSpPr>
        <p:grpSpPr>
          <a:xfrm rot="3664989">
            <a:off x="-636066" y="1477433"/>
            <a:ext cx="7343508" cy="3351068"/>
            <a:chOff x="443291" y="1081912"/>
            <a:chExt cx="8257421" cy="3375320"/>
          </a:xfrm>
        </p:grpSpPr>
        <p:sp>
          <p:nvSpPr>
            <p:cNvPr id="24" name="Google Shape;1122;p31">
              <a:extLst>
                <a:ext uri="{FF2B5EF4-FFF2-40B4-BE49-F238E27FC236}">
                  <a16:creationId xmlns:a16="http://schemas.microsoft.com/office/drawing/2014/main" id="{EE8C4654-556F-8DE3-BF2F-D0EAFCF875A8}"/>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 name="Google Shape;1123;p31">
              <a:extLst>
                <a:ext uri="{FF2B5EF4-FFF2-40B4-BE49-F238E27FC236}">
                  <a16:creationId xmlns:a16="http://schemas.microsoft.com/office/drawing/2014/main" id="{8F90CBF5-7E52-4EEE-D062-186F96F7FFDE}"/>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 name="Google Shape;1124;p31">
              <a:extLst>
                <a:ext uri="{FF2B5EF4-FFF2-40B4-BE49-F238E27FC236}">
                  <a16:creationId xmlns:a16="http://schemas.microsoft.com/office/drawing/2014/main" id="{DDD3975A-50B0-17AE-7F3C-1913EAE3D408}"/>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 name="Google Shape;1125;p31">
              <a:extLst>
                <a:ext uri="{FF2B5EF4-FFF2-40B4-BE49-F238E27FC236}">
                  <a16:creationId xmlns:a16="http://schemas.microsoft.com/office/drawing/2014/main" id="{09D71D5D-F40F-06A9-FC79-8B713A1DA3A3}"/>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28" name="Group 27">
            <a:extLst>
              <a:ext uri="{FF2B5EF4-FFF2-40B4-BE49-F238E27FC236}">
                <a16:creationId xmlns:a16="http://schemas.microsoft.com/office/drawing/2014/main" id="{9D3556E8-98D7-8755-2614-C4899F467F00}"/>
              </a:ext>
            </a:extLst>
          </p:cNvPr>
          <p:cNvGrpSpPr/>
          <p:nvPr/>
        </p:nvGrpSpPr>
        <p:grpSpPr>
          <a:xfrm rot="14484560">
            <a:off x="-161326" y="2100971"/>
            <a:ext cx="7343508" cy="3351068"/>
            <a:chOff x="443291" y="1081912"/>
            <a:chExt cx="8257421" cy="3375320"/>
          </a:xfrm>
        </p:grpSpPr>
        <p:sp>
          <p:nvSpPr>
            <p:cNvPr id="29" name="Google Shape;1122;p31">
              <a:extLst>
                <a:ext uri="{FF2B5EF4-FFF2-40B4-BE49-F238E27FC236}">
                  <a16:creationId xmlns:a16="http://schemas.microsoft.com/office/drawing/2014/main" id="{8B88B0A0-776D-5A06-5AD2-DC3A1FB1CFD3}"/>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0" name="Google Shape;1123;p31">
              <a:extLst>
                <a:ext uri="{FF2B5EF4-FFF2-40B4-BE49-F238E27FC236}">
                  <a16:creationId xmlns:a16="http://schemas.microsoft.com/office/drawing/2014/main" id="{8A3ABBCF-9F84-D690-1B82-427E62B8FA36}"/>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 name="Google Shape;1124;p31">
              <a:extLst>
                <a:ext uri="{FF2B5EF4-FFF2-40B4-BE49-F238E27FC236}">
                  <a16:creationId xmlns:a16="http://schemas.microsoft.com/office/drawing/2014/main" id="{437BC0BD-CBB5-CD19-47E0-E6C9F80714E5}"/>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 name="Google Shape;1125;p31">
              <a:extLst>
                <a:ext uri="{FF2B5EF4-FFF2-40B4-BE49-F238E27FC236}">
                  <a16:creationId xmlns:a16="http://schemas.microsoft.com/office/drawing/2014/main" id="{3C723F9C-6384-E653-F429-EF8066AF5DF5}"/>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 name="Title 31">
            <a:extLst>
              <a:ext uri="{FF2B5EF4-FFF2-40B4-BE49-F238E27FC236}">
                <a16:creationId xmlns:a16="http://schemas.microsoft.com/office/drawing/2014/main" id="{8D996758-284E-4C63-9A4B-2C107FDFE3E1}"/>
              </a:ext>
            </a:extLst>
          </p:cNvPr>
          <p:cNvSpPr>
            <a:spLocks noGrp="1"/>
          </p:cNvSpPr>
          <p:nvPr>
            <p:ph type="title"/>
          </p:nvPr>
        </p:nvSpPr>
        <p:spPr>
          <a:xfrm>
            <a:off x="5474675" y="1290091"/>
            <a:ext cx="5575851" cy="4210387"/>
          </a:xfrm>
        </p:spPr>
        <p:txBody>
          <a:bodyPr anchor="ctr"/>
          <a:lstStyle/>
          <a:p>
            <a:r>
              <a:rPr lang="en-US" sz="6600" dirty="0">
                <a:solidFill>
                  <a:schemeClr val="bg1"/>
                </a:solidFill>
              </a:rPr>
              <a:t>Thank you</a:t>
            </a:r>
          </a:p>
        </p:txBody>
      </p:sp>
      <p:grpSp>
        <p:nvGrpSpPr>
          <p:cNvPr id="49" name="Group 48">
            <a:extLst>
              <a:ext uri="{FF2B5EF4-FFF2-40B4-BE49-F238E27FC236}">
                <a16:creationId xmlns:a16="http://schemas.microsoft.com/office/drawing/2014/main" id="{0E4E8A8F-A211-8D65-44E3-BCB781ECAB3E}"/>
              </a:ext>
            </a:extLst>
          </p:cNvPr>
          <p:cNvGrpSpPr/>
          <p:nvPr/>
        </p:nvGrpSpPr>
        <p:grpSpPr>
          <a:xfrm rot="3664989">
            <a:off x="-1242698" y="1158310"/>
            <a:ext cx="7343508" cy="3351068"/>
            <a:chOff x="443291" y="1081912"/>
            <a:chExt cx="8257421" cy="3375320"/>
          </a:xfrm>
        </p:grpSpPr>
        <p:sp>
          <p:nvSpPr>
            <p:cNvPr id="50" name="Google Shape;1122;p31">
              <a:extLst>
                <a:ext uri="{FF2B5EF4-FFF2-40B4-BE49-F238E27FC236}">
                  <a16:creationId xmlns:a16="http://schemas.microsoft.com/office/drawing/2014/main" id="{1DCE858F-3B5D-7E5E-3A54-C731CE9E3156}"/>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1" name="Google Shape;1123;p31">
              <a:extLst>
                <a:ext uri="{FF2B5EF4-FFF2-40B4-BE49-F238E27FC236}">
                  <a16:creationId xmlns:a16="http://schemas.microsoft.com/office/drawing/2014/main" id="{282417DC-3313-969E-1A29-2E62DCC7AD7C}"/>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2" name="Google Shape;1124;p31">
              <a:extLst>
                <a:ext uri="{FF2B5EF4-FFF2-40B4-BE49-F238E27FC236}">
                  <a16:creationId xmlns:a16="http://schemas.microsoft.com/office/drawing/2014/main" id="{CCE2BB76-8900-BDB4-3348-38EAED80041C}"/>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3" name="Google Shape;1125;p31">
              <a:extLst>
                <a:ext uri="{FF2B5EF4-FFF2-40B4-BE49-F238E27FC236}">
                  <a16:creationId xmlns:a16="http://schemas.microsoft.com/office/drawing/2014/main" id="{32AA62D0-A137-123E-858C-981DB4040026}"/>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pic>
        <p:nvPicPr>
          <p:cNvPr id="4" name="Graphic 3">
            <a:extLst>
              <a:ext uri="{FF2B5EF4-FFF2-40B4-BE49-F238E27FC236}">
                <a16:creationId xmlns:a16="http://schemas.microsoft.com/office/drawing/2014/main" id="{4DFBC26C-AD05-86BF-1359-849DAF87750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101" y="0"/>
            <a:ext cx="36449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anim calcmode="lin" valueType="num">
                                      <p:cBhvr>
                                        <p:cTn id="13" dur="2000" fill="hold"/>
                                        <p:tgtEl>
                                          <p:spTgt spid="23"/>
                                        </p:tgtEl>
                                        <p:attrNameLst>
                                          <p:attrName>ppt_w</p:attrName>
                                        </p:attrNameLst>
                                      </p:cBhvr>
                                      <p:tavLst>
                                        <p:tav tm="0" fmla="#ppt_w*sin(2.5*pi*$)">
                                          <p:val>
                                            <p:fltVal val="0"/>
                                          </p:val>
                                        </p:tav>
                                        <p:tav tm="100000">
                                          <p:val>
                                            <p:fltVal val="1"/>
                                          </p:val>
                                        </p:tav>
                                      </p:tavLst>
                                    </p:anim>
                                    <p:anim calcmode="lin" valueType="num">
                                      <p:cBhvr>
                                        <p:cTn id="14" dur="2000" fill="hold"/>
                                        <p:tgtEl>
                                          <p:spTgt spid="23"/>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2000"/>
                                        <p:tgtEl>
                                          <p:spTgt spid="49"/>
                                        </p:tgtEl>
                                      </p:cBhvr>
                                    </p:animEffect>
                                    <p:anim calcmode="lin" valueType="num">
                                      <p:cBhvr>
                                        <p:cTn id="18" dur="2000" fill="hold"/>
                                        <p:tgtEl>
                                          <p:spTgt spid="49"/>
                                        </p:tgtEl>
                                        <p:attrNameLst>
                                          <p:attrName>ppt_w</p:attrName>
                                        </p:attrNameLst>
                                      </p:cBhvr>
                                      <p:tavLst>
                                        <p:tav tm="0" fmla="#ppt_w*sin(2.5*pi*$)">
                                          <p:val>
                                            <p:fltVal val="0"/>
                                          </p:val>
                                        </p:tav>
                                        <p:tav tm="100000">
                                          <p:val>
                                            <p:fltVal val="1"/>
                                          </p:val>
                                        </p:tav>
                                      </p:tavLst>
                                    </p:anim>
                                    <p:anim calcmode="lin" valueType="num">
                                      <p:cBhvr>
                                        <p:cTn id="19" dur="2000" fill="hold"/>
                                        <p:tgtEl>
                                          <p:spTgt spid="49"/>
                                        </p:tgtEl>
                                        <p:attrNameLst>
                                          <p:attrName>ppt_h</p:attrName>
                                        </p:attrNameLst>
                                      </p:cBhvr>
                                      <p:tavLst>
                                        <p:tav tm="0">
                                          <p:val>
                                            <p:strVal val="#ppt_h"/>
                                          </p:val>
                                        </p:tav>
                                        <p:tav tm="100000">
                                          <p:val>
                                            <p:strVal val="#ppt_h"/>
                                          </p:val>
                                        </p:tav>
                                      </p:tavLst>
                                    </p:anim>
                                  </p:childTnLst>
                                </p:cTn>
                              </p:par>
                              <p:par>
                                <p:cTn id="20" presetID="14"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0">
            <a:extLst>
              <a:ext uri="{FF2B5EF4-FFF2-40B4-BE49-F238E27FC236}">
                <a16:creationId xmlns:a16="http://schemas.microsoft.com/office/drawing/2014/main" id="{E090A498-0B4A-1D7F-7EE0-40780A81DE80}"/>
              </a:ext>
            </a:extLst>
          </p:cNvPr>
          <p:cNvPicPr>
            <a:picLocks noChangeAspect="1"/>
          </p:cNvPicPr>
          <p:nvPr/>
        </p:nvPicPr>
        <p:blipFill>
          <a:blip r:embed="rId2"/>
          <a:srcRect/>
          <a:stretch>
            <a:fillRect/>
          </a:stretch>
        </p:blipFill>
        <p:spPr>
          <a:xfrm>
            <a:off x="0" y="0"/>
            <a:ext cx="12192000" cy="6858000"/>
          </a:xfrm>
          <a:prstGeom prst="rect">
            <a:avLst/>
          </a:prstGeom>
        </p:spPr>
      </p:pic>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554286" y="992400"/>
            <a:ext cx="6559384" cy="495300"/>
          </a:xfrm>
        </p:spPr>
        <p:txBody>
          <a:bodyPr/>
          <a:lstStyle/>
          <a:p>
            <a:r>
              <a:rPr lang="en-US" dirty="0"/>
              <a:t>Table of Contents</a:t>
            </a:r>
          </a:p>
        </p:txBody>
      </p:sp>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1026695" y="1786691"/>
            <a:ext cx="8160848" cy="4934784"/>
          </a:xfrm>
        </p:spPr>
        <p:txBody>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Methodology </a:t>
            </a:r>
          </a:p>
          <a:p>
            <a:pPr marL="2343150" lvl="4" indent="-285750"/>
            <a:r>
              <a:rPr lang="en-US" sz="2400" spc="100" dirty="0">
                <a:solidFill>
                  <a:schemeClr val="bg1"/>
                </a:solidFill>
              </a:rPr>
              <a:t>Tokenizer</a:t>
            </a:r>
          </a:p>
          <a:p>
            <a:pPr marL="2343150" lvl="4" indent="-285750"/>
            <a:r>
              <a:rPr lang="en-US" sz="2400" spc="100" dirty="0">
                <a:solidFill>
                  <a:schemeClr val="bg1"/>
                </a:solidFill>
              </a:rPr>
              <a:t>Lexer</a:t>
            </a:r>
          </a:p>
          <a:p>
            <a:pPr marL="2343150" lvl="4" indent="-285750"/>
            <a:r>
              <a:rPr lang="en-US" sz="2400" spc="100" dirty="0">
                <a:solidFill>
                  <a:schemeClr val="bg1"/>
                </a:solidFill>
              </a:rPr>
              <a:t>Parser</a:t>
            </a:r>
          </a:p>
          <a:p>
            <a:pPr marL="2343150" lvl="4" indent="-285750"/>
            <a:r>
              <a:rPr lang="en-US" sz="2400" spc="100" dirty="0">
                <a:solidFill>
                  <a:schemeClr val="bg1"/>
                </a:solidFill>
              </a:rPr>
              <a:t>Code Generator</a:t>
            </a:r>
          </a:p>
          <a:p>
            <a:pPr lvl="4" indent="0">
              <a:buNone/>
            </a:pPr>
            <a:endParaRPr lang="en-US" sz="2400" spc="100" dirty="0">
              <a:solidFill>
                <a:schemeClr val="bg1"/>
              </a:solidFill>
            </a:endParaRPr>
          </a:p>
          <a:p>
            <a:pPr marL="285750" indent="-285750">
              <a:buFont typeface="Arial" panose="020B0604020202020204" pitchFamily="34" charset="0"/>
              <a:buChar char="•"/>
            </a:pPr>
            <a:r>
              <a:rPr lang="en-US" sz="2400" dirty="0"/>
              <a:t>Results &amp; Demonstration</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7101" y="0"/>
            <a:ext cx="3644900" cy="6858000"/>
          </a:xfrm>
          <a:prstGeom prst="rect">
            <a:avLst/>
          </a:prstGeom>
        </p:spPr>
      </p:pic>
    </p:spTree>
    <p:extLst>
      <p:ext uri="{BB962C8B-B14F-4D97-AF65-F5344CB8AC3E}">
        <p14:creationId xmlns:p14="http://schemas.microsoft.com/office/powerpoint/2010/main" val="562094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Introduction</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3</a:t>
            </a:fld>
            <a:endParaRPr lang="en-US" dirty="0"/>
          </a:p>
        </p:txBody>
      </p:sp>
      <p:sp>
        <p:nvSpPr>
          <p:cNvPr id="3" name="Content Placeholder 2">
            <a:extLst>
              <a:ext uri="{FF2B5EF4-FFF2-40B4-BE49-F238E27FC236}">
                <a16:creationId xmlns:a16="http://schemas.microsoft.com/office/drawing/2014/main" id="{5F024199-6FB0-F7BA-1AD6-0087005A7909}"/>
              </a:ext>
            </a:extLst>
          </p:cNvPr>
          <p:cNvSpPr>
            <a:spLocks noGrp="1"/>
          </p:cNvSpPr>
          <p:nvPr>
            <p:ph sz="quarter" idx="15"/>
          </p:nvPr>
        </p:nvSpPr>
        <p:spPr/>
        <p:txBody>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a varied number of programming languages each processing distinct language and semantics. Developers often need to collaborate and work across multiple programming languages.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this light the ability to transfer codes from one language to other locally maintaining it’s originality and functionality.</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MATLAB and Python are programming  languages that are widely used for similar purposes, such as data analysis and mathematical modelling, However MATLAB is based on Java and Python is based on C. </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Therefore we focused on developing a MATLAB to Python Code Converter to improve synergy between the two languages and allow Python developers to access and use codes written in MATLAB.</a:t>
            </a:r>
          </a:p>
        </p:txBody>
      </p:sp>
      <p:pic>
        <p:nvPicPr>
          <p:cNvPr id="2" name="Picture 1" descr="A picture containing drawing&#10;&#10;Description automatically generated">
            <a:extLst>
              <a:ext uri="{FF2B5EF4-FFF2-40B4-BE49-F238E27FC236}">
                <a16:creationId xmlns:a16="http://schemas.microsoft.com/office/drawing/2014/main" id="{3D466486-0BFD-9880-2ADC-899F36D204C3}"/>
              </a:ext>
            </a:extLst>
          </p:cNvPr>
          <p:cNvPicPr>
            <a:picLocks noChangeAspect="1"/>
          </p:cNvPicPr>
          <p:nvPr/>
        </p:nvPicPr>
        <p:blipFill>
          <a:blip r:embed="rId3"/>
          <a:stretch>
            <a:fillRect/>
          </a:stretch>
        </p:blipFill>
        <p:spPr>
          <a:xfrm>
            <a:off x="9704873" y="6066201"/>
            <a:ext cx="2405776" cy="791799"/>
          </a:xfrm>
          <a:prstGeom prst="rect">
            <a:avLst/>
          </a:prstGeom>
        </p:spPr>
      </p:pic>
      <p:pic>
        <p:nvPicPr>
          <p:cNvPr id="4" name="Graphic 3">
            <a:extLst>
              <a:ext uri="{FF2B5EF4-FFF2-40B4-BE49-F238E27FC236}">
                <a16:creationId xmlns:a16="http://schemas.microsoft.com/office/drawing/2014/main" id="{F15588A8-7174-5096-C2C7-1740C379206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2927635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369795"/>
            <a:ext cx="12192000" cy="941856"/>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0"/>
            <a:ext cx="12192000" cy="149134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Literature Review</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1" y="6500424"/>
            <a:ext cx="12192000" cy="8112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324808" y="6598768"/>
            <a:ext cx="1867192" cy="614538"/>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3427653414"/>
              </p:ext>
            </p:extLst>
          </p:nvPr>
        </p:nvGraphicFramePr>
        <p:xfrm>
          <a:off x="201385" y="1634953"/>
          <a:ext cx="11789229" cy="4195061"/>
        </p:xfrm>
        <a:graphic>
          <a:graphicData uri="http://schemas.openxmlformats.org/drawingml/2006/table">
            <a:tbl>
              <a:tblPr firstRow="1" bandRow="1"/>
              <a:tblGrid>
                <a:gridCol w="1009436">
                  <a:extLst>
                    <a:ext uri="{9D8B030D-6E8A-4147-A177-3AD203B41FA5}">
                      <a16:colId xmlns:a16="http://schemas.microsoft.com/office/drawing/2014/main" val="1128194585"/>
                    </a:ext>
                  </a:extLst>
                </a:gridCol>
                <a:gridCol w="3050936">
                  <a:extLst>
                    <a:ext uri="{9D8B030D-6E8A-4147-A177-3AD203B41FA5}">
                      <a16:colId xmlns:a16="http://schemas.microsoft.com/office/drawing/2014/main" val="2524662907"/>
                    </a:ext>
                  </a:extLst>
                </a:gridCol>
                <a:gridCol w="3352800">
                  <a:extLst>
                    <a:ext uri="{9D8B030D-6E8A-4147-A177-3AD203B41FA5}">
                      <a16:colId xmlns:a16="http://schemas.microsoft.com/office/drawing/2014/main" val="691851337"/>
                    </a:ext>
                  </a:extLst>
                </a:gridCol>
                <a:gridCol w="4376057">
                  <a:extLst>
                    <a:ext uri="{9D8B030D-6E8A-4147-A177-3AD203B41FA5}">
                      <a16:colId xmlns:a16="http://schemas.microsoft.com/office/drawing/2014/main" val="1496144311"/>
                    </a:ext>
                  </a:extLst>
                </a:gridCol>
              </a:tblGrid>
              <a:tr h="4616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latin typeface="Times New Roman" panose="02020603050405020304" pitchFamily="18" charset="0"/>
                          <a:cs typeface="Times New Roman" panose="02020603050405020304" pitchFamily="18" charset="0"/>
                        </a:rPr>
                        <a:t>Paper Title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Year, Publisher Author’s Name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latin typeface="Times New Roman" panose="02020603050405020304" pitchFamily="18" charset="0"/>
                          <a:cs typeface="Times New Roman" panose="02020603050405020304" pitchFamily="18" charset="0"/>
                        </a:rPr>
                        <a:t>Inference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113495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dirty="0">
                          <a:latin typeface="Times New Roman" panose="02020603050405020304" pitchFamily="18" charset="0"/>
                          <a:cs typeface="Times New Roman" panose="02020603050405020304" pitchFamily="18" charset="0"/>
                        </a:rPr>
                        <a:t>1</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CODE TRANSLATION WITH COMPILER REPRESENTATIONS </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Szafraniec</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Marc, et al. "Code translation with compiler representations." </a:t>
                      </a:r>
                      <a:r>
                        <a:rPr lang="en-IN" sz="1600" b="0" i="1"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IN" sz="1600" b="0" i="1" kern="1200" dirty="0">
                          <a:solidFill>
                            <a:schemeClr val="dk1"/>
                          </a:solidFill>
                          <a:effectLst/>
                          <a:latin typeface="Times New Roman" panose="02020603050405020304" pitchFamily="18" charset="0"/>
                          <a:ea typeface="+mn-ea"/>
                          <a:cs typeface="Times New Roman" panose="02020603050405020304" pitchFamily="18" charset="0"/>
                        </a:rPr>
                        <a:t> preprint arXiv:2207.03578</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US" sz="16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115788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dirty="0">
                          <a:latin typeface="Times New Roman" panose="02020603050405020304" pitchFamily="18" charset="0"/>
                          <a:cs typeface="Times New Roman" panose="02020603050405020304" pitchFamily="18" charset="0"/>
                        </a:rPr>
                        <a:t>2</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LANGUAGE-AGNOSTIC REPRESENTATION LEARNING OF SOURCE CODE FROM STRUCTURE AND CONTEXT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Zügner</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Daniel, et al. "Language-agnostic representation learning of source code from structure and context." </a:t>
                      </a:r>
                      <a:r>
                        <a:rPr lang="en-US" sz="1400" b="0" i="1"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US" sz="1400" b="0" i="1" kern="1200" dirty="0">
                          <a:solidFill>
                            <a:schemeClr val="dk1"/>
                          </a:solidFill>
                          <a:effectLst/>
                          <a:latin typeface="Times New Roman" panose="02020603050405020304" pitchFamily="18" charset="0"/>
                          <a:ea typeface="+mn-ea"/>
                          <a:cs typeface="Times New Roman" panose="02020603050405020304" pitchFamily="18" charset="0"/>
                        </a:rPr>
                        <a:t> preprint arXiv:2103.11318</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6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r h="144052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dirty="0">
                          <a:latin typeface="Times New Roman" panose="02020603050405020304" pitchFamily="18" charset="0"/>
                          <a:cs typeface="Times New Roman" panose="02020603050405020304" pitchFamily="18" charset="0"/>
                        </a:rPr>
                        <a:t>3</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UNSUPERVISED TRANSLATION OF PROGRAMMING LANGUAGES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Lachaux</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Marie-Anne, et al. "Unsupervised translation of programming languages."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preprint arXiv:2006.03511 (2020).</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Zugner's</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model excels in code summarization by leveraging context and structure across multiple languages, particularly benefiting low-resource languages with its multilingual capability.</a:t>
                      </a:r>
                      <a:endParaRPr lang="en-US" sz="14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43811346"/>
                  </a:ext>
                </a:extLst>
              </a:tr>
            </a:tbl>
          </a:graphicData>
        </a:graphic>
      </p:graphicFrame>
    </p:spTree>
    <p:extLst>
      <p:ext uri="{BB962C8B-B14F-4D97-AF65-F5344CB8AC3E}">
        <p14:creationId xmlns:p14="http://schemas.microsoft.com/office/powerpoint/2010/main" val="2651119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methodology</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5</a:t>
            </a:fld>
            <a:endParaRPr lang="en-US" dirty="0"/>
          </a:p>
        </p:txBody>
      </p:sp>
      <p:sp>
        <p:nvSpPr>
          <p:cNvPr id="3" name="Content Placeholder 2">
            <a:extLst>
              <a:ext uri="{FF2B5EF4-FFF2-40B4-BE49-F238E27FC236}">
                <a16:creationId xmlns:a16="http://schemas.microsoft.com/office/drawing/2014/main" id="{5F024199-6FB0-F7BA-1AD6-0087005A7909}"/>
              </a:ext>
            </a:extLst>
          </p:cNvPr>
          <p:cNvSpPr>
            <a:spLocks noGrp="1"/>
          </p:cNvSpPr>
          <p:nvPr>
            <p:ph sz="quarter" idx="15"/>
          </p:nvPr>
        </p:nvSpPr>
        <p:spPr/>
        <p:txBody>
          <a:bodyPr/>
          <a:lstStyle/>
          <a:p>
            <a:r>
              <a:rPr lang="en-GB" spc="100" dirty="0">
                <a:solidFill>
                  <a:schemeClr val="bg1"/>
                </a:solidFill>
                <a:latin typeface="Times New Roman" panose="02020603050405020304" pitchFamily="18" charset="0"/>
                <a:cs typeface="Times New Roman" panose="02020603050405020304" pitchFamily="18" charset="0"/>
              </a:rPr>
              <a:t>To ensure the translation of MATLAB code to Python code is smooth and does not affect the originality and functionality of the code, there is a need to use a direct and dynamic approach.</a:t>
            </a:r>
          </a:p>
          <a:p>
            <a:endParaRPr lang="en-GB" spc="100" dirty="0">
              <a:solidFill>
                <a:schemeClr val="bg1"/>
              </a:solidFill>
              <a:latin typeface="Times New Roman" panose="02020603050405020304" pitchFamily="18" charset="0"/>
              <a:cs typeface="Times New Roman" panose="02020603050405020304" pitchFamily="18" charset="0"/>
            </a:endParaRPr>
          </a:p>
          <a:p>
            <a:r>
              <a:rPr lang="en-GB" spc="100" dirty="0">
                <a:solidFill>
                  <a:schemeClr val="bg1"/>
                </a:solidFill>
                <a:latin typeface="Times New Roman" panose="02020603050405020304" pitchFamily="18" charset="0"/>
                <a:cs typeface="Times New Roman" panose="02020603050405020304" pitchFamily="18" charset="0"/>
              </a:rPr>
              <a:t>This is accompanied with the help of the following modules :</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Tokenizer</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Lexer</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Parser</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Code Generator</a:t>
            </a:r>
            <a:endParaRPr lang="en-IN" spc="100" dirty="0">
              <a:solidFill>
                <a:schemeClr val="bg1"/>
              </a:solidFill>
              <a:latin typeface="Times New Roman" panose="02020603050405020304" pitchFamily="18"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88B3CEE6-58FE-EDB2-5BD6-4B0A9D59E1BA}"/>
              </a:ext>
            </a:extLst>
          </p:cNvPr>
          <p:cNvPicPr>
            <a:picLocks noChangeAspect="1"/>
          </p:cNvPicPr>
          <p:nvPr/>
        </p:nvPicPr>
        <p:blipFill>
          <a:blip r:embed="rId3"/>
          <a:stretch>
            <a:fillRect/>
          </a:stretch>
        </p:blipFill>
        <p:spPr>
          <a:xfrm>
            <a:off x="9704873" y="6066201"/>
            <a:ext cx="2405776" cy="791799"/>
          </a:xfrm>
          <a:prstGeom prst="rect">
            <a:avLst/>
          </a:prstGeom>
        </p:spPr>
      </p:pic>
      <p:pic>
        <p:nvPicPr>
          <p:cNvPr id="5" name="Graphic 4">
            <a:extLst>
              <a:ext uri="{FF2B5EF4-FFF2-40B4-BE49-F238E27FC236}">
                <a16:creationId xmlns:a16="http://schemas.microsoft.com/office/drawing/2014/main" id="{B30BF28C-B305-958D-471B-6E599DBC27D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2936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IN" dirty="0"/>
              <a:t>Tokenizer </a:t>
            </a:r>
            <a:endParaRPr lang="en-US"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sp>
        <p:nvSpPr>
          <p:cNvPr id="5" name="Content Placeholder 4">
            <a:extLst>
              <a:ext uri="{FF2B5EF4-FFF2-40B4-BE49-F238E27FC236}">
                <a16:creationId xmlns:a16="http://schemas.microsoft.com/office/drawing/2014/main" id="{EF646B82-15A8-92EC-F716-5A6EE316299D}"/>
              </a:ext>
            </a:extLst>
          </p:cNvPr>
          <p:cNvSpPr>
            <a:spLocks noGrp="1"/>
          </p:cNvSpPr>
          <p:nvPr>
            <p:ph sz="quarter" idx="15"/>
          </p:nvPr>
        </p:nvSpPr>
        <p:spPr>
          <a:xfrm>
            <a:off x="544286" y="2025650"/>
            <a:ext cx="7902484" cy="4005263"/>
          </a:xfrm>
        </p:spPr>
        <p:txBody>
          <a:bodyPr/>
          <a:lstStyle/>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Initially the tokenizer is used to break the source (.m) files into tokens. This includes static  methods for retrieving a list of token types and mapping reserved words to their corresponding types.</a:t>
            </a:r>
          </a:p>
          <a:p>
            <a:pPr algn="just"/>
            <a:endParaRPr lang="en-GB" spc="1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The enumeration Token Type categorizes tokens by their role in the language, such as keywords, operators, or punctuation. With this tokenizer, source code can be broken down into meaningful units for better interpretation and Translation.</a:t>
            </a:r>
          </a:p>
          <a:p>
            <a:pPr marL="342900" indent="-342900" algn="just">
              <a:buFont typeface="Arial" panose="020B0604020202020204" pitchFamily="34" charset="0"/>
              <a:buChar char="•"/>
            </a:pPr>
            <a:endParaRPr lang="en-IN" dirty="0"/>
          </a:p>
        </p:txBody>
      </p:sp>
      <p:pic>
        <p:nvPicPr>
          <p:cNvPr id="46" name="Picture 45">
            <a:extLst>
              <a:ext uri="{FF2B5EF4-FFF2-40B4-BE49-F238E27FC236}">
                <a16:creationId xmlns:a16="http://schemas.microsoft.com/office/drawing/2014/main" id="{EF6822CD-9AAE-04EA-E29D-00F2DB98F4A5}"/>
              </a:ext>
            </a:extLst>
          </p:cNvPr>
          <p:cNvPicPr>
            <a:picLocks noChangeAspect="1"/>
          </p:cNvPicPr>
          <p:nvPr/>
        </p:nvPicPr>
        <p:blipFill>
          <a:blip r:embed="rId4"/>
          <a:stretch>
            <a:fillRect/>
          </a:stretch>
        </p:blipFill>
        <p:spPr>
          <a:xfrm>
            <a:off x="9098279" y="1667246"/>
            <a:ext cx="2926080" cy="4552101"/>
          </a:xfrm>
          <a:prstGeom prst="rect">
            <a:avLst/>
          </a:prstGeom>
          <a:ln>
            <a:solidFill>
              <a:schemeClr val="accent1"/>
            </a:solidFill>
          </a:ln>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38900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IN" dirty="0"/>
              <a:t>Lexer</a:t>
            </a:r>
            <a:endParaRPr lang="en-US"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7</a:t>
            </a:fld>
            <a:endParaRPr lang="en-US" dirty="0"/>
          </a:p>
        </p:txBody>
      </p:sp>
      <p:sp>
        <p:nvSpPr>
          <p:cNvPr id="5" name="Content Placeholder 4">
            <a:extLst>
              <a:ext uri="{FF2B5EF4-FFF2-40B4-BE49-F238E27FC236}">
                <a16:creationId xmlns:a16="http://schemas.microsoft.com/office/drawing/2014/main" id="{EF646B82-15A8-92EC-F716-5A6EE316299D}"/>
              </a:ext>
            </a:extLst>
          </p:cNvPr>
          <p:cNvSpPr>
            <a:spLocks noGrp="1"/>
          </p:cNvSpPr>
          <p:nvPr>
            <p:ph sz="quarter" idx="15"/>
          </p:nvPr>
        </p:nvSpPr>
        <p:spPr>
          <a:xfrm>
            <a:off x="348342" y="1852633"/>
            <a:ext cx="8018418" cy="4754996"/>
          </a:xfrm>
        </p:spPr>
        <p:txBody>
          <a:bodyPr/>
          <a:lstStyle/>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The Lexical Analyser employs a state machine mechanism to sequentially process characters.. Each character encountered triggers a transition to a specific state, such as identifying numbers, identifiers, or operators. Special cases like comments, string literals, and logical operators are handled meticulously. </a:t>
            </a:r>
          </a:p>
          <a:p>
            <a:pPr marL="342900" indent="-342900" algn="just">
              <a:buFont typeface="Arial" panose="020B0604020202020204" pitchFamily="34" charset="0"/>
              <a:buChar char="•"/>
            </a:pPr>
            <a:endParaRPr lang="en-GB" spc="1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Tokens generated as characters are parsed, with reserved words assigned appropriate with their token types. This systematic approach ensures accurate and effective Lexical Analysis of the Source Code, enabling subsequent phases of parsing to operate effectively.</a:t>
            </a:r>
            <a:endParaRPr lang="en-IN" spc="1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D3F755-D74A-D86D-C652-73B72A9B8FC1}"/>
              </a:ext>
            </a:extLst>
          </p:cNvPr>
          <p:cNvPicPr>
            <a:picLocks noChangeAspect="1"/>
          </p:cNvPicPr>
          <p:nvPr/>
        </p:nvPicPr>
        <p:blipFill>
          <a:blip r:embed="rId3"/>
          <a:stretch>
            <a:fillRect/>
          </a:stretch>
        </p:blipFill>
        <p:spPr>
          <a:xfrm>
            <a:off x="9152492" y="1640441"/>
            <a:ext cx="2817654" cy="4594247"/>
          </a:xfrm>
          <a:prstGeom prst="rect">
            <a:avLst/>
          </a:prstGeom>
          <a:ln>
            <a:solidFill>
              <a:schemeClr val="accent1"/>
            </a:solidFill>
          </a:ln>
        </p:spPr>
      </p:pic>
      <p:pic>
        <p:nvPicPr>
          <p:cNvPr id="8" name="Picture 7" descr="A picture containing drawing&#10;&#10;Description automatically generated">
            <a:extLst>
              <a:ext uri="{FF2B5EF4-FFF2-40B4-BE49-F238E27FC236}">
                <a16:creationId xmlns:a16="http://schemas.microsoft.com/office/drawing/2014/main" id="{CACD59B8-22A0-92AC-B365-856D2075E537}"/>
              </a:ext>
            </a:extLst>
          </p:cNvPr>
          <p:cNvPicPr>
            <a:picLocks noChangeAspect="1"/>
          </p:cNvPicPr>
          <p:nvPr/>
        </p:nvPicPr>
        <p:blipFill>
          <a:blip r:embed="rId4"/>
          <a:stretch>
            <a:fillRect/>
          </a:stretch>
        </p:blipFill>
        <p:spPr>
          <a:xfrm>
            <a:off x="10561319" y="6348078"/>
            <a:ext cx="1549329" cy="509922"/>
          </a:xfrm>
          <a:prstGeom prst="rect">
            <a:avLst/>
          </a:prstGeom>
        </p:spPr>
      </p:pic>
      <p:pic>
        <p:nvPicPr>
          <p:cNvPr id="10" name="Graphic 9">
            <a:extLst>
              <a:ext uri="{FF2B5EF4-FFF2-40B4-BE49-F238E27FC236}">
                <a16:creationId xmlns:a16="http://schemas.microsoft.com/office/drawing/2014/main" id="{193F8358-32AE-5AE7-C702-0F4847EC73A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1366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Parser</a:t>
            </a:r>
          </a:p>
        </p:txBody>
      </p:sp>
      <p:sp>
        <p:nvSpPr>
          <p:cNvPr id="12" name="Content Placeholder 11">
            <a:extLst>
              <a:ext uri="{FF2B5EF4-FFF2-40B4-BE49-F238E27FC236}">
                <a16:creationId xmlns:a16="http://schemas.microsoft.com/office/drawing/2014/main" id="{558B4517-680D-7BE0-2F40-C55E4630F210}"/>
              </a:ext>
            </a:extLst>
          </p:cNvPr>
          <p:cNvSpPr txBox="1">
            <a:spLocks noGrp="1"/>
          </p:cNvSpPr>
          <p:nvPr>
            <p:ph sz="quarter" idx="15"/>
          </p:nvPr>
        </p:nvSpPr>
        <p:spPr>
          <a:xfrm>
            <a:off x="343791" y="2013658"/>
            <a:ext cx="7296584" cy="3949799"/>
          </a:xfrm>
          <a:prstGeom prst="rect">
            <a:avLst/>
          </a:prstGeom>
          <a:noFill/>
        </p:spPr>
        <p:txBody>
          <a:bodyPr wrap="square" rtlCol="0">
            <a:spAutoFit/>
          </a:bodyPr>
          <a:lstStyle/>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Recursive decent Parser implemented comprises a series of methods dedicated to handling various language constructs such as statements, expressions, loops, function declarations, and more. It interacts closely with a lexer and tokenizer allowing it to distinguish between different kinds of nodes in the abstract syntax tree (AST) using an enumeration mechanism, allowing it to accurately represent the hierarchical structure of the source code. </a:t>
            </a:r>
          </a:p>
          <a:p>
            <a:pPr marL="342900" indent="-342900" algn="just">
              <a:buFont typeface="Arial" panose="020B0604020202020204" pitchFamily="34" charset="0"/>
              <a:buChar char="•"/>
            </a:pPr>
            <a:endParaRPr lang="en-GB"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It is also capable of handling complex constructs as if-else blocks, , for loops, while loops, function declarations, and expressions involving operators, identifiers, literals, and function calls.  It is also capable of maintaining a function table to keep track of declared functions.</a:t>
            </a:r>
          </a:p>
        </p:txBody>
      </p:sp>
      <p:sp>
        <p:nvSpPr>
          <p:cNvPr id="19" name="Slide Number Placeholder 18">
            <a:extLst>
              <a:ext uri="{FF2B5EF4-FFF2-40B4-BE49-F238E27FC236}">
                <a16:creationId xmlns:a16="http://schemas.microsoft.com/office/drawing/2014/main" id="{7589F338-0860-352F-7462-9933BFF41EBE}"/>
              </a:ext>
            </a:extLst>
          </p:cNvPr>
          <p:cNvSpPr>
            <a:spLocks noGrp="1"/>
          </p:cNvSpPr>
          <p:nvPr>
            <p:ph type="sldNum" sz="quarter" idx="12"/>
          </p:nvPr>
        </p:nvSpPr>
        <p:spPr/>
        <p:txBody>
          <a:bodyPr/>
          <a:lstStyle/>
          <a:p>
            <a:fld id="{7A9E80BB-C0DF-4F1B-8821-E3FD53412EFF}" type="slidenum">
              <a:rPr lang="en-US" smtClean="0"/>
              <a:pPr/>
              <a:t>8</a:t>
            </a:fld>
            <a:endParaRPr lang="en-US" dirty="0"/>
          </a:p>
        </p:txBody>
      </p:sp>
      <p:pic>
        <p:nvPicPr>
          <p:cNvPr id="4" name="Picture 3" descr="A picture containing drawing&#10;&#10;Description automatically generated">
            <a:extLst>
              <a:ext uri="{FF2B5EF4-FFF2-40B4-BE49-F238E27FC236}">
                <a16:creationId xmlns:a16="http://schemas.microsoft.com/office/drawing/2014/main" id="{4BF692EC-CC55-481A-7B0E-73045CAD3ED3}"/>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6" name="Picture 5">
            <a:extLst>
              <a:ext uri="{FF2B5EF4-FFF2-40B4-BE49-F238E27FC236}">
                <a16:creationId xmlns:a16="http://schemas.microsoft.com/office/drawing/2014/main" id="{53BC50E5-25B4-4F19-D3C0-3BDC5A921784}"/>
              </a:ext>
            </a:extLst>
          </p:cNvPr>
          <p:cNvPicPr>
            <a:picLocks noChangeAspect="1"/>
          </p:cNvPicPr>
          <p:nvPr/>
        </p:nvPicPr>
        <p:blipFill>
          <a:blip r:embed="rId4"/>
          <a:stretch>
            <a:fillRect/>
          </a:stretch>
        </p:blipFill>
        <p:spPr>
          <a:xfrm>
            <a:off x="7984166" y="2389309"/>
            <a:ext cx="4085852" cy="3198495"/>
          </a:xfrm>
          <a:prstGeom prst="rect">
            <a:avLst/>
          </a:prstGeom>
          <a:ln>
            <a:solidFill>
              <a:schemeClr val="accent1"/>
            </a:solidFill>
          </a:ln>
        </p:spPr>
      </p:pic>
      <p:pic>
        <p:nvPicPr>
          <p:cNvPr id="7" name="Graphic 6">
            <a:extLst>
              <a:ext uri="{FF2B5EF4-FFF2-40B4-BE49-F238E27FC236}">
                <a16:creationId xmlns:a16="http://schemas.microsoft.com/office/drawing/2014/main" id="{D44083D6-55F4-992F-0DEF-F084B6B2B51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54028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Code Generator</a:t>
            </a:r>
          </a:p>
        </p:txBody>
      </p:sp>
      <p:sp>
        <p:nvSpPr>
          <p:cNvPr id="12" name="Content Placeholder 11">
            <a:extLst>
              <a:ext uri="{FF2B5EF4-FFF2-40B4-BE49-F238E27FC236}">
                <a16:creationId xmlns:a16="http://schemas.microsoft.com/office/drawing/2014/main" id="{558B4517-680D-7BE0-2F40-C55E4630F210}"/>
              </a:ext>
            </a:extLst>
          </p:cNvPr>
          <p:cNvSpPr txBox="1">
            <a:spLocks noGrp="1"/>
          </p:cNvSpPr>
          <p:nvPr>
            <p:ph sz="quarter" idx="15"/>
          </p:nvPr>
        </p:nvSpPr>
        <p:spPr>
          <a:xfrm>
            <a:off x="256704" y="2116402"/>
            <a:ext cx="7664285" cy="3672800"/>
          </a:xfrm>
          <a:prstGeom prst="rect">
            <a:avLst/>
          </a:prstGeom>
          <a:noFill/>
        </p:spPr>
        <p:txBody>
          <a:bodyPr wrap="square" rtlCol="0">
            <a:spAutoFit/>
          </a:bodyPr>
          <a:lstStyle/>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Code generator proceeds to emit the equivalent Python code for the source </a:t>
            </a:r>
            <a:r>
              <a:rPr lang="en-GB" dirty="0" err="1">
                <a:solidFill>
                  <a:schemeClr val="bg1"/>
                </a:solidFill>
                <a:latin typeface="Times New Roman" panose="02020603050405020304" pitchFamily="18" charset="0"/>
                <a:cs typeface="Times New Roman" panose="02020603050405020304" pitchFamily="18" charset="0"/>
              </a:rPr>
              <a:t>matlab</a:t>
            </a:r>
            <a:r>
              <a:rPr lang="en-GB" dirty="0">
                <a:solidFill>
                  <a:schemeClr val="bg1"/>
                </a:solidFill>
                <a:latin typeface="Times New Roman" panose="02020603050405020304" pitchFamily="18" charset="0"/>
                <a:cs typeface="Times New Roman" panose="02020603050405020304" pitchFamily="18" charset="0"/>
              </a:rPr>
              <a:t> file, starting with necessary imports and headers. It defines methods to handle different kinds of expressions and statements, recursively traversing the AST. </a:t>
            </a: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When encountering expression nodes, it translates MATLAB operators and constructs into their Python equivalents, including handling function calls and special cases like ranges and assignments. It ensures proper indentation and structure in the emitted Python code. </a:t>
            </a: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Additionally, it dynamically loads library functions as needed. The generator systematically converts MATLAB syntax and constructs into equivalent Python code, maintaining proper formatting and structure throughout the translation process.</a:t>
            </a:r>
          </a:p>
        </p:txBody>
      </p:sp>
      <p:sp>
        <p:nvSpPr>
          <p:cNvPr id="19" name="Slide Number Placeholder 18">
            <a:extLst>
              <a:ext uri="{FF2B5EF4-FFF2-40B4-BE49-F238E27FC236}">
                <a16:creationId xmlns:a16="http://schemas.microsoft.com/office/drawing/2014/main" id="{7589F338-0860-352F-7462-9933BFF41EBE}"/>
              </a:ext>
            </a:extLst>
          </p:cNvPr>
          <p:cNvSpPr>
            <a:spLocks noGrp="1"/>
          </p:cNvSpPr>
          <p:nvPr>
            <p:ph type="sldNum" sz="quarter" idx="12"/>
          </p:nvPr>
        </p:nvSpPr>
        <p:spPr/>
        <p:txBody>
          <a:bodyPr/>
          <a:lstStyle/>
          <a:p>
            <a:fld id="{7A9E80BB-C0DF-4F1B-8821-E3FD53412EFF}" type="slidenum">
              <a:rPr lang="en-US" smtClean="0"/>
              <a:pPr/>
              <a:t>9</a:t>
            </a:fld>
            <a:endParaRPr lang="en-US" dirty="0"/>
          </a:p>
        </p:txBody>
      </p:sp>
      <p:pic>
        <p:nvPicPr>
          <p:cNvPr id="5" name="Picture 4">
            <a:extLst>
              <a:ext uri="{FF2B5EF4-FFF2-40B4-BE49-F238E27FC236}">
                <a16:creationId xmlns:a16="http://schemas.microsoft.com/office/drawing/2014/main" id="{3F62A1AA-B293-9B3C-FD5B-DB48792A034C}"/>
              </a:ext>
            </a:extLst>
          </p:cNvPr>
          <p:cNvPicPr>
            <a:picLocks noChangeAspect="1"/>
          </p:cNvPicPr>
          <p:nvPr/>
        </p:nvPicPr>
        <p:blipFill>
          <a:blip r:embed="rId3"/>
          <a:stretch>
            <a:fillRect/>
          </a:stretch>
        </p:blipFill>
        <p:spPr>
          <a:xfrm>
            <a:off x="9372600" y="1580842"/>
            <a:ext cx="2562696" cy="4534208"/>
          </a:xfrm>
          <a:prstGeom prst="rect">
            <a:avLst/>
          </a:prstGeom>
          <a:ln>
            <a:solidFill>
              <a:schemeClr val="accent1"/>
            </a:solidFill>
          </a:ln>
        </p:spPr>
      </p:pic>
      <p:pic>
        <p:nvPicPr>
          <p:cNvPr id="6" name="Picture 5" descr="A picture containing drawing&#10;&#10;Description automatically generated">
            <a:extLst>
              <a:ext uri="{FF2B5EF4-FFF2-40B4-BE49-F238E27FC236}">
                <a16:creationId xmlns:a16="http://schemas.microsoft.com/office/drawing/2014/main" id="{FF4E8DB3-8E2D-912A-CA3F-0D6EC76D21B6}"/>
              </a:ext>
            </a:extLst>
          </p:cNvPr>
          <p:cNvPicPr>
            <a:picLocks noChangeAspect="1"/>
          </p:cNvPicPr>
          <p:nvPr/>
        </p:nvPicPr>
        <p:blipFill>
          <a:blip r:embed="rId4"/>
          <a:stretch>
            <a:fillRect/>
          </a:stretch>
        </p:blipFill>
        <p:spPr>
          <a:xfrm>
            <a:off x="10561319" y="6348078"/>
            <a:ext cx="1549329" cy="509922"/>
          </a:xfrm>
          <a:prstGeom prst="rect">
            <a:avLst/>
          </a:prstGeom>
        </p:spPr>
      </p:pic>
      <p:pic>
        <p:nvPicPr>
          <p:cNvPr id="7" name="Graphic 6">
            <a:extLst>
              <a:ext uri="{FF2B5EF4-FFF2-40B4-BE49-F238E27FC236}">
                <a16:creationId xmlns:a16="http://schemas.microsoft.com/office/drawing/2014/main" id="{948D5104-E67C-A299-B4D1-6B53D79F71D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22939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1085</TotalTime>
  <Words>833</Words>
  <Application>Microsoft Office PowerPoint</Application>
  <PresentationFormat>Widescreen</PresentationFormat>
  <Paragraphs>82</Paragraphs>
  <Slides>12</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Demi Cond</vt:lpstr>
      <vt:lpstr>Segoe UI Light</vt:lpstr>
      <vt:lpstr>Times New Roman</vt:lpstr>
      <vt:lpstr>Office Theme</vt:lpstr>
      <vt:lpstr>On - Device Translation of Dynamically Typed and Interpreted Languages MATLAB - Python</vt:lpstr>
      <vt:lpstr>Table of Contents</vt:lpstr>
      <vt:lpstr>Introduction</vt:lpstr>
      <vt:lpstr>Literature Review</vt:lpstr>
      <vt:lpstr>methodology</vt:lpstr>
      <vt:lpstr>Tokenizer </vt:lpstr>
      <vt:lpstr>Lexer</vt:lpstr>
      <vt:lpstr>Parser</vt:lpstr>
      <vt:lpstr>Code Generator</vt:lpstr>
      <vt:lpstr>Overall Flow of the trans-compiler</vt:lpstr>
      <vt:lpstr>Results and Demonstration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Localized Speech-to-Text for  Inclusive Learning</dc:title>
  <dc:creator>Pranav H</dc:creator>
  <cp:lastModifiedBy>Pranav H</cp:lastModifiedBy>
  <cp:revision>18</cp:revision>
  <dcterms:created xsi:type="dcterms:W3CDTF">2024-04-11T04:59:55Z</dcterms:created>
  <dcterms:modified xsi:type="dcterms:W3CDTF">2024-05-15T05:43:35Z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