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7EFFCA-7EBA-443D-80F6-A0BB0983B747}" v="575" dt="2022-11-02T09:29:18.869"/>
    <p1510:client id="{601B9C44-87E4-45B6-B00F-A218AF2EA382}" v="1" dt="2022-11-02T09:30:04.072"/>
    <p1510:client id="{7EB964B8-22A9-C358-C21C-BCF7FD7C1EEF}" v="2202" dt="2022-11-02T10:31:43.8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11/2/2022</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9035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11/2/2022</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304827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11/2/2022</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0802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11/2/2022</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920707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11/2/2022</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897879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11/2/2022</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141406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11/2/2022</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972208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11/2/2022</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221533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11/2/2022</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33290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11/2/2022</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32644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11/2/2022</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099514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11/2/2022</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5511750"/>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97765204-38C4-2911-ED8E-81F8F36FBC4C}"/>
              </a:ext>
            </a:extLst>
          </p:cNvPr>
          <p:cNvPicPr>
            <a:picLocks noChangeAspect="1"/>
          </p:cNvPicPr>
          <p:nvPr/>
        </p:nvPicPr>
        <p:blipFill rotWithShape="1">
          <a:blip r:embed="rId2">
            <a:alphaModFix/>
          </a:blip>
          <a:srcRect t="4249" r="-10" b="9021"/>
          <a:stretch/>
        </p:blipFill>
        <p:spPr>
          <a:xfrm>
            <a:off x="4283902" y="10"/>
            <a:ext cx="7908098" cy="6857992"/>
          </a:xfrm>
          <a:prstGeom prst="rect">
            <a:avLst/>
          </a:prstGeom>
        </p:spPr>
      </p:pic>
      <p:sp>
        <p:nvSpPr>
          <p:cNvPr id="11" name="Rectangle 10">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0007" y="1043782"/>
            <a:ext cx="6862760" cy="2387600"/>
          </a:xfrm>
        </p:spPr>
        <p:txBody>
          <a:bodyPr>
            <a:normAutofit/>
          </a:bodyPr>
          <a:lstStyle/>
          <a:p>
            <a:r>
              <a:rPr lang="en-US" sz="4300" dirty="0">
                <a:solidFill>
                  <a:schemeClr val="bg1"/>
                </a:solidFill>
                <a:ea typeface="Calibri Light"/>
                <a:cs typeface="Calibri Light"/>
              </a:rPr>
              <a:t>Anticipating Menstrual Migraine using Deep </a:t>
            </a:r>
            <a:r>
              <a:rPr lang="en-US" sz="4300" dirty="0" err="1">
                <a:solidFill>
                  <a:schemeClr val="bg1"/>
                </a:solidFill>
                <a:ea typeface="Calibri Light"/>
                <a:cs typeface="Calibri Light"/>
              </a:rPr>
              <a:t>LearNing</a:t>
            </a:r>
            <a:endParaRPr lang="en-US" sz="4300" dirty="0" err="1">
              <a:solidFill>
                <a:schemeClr val="bg1"/>
              </a:solidFill>
            </a:endParaRPr>
          </a:p>
        </p:txBody>
      </p:sp>
      <p:sp>
        <p:nvSpPr>
          <p:cNvPr id="3" name="Subtitle 2"/>
          <p:cNvSpPr>
            <a:spLocks noGrp="1"/>
          </p:cNvSpPr>
          <p:nvPr>
            <p:ph type="subTitle" idx="1"/>
          </p:nvPr>
        </p:nvSpPr>
        <p:spPr>
          <a:xfrm>
            <a:off x="133351" y="3902075"/>
            <a:ext cx="6100761" cy="2584449"/>
          </a:xfrm>
        </p:spPr>
        <p:txBody>
          <a:bodyPr vert="horz" lIns="91440" tIns="45720" rIns="91440" bIns="45720" rtlCol="0" anchor="t">
            <a:normAutofit fontScale="92500" lnSpcReduction="20000"/>
          </a:bodyPr>
          <a:lstStyle/>
          <a:p>
            <a:r>
              <a:rPr lang="en-US" sz="2200" b="1" u="sng" dirty="0">
                <a:solidFill>
                  <a:schemeClr val="bg1"/>
                </a:solidFill>
              </a:rPr>
              <a:t>Final Year Project</a:t>
            </a:r>
            <a:r>
              <a:rPr lang="en-US" sz="2200" u="sng" dirty="0">
                <a:solidFill>
                  <a:schemeClr val="bg1"/>
                </a:solidFill>
              </a:rPr>
              <a:t> </a:t>
            </a:r>
            <a:endParaRPr lang="en-US" sz="2200">
              <a:solidFill>
                <a:schemeClr val="bg1"/>
              </a:solidFill>
            </a:endParaRPr>
          </a:p>
          <a:p>
            <a:r>
              <a:rPr lang="en-US" b="1" i="1" dirty="0">
                <a:solidFill>
                  <a:schemeClr val="bg1"/>
                </a:solidFill>
              </a:rPr>
              <a:t>TEAM – 12</a:t>
            </a:r>
          </a:p>
          <a:p>
            <a:r>
              <a:rPr lang="en-US" dirty="0">
                <a:solidFill>
                  <a:schemeClr val="bg1"/>
                </a:solidFill>
              </a:rPr>
              <a:t>Pranav Polavarapu – 19BTRCR008</a:t>
            </a:r>
          </a:p>
          <a:p>
            <a:r>
              <a:rPr lang="en-US" dirty="0">
                <a:solidFill>
                  <a:schemeClr val="bg1"/>
                </a:solidFill>
              </a:rPr>
              <a:t>Sushil Bokade - 19BTRCR017</a:t>
            </a:r>
          </a:p>
          <a:p>
            <a:r>
              <a:rPr lang="en-US" dirty="0">
                <a:solidFill>
                  <a:schemeClr val="bg1"/>
                </a:solidFill>
              </a:rPr>
              <a:t>Sai Keerthi Chelluri – 19BTRCR036</a:t>
            </a:r>
          </a:p>
          <a:p>
            <a:r>
              <a:rPr lang="en-US" dirty="0">
                <a:solidFill>
                  <a:schemeClr val="bg1"/>
                </a:solidFill>
              </a:rPr>
              <a:t>Sai Sharanya Y – 19BTRCR043</a:t>
            </a:r>
          </a:p>
          <a:p>
            <a:endParaRPr lang="en-US" i="1" dirty="0">
              <a:solidFill>
                <a:schemeClr val="bg1"/>
              </a:solidFill>
            </a:endParaRPr>
          </a:p>
        </p:txBody>
      </p:sp>
      <p:cxnSp>
        <p:nvCxnSpPr>
          <p:cNvPr id="13" name="Straight Connector 12">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DAD1-8574-F38A-74A4-B655547757AD}"/>
              </a:ext>
            </a:extLst>
          </p:cNvPr>
          <p:cNvSpPr>
            <a:spLocks noGrp="1"/>
          </p:cNvSpPr>
          <p:nvPr>
            <p:ph type="title"/>
          </p:nvPr>
        </p:nvSpPr>
        <p:spPr/>
        <p:txBody>
          <a:bodyPr>
            <a:normAutofit/>
          </a:bodyPr>
          <a:lstStyle/>
          <a:p>
            <a:r>
              <a:rPr lang="en-US" dirty="0"/>
              <a:t>Abstract</a:t>
            </a:r>
          </a:p>
        </p:txBody>
      </p:sp>
      <p:sp>
        <p:nvSpPr>
          <p:cNvPr id="3" name="Content Placeholder 2">
            <a:extLst>
              <a:ext uri="{FF2B5EF4-FFF2-40B4-BE49-F238E27FC236}">
                <a16:creationId xmlns:a16="http://schemas.microsoft.com/office/drawing/2014/main" id="{313031FE-73C9-5D94-6498-6A86564BEEFF}"/>
              </a:ext>
            </a:extLst>
          </p:cNvPr>
          <p:cNvSpPr>
            <a:spLocks noGrp="1"/>
          </p:cNvSpPr>
          <p:nvPr>
            <p:ph idx="1"/>
          </p:nvPr>
        </p:nvSpPr>
        <p:spPr/>
        <p:txBody>
          <a:bodyPr vert="horz" lIns="91440" tIns="45720" rIns="91440" bIns="45720" rtlCol="0" anchor="t">
            <a:noAutofit/>
          </a:bodyPr>
          <a:lstStyle/>
          <a:p>
            <a:pPr marL="0" indent="0">
              <a:buNone/>
            </a:pPr>
            <a:r>
              <a:rPr lang="en-US" sz="2000" b="1" dirty="0">
                <a:latin typeface="Cambria"/>
                <a:ea typeface="+mn-lt"/>
                <a:cs typeface="+mn-lt"/>
              </a:rPr>
              <a:t>Menstrual Migraines</a:t>
            </a:r>
            <a:r>
              <a:rPr lang="en-US" sz="2000" dirty="0">
                <a:latin typeface="Cambria"/>
                <a:ea typeface="+mn-lt"/>
                <a:cs typeface="+mn-lt"/>
              </a:rPr>
              <a:t> are headaches that occur without any typical aura or sensory disturbances. They can be labeled as '</a:t>
            </a:r>
            <a:r>
              <a:rPr lang="en-US" sz="2000" b="1" dirty="0">
                <a:latin typeface="Cambria"/>
                <a:ea typeface="+mn-lt"/>
                <a:cs typeface="+mn-lt"/>
              </a:rPr>
              <a:t>Migraine without Aura</a:t>
            </a:r>
            <a:r>
              <a:rPr lang="en-US" sz="2000" dirty="0">
                <a:latin typeface="Cambria"/>
                <a:ea typeface="+mn-lt"/>
                <a:cs typeface="+mn-lt"/>
              </a:rPr>
              <a:t>'. A woman could undergo menstrual migraine just before or during her period starts. This is majorly due to the drop in </a:t>
            </a:r>
            <a:r>
              <a:rPr lang="en-US" sz="2000" b="1" dirty="0">
                <a:latin typeface="Cambria"/>
                <a:ea typeface="+mn-lt"/>
                <a:cs typeface="+mn-lt"/>
              </a:rPr>
              <a:t>estrogen </a:t>
            </a:r>
            <a:r>
              <a:rPr lang="en-US" sz="2000" dirty="0">
                <a:latin typeface="Cambria"/>
                <a:ea typeface="+mn-lt"/>
                <a:cs typeface="+mn-lt"/>
              </a:rPr>
              <a:t>levels in the body. Menstrual migraines can be intense, &amp; they must be identified accurately &amp; treated separately from regular ones. Anticipating Menstrual Migraines using Deep Learning methodology can help women in taking precautions beforehand and aid in improving their health.</a:t>
            </a:r>
            <a:endParaRPr lang="en-US" sz="2000" dirty="0">
              <a:latin typeface="Cambria"/>
              <a:ea typeface="Cambria"/>
            </a:endParaRPr>
          </a:p>
          <a:p>
            <a:endParaRPr lang="en-US" sz="2000" dirty="0">
              <a:latin typeface="Cambria"/>
              <a:ea typeface="+mn-lt"/>
              <a:cs typeface="+mn-lt"/>
            </a:endParaRPr>
          </a:p>
          <a:p>
            <a:endParaRPr lang="en-US" sz="2000" dirty="0">
              <a:latin typeface="Cambria"/>
              <a:ea typeface="+mn-lt"/>
              <a:cs typeface="+mn-lt"/>
            </a:endParaRPr>
          </a:p>
          <a:p>
            <a:endParaRPr lang="en-US" sz="2000" dirty="0">
              <a:latin typeface="Cambria"/>
              <a:ea typeface="+mn-lt"/>
              <a:cs typeface="+mn-lt"/>
            </a:endParaRPr>
          </a:p>
          <a:p>
            <a:endParaRPr lang="en-US" sz="2000" dirty="0">
              <a:latin typeface="Cambria"/>
              <a:ea typeface="Cambria"/>
            </a:endParaRPr>
          </a:p>
        </p:txBody>
      </p:sp>
    </p:spTree>
    <p:extLst>
      <p:ext uri="{BB962C8B-B14F-4D97-AF65-F5344CB8AC3E}">
        <p14:creationId xmlns:p14="http://schemas.microsoft.com/office/powerpoint/2010/main" val="3971053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C51E-7AC6-6189-3F8F-94E50452C2BA}"/>
              </a:ext>
            </a:extLst>
          </p:cNvPr>
          <p:cNvSpPr>
            <a:spLocks noGrp="1"/>
          </p:cNvSpPr>
          <p:nvPr>
            <p:ph type="title"/>
          </p:nvPr>
        </p:nvSpPr>
        <p:spPr/>
        <p:txBody>
          <a:bodyPr/>
          <a:lstStyle/>
          <a:p>
            <a:r>
              <a:rPr lang="en-US" dirty="0"/>
              <a:t>Objectives</a:t>
            </a:r>
            <a:br>
              <a:rPr lang="en-US" dirty="0"/>
            </a:br>
            <a:endParaRPr lang="en-US" dirty="0"/>
          </a:p>
        </p:txBody>
      </p:sp>
      <p:sp>
        <p:nvSpPr>
          <p:cNvPr id="3" name="Content Placeholder 2">
            <a:extLst>
              <a:ext uri="{FF2B5EF4-FFF2-40B4-BE49-F238E27FC236}">
                <a16:creationId xmlns:a16="http://schemas.microsoft.com/office/drawing/2014/main" id="{7EF94698-9227-7D6C-2680-A99A95C8FC5B}"/>
              </a:ext>
            </a:extLst>
          </p:cNvPr>
          <p:cNvSpPr>
            <a:spLocks noGrp="1"/>
          </p:cNvSpPr>
          <p:nvPr>
            <p:ph idx="1"/>
          </p:nvPr>
        </p:nvSpPr>
        <p:spPr>
          <a:xfrm>
            <a:off x="1088136" y="2155678"/>
            <a:ext cx="9922764" cy="4130822"/>
          </a:xfrm>
        </p:spPr>
        <p:txBody>
          <a:bodyPr vert="horz" lIns="91440" tIns="45720" rIns="91440" bIns="45720" rtlCol="0" anchor="t">
            <a:normAutofit lnSpcReduction="10000"/>
          </a:bodyPr>
          <a:lstStyle/>
          <a:p>
            <a:r>
              <a:rPr lang="en-US" dirty="0"/>
              <a:t>This project aims to build an automated system that identifies, classifies, and anticipates an occurrence of Menstrual Migraine in women. This is based on the severity of symptoms that a woman experiences – like </a:t>
            </a:r>
            <a:r>
              <a:rPr lang="en-US" i="1" dirty="0"/>
              <a:t>throbbing, periods, Nausea, visual disturbances, intensity, &amp; many more.</a:t>
            </a:r>
            <a:r>
              <a:rPr lang="en-US" dirty="0"/>
              <a:t> </a:t>
            </a:r>
          </a:p>
          <a:p>
            <a:r>
              <a:rPr lang="en-US" dirty="0"/>
              <a:t>The data collected from a woman is cleaned &amp; modeled into the </a:t>
            </a:r>
            <a:r>
              <a:rPr lang="en-US" i="1" dirty="0"/>
              <a:t>Deep Learning Classification system</a:t>
            </a:r>
            <a:r>
              <a:rPr lang="en-US" dirty="0"/>
              <a:t> that identifies the type of migraine occurring (Menstrual | Non-Menstrual | Others)</a:t>
            </a:r>
          </a:p>
          <a:p>
            <a:r>
              <a:rPr lang="en-US" dirty="0"/>
              <a:t>This classification system can be integrated with period-tracking applications and cloud-based systems to scale up the impact created on a woman's health.</a:t>
            </a:r>
          </a:p>
          <a:p>
            <a:r>
              <a:rPr lang="en-US" dirty="0"/>
              <a:t>The project enables women to consider prior precautions &amp; medication in cases of menstrual-related migraines.</a:t>
            </a:r>
          </a:p>
        </p:txBody>
      </p:sp>
    </p:spTree>
    <p:extLst>
      <p:ext uri="{BB962C8B-B14F-4D97-AF65-F5344CB8AC3E}">
        <p14:creationId xmlns:p14="http://schemas.microsoft.com/office/powerpoint/2010/main" val="1503369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9228B-B482-B621-EE15-CC78B05BFB9A}"/>
              </a:ext>
            </a:extLst>
          </p:cNvPr>
          <p:cNvSpPr>
            <a:spLocks noGrp="1"/>
          </p:cNvSpPr>
          <p:nvPr>
            <p:ph type="title"/>
          </p:nvPr>
        </p:nvSpPr>
        <p:spPr/>
        <p:txBody>
          <a:bodyPr/>
          <a:lstStyle/>
          <a:p>
            <a:r>
              <a:rPr lang="en-US" dirty="0"/>
              <a:t>Literature Review</a:t>
            </a:r>
            <a:br>
              <a:rPr lang="en-US" dirty="0"/>
            </a:br>
            <a:endParaRPr lang="en-US"/>
          </a:p>
        </p:txBody>
      </p:sp>
      <p:sp>
        <p:nvSpPr>
          <p:cNvPr id="3" name="Content Placeholder 2">
            <a:extLst>
              <a:ext uri="{FF2B5EF4-FFF2-40B4-BE49-F238E27FC236}">
                <a16:creationId xmlns:a16="http://schemas.microsoft.com/office/drawing/2014/main" id="{71F035E9-5A06-E6C3-EE80-69CD76B2546E}"/>
              </a:ext>
            </a:extLst>
          </p:cNvPr>
          <p:cNvSpPr>
            <a:spLocks noGrp="1"/>
          </p:cNvSpPr>
          <p:nvPr>
            <p:ph idx="1"/>
          </p:nvPr>
        </p:nvSpPr>
        <p:spPr>
          <a:xfrm>
            <a:off x="326136" y="1723878"/>
            <a:ext cx="11713464" cy="4943622"/>
          </a:xfrm>
        </p:spPr>
        <p:txBody>
          <a:bodyPr vert="horz" lIns="91440" tIns="45720" rIns="91440" bIns="45720" rtlCol="0" anchor="t">
            <a:normAutofit/>
          </a:bodyPr>
          <a:lstStyle/>
          <a:p>
            <a:r>
              <a:rPr lang="en-US" dirty="0"/>
              <a:t>The paper </a:t>
            </a:r>
            <a:r>
              <a:rPr lang="en-US" b="1" dirty="0"/>
              <a:t>'</a:t>
            </a:r>
            <a:r>
              <a:rPr lang="en-US" dirty="0"/>
              <a:t>Automatic migraine classification using artificial neural networks'  has been published in 2021.  This study focuses on designing &amp; testing an early classification system for a variety of migraines (7 types). </a:t>
            </a:r>
          </a:p>
          <a:p>
            <a:r>
              <a:rPr lang="en-US" dirty="0">
                <a:ea typeface="+mn-lt"/>
                <a:cs typeface="+mn-lt"/>
              </a:rPr>
              <a:t>Previous studies on migraine classification focused on the neurological or genetic aspects of the disease, leading to investigations that allowed for the classification of various types of migraines based on the study of encephalograms.</a:t>
            </a:r>
          </a:p>
          <a:p>
            <a:r>
              <a:rPr lang="en-US" dirty="0">
                <a:ea typeface="+mn-lt"/>
                <a:cs typeface="+mn-lt"/>
              </a:rPr>
              <a:t>Discrimination among migraines with and without aura and other types of migraines and headaches is established based on the specific criteria established by the International Headache Society. </a:t>
            </a:r>
          </a:p>
          <a:p>
            <a:r>
              <a:rPr lang="en-US" dirty="0">
                <a:ea typeface="+mn-lt"/>
                <a:cs typeface="+mn-lt"/>
              </a:rPr>
              <a:t>Previous studies of migraine classification have focused on the analysis of brain waves, leading to the development of complex tests that are not accessible to most of the population. The inexperience of a physician could lead to misclassification or wrong identification of the type of migraine. This leads to wrong treatments which damage patients' health.</a:t>
            </a:r>
            <a:endParaRPr lang="en-US" dirty="0"/>
          </a:p>
        </p:txBody>
      </p:sp>
    </p:spTree>
    <p:extLst>
      <p:ext uri="{BB962C8B-B14F-4D97-AF65-F5344CB8AC3E}">
        <p14:creationId xmlns:p14="http://schemas.microsoft.com/office/powerpoint/2010/main" val="4086698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4DB0-66EE-8B18-CDB7-9501768D3BBA}"/>
              </a:ext>
            </a:extLst>
          </p:cNvPr>
          <p:cNvSpPr>
            <a:spLocks noGrp="1"/>
          </p:cNvSpPr>
          <p:nvPr>
            <p:ph type="title"/>
          </p:nvPr>
        </p:nvSpPr>
        <p:spPr/>
        <p:txBody>
          <a:bodyPr>
            <a:normAutofit fontScale="90000"/>
          </a:bodyPr>
          <a:lstStyle/>
          <a:p>
            <a:r>
              <a:rPr lang="en-US" dirty="0"/>
              <a:t>Literature Review </a:t>
            </a:r>
            <a:r>
              <a:rPr lang="en-US" sz="4000" b="0" dirty="0"/>
              <a:t>(Base Paper &amp; Existing System)</a:t>
            </a:r>
            <a:br>
              <a:rPr lang="en-US" dirty="0"/>
            </a:br>
            <a:endParaRPr lang="en-US"/>
          </a:p>
        </p:txBody>
      </p:sp>
      <p:sp>
        <p:nvSpPr>
          <p:cNvPr id="3" name="Content Placeholder 2">
            <a:extLst>
              <a:ext uri="{FF2B5EF4-FFF2-40B4-BE49-F238E27FC236}">
                <a16:creationId xmlns:a16="http://schemas.microsoft.com/office/drawing/2014/main" id="{222EFE49-73BE-FFB0-CE80-8B06F7719AFE}"/>
              </a:ext>
            </a:extLst>
          </p:cNvPr>
          <p:cNvSpPr>
            <a:spLocks noGrp="1"/>
          </p:cNvSpPr>
          <p:nvPr>
            <p:ph idx="1"/>
          </p:nvPr>
        </p:nvSpPr>
        <p:spPr/>
        <p:txBody>
          <a:bodyPr vert="horz" lIns="91440" tIns="45720" rIns="91440" bIns="45720" rtlCol="0" anchor="t">
            <a:normAutofit fontScale="92500" lnSpcReduction="20000"/>
          </a:bodyPr>
          <a:lstStyle/>
          <a:p>
            <a:r>
              <a:rPr lang="en-US" dirty="0"/>
              <a:t>All previous studies showcased insignificant and inappropriate methodologies like Clustering and Statistical Analysis of brain waves, and EEG signals.  These procedures employ brain wave measurements which takes up time, resources, and sometimes leads to human errors.</a:t>
            </a:r>
          </a:p>
          <a:p>
            <a:r>
              <a:rPr lang="en-US" dirty="0"/>
              <a:t>The paper 'Automatic migraine classification using artificial neural networks' aims to overcome these previous mistakes by collecting the data from physicians and patients and modeling it into multiple systems to classify 7 different types of headaches.</a:t>
            </a:r>
          </a:p>
          <a:p>
            <a:r>
              <a:rPr lang="en-US" dirty="0"/>
              <a:t>This paper doesn't include any significant exploratory data analysis over features and thus leads to increased dimensions and incomprehensible correlations among the variables. It leaves scope for a much more efficient system to be built over neural networks.</a:t>
            </a:r>
          </a:p>
          <a:p>
            <a:r>
              <a:rPr lang="en-US" dirty="0"/>
              <a:t>This paper only focused on an older deprecated Multi-layer perceptron algorithm that has a lot of scope for optimization. </a:t>
            </a:r>
          </a:p>
        </p:txBody>
      </p:sp>
    </p:spTree>
    <p:extLst>
      <p:ext uri="{BB962C8B-B14F-4D97-AF65-F5344CB8AC3E}">
        <p14:creationId xmlns:p14="http://schemas.microsoft.com/office/powerpoint/2010/main" val="930925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25B9F-68B9-6541-3A68-7679070F8E38}"/>
              </a:ext>
            </a:extLst>
          </p:cNvPr>
          <p:cNvSpPr>
            <a:spLocks noGrp="1"/>
          </p:cNvSpPr>
          <p:nvPr>
            <p:ph type="title"/>
          </p:nvPr>
        </p:nvSpPr>
        <p:spPr/>
        <p:txBody>
          <a:bodyPr/>
          <a:lstStyle/>
          <a:p>
            <a:r>
              <a:rPr lang="en-US" dirty="0"/>
              <a:t>Proposed Methodology</a:t>
            </a:r>
            <a:br>
              <a:rPr lang="en-US" dirty="0"/>
            </a:br>
            <a:endParaRPr lang="en-US" dirty="0"/>
          </a:p>
        </p:txBody>
      </p:sp>
      <p:sp>
        <p:nvSpPr>
          <p:cNvPr id="3" name="Content Placeholder 2">
            <a:extLst>
              <a:ext uri="{FF2B5EF4-FFF2-40B4-BE49-F238E27FC236}">
                <a16:creationId xmlns:a16="http://schemas.microsoft.com/office/drawing/2014/main" id="{BC44057A-2455-554B-B579-D695EECA8A99}"/>
              </a:ext>
            </a:extLst>
          </p:cNvPr>
          <p:cNvSpPr>
            <a:spLocks noGrp="1"/>
          </p:cNvSpPr>
          <p:nvPr>
            <p:ph idx="1"/>
          </p:nvPr>
        </p:nvSpPr>
        <p:spPr/>
        <p:txBody>
          <a:bodyPr vert="horz" lIns="91440" tIns="45720" rIns="91440" bIns="45720" rtlCol="0" anchor="t">
            <a:normAutofit fontScale="85000" lnSpcReduction="20000"/>
          </a:bodyPr>
          <a:lstStyle/>
          <a:p>
            <a:r>
              <a:rPr lang="en-US" dirty="0"/>
              <a:t>We propose an efficient methodology to accurately classify the headaches into 3 major types. Our primary focus would be on identifying menstrual migraines from regular migraines so that one can anticipate its occurrence for prior treatment properly.</a:t>
            </a:r>
          </a:p>
          <a:p>
            <a:r>
              <a:rPr lang="en-US" dirty="0"/>
              <a:t>Data shall be collected from public health repositories, physicians, and women who are experiencing a variety of symptoms relating to headaches or migraines. This data is pre-processed and maintained neatly in a comprehensible format. </a:t>
            </a:r>
          </a:p>
          <a:p>
            <a:r>
              <a:rPr lang="en-US" dirty="0"/>
              <a:t>All the symptoms and severities are scaled and encoded into simpler values for efficient processing by the models. </a:t>
            </a:r>
          </a:p>
          <a:p>
            <a:r>
              <a:rPr lang="en-US" dirty="0"/>
              <a:t>Data undergoes thorough Exploratory Analysis to identify correlations, impacts and insignificances of the variables present at hand. This is done in a visual manner for better understanding of the data.</a:t>
            </a:r>
          </a:p>
          <a:p>
            <a:r>
              <a:rPr lang="en-US" dirty="0"/>
              <a:t>Finally, the important features are identified, and they are ready to be fed into a Deep Learning- based Neural network Classifier.</a:t>
            </a:r>
          </a:p>
          <a:p>
            <a:endParaRPr lang="en-US" dirty="0"/>
          </a:p>
        </p:txBody>
      </p:sp>
    </p:spTree>
    <p:extLst>
      <p:ext uri="{BB962C8B-B14F-4D97-AF65-F5344CB8AC3E}">
        <p14:creationId xmlns:p14="http://schemas.microsoft.com/office/powerpoint/2010/main" val="1462918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D1C26-FB0B-007D-A1CE-49B1FF4F97A7}"/>
              </a:ext>
            </a:extLst>
          </p:cNvPr>
          <p:cNvSpPr>
            <a:spLocks noGrp="1"/>
          </p:cNvSpPr>
          <p:nvPr>
            <p:ph type="title"/>
          </p:nvPr>
        </p:nvSpPr>
        <p:spPr/>
        <p:txBody>
          <a:bodyPr/>
          <a:lstStyle/>
          <a:p>
            <a:r>
              <a:rPr lang="en-US" dirty="0">
                <a:ea typeface="+mj-lt"/>
                <a:cs typeface="+mj-lt"/>
              </a:rPr>
              <a:t>Proposed Methodology</a:t>
            </a:r>
            <a:br>
              <a:rPr lang="en-US" dirty="0">
                <a:ea typeface="+mj-lt"/>
                <a:cs typeface="+mj-lt"/>
              </a:rPr>
            </a:br>
            <a:endParaRPr lang="en-US" b="0">
              <a:ea typeface="+mj-lt"/>
              <a:cs typeface="+mj-lt"/>
            </a:endParaRPr>
          </a:p>
          <a:p>
            <a:endParaRPr lang="en-US" dirty="0"/>
          </a:p>
        </p:txBody>
      </p:sp>
      <p:sp>
        <p:nvSpPr>
          <p:cNvPr id="3" name="Content Placeholder 2">
            <a:extLst>
              <a:ext uri="{FF2B5EF4-FFF2-40B4-BE49-F238E27FC236}">
                <a16:creationId xmlns:a16="http://schemas.microsoft.com/office/drawing/2014/main" id="{5B48D171-403F-32BF-DA8A-0A89E769137A}"/>
              </a:ext>
            </a:extLst>
          </p:cNvPr>
          <p:cNvSpPr>
            <a:spLocks noGrp="1"/>
          </p:cNvSpPr>
          <p:nvPr>
            <p:ph idx="1"/>
          </p:nvPr>
        </p:nvSpPr>
        <p:spPr/>
        <p:txBody>
          <a:bodyPr vert="horz" lIns="91440" tIns="45720" rIns="91440" bIns="45720" rtlCol="0" anchor="t">
            <a:normAutofit/>
          </a:bodyPr>
          <a:lstStyle/>
          <a:p>
            <a:r>
              <a:rPr lang="en-US" dirty="0"/>
              <a:t>The classifier system is built using Neural Networks for categorizing multiple classes effectively. Each layer is added in a sequential format, with the correct parameters relating to the shape of the input &amp; output data. </a:t>
            </a:r>
          </a:p>
          <a:p>
            <a:r>
              <a:rPr lang="en-US" dirty="0"/>
              <a:t>Right activations and loss functions are chosen for productive multi-class classification. </a:t>
            </a:r>
          </a:p>
          <a:p>
            <a:r>
              <a:rPr lang="en-US" dirty="0"/>
              <a:t>Final set of model and its hyperparameters are tuned using methods like cross validation.</a:t>
            </a:r>
          </a:p>
          <a:p>
            <a:r>
              <a:rPr lang="en-US" dirty="0"/>
              <a:t>This system is intended to be integrated into a period-tracking system for efficient User-Interface and easy healthcare. </a:t>
            </a:r>
          </a:p>
        </p:txBody>
      </p:sp>
    </p:spTree>
    <p:extLst>
      <p:ext uri="{BB962C8B-B14F-4D97-AF65-F5344CB8AC3E}">
        <p14:creationId xmlns:p14="http://schemas.microsoft.com/office/powerpoint/2010/main" val="2081276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36839-D0D4-1860-9B44-6B274B80B31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C5FF9E2-CAA3-4420-A12E-51D067BE2C87}"/>
              </a:ext>
            </a:extLst>
          </p:cNvPr>
          <p:cNvSpPr>
            <a:spLocks noGrp="1"/>
          </p:cNvSpPr>
          <p:nvPr>
            <p:ph idx="1"/>
          </p:nvPr>
        </p:nvSpPr>
        <p:spPr/>
        <p:txBody>
          <a:bodyPr vert="horz" lIns="91440" tIns="45720" rIns="91440" bIns="45720" rtlCol="0" anchor="t">
            <a:normAutofit/>
          </a:bodyPr>
          <a:lstStyle/>
          <a:p>
            <a:r>
              <a:rPr lang="en-US" dirty="0">
                <a:ea typeface="+mn-lt"/>
                <a:cs typeface="+mn-lt"/>
              </a:rPr>
              <a:t>Sanchez-Sanchez, Paola A., José Rafael García-González, and Juan Manuel </a:t>
            </a:r>
            <a:r>
              <a:rPr lang="en-US" dirty="0" err="1">
                <a:ea typeface="+mn-lt"/>
                <a:cs typeface="+mn-lt"/>
              </a:rPr>
              <a:t>Rúa</a:t>
            </a:r>
            <a:r>
              <a:rPr lang="en-US" dirty="0">
                <a:ea typeface="+mn-lt"/>
                <a:cs typeface="+mn-lt"/>
              </a:rPr>
              <a:t> </a:t>
            </a:r>
            <a:r>
              <a:rPr lang="en-US" dirty="0" err="1">
                <a:ea typeface="+mn-lt"/>
                <a:cs typeface="+mn-lt"/>
              </a:rPr>
              <a:t>Ascar</a:t>
            </a:r>
            <a:r>
              <a:rPr lang="en-US" dirty="0">
                <a:ea typeface="+mn-lt"/>
                <a:cs typeface="+mn-lt"/>
              </a:rPr>
              <a:t>. "Automatic migraine classification using artificial neural networks." </a:t>
            </a:r>
            <a:r>
              <a:rPr lang="en-US" i="1" dirty="0">
                <a:ea typeface="+mn-lt"/>
                <a:cs typeface="+mn-lt"/>
              </a:rPr>
              <a:t>F1000Research</a:t>
            </a:r>
            <a:r>
              <a:rPr lang="en-US" dirty="0">
                <a:ea typeface="+mn-lt"/>
                <a:cs typeface="+mn-lt"/>
              </a:rPr>
              <a:t> 9 (2020).</a:t>
            </a:r>
          </a:p>
          <a:p>
            <a:r>
              <a:rPr lang="en-US" dirty="0">
                <a:ea typeface="+mn-lt"/>
                <a:cs typeface="+mn-lt"/>
              </a:rPr>
              <a:t>Alkan A, </a:t>
            </a:r>
            <a:r>
              <a:rPr lang="en-US" dirty="0" err="1">
                <a:ea typeface="+mn-lt"/>
                <a:cs typeface="+mn-lt"/>
              </a:rPr>
              <a:t>Akben</a:t>
            </a:r>
            <a:r>
              <a:rPr lang="en-US" dirty="0">
                <a:ea typeface="+mn-lt"/>
                <a:cs typeface="+mn-lt"/>
              </a:rPr>
              <a:t> SB: Use of K-means clustering in migraine detection by using EEG records under flash stimulation. </a:t>
            </a:r>
            <a:r>
              <a:rPr lang="en-US" i="1" dirty="0">
                <a:ea typeface="+mn-lt"/>
                <a:cs typeface="+mn-lt"/>
              </a:rPr>
              <a:t>Int J Phys Sci. </a:t>
            </a:r>
            <a:r>
              <a:rPr lang="en-US" dirty="0">
                <a:ea typeface="+mn-lt"/>
                <a:cs typeface="+mn-lt"/>
              </a:rPr>
              <a:t>2011;6(4):641–650</a:t>
            </a:r>
          </a:p>
          <a:p>
            <a:r>
              <a:rPr lang="en-US" dirty="0" err="1">
                <a:ea typeface="+mn-lt"/>
                <a:cs typeface="+mn-lt"/>
              </a:rPr>
              <a:t>Akben</a:t>
            </a:r>
            <a:r>
              <a:rPr lang="en-US" dirty="0">
                <a:ea typeface="+mn-lt"/>
                <a:cs typeface="+mn-lt"/>
              </a:rPr>
              <a:t> SB, Subasi A, Tuncel D: Analysis of repetitive flash stimulation frequencies and record periods to detect migraine using artificial neural network.  </a:t>
            </a:r>
            <a:r>
              <a:rPr lang="en-US" i="1" dirty="0">
                <a:ea typeface="+mn-lt"/>
                <a:cs typeface="+mn-lt"/>
              </a:rPr>
              <a:t>J Med Syst. </a:t>
            </a:r>
            <a:r>
              <a:rPr lang="en-US" dirty="0">
                <a:ea typeface="+mn-lt"/>
                <a:cs typeface="+mn-lt"/>
              </a:rPr>
              <a:t>2012;36(2):925–931. 10.1007/s10916-010-9556-2</a:t>
            </a:r>
          </a:p>
          <a:p>
            <a:endParaRPr lang="en-US" dirty="0">
              <a:ea typeface="+mn-lt"/>
              <a:cs typeface="+mn-lt"/>
            </a:endParaRPr>
          </a:p>
          <a:p>
            <a:endParaRPr lang="en-US" dirty="0">
              <a:ea typeface="+mn-lt"/>
              <a:cs typeface="+mn-lt"/>
            </a:endParaRPr>
          </a:p>
        </p:txBody>
      </p:sp>
    </p:spTree>
    <p:extLst>
      <p:ext uri="{BB962C8B-B14F-4D97-AF65-F5344CB8AC3E}">
        <p14:creationId xmlns:p14="http://schemas.microsoft.com/office/powerpoint/2010/main" val="1040294559"/>
      </p:ext>
    </p:extLst>
  </p:cSld>
  <p:clrMapOvr>
    <a:masterClrMapping/>
  </p:clrMapOvr>
</p:sld>
</file>

<file path=ppt/theme/theme1.xml><?xml version="1.0" encoding="utf-8"?>
<a:theme xmlns:a="http://schemas.openxmlformats.org/drawingml/2006/main" name="BjornVTI">
  <a:themeElements>
    <a:clrScheme name="AnalogousFromRegularSeedRightStep">
      <a:dk1>
        <a:srgbClr val="000000"/>
      </a:dk1>
      <a:lt1>
        <a:srgbClr val="FFFFFF"/>
      </a:lt1>
      <a:dk2>
        <a:srgbClr val="412524"/>
      </a:dk2>
      <a:lt2>
        <a:srgbClr val="E3E8E2"/>
      </a:lt2>
      <a:accent1>
        <a:srgbClr val="D429E7"/>
      </a:accent1>
      <a:accent2>
        <a:srgbClr val="D51798"/>
      </a:accent2>
      <a:accent3>
        <a:srgbClr val="E7295B"/>
      </a:accent3>
      <a:accent4>
        <a:srgbClr val="D53417"/>
      </a:accent4>
      <a:accent5>
        <a:srgbClr val="E39226"/>
      </a:accent5>
      <a:accent6>
        <a:srgbClr val="AAA813"/>
      </a:accent6>
      <a:hlink>
        <a:srgbClr val="3B9431"/>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BjornVTI</vt:lpstr>
      <vt:lpstr>Anticipating Menstrual Migraine using Deep LearNing</vt:lpstr>
      <vt:lpstr>Abstract</vt:lpstr>
      <vt:lpstr>Objectives </vt:lpstr>
      <vt:lpstr>Literature Review </vt:lpstr>
      <vt:lpstr>Literature Review (Base Paper &amp; Existing System) </vt:lpstr>
      <vt:lpstr>Proposed Methodology </vt:lpstr>
      <vt:lpstr>Proposed Methodology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dc:title>
  <dc:creator/>
  <cp:lastModifiedBy/>
  <cp:revision>363</cp:revision>
  <dcterms:created xsi:type="dcterms:W3CDTF">2022-11-02T09:12:46Z</dcterms:created>
  <dcterms:modified xsi:type="dcterms:W3CDTF">2022-11-02T10:35:37Z</dcterms:modified>
</cp:coreProperties>
</file>