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81" r:id="rId3"/>
    <p:sldId id="258" r:id="rId4"/>
    <p:sldId id="282" r:id="rId5"/>
    <p:sldId id="261" r:id="rId6"/>
    <p:sldId id="283" r:id="rId7"/>
    <p:sldId id="262" r:id="rId8"/>
    <p:sldId id="263" r:id="rId9"/>
    <p:sldId id="276" r:id="rId10"/>
    <p:sldId id="264" r:id="rId11"/>
    <p:sldId id="265" r:id="rId12"/>
    <p:sldId id="279" r:id="rId13"/>
    <p:sldId id="285" r:id="rId14"/>
    <p:sldId id="266" r:id="rId15"/>
    <p:sldId id="269" r:id="rId16"/>
    <p:sldId id="307" r:id="rId17"/>
    <p:sldId id="270" r:id="rId18"/>
    <p:sldId id="309" r:id="rId19"/>
    <p:sldId id="271" r:id="rId20"/>
    <p:sldId id="272" r:id="rId21"/>
    <p:sldId id="310" r:id="rId22"/>
    <p:sldId id="274" r:id="rId23"/>
    <p:sldId id="273" r:id="rId24"/>
  </p:sldIdLst>
  <p:sldSz cx="9144000" cy="5143500" type="screen16x9"/>
  <p:notesSz cx="9144000" cy="51435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A0000"/>
    <a:srgbClr val="800000"/>
    <a:srgbClr val="1E90FF"/>
    <a:srgbClr val="4538F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0" d="100"/>
          <a:sy n="90" d="100"/>
        </p:scale>
        <p:origin x="816" y="8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1594485"/>
            <a:ext cx="7772400" cy="1080135"/>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2880360"/>
            <a:ext cx="6400800" cy="128587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2/22/2024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200" b="1" i="0">
                <a:solidFill>
                  <a:srgbClr val="CC0000"/>
                </a:solidFill>
                <a:latin typeface="Verdana"/>
                <a:cs typeface="Verdana"/>
              </a:defRPr>
            </a:lvl1pPr>
          </a:lstStyle>
          <a:p>
            <a:endParaRPr/>
          </a:p>
        </p:txBody>
      </p:sp>
      <p:sp>
        <p:nvSpPr>
          <p:cNvPr id="3" name="Holder 3"/>
          <p:cNvSpPr>
            <a:spLocks noGrp="1"/>
          </p:cNvSpPr>
          <p:nvPr>
            <p:ph type="body" idx="1"/>
          </p:nvPr>
        </p:nvSpPr>
        <p:spPr/>
        <p:txBody>
          <a:bodyPr lIns="0" tIns="0" rIns="0" bIns="0"/>
          <a:lstStyle>
            <a:lvl1pPr>
              <a:defRPr sz="1800" b="0" i="0">
                <a:solidFill>
                  <a:srgbClr val="0D3A45"/>
                </a:solidFill>
                <a:latin typeface="Arial"/>
                <a:cs typeface="Aria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2/22/2024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200" b="1" i="0">
                <a:solidFill>
                  <a:srgbClr val="CC0000"/>
                </a:solidFill>
                <a:latin typeface="Verdana"/>
                <a:cs typeface="Verdana"/>
              </a:defRPr>
            </a:lvl1pPr>
          </a:lstStyle>
          <a:p>
            <a:endParaRPr/>
          </a:p>
        </p:txBody>
      </p:sp>
      <p:sp>
        <p:nvSpPr>
          <p:cNvPr id="3" name="Holder 3"/>
          <p:cNvSpPr>
            <a:spLocks noGrp="1"/>
          </p:cNvSpPr>
          <p:nvPr>
            <p:ph sz="half" idx="2"/>
          </p:nvPr>
        </p:nvSpPr>
        <p:spPr>
          <a:xfrm>
            <a:off x="457200" y="1183005"/>
            <a:ext cx="3977640" cy="339471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183005"/>
            <a:ext cx="3977640" cy="339471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2/22/2024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200" b="1" i="0">
                <a:solidFill>
                  <a:srgbClr val="CC0000"/>
                </a:solidFill>
                <a:latin typeface="Verdana"/>
                <a:cs typeface="Verdana"/>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2/22/2024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2/22/2024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8602980" y="67056"/>
            <a:ext cx="348996" cy="358139"/>
          </a:xfrm>
          <a:prstGeom prst="rect">
            <a:avLst/>
          </a:prstGeom>
          <a:blipFill>
            <a:blip r:embed="rId7" cstate="print"/>
            <a:stretch>
              <a:fillRect/>
            </a:stretch>
          </a:blipFill>
        </p:spPr>
        <p:txBody>
          <a:bodyPr wrap="square" lIns="0" tIns="0" rIns="0" bIns="0" rtlCol="0"/>
          <a:lstStyle/>
          <a:p>
            <a:endParaRPr/>
          </a:p>
        </p:txBody>
      </p:sp>
      <p:sp>
        <p:nvSpPr>
          <p:cNvPr id="2" name="Holder 2"/>
          <p:cNvSpPr>
            <a:spLocks noGrp="1"/>
          </p:cNvSpPr>
          <p:nvPr>
            <p:ph type="title"/>
          </p:nvPr>
        </p:nvSpPr>
        <p:spPr>
          <a:xfrm>
            <a:off x="2054479" y="1666697"/>
            <a:ext cx="5421630" cy="666114"/>
          </a:xfrm>
          <a:prstGeom prst="rect">
            <a:avLst/>
          </a:prstGeom>
        </p:spPr>
        <p:txBody>
          <a:bodyPr wrap="square" lIns="0" tIns="0" rIns="0" bIns="0">
            <a:spAutoFit/>
          </a:bodyPr>
          <a:lstStyle>
            <a:lvl1pPr>
              <a:defRPr sz="4200" b="1" i="0">
                <a:solidFill>
                  <a:srgbClr val="CC0000"/>
                </a:solidFill>
                <a:latin typeface="Verdana"/>
                <a:cs typeface="Verdana"/>
              </a:defRPr>
            </a:lvl1pPr>
          </a:lstStyle>
          <a:p>
            <a:endParaRPr/>
          </a:p>
        </p:txBody>
      </p:sp>
      <p:sp>
        <p:nvSpPr>
          <p:cNvPr id="3" name="Holder 3"/>
          <p:cNvSpPr>
            <a:spLocks noGrp="1"/>
          </p:cNvSpPr>
          <p:nvPr>
            <p:ph type="body" idx="1"/>
          </p:nvPr>
        </p:nvSpPr>
        <p:spPr>
          <a:xfrm>
            <a:off x="404469" y="1197438"/>
            <a:ext cx="8335060" cy="2550795"/>
          </a:xfrm>
          <a:prstGeom prst="rect">
            <a:avLst/>
          </a:prstGeom>
        </p:spPr>
        <p:txBody>
          <a:bodyPr wrap="square" lIns="0" tIns="0" rIns="0" bIns="0">
            <a:spAutoFit/>
          </a:bodyPr>
          <a:lstStyle>
            <a:lvl1pPr>
              <a:defRPr sz="1800" b="0" i="0">
                <a:solidFill>
                  <a:srgbClr val="0D3A45"/>
                </a:solidFill>
                <a:latin typeface="Arial"/>
                <a:cs typeface="Arial"/>
              </a:defRPr>
            </a:lvl1pPr>
          </a:lstStyle>
          <a:p>
            <a:endParaRPr/>
          </a:p>
        </p:txBody>
      </p:sp>
      <p:sp>
        <p:nvSpPr>
          <p:cNvPr id="4" name="Holder 4"/>
          <p:cNvSpPr>
            <a:spLocks noGrp="1"/>
          </p:cNvSpPr>
          <p:nvPr>
            <p:ph type="ftr" sz="quarter" idx="5"/>
          </p:nvPr>
        </p:nvSpPr>
        <p:spPr>
          <a:xfrm>
            <a:off x="3108960" y="4783455"/>
            <a:ext cx="2926080" cy="25717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4783455"/>
            <a:ext cx="2103120" cy="25717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2/22/2024</a:t>
            </a:fld>
            <a:endParaRPr lang="en-US"/>
          </a:p>
        </p:txBody>
      </p:sp>
      <p:sp>
        <p:nvSpPr>
          <p:cNvPr id="6" name="Holder 6"/>
          <p:cNvSpPr>
            <a:spLocks noGrp="1"/>
          </p:cNvSpPr>
          <p:nvPr>
            <p:ph type="sldNum" sz="quarter" idx="7"/>
          </p:nvPr>
        </p:nvSpPr>
        <p:spPr>
          <a:xfrm>
            <a:off x="6583680" y="4783455"/>
            <a:ext cx="2103120" cy="25717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057400" y="1197438"/>
            <a:ext cx="5421630" cy="666114"/>
          </a:xfrm>
          <a:prstGeom prst="rect">
            <a:avLst/>
          </a:prstGeom>
        </p:spPr>
        <p:txBody>
          <a:bodyPr vert="horz" wrap="square" lIns="0" tIns="12700" rIns="0" bIns="0" rtlCol="0">
            <a:spAutoFit/>
          </a:bodyPr>
          <a:lstStyle/>
          <a:p>
            <a:pPr marL="12700">
              <a:lnSpc>
                <a:spcPct val="100000"/>
              </a:lnSpc>
              <a:spcBef>
                <a:spcPts val="100"/>
              </a:spcBef>
            </a:pPr>
            <a:r>
              <a:rPr spc="-330" dirty="0"/>
              <a:t> </a:t>
            </a:r>
            <a:r>
              <a:rPr lang="en-US" spc="-330" dirty="0"/>
              <a:t>      </a:t>
            </a:r>
            <a:r>
              <a:rPr spc="-175" dirty="0"/>
              <a:t>Project</a:t>
            </a:r>
            <a:r>
              <a:rPr lang="en-US" spc="-175" dirty="0"/>
              <a:t> On</a:t>
            </a:r>
            <a:endParaRPr spc="-175" dirty="0"/>
          </a:p>
        </p:txBody>
      </p:sp>
      <p:sp>
        <p:nvSpPr>
          <p:cNvPr id="3" name="object 3"/>
          <p:cNvSpPr txBox="1">
            <a:spLocks noGrp="1"/>
          </p:cNvSpPr>
          <p:nvPr>
            <p:ph type="body" idx="1"/>
          </p:nvPr>
        </p:nvSpPr>
        <p:spPr>
          <a:xfrm>
            <a:off x="457199" y="895350"/>
            <a:ext cx="8282329" cy="4260698"/>
          </a:xfrm>
          <a:prstGeom prst="rect">
            <a:avLst/>
          </a:prstGeom>
        </p:spPr>
        <p:txBody>
          <a:bodyPr vert="horz" wrap="square" lIns="0" tIns="1125772" rIns="0" bIns="0" rtlCol="0">
            <a:spAutoFit/>
          </a:bodyPr>
          <a:lstStyle/>
          <a:p>
            <a:pPr marL="9525" marR="5080" algn="ctr">
              <a:lnSpc>
                <a:spcPct val="100000"/>
              </a:lnSpc>
              <a:spcBef>
                <a:spcPts val="100"/>
              </a:spcBef>
            </a:pPr>
            <a:r>
              <a:rPr lang="en-IN" sz="3600" b="1" spc="-225" dirty="0">
                <a:solidFill>
                  <a:srgbClr val="124F5C"/>
                </a:solidFill>
                <a:latin typeface="Verdana"/>
                <a:cs typeface="Verdana"/>
              </a:rPr>
              <a:t>N</a:t>
            </a:r>
            <a:r>
              <a:rPr sz="3600" b="1" spc="-225" dirty="0">
                <a:solidFill>
                  <a:srgbClr val="124F5C"/>
                </a:solidFill>
                <a:latin typeface="Verdana"/>
                <a:cs typeface="Verdana"/>
              </a:rPr>
              <a:t>ETFLIX </a:t>
            </a:r>
            <a:r>
              <a:rPr sz="3600" b="1" spc="-195" dirty="0">
                <a:solidFill>
                  <a:srgbClr val="124F5C"/>
                </a:solidFill>
                <a:latin typeface="Verdana"/>
                <a:cs typeface="Verdana"/>
              </a:rPr>
              <a:t>MOVIES </a:t>
            </a:r>
            <a:r>
              <a:rPr sz="3600" b="1" spc="-65" dirty="0">
                <a:solidFill>
                  <a:srgbClr val="124F5C"/>
                </a:solidFill>
                <a:latin typeface="Verdana"/>
                <a:cs typeface="Verdana"/>
              </a:rPr>
              <a:t>AND </a:t>
            </a:r>
            <a:r>
              <a:rPr sz="3600" b="1" spc="-150" dirty="0">
                <a:solidFill>
                  <a:srgbClr val="124F5C"/>
                </a:solidFill>
                <a:latin typeface="Verdana"/>
                <a:cs typeface="Verdana"/>
              </a:rPr>
              <a:t>TV</a:t>
            </a:r>
            <a:r>
              <a:rPr sz="3600" b="1" spc="-370" dirty="0">
                <a:solidFill>
                  <a:srgbClr val="124F5C"/>
                </a:solidFill>
                <a:latin typeface="Verdana"/>
                <a:cs typeface="Verdana"/>
              </a:rPr>
              <a:t> </a:t>
            </a:r>
            <a:r>
              <a:rPr sz="3600" b="1" spc="-110" dirty="0">
                <a:solidFill>
                  <a:srgbClr val="124F5C"/>
                </a:solidFill>
                <a:latin typeface="Verdana"/>
                <a:cs typeface="Verdana"/>
              </a:rPr>
              <a:t>SHOWS  </a:t>
            </a:r>
            <a:r>
              <a:rPr sz="3600" b="1" spc="-195" dirty="0">
                <a:solidFill>
                  <a:srgbClr val="124F5C"/>
                </a:solidFill>
                <a:latin typeface="Verdana"/>
                <a:cs typeface="Verdana"/>
              </a:rPr>
              <a:t>CLUSTERING</a:t>
            </a:r>
            <a:endParaRPr lang="en-IN" sz="3600" b="1" spc="-195" dirty="0">
              <a:solidFill>
                <a:srgbClr val="124F5C"/>
              </a:solidFill>
              <a:latin typeface="Verdana"/>
              <a:cs typeface="Verdana"/>
            </a:endParaRPr>
          </a:p>
          <a:p>
            <a:pPr marL="9525" marR="5080" algn="ctr">
              <a:lnSpc>
                <a:spcPct val="100000"/>
              </a:lnSpc>
              <a:spcBef>
                <a:spcPts val="100"/>
              </a:spcBef>
            </a:pPr>
            <a:endParaRPr sz="3600" dirty="0">
              <a:latin typeface="Verdana"/>
              <a:cs typeface="Verdana"/>
            </a:endParaRPr>
          </a:p>
          <a:p>
            <a:pPr marL="635" algn="ctr">
              <a:lnSpc>
                <a:spcPct val="100000"/>
              </a:lnSpc>
              <a:spcBef>
                <a:spcPts val="85"/>
              </a:spcBef>
            </a:pPr>
            <a:r>
              <a:rPr lang="en-US" b="1" spc="-70" dirty="0">
                <a:solidFill>
                  <a:schemeClr val="accent4">
                    <a:lumMod val="50000"/>
                  </a:schemeClr>
                </a:solidFill>
                <a:latin typeface="Verdana"/>
                <a:cs typeface="Verdana"/>
              </a:rPr>
              <a:t>Mangesh </a:t>
            </a:r>
            <a:r>
              <a:rPr lang="en-US" b="1" spc="-70" dirty="0" err="1">
                <a:solidFill>
                  <a:schemeClr val="accent4">
                    <a:lumMod val="50000"/>
                  </a:schemeClr>
                </a:solidFill>
                <a:latin typeface="Verdana"/>
                <a:cs typeface="Verdana"/>
              </a:rPr>
              <a:t>Bembade</a:t>
            </a:r>
            <a:endParaRPr lang="en-US" b="1" spc="-70" dirty="0">
              <a:solidFill>
                <a:schemeClr val="accent4">
                  <a:lumMod val="50000"/>
                </a:schemeClr>
              </a:solidFill>
              <a:latin typeface="Verdana"/>
              <a:cs typeface="Verdana"/>
            </a:endParaRPr>
          </a:p>
          <a:p>
            <a:pPr marL="635" algn="ctr">
              <a:lnSpc>
                <a:spcPct val="100000"/>
              </a:lnSpc>
              <a:spcBef>
                <a:spcPts val="85"/>
              </a:spcBef>
            </a:pPr>
            <a:r>
              <a:rPr lang="en-US" b="1" spc="-70" dirty="0">
                <a:solidFill>
                  <a:schemeClr val="accent4">
                    <a:lumMod val="50000"/>
                  </a:schemeClr>
                </a:solidFill>
                <a:latin typeface="Verdana"/>
                <a:cs typeface="Verdana"/>
              </a:rPr>
              <a:t>Pratik </a:t>
            </a:r>
            <a:r>
              <a:rPr lang="en-US" b="1" spc="-70" dirty="0" err="1">
                <a:solidFill>
                  <a:schemeClr val="accent4">
                    <a:lumMod val="50000"/>
                  </a:schemeClr>
                </a:solidFill>
                <a:latin typeface="Verdana"/>
                <a:cs typeface="Verdana"/>
              </a:rPr>
              <a:t>Bhandare</a:t>
            </a:r>
            <a:endParaRPr lang="en-IN" b="1" spc="-70" dirty="0">
              <a:solidFill>
                <a:schemeClr val="accent4">
                  <a:lumMod val="50000"/>
                </a:schemeClr>
              </a:solidFill>
              <a:latin typeface="Verdana"/>
              <a:cs typeface="Verdana"/>
            </a:endParaRPr>
          </a:p>
          <a:p>
            <a:pPr marL="635" algn="ctr">
              <a:lnSpc>
                <a:spcPct val="100000"/>
              </a:lnSpc>
              <a:spcBef>
                <a:spcPts val="85"/>
              </a:spcBef>
            </a:pPr>
            <a:r>
              <a:rPr lang="en-US" b="1" spc="-80" dirty="0" err="1">
                <a:solidFill>
                  <a:schemeClr val="accent4">
                    <a:lumMod val="50000"/>
                  </a:schemeClr>
                </a:solidFill>
                <a:latin typeface="Verdana"/>
                <a:cs typeface="Verdana"/>
              </a:rPr>
              <a:t>Harikrishnan</a:t>
            </a:r>
            <a:r>
              <a:rPr lang="en-US" b="1" spc="-80" dirty="0">
                <a:solidFill>
                  <a:schemeClr val="accent4">
                    <a:lumMod val="50000"/>
                  </a:schemeClr>
                </a:solidFill>
                <a:latin typeface="Verdana"/>
                <a:cs typeface="Verdana"/>
              </a:rPr>
              <a:t> M</a:t>
            </a:r>
          </a:p>
          <a:p>
            <a:pPr marL="635" algn="ctr">
              <a:lnSpc>
                <a:spcPct val="100000"/>
              </a:lnSpc>
              <a:spcBef>
                <a:spcPts val="85"/>
              </a:spcBef>
            </a:pPr>
            <a:r>
              <a:rPr lang="en-US" b="1" spc="-80" dirty="0" err="1">
                <a:solidFill>
                  <a:schemeClr val="accent4">
                    <a:lumMod val="50000"/>
                  </a:schemeClr>
                </a:solidFill>
                <a:latin typeface="Verdana"/>
                <a:cs typeface="Verdana"/>
              </a:rPr>
              <a:t>Pranav.P</a:t>
            </a:r>
            <a:endParaRPr lang="en-US" b="1" spc="-80" dirty="0">
              <a:solidFill>
                <a:schemeClr val="accent4">
                  <a:lumMod val="50000"/>
                </a:schemeClr>
              </a:solidFill>
              <a:latin typeface="Verdana"/>
              <a:cs typeface="Verdana"/>
            </a:endParaRPr>
          </a:p>
          <a:p>
            <a:pPr marL="635" algn="ctr">
              <a:lnSpc>
                <a:spcPct val="100000"/>
              </a:lnSpc>
              <a:spcBef>
                <a:spcPts val="85"/>
              </a:spcBef>
            </a:pPr>
            <a:r>
              <a:rPr lang="en-US" b="1" spc="-80" dirty="0" err="1">
                <a:solidFill>
                  <a:schemeClr val="accent4">
                    <a:lumMod val="50000"/>
                  </a:schemeClr>
                </a:solidFill>
                <a:latin typeface="Verdana"/>
                <a:cs typeface="Verdana"/>
              </a:rPr>
              <a:t>Anith</a:t>
            </a:r>
            <a:r>
              <a:rPr lang="en-US" b="1" spc="-80" dirty="0">
                <a:solidFill>
                  <a:schemeClr val="accent4">
                    <a:lumMod val="50000"/>
                  </a:schemeClr>
                </a:solidFill>
                <a:latin typeface="Verdana"/>
                <a:cs typeface="Verdana"/>
              </a:rPr>
              <a:t> K</a:t>
            </a:r>
            <a:endParaRPr b="1" spc="-80" dirty="0">
              <a:solidFill>
                <a:schemeClr val="accent4">
                  <a:lumMod val="50000"/>
                </a:schemeClr>
              </a:solidFill>
              <a:latin typeface="Verdana"/>
              <a:cs typeface="Verdan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14400" y="68102"/>
            <a:ext cx="6619850" cy="886781"/>
          </a:xfrm>
          <a:prstGeom prst="rect">
            <a:avLst/>
          </a:prstGeom>
        </p:spPr>
        <p:txBody>
          <a:bodyPr vert="horz" wrap="square" lIns="0" tIns="12065" rIns="0" bIns="0" rtlCol="0">
            <a:spAutoFit/>
          </a:bodyPr>
          <a:lstStyle/>
          <a:p>
            <a:pPr marL="12700" algn="ctr">
              <a:spcBef>
                <a:spcPts val="95"/>
              </a:spcBef>
            </a:pPr>
            <a:r>
              <a:rPr lang="en-IN" sz="2800" b="1" dirty="0">
                <a:solidFill>
                  <a:srgbClr val="DA0000"/>
                </a:solidFill>
              </a:rPr>
              <a:t>           Exploratory Data Analysis</a:t>
            </a:r>
          </a:p>
          <a:p>
            <a:pPr marL="12700">
              <a:lnSpc>
                <a:spcPct val="100000"/>
              </a:lnSpc>
              <a:spcBef>
                <a:spcPts val="95"/>
              </a:spcBef>
            </a:pPr>
            <a:endParaRPr lang="en-IN" sz="2800" dirty="0">
              <a:latin typeface="Arial"/>
              <a:cs typeface="Arial"/>
            </a:endParaRPr>
          </a:p>
        </p:txBody>
      </p:sp>
      <p:pic>
        <p:nvPicPr>
          <p:cNvPr id="9" name="Picture 8">
            <a:extLst>
              <a:ext uri="{FF2B5EF4-FFF2-40B4-BE49-F238E27FC236}">
                <a16:creationId xmlns:a16="http://schemas.microsoft.com/office/drawing/2014/main" id="{EA8AA250-79D8-42A1-84E9-3E13598453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2675" y="895350"/>
            <a:ext cx="7958650" cy="4173213"/>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1000" y="0"/>
            <a:ext cx="6934200" cy="873957"/>
          </a:xfrm>
          <a:prstGeom prst="rect">
            <a:avLst/>
          </a:prstGeom>
        </p:spPr>
        <p:txBody>
          <a:bodyPr vert="horz" wrap="square" lIns="0" tIns="12065" rIns="0" bIns="0" rtlCol="0">
            <a:spAutoFit/>
          </a:bodyPr>
          <a:lstStyle/>
          <a:p>
            <a:pPr marL="12700" algn="ctr">
              <a:spcBef>
                <a:spcPts val="95"/>
              </a:spcBef>
            </a:pPr>
            <a:r>
              <a:rPr lang="en-IN" sz="2800" b="1" dirty="0">
                <a:solidFill>
                  <a:srgbClr val="DA0000"/>
                </a:solidFill>
                <a:latin typeface="+mn-lt"/>
              </a:rPr>
              <a:t>                     Exploratory Data Analysis</a:t>
            </a:r>
            <a:br>
              <a:rPr lang="en-IN" sz="2800" b="1" dirty="0">
                <a:solidFill>
                  <a:srgbClr val="DA0000"/>
                </a:solidFill>
              </a:rPr>
            </a:br>
            <a:endParaRPr sz="2800" dirty="0">
              <a:latin typeface="Arial"/>
              <a:cs typeface="Arial"/>
            </a:endParaRPr>
          </a:p>
        </p:txBody>
      </p:sp>
      <p:pic>
        <p:nvPicPr>
          <p:cNvPr id="5" name="Picture 4">
            <a:extLst>
              <a:ext uri="{FF2B5EF4-FFF2-40B4-BE49-F238E27FC236}">
                <a16:creationId xmlns:a16="http://schemas.microsoft.com/office/drawing/2014/main" id="{C65CED0B-CB0D-407C-AF22-EF99362E7F7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2574" y="666750"/>
            <a:ext cx="8540548" cy="4119880"/>
          </a:xfrm>
          <a:prstGeom prst="rect">
            <a:avLst/>
          </a:prstGeom>
        </p:spPr>
      </p:pic>
      <p:sp>
        <p:nvSpPr>
          <p:cNvPr id="7" name="TextBox 6">
            <a:extLst>
              <a:ext uri="{FF2B5EF4-FFF2-40B4-BE49-F238E27FC236}">
                <a16:creationId xmlns:a16="http://schemas.microsoft.com/office/drawing/2014/main" id="{2B4EAB45-8DBA-FD55-79E7-B2392FDD76A8}"/>
              </a:ext>
            </a:extLst>
          </p:cNvPr>
          <p:cNvSpPr txBox="1"/>
          <p:nvPr/>
        </p:nvSpPr>
        <p:spPr>
          <a:xfrm>
            <a:off x="1143000" y="4786630"/>
            <a:ext cx="7380348" cy="369332"/>
          </a:xfrm>
          <a:prstGeom prst="rect">
            <a:avLst/>
          </a:prstGeom>
          <a:noFill/>
        </p:spPr>
        <p:txBody>
          <a:bodyPr wrap="square">
            <a:spAutoFit/>
          </a:bodyPr>
          <a:lstStyle/>
          <a:p>
            <a:r>
              <a:rPr lang="en-IN" b="1" dirty="0">
                <a:solidFill>
                  <a:schemeClr val="accent1">
                    <a:lumMod val="50000"/>
                  </a:schemeClr>
                </a:solidFill>
                <a:latin typeface="Arial" panose="020B0604020202020204" pitchFamily="34" charset="0"/>
                <a:cs typeface="Arial" panose="020B0604020202020204" pitchFamily="34" charset="0"/>
              </a:rPr>
              <a:t>Documentaries is the most popular genre followed by comedy</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42BEE57-B060-415F-B08A-98A6D61499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1552" y="831894"/>
            <a:ext cx="8680896" cy="3943482"/>
          </a:xfrm>
          <a:prstGeom prst="rect">
            <a:avLst/>
          </a:prstGeom>
        </p:spPr>
      </p:pic>
      <p:sp>
        <p:nvSpPr>
          <p:cNvPr id="5" name="TextBox 4">
            <a:extLst>
              <a:ext uri="{FF2B5EF4-FFF2-40B4-BE49-F238E27FC236}">
                <a16:creationId xmlns:a16="http://schemas.microsoft.com/office/drawing/2014/main" id="{970F7559-B9E9-E9F1-9F5C-DEB7FAAB97E8}"/>
              </a:ext>
            </a:extLst>
          </p:cNvPr>
          <p:cNvSpPr txBox="1"/>
          <p:nvPr/>
        </p:nvSpPr>
        <p:spPr>
          <a:xfrm>
            <a:off x="533400" y="20504"/>
            <a:ext cx="7620000" cy="523220"/>
          </a:xfrm>
          <a:prstGeom prst="rect">
            <a:avLst/>
          </a:prstGeom>
          <a:noFill/>
        </p:spPr>
        <p:txBody>
          <a:bodyPr wrap="square">
            <a:spAutoFit/>
          </a:bodyPr>
          <a:lstStyle/>
          <a:p>
            <a:pPr algn="ctr"/>
            <a:r>
              <a:rPr lang="en-IN" sz="2800" b="1" dirty="0">
                <a:solidFill>
                  <a:srgbClr val="DA0000"/>
                </a:solidFill>
              </a:rPr>
              <a:t>         Exploratory Data Analysis</a:t>
            </a:r>
          </a:p>
        </p:txBody>
      </p:sp>
    </p:spTree>
    <p:extLst>
      <p:ext uri="{BB962C8B-B14F-4D97-AF65-F5344CB8AC3E}">
        <p14:creationId xmlns:p14="http://schemas.microsoft.com/office/powerpoint/2010/main" val="826575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200" y="919803"/>
            <a:ext cx="8254365" cy="320601"/>
          </a:xfrm>
          <a:prstGeom prst="rect">
            <a:avLst/>
          </a:prstGeom>
        </p:spPr>
        <p:txBody>
          <a:bodyPr vert="horz" wrap="square" lIns="0" tIns="12700" rIns="0" bIns="0" rtlCol="0">
            <a:spAutoFit/>
          </a:bodyPr>
          <a:lstStyle/>
          <a:p>
            <a:pPr marL="12700">
              <a:lnSpc>
                <a:spcPct val="100000"/>
              </a:lnSpc>
              <a:spcBef>
                <a:spcPts val="100"/>
              </a:spcBef>
            </a:pPr>
            <a:r>
              <a:rPr sz="2000" spc="-5" dirty="0">
                <a:solidFill>
                  <a:schemeClr val="accent1">
                    <a:lumMod val="50000"/>
                  </a:schemeClr>
                </a:solidFill>
                <a:latin typeface="+mn-lt"/>
                <a:cs typeface="Arial"/>
              </a:rPr>
              <a:t>Duration distribution of</a:t>
            </a:r>
            <a:r>
              <a:rPr sz="2000" spc="-65" dirty="0">
                <a:solidFill>
                  <a:schemeClr val="accent1">
                    <a:lumMod val="50000"/>
                  </a:schemeClr>
                </a:solidFill>
                <a:latin typeface="+mn-lt"/>
                <a:cs typeface="Arial"/>
              </a:rPr>
              <a:t> </a:t>
            </a:r>
            <a:r>
              <a:rPr sz="2000" dirty="0">
                <a:solidFill>
                  <a:schemeClr val="accent1">
                    <a:lumMod val="50000"/>
                  </a:schemeClr>
                </a:solidFill>
                <a:latin typeface="+mn-lt"/>
                <a:cs typeface="Arial"/>
              </a:rPr>
              <a:t>Movies</a:t>
            </a:r>
          </a:p>
        </p:txBody>
      </p:sp>
      <p:sp>
        <p:nvSpPr>
          <p:cNvPr id="4" name="object 4"/>
          <p:cNvSpPr txBox="1">
            <a:spLocks noGrp="1"/>
          </p:cNvSpPr>
          <p:nvPr>
            <p:ph type="sldNum" sz="quarter" idx="7"/>
          </p:nvPr>
        </p:nvSpPr>
        <p:spPr>
          <a:prstGeom prst="rect">
            <a:avLst/>
          </a:prstGeom>
        </p:spPr>
        <p:txBody>
          <a:bodyPr vert="horz" wrap="square" lIns="0" tIns="635" rIns="0" bIns="0" rtlCol="0">
            <a:spAutoFit/>
          </a:bodyPr>
          <a:lstStyle/>
          <a:p>
            <a:pPr marL="38100">
              <a:lnSpc>
                <a:spcPct val="100000"/>
              </a:lnSpc>
              <a:spcBef>
                <a:spcPts val="5"/>
              </a:spcBef>
            </a:pPr>
            <a:fld id="{81D60167-4931-47E6-BA6A-407CBD079E47}" type="slidenum">
              <a:rPr dirty="0"/>
              <a:t>13</a:t>
            </a:fld>
            <a:endParaRPr dirty="0"/>
          </a:p>
        </p:txBody>
      </p:sp>
      <p:pic>
        <p:nvPicPr>
          <p:cNvPr id="6" name="Picture 5">
            <a:extLst>
              <a:ext uri="{FF2B5EF4-FFF2-40B4-BE49-F238E27FC236}">
                <a16:creationId xmlns:a16="http://schemas.microsoft.com/office/drawing/2014/main" id="{457B79DF-863B-2D3A-A92A-3B17C417F7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3802" y="1304787"/>
            <a:ext cx="6436198" cy="3564780"/>
          </a:xfrm>
          <a:prstGeom prst="rect">
            <a:avLst/>
          </a:prstGeom>
        </p:spPr>
      </p:pic>
      <p:sp>
        <p:nvSpPr>
          <p:cNvPr id="10" name="TextBox 9">
            <a:extLst>
              <a:ext uri="{FF2B5EF4-FFF2-40B4-BE49-F238E27FC236}">
                <a16:creationId xmlns:a16="http://schemas.microsoft.com/office/drawing/2014/main" id="{C373D381-B4A2-EDBE-AB04-0A322FB5E237}"/>
              </a:ext>
            </a:extLst>
          </p:cNvPr>
          <p:cNvSpPr txBox="1"/>
          <p:nvPr/>
        </p:nvSpPr>
        <p:spPr>
          <a:xfrm>
            <a:off x="2438400" y="0"/>
            <a:ext cx="4606900" cy="523220"/>
          </a:xfrm>
          <a:prstGeom prst="rect">
            <a:avLst/>
          </a:prstGeom>
          <a:noFill/>
        </p:spPr>
        <p:txBody>
          <a:bodyPr wrap="square">
            <a:spAutoFit/>
          </a:bodyPr>
          <a:lstStyle/>
          <a:p>
            <a:r>
              <a:rPr lang="en-IN" sz="2800" b="1" dirty="0">
                <a:solidFill>
                  <a:srgbClr val="DA0000"/>
                </a:solidFill>
              </a:rPr>
              <a:t>  Exploratory Data Analysis</a:t>
            </a:r>
            <a:endParaRPr lang="en-IN" sz="28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1000" y="133350"/>
            <a:ext cx="6781800" cy="443070"/>
          </a:xfrm>
          <a:prstGeom prst="rect">
            <a:avLst/>
          </a:prstGeom>
        </p:spPr>
        <p:txBody>
          <a:bodyPr vert="horz" wrap="square" lIns="0" tIns="12065" rIns="0" bIns="0" rtlCol="0">
            <a:spAutoFit/>
          </a:bodyPr>
          <a:lstStyle/>
          <a:p>
            <a:pPr marL="12700">
              <a:lnSpc>
                <a:spcPct val="100000"/>
              </a:lnSpc>
              <a:spcBef>
                <a:spcPts val="95"/>
              </a:spcBef>
            </a:pPr>
            <a:r>
              <a:rPr sz="2800" spc="-5" dirty="0">
                <a:latin typeface="Arial"/>
                <a:cs typeface="Arial"/>
              </a:rPr>
              <a:t>Data</a:t>
            </a:r>
            <a:r>
              <a:rPr sz="2800" spc="-45" dirty="0">
                <a:latin typeface="Arial"/>
                <a:cs typeface="Arial"/>
              </a:rPr>
              <a:t> </a:t>
            </a:r>
            <a:r>
              <a:rPr sz="2800" spc="-5" dirty="0">
                <a:latin typeface="Arial"/>
                <a:cs typeface="Arial"/>
              </a:rPr>
              <a:t>Cleaning</a:t>
            </a:r>
            <a:endParaRPr sz="2800" dirty="0">
              <a:latin typeface="Arial"/>
              <a:cs typeface="Arial"/>
            </a:endParaRPr>
          </a:p>
        </p:txBody>
      </p:sp>
      <p:sp>
        <p:nvSpPr>
          <p:cNvPr id="3" name="object 3"/>
          <p:cNvSpPr txBox="1"/>
          <p:nvPr/>
        </p:nvSpPr>
        <p:spPr>
          <a:xfrm>
            <a:off x="457200" y="666750"/>
            <a:ext cx="8309609" cy="3598549"/>
          </a:xfrm>
          <a:prstGeom prst="rect">
            <a:avLst/>
          </a:prstGeom>
        </p:spPr>
        <p:txBody>
          <a:bodyPr vert="horz" wrap="square" lIns="0" tIns="53975" rIns="0" bIns="0" rtlCol="0">
            <a:spAutoFit/>
          </a:bodyPr>
          <a:lstStyle/>
          <a:p>
            <a:pPr marL="355600" indent="-342900">
              <a:lnSpc>
                <a:spcPct val="100000"/>
              </a:lnSpc>
              <a:spcBef>
                <a:spcPts val="425"/>
              </a:spcBef>
              <a:buChar char="●"/>
              <a:tabLst>
                <a:tab pos="354965" algn="l"/>
                <a:tab pos="355600" algn="l"/>
              </a:tabLst>
            </a:pPr>
            <a:r>
              <a:rPr sz="1800" u="heavy" spc="-10" dirty="0">
                <a:solidFill>
                  <a:srgbClr val="0D3A45"/>
                </a:solidFill>
                <a:uFill>
                  <a:solidFill>
                    <a:srgbClr val="0D3A45"/>
                  </a:solidFill>
                </a:uFill>
                <a:latin typeface="Arial"/>
                <a:cs typeface="Arial"/>
              </a:rPr>
              <a:t>Label</a:t>
            </a:r>
            <a:r>
              <a:rPr sz="1800" u="heavy" spc="5" dirty="0">
                <a:solidFill>
                  <a:srgbClr val="0D3A45"/>
                </a:solidFill>
                <a:uFill>
                  <a:solidFill>
                    <a:srgbClr val="0D3A45"/>
                  </a:solidFill>
                </a:uFill>
                <a:latin typeface="Arial"/>
                <a:cs typeface="Arial"/>
              </a:rPr>
              <a:t> </a:t>
            </a:r>
            <a:r>
              <a:rPr sz="1800" u="heavy" spc="-5" dirty="0">
                <a:solidFill>
                  <a:srgbClr val="0D3A45"/>
                </a:solidFill>
                <a:uFill>
                  <a:solidFill>
                    <a:srgbClr val="0D3A45"/>
                  </a:solidFill>
                </a:uFill>
                <a:latin typeface="Arial"/>
                <a:cs typeface="Arial"/>
              </a:rPr>
              <a:t>Encoding</a:t>
            </a:r>
            <a:endParaRPr sz="1800" dirty="0">
              <a:latin typeface="Arial"/>
              <a:cs typeface="Arial"/>
            </a:endParaRPr>
          </a:p>
          <a:p>
            <a:pPr marL="354965" marR="5080" indent="-342900">
              <a:lnSpc>
                <a:spcPct val="114900"/>
              </a:lnSpc>
              <a:spcBef>
                <a:spcPts val="5"/>
              </a:spcBef>
              <a:buChar char="●"/>
              <a:tabLst>
                <a:tab pos="354965" algn="l"/>
                <a:tab pos="355600" algn="l"/>
                <a:tab pos="1879600" algn="l"/>
              </a:tabLst>
            </a:pPr>
            <a:r>
              <a:rPr sz="1800" u="heavy" spc="-5" dirty="0">
                <a:solidFill>
                  <a:srgbClr val="0D3A45"/>
                </a:solidFill>
                <a:uFill>
                  <a:solidFill>
                    <a:srgbClr val="0D3A45"/>
                  </a:solidFill>
                </a:uFill>
                <a:latin typeface="Arial"/>
                <a:cs typeface="Arial"/>
              </a:rPr>
              <a:t>Lemmatisation-</a:t>
            </a:r>
            <a:r>
              <a:rPr sz="1800" spc="-5" dirty="0">
                <a:solidFill>
                  <a:srgbClr val="0D3A45"/>
                </a:solidFill>
                <a:latin typeface="Arial"/>
                <a:cs typeface="Arial"/>
              </a:rPr>
              <a:t> </a:t>
            </a:r>
            <a:r>
              <a:rPr sz="1400" spc="-5" dirty="0">
                <a:solidFill>
                  <a:srgbClr val="0D3A45"/>
                </a:solidFill>
                <a:latin typeface="Arial"/>
                <a:cs typeface="Arial"/>
              </a:rPr>
              <a:t>Lemmatization, </a:t>
            </a:r>
            <a:r>
              <a:rPr sz="1400" dirty="0">
                <a:solidFill>
                  <a:srgbClr val="0D3A45"/>
                </a:solidFill>
                <a:latin typeface="Arial"/>
                <a:cs typeface="Arial"/>
              </a:rPr>
              <a:t>unlike </a:t>
            </a:r>
            <a:r>
              <a:rPr sz="1400" spc="-5" dirty="0">
                <a:solidFill>
                  <a:srgbClr val="0D3A45"/>
                </a:solidFill>
                <a:latin typeface="Arial"/>
                <a:cs typeface="Arial"/>
              </a:rPr>
              <a:t>Stemming, </a:t>
            </a:r>
            <a:r>
              <a:rPr sz="1400" dirty="0">
                <a:solidFill>
                  <a:srgbClr val="0D3A45"/>
                </a:solidFill>
                <a:latin typeface="Arial"/>
                <a:cs typeface="Arial"/>
              </a:rPr>
              <a:t>reduces the inflected </a:t>
            </a:r>
            <a:r>
              <a:rPr sz="1400" spc="-5" dirty="0">
                <a:solidFill>
                  <a:srgbClr val="0D3A45"/>
                </a:solidFill>
                <a:latin typeface="Arial"/>
                <a:cs typeface="Arial"/>
              </a:rPr>
              <a:t>words </a:t>
            </a:r>
            <a:r>
              <a:rPr sz="1400" dirty="0">
                <a:solidFill>
                  <a:srgbClr val="0D3A45"/>
                </a:solidFill>
                <a:latin typeface="Arial"/>
                <a:cs typeface="Arial"/>
              </a:rPr>
              <a:t>properly</a:t>
            </a:r>
            <a:r>
              <a:rPr sz="1400" spc="-105" dirty="0">
                <a:solidFill>
                  <a:srgbClr val="0D3A45"/>
                </a:solidFill>
                <a:latin typeface="Arial"/>
                <a:cs typeface="Arial"/>
              </a:rPr>
              <a:t> </a:t>
            </a:r>
            <a:r>
              <a:rPr sz="1400" dirty="0">
                <a:solidFill>
                  <a:srgbClr val="0D3A45"/>
                </a:solidFill>
                <a:latin typeface="Arial"/>
                <a:cs typeface="Arial"/>
              </a:rPr>
              <a:t>ensuring  that the</a:t>
            </a:r>
            <a:r>
              <a:rPr sz="1400" spc="-35" dirty="0">
                <a:solidFill>
                  <a:srgbClr val="0D3A45"/>
                </a:solidFill>
                <a:latin typeface="Arial"/>
                <a:cs typeface="Arial"/>
              </a:rPr>
              <a:t> </a:t>
            </a:r>
            <a:r>
              <a:rPr sz="1400" dirty="0">
                <a:solidFill>
                  <a:srgbClr val="0D3A45"/>
                </a:solidFill>
                <a:latin typeface="Arial"/>
                <a:cs typeface="Arial"/>
              </a:rPr>
              <a:t>root</a:t>
            </a:r>
            <a:r>
              <a:rPr sz="1400" spc="-20" dirty="0">
                <a:solidFill>
                  <a:srgbClr val="0D3A45"/>
                </a:solidFill>
                <a:latin typeface="Arial"/>
                <a:cs typeface="Arial"/>
              </a:rPr>
              <a:t> </a:t>
            </a:r>
            <a:r>
              <a:rPr sz="1400" spc="-5" dirty="0">
                <a:solidFill>
                  <a:srgbClr val="0D3A45"/>
                </a:solidFill>
                <a:latin typeface="Arial"/>
                <a:cs typeface="Arial"/>
              </a:rPr>
              <a:t>word	</a:t>
            </a:r>
            <a:r>
              <a:rPr sz="1400" dirty="0">
                <a:solidFill>
                  <a:srgbClr val="0D3A45"/>
                </a:solidFill>
                <a:latin typeface="Arial"/>
                <a:cs typeface="Arial"/>
              </a:rPr>
              <a:t>belongs to the language. In </a:t>
            </a:r>
            <a:r>
              <a:rPr sz="1400" spc="-5" dirty="0">
                <a:solidFill>
                  <a:srgbClr val="0D3A45"/>
                </a:solidFill>
                <a:latin typeface="Arial"/>
                <a:cs typeface="Arial"/>
              </a:rPr>
              <a:t>Lemmatization </a:t>
            </a:r>
            <a:r>
              <a:rPr sz="1400" dirty="0">
                <a:solidFill>
                  <a:srgbClr val="0D3A45"/>
                </a:solidFill>
                <a:latin typeface="Arial"/>
                <a:cs typeface="Arial"/>
              </a:rPr>
              <a:t>root </a:t>
            </a:r>
            <a:r>
              <a:rPr sz="1400" spc="-5" dirty="0">
                <a:solidFill>
                  <a:srgbClr val="0D3A45"/>
                </a:solidFill>
                <a:latin typeface="Arial"/>
                <a:cs typeface="Arial"/>
              </a:rPr>
              <a:t>word </a:t>
            </a:r>
            <a:r>
              <a:rPr sz="1400" dirty="0">
                <a:solidFill>
                  <a:srgbClr val="0D3A45"/>
                </a:solidFill>
                <a:latin typeface="Arial"/>
                <a:cs typeface="Arial"/>
              </a:rPr>
              <a:t>is called </a:t>
            </a:r>
            <a:r>
              <a:rPr sz="1400" spc="-5" dirty="0">
                <a:solidFill>
                  <a:srgbClr val="0D3A45"/>
                </a:solidFill>
                <a:latin typeface="Arial"/>
                <a:cs typeface="Arial"/>
              </a:rPr>
              <a:t>Lemma. </a:t>
            </a:r>
            <a:r>
              <a:rPr sz="1400" dirty="0">
                <a:solidFill>
                  <a:srgbClr val="0D3A45"/>
                </a:solidFill>
                <a:latin typeface="Arial"/>
                <a:cs typeface="Arial"/>
              </a:rPr>
              <a:t>... </a:t>
            </a:r>
            <a:r>
              <a:rPr sz="1400" spc="-5" dirty="0">
                <a:solidFill>
                  <a:srgbClr val="0D3A45"/>
                </a:solidFill>
                <a:latin typeface="Arial"/>
                <a:cs typeface="Arial"/>
              </a:rPr>
              <a:t>For  example, </a:t>
            </a:r>
            <a:r>
              <a:rPr sz="1400" dirty="0">
                <a:solidFill>
                  <a:srgbClr val="0D3A45"/>
                </a:solidFill>
                <a:latin typeface="Arial"/>
                <a:cs typeface="Arial"/>
              </a:rPr>
              <a:t>runs, running, ran are all forms of the </a:t>
            </a:r>
            <a:r>
              <a:rPr sz="1400" spc="-5" dirty="0">
                <a:solidFill>
                  <a:srgbClr val="0D3A45"/>
                </a:solidFill>
                <a:latin typeface="Arial"/>
                <a:cs typeface="Arial"/>
              </a:rPr>
              <a:t>word </a:t>
            </a:r>
            <a:r>
              <a:rPr sz="1400" dirty="0">
                <a:solidFill>
                  <a:srgbClr val="0D3A45"/>
                </a:solidFill>
                <a:latin typeface="Arial"/>
                <a:cs typeface="Arial"/>
              </a:rPr>
              <a:t>run, therefore run is the </a:t>
            </a:r>
            <a:r>
              <a:rPr sz="1400" spc="-5" dirty="0">
                <a:solidFill>
                  <a:srgbClr val="0D3A45"/>
                </a:solidFill>
                <a:latin typeface="Arial"/>
                <a:cs typeface="Arial"/>
              </a:rPr>
              <a:t>lemma </a:t>
            </a:r>
            <a:r>
              <a:rPr sz="1400" dirty="0">
                <a:solidFill>
                  <a:srgbClr val="0D3A45"/>
                </a:solidFill>
                <a:latin typeface="Arial"/>
                <a:cs typeface="Arial"/>
              </a:rPr>
              <a:t>of all these  </a:t>
            </a:r>
            <a:r>
              <a:rPr sz="1400" spc="-5" dirty="0">
                <a:solidFill>
                  <a:srgbClr val="0D3A45"/>
                </a:solidFill>
                <a:latin typeface="Arial"/>
                <a:cs typeface="Arial"/>
              </a:rPr>
              <a:t>words.</a:t>
            </a:r>
            <a:endParaRPr sz="1400" dirty="0">
              <a:latin typeface="Arial"/>
              <a:cs typeface="Arial"/>
            </a:endParaRPr>
          </a:p>
          <a:p>
            <a:pPr marL="354965" marR="62230" indent="-342900">
              <a:lnSpc>
                <a:spcPts val="2080"/>
              </a:lnSpc>
              <a:spcBef>
                <a:spcPts val="400"/>
              </a:spcBef>
              <a:buChar char="●"/>
              <a:tabLst>
                <a:tab pos="354965" algn="l"/>
                <a:tab pos="355600" algn="l"/>
              </a:tabLst>
            </a:pPr>
            <a:r>
              <a:rPr sz="1800" u="heavy" spc="-5" dirty="0">
                <a:solidFill>
                  <a:srgbClr val="0D3A45"/>
                </a:solidFill>
                <a:uFill>
                  <a:solidFill>
                    <a:srgbClr val="0D3A45"/>
                  </a:solidFill>
                </a:uFill>
                <a:latin typeface="Arial"/>
                <a:cs typeface="Arial"/>
              </a:rPr>
              <a:t>Removing Stop </a:t>
            </a:r>
            <a:r>
              <a:rPr sz="1800" u="heavy" spc="-15" dirty="0">
                <a:solidFill>
                  <a:srgbClr val="0D3A45"/>
                </a:solidFill>
                <a:uFill>
                  <a:solidFill>
                    <a:srgbClr val="0D3A45"/>
                  </a:solidFill>
                </a:uFill>
                <a:latin typeface="Arial"/>
                <a:cs typeface="Arial"/>
              </a:rPr>
              <a:t>words</a:t>
            </a:r>
            <a:r>
              <a:rPr sz="1800" spc="-15" dirty="0">
                <a:solidFill>
                  <a:srgbClr val="0D3A45"/>
                </a:solidFill>
                <a:latin typeface="Arial"/>
                <a:cs typeface="Arial"/>
              </a:rPr>
              <a:t> </a:t>
            </a:r>
            <a:r>
              <a:rPr sz="1800" dirty="0">
                <a:solidFill>
                  <a:srgbClr val="0D3A45"/>
                </a:solidFill>
                <a:latin typeface="Arial"/>
                <a:cs typeface="Arial"/>
              </a:rPr>
              <a:t>- </a:t>
            </a:r>
            <a:r>
              <a:rPr sz="1400" spc="-5" dirty="0">
                <a:solidFill>
                  <a:srgbClr val="0D3A45"/>
                </a:solidFill>
                <a:latin typeface="Arial"/>
                <a:cs typeface="Arial"/>
              </a:rPr>
              <a:t>To remove </a:t>
            </a:r>
            <a:r>
              <a:rPr sz="1400" dirty="0">
                <a:solidFill>
                  <a:srgbClr val="0D3A45"/>
                </a:solidFill>
                <a:latin typeface="Arial"/>
                <a:cs typeface="Arial"/>
              </a:rPr>
              <a:t>stop </a:t>
            </a:r>
            <a:r>
              <a:rPr sz="1400" spc="-5" dirty="0">
                <a:solidFill>
                  <a:srgbClr val="0D3A45"/>
                </a:solidFill>
                <a:latin typeface="Arial"/>
                <a:cs typeface="Arial"/>
              </a:rPr>
              <a:t>words </a:t>
            </a:r>
            <a:r>
              <a:rPr sz="1400" dirty="0">
                <a:solidFill>
                  <a:srgbClr val="0D3A45"/>
                </a:solidFill>
                <a:latin typeface="Arial"/>
                <a:cs typeface="Arial"/>
              </a:rPr>
              <a:t>from a sentence, </a:t>
            </a:r>
            <a:r>
              <a:rPr sz="1400" spc="-5" dirty="0">
                <a:solidFill>
                  <a:srgbClr val="0D3A45"/>
                </a:solidFill>
                <a:latin typeface="Arial"/>
                <a:cs typeface="Arial"/>
              </a:rPr>
              <a:t>you </a:t>
            </a:r>
            <a:r>
              <a:rPr sz="1400" dirty="0">
                <a:solidFill>
                  <a:srgbClr val="0D3A45"/>
                </a:solidFill>
                <a:latin typeface="Arial"/>
                <a:cs typeface="Arial"/>
              </a:rPr>
              <a:t>can </a:t>
            </a:r>
            <a:r>
              <a:rPr sz="1400" spc="-5" dirty="0">
                <a:solidFill>
                  <a:srgbClr val="0D3A45"/>
                </a:solidFill>
                <a:latin typeface="Arial"/>
                <a:cs typeface="Arial"/>
              </a:rPr>
              <a:t>divide your text </a:t>
            </a:r>
            <a:r>
              <a:rPr sz="1400" dirty="0">
                <a:solidFill>
                  <a:srgbClr val="0D3A45"/>
                </a:solidFill>
                <a:latin typeface="Arial"/>
                <a:cs typeface="Arial"/>
              </a:rPr>
              <a:t>into  </a:t>
            </a:r>
            <a:r>
              <a:rPr sz="1400" spc="-5" dirty="0">
                <a:solidFill>
                  <a:srgbClr val="0D3A45"/>
                </a:solidFill>
                <a:latin typeface="Arial"/>
                <a:cs typeface="Arial"/>
              </a:rPr>
              <a:t>words </a:t>
            </a:r>
            <a:r>
              <a:rPr sz="1400" dirty="0">
                <a:solidFill>
                  <a:srgbClr val="0D3A45"/>
                </a:solidFill>
                <a:latin typeface="Arial"/>
                <a:cs typeface="Arial"/>
              </a:rPr>
              <a:t>and then </a:t>
            </a:r>
            <a:r>
              <a:rPr sz="1400" spc="-5" dirty="0">
                <a:solidFill>
                  <a:srgbClr val="0D3A45"/>
                </a:solidFill>
                <a:latin typeface="Arial"/>
                <a:cs typeface="Arial"/>
              </a:rPr>
              <a:t>remove </a:t>
            </a:r>
            <a:r>
              <a:rPr sz="1400" dirty="0">
                <a:solidFill>
                  <a:srgbClr val="0D3A45"/>
                </a:solidFill>
                <a:latin typeface="Arial"/>
                <a:cs typeface="Arial"/>
              </a:rPr>
              <a:t>the </a:t>
            </a:r>
            <a:r>
              <a:rPr sz="1400" spc="-5" dirty="0">
                <a:solidFill>
                  <a:srgbClr val="0D3A45"/>
                </a:solidFill>
                <a:latin typeface="Arial"/>
                <a:cs typeface="Arial"/>
              </a:rPr>
              <a:t>word </a:t>
            </a:r>
            <a:r>
              <a:rPr sz="1400" dirty="0">
                <a:solidFill>
                  <a:srgbClr val="0D3A45"/>
                </a:solidFill>
                <a:latin typeface="Arial"/>
                <a:cs typeface="Arial"/>
              </a:rPr>
              <a:t>if it </a:t>
            </a:r>
            <a:r>
              <a:rPr sz="1400" spc="-5" dirty="0">
                <a:solidFill>
                  <a:srgbClr val="0D3A45"/>
                </a:solidFill>
                <a:latin typeface="Arial"/>
                <a:cs typeface="Arial"/>
              </a:rPr>
              <a:t>exits </a:t>
            </a:r>
            <a:r>
              <a:rPr sz="1400" dirty="0">
                <a:solidFill>
                  <a:srgbClr val="0D3A45"/>
                </a:solidFill>
                <a:latin typeface="Arial"/>
                <a:cs typeface="Arial"/>
              </a:rPr>
              <a:t>in the list of stop </a:t>
            </a:r>
            <a:r>
              <a:rPr sz="1400" spc="-5" dirty="0">
                <a:solidFill>
                  <a:srgbClr val="0D3A45"/>
                </a:solidFill>
                <a:latin typeface="Arial"/>
                <a:cs typeface="Arial"/>
              </a:rPr>
              <a:t>words provided </a:t>
            </a:r>
            <a:r>
              <a:rPr sz="1400" dirty="0">
                <a:solidFill>
                  <a:srgbClr val="0D3A45"/>
                </a:solidFill>
                <a:latin typeface="Arial"/>
                <a:cs typeface="Arial"/>
              </a:rPr>
              <a:t>by</a:t>
            </a:r>
            <a:r>
              <a:rPr sz="1400" spc="-175" dirty="0">
                <a:solidFill>
                  <a:srgbClr val="0D3A45"/>
                </a:solidFill>
                <a:latin typeface="Arial"/>
                <a:cs typeface="Arial"/>
              </a:rPr>
              <a:t> </a:t>
            </a:r>
            <a:r>
              <a:rPr sz="1400" spc="-5" dirty="0">
                <a:solidFill>
                  <a:srgbClr val="0D3A45"/>
                </a:solidFill>
                <a:latin typeface="Arial"/>
                <a:cs typeface="Arial"/>
              </a:rPr>
              <a:t>NLTK.</a:t>
            </a:r>
            <a:endParaRPr sz="1400" dirty="0">
              <a:latin typeface="Arial"/>
              <a:cs typeface="Arial"/>
            </a:endParaRPr>
          </a:p>
          <a:p>
            <a:pPr marL="355600" indent="-342900">
              <a:lnSpc>
                <a:spcPct val="100000"/>
              </a:lnSpc>
              <a:spcBef>
                <a:spcPts val="120"/>
              </a:spcBef>
              <a:buChar char="●"/>
              <a:tabLst>
                <a:tab pos="354965" algn="l"/>
                <a:tab pos="355600" algn="l"/>
              </a:tabLst>
            </a:pPr>
            <a:r>
              <a:rPr sz="1800" u="heavy" spc="5" dirty="0">
                <a:solidFill>
                  <a:srgbClr val="0D3A45"/>
                </a:solidFill>
                <a:uFill>
                  <a:solidFill>
                    <a:srgbClr val="0D3A45"/>
                  </a:solidFill>
                </a:uFill>
                <a:latin typeface="Arial"/>
                <a:cs typeface="Arial"/>
              </a:rPr>
              <a:t>Tf </a:t>
            </a:r>
            <a:r>
              <a:rPr sz="1800" u="heavy" dirty="0">
                <a:solidFill>
                  <a:srgbClr val="0D3A45"/>
                </a:solidFill>
                <a:uFill>
                  <a:solidFill>
                    <a:srgbClr val="0D3A45"/>
                  </a:solidFill>
                </a:uFill>
                <a:latin typeface="Arial"/>
                <a:cs typeface="Arial"/>
              </a:rPr>
              <a:t>- </a:t>
            </a:r>
            <a:r>
              <a:rPr sz="1800" u="heavy" spc="-5" dirty="0">
                <a:solidFill>
                  <a:srgbClr val="0D3A45"/>
                </a:solidFill>
                <a:uFill>
                  <a:solidFill>
                    <a:srgbClr val="0D3A45"/>
                  </a:solidFill>
                </a:uFill>
                <a:latin typeface="Arial"/>
                <a:cs typeface="Arial"/>
              </a:rPr>
              <a:t>idf Vectorization </a:t>
            </a:r>
            <a:r>
              <a:rPr sz="1800" u="heavy" dirty="0">
                <a:solidFill>
                  <a:srgbClr val="0D3A45"/>
                </a:solidFill>
                <a:uFill>
                  <a:solidFill>
                    <a:srgbClr val="0D3A45"/>
                  </a:solidFill>
                </a:uFill>
                <a:latin typeface="Arial"/>
                <a:cs typeface="Arial"/>
              </a:rPr>
              <a:t>-</a:t>
            </a:r>
            <a:r>
              <a:rPr sz="1800" dirty="0">
                <a:solidFill>
                  <a:srgbClr val="0D3A45"/>
                </a:solidFill>
                <a:latin typeface="Arial"/>
                <a:cs typeface="Arial"/>
              </a:rPr>
              <a:t> </a:t>
            </a:r>
            <a:r>
              <a:rPr sz="1400" spc="-5" dirty="0">
                <a:solidFill>
                  <a:srgbClr val="0D3A45"/>
                </a:solidFill>
                <a:latin typeface="Arial"/>
                <a:cs typeface="Arial"/>
              </a:rPr>
              <a:t>TF-IDF stands for “Term </a:t>
            </a:r>
            <a:r>
              <a:rPr sz="1400" dirty="0">
                <a:solidFill>
                  <a:srgbClr val="0D3A45"/>
                </a:solidFill>
                <a:latin typeface="Arial"/>
                <a:cs typeface="Arial"/>
              </a:rPr>
              <a:t>Frequency — </a:t>
            </a:r>
            <a:r>
              <a:rPr sz="1400" spc="-5" dirty="0">
                <a:solidFill>
                  <a:srgbClr val="0D3A45"/>
                </a:solidFill>
                <a:latin typeface="Arial"/>
                <a:cs typeface="Arial"/>
              </a:rPr>
              <a:t>Inverse Document</a:t>
            </a:r>
            <a:r>
              <a:rPr sz="1400" spc="-100" dirty="0">
                <a:solidFill>
                  <a:srgbClr val="0D3A45"/>
                </a:solidFill>
                <a:latin typeface="Arial"/>
                <a:cs typeface="Arial"/>
              </a:rPr>
              <a:t> </a:t>
            </a:r>
            <a:r>
              <a:rPr sz="1400" spc="-5" dirty="0">
                <a:solidFill>
                  <a:srgbClr val="0D3A45"/>
                </a:solidFill>
                <a:latin typeface="Arial"/>
                <a:cs typeface="Arial"/>
              </a:rPr>
              <a:t>Frequency”.</a:t>
            </a:r>
            <a:endParaRPr sz="1400" dirty="0">
              <a:latin typeface="Arial"/>
              <a:cs typeface="Arial"/>
            </a:endParaRPr>
          </a:p>
          <a:p>
            <a:pPr marL="354965" marR="245745">
              <a:lnSpc>
                <a:spcPct val="115100"/>
              </a:lnSpc>
              <a:spcBef>
                <a:spcPts val="60"/>
              </a:spcBef>
            </a:pPr>
            <a:r>
              <a:rPr sz="1400" dirty="0">
                <a:solidFill>
                  <a:srgbClr val="0D3A45"/>
                </a:solidFill>
                <a:latin typeface="Arial"/>
                <a:cs typeface="Arial"/>
              </a:rPr>
              <a:t>This is a technique to quantify a </a:t>
            </a:r>
            <a:r>
              <a:rPr sz="1400" spc="-5" dirty="0">
                <a:solidFill>
                  <a:srgbClr val="0D3A45"/>
                </a:solidFill>
                <a:latin typeface="Arial"/>
                <a:cs typeface="Arial"/>
              </a:rPr>
              <a:t>word </a:t>
            </a:r>
            <a:r>
              <a:rPr sz="1400" dirty="0">
                <a:solidFill>
                  <a:srgbClr val="0D3A45"/>
                </a:solidFill>
                <a:latin typeface="Arial"/>
                <a:cs typeface="Arial"/>
              </a:rPr>
              <a:t>in documents,</a:t>
            </a:r>
            <a:r>
              <a:rPr sz="1400" spc="-290" dirty="0">
                <a:solidFill>
                  <a:srgbClr val="0D3A45"/>
                </a:solidFill>
                <a:latin typeface="Arial"/>
                <a:cs typeface="Arial"/>
              </a:rPr>
              <a:t> </a:t>
            </a:r>
            <a:r>
              <a:rPr sz="1400" spc="-10" dirty="0">
                <a:solidFill>
                  <a:srgbClr val="0D3A45"/>
                </a:solidFill>
                <a:latin typeface="Arial"/>
                <a:cs typeface="Arial"/>
              </a:rPr>
              <a:t>we </a:t>
            </a:r>
            <a:r>
              <a:rPr sz="1400" dirty="0">
                <a:solidFill>
                  <a:srgbClr val="0D3A45"/>
                </a:solidFill>
                <a:latin typeface="Arial"/>
                <a:cs typeface="Arial"/>
              </a:rPr>
              <a:t>generally compute a </a:t>
            </a:r>
            <a:r>
              <a:rPr sz="1400" spc="-5" dirty="0">
                <a:solidFill>
                  <a:srgbClr val="0D3A45"/>
                </a:solidFill>
                <a:latin typeface="Arial"/>
                <a:cs typeface="Arial"/>
              </a:rPr>
              <a:t>weight </a:t>
            </a:r>
            <a:r>
              <a:rPr sz="1400" dirty="0">
                <a:solidFill>
                  <a:srgbClr val="0D3A45"/>
                </a:solidFill>
                <a:latin typeface="Arial"/>
                <a:cs typeface="Arial"/>
              </a:rPr>
              <a:t>to each </a:t>
            </a:r>
            <a:r>
              <a:rPr sz="1400" spc="-5" dirty="0">
                <a:solidFill>
                  <a:srgbClr val="0D3A45"/>
                </a:solidFill>
                <a:latin typeface="Arial"/>
                <a:cs typeface="Arial"/>
              </a:rPr>
              <a:t>word  which </a:t>
            </a:r>
            <a:r>
              <a:rPr sz="1400" dirty="0">
                <a:solidFill>
                  <a:srgbClr val="0D3A45"/>
                </a:solidFill>
                <a:latin typeface="Arial"/>
                <a:cs typeface="Arial"/>
              </a:rPr>
              <a:t>signifies the importance of the </a:t>
            </a:r>
            <a:r>
              <a:rPr sz="1400" spc="-5" dirty="0">
                <a:solidFill>
                  <a:srgbClr val="0D3A45"/>
                </a:solidFill>
                <a:latin typeface="Arial"/>
                <a:cs typeface="Arial"/>
              </a:rPr>
              <a:t>word </a:t>
            </a:r>
            <a:r>
              <a:rPr sz="1400" dirty="0">
                <a:solidFill>
                  <a:srgbClr val="0D3A45"/>
                </a:solidFill>
                <a:latin typeface="Arial"/>
                <a:cs typeface="Arial"/>
              </a:rPr>
              <a:t>in the document and corpus. </a:t>
            </a:r>
            <a:r>
              <a:rPr sz="1400" spc="-5" dirty="0">
                <a:solidFill>
                  <a:srgbClr val="0D3A45"/>
                </a:solidFill>
                <a:latin typeface="Arial"/>
                <a:cs typeface="Arial"/>
              </a:rPr>
              <a:t>This </a:t>
            </a:r>
            <a:r>
              <a:rPr sz="1400" dirty="0">
                <a:solidFill>
                  <a:srgbClr val="0D3A45"/>
                </a:solidFill>
                <a:latin typeface="Arial"/>
                <a:cs typeface="Arial"/>
              </a:rPr>
              <a:t>method is a </a:t>
            </a:r>
            <a:r>
              <a:rPr sz="1400" spc="-5" dirty="0">
                <a:solidFill>
                  <a:srgbClr val="0D3A45"/>
                </a:solidFill>
                <a:latin typeface="Arial"/>
                <a:cs typeface="Arial"/>
              </a:rPr>
              <a:t>widely  </a:t>
            </a:r>
            <a:r>
              <a:rPr sz="1400" dirty="0">
                <a:solidFill>
                  <a:srgbClr val="0D3A45"/>
                </a:solidFill>
                <a:latin typeface="Arial"/>
                <a:cs typeface="Arial"/>
              </a:rPr>
              <a:t>used technique in </a:t>
            </a:r>
            <a:r>
              <a:rPr sz="1400" spc="-5" dirty="0">
                <a:solidFill>
                  <a:srgbClr val="0D3A45"/>
                </a:solidFill>
                <a:latin typeface="Arial"/>
                <a:cs typeface="Arial"/>
              </a:rPr>
              <a:t>Information Retrieval </a:t>
            </a:r>
            <a:r>
              <a:rPr sz="1400" dirty="0">
                <a:solidFill>
                  <a:srgbClr val="0D3A45"/>
                </a:solidFill>
                <a:latin typeface="Arial"/>
                <a:cs typeface="Arial"/>
              </a:rPr>
              <a:t>and </a:t>
            </a:r>
            <a:r>
              <a:rPr sz="1400" spc="-10" dirty="0">
                <a:solidFill>
                  <a:srgbClr val="0D3A45"/>
                </a:solidFill>
                <a:latin typeface="Arial"/>
                <a:cs typeface="Arial"/>
              </a:rPr>
              <a:t>Text</a:t>
            </a:r>
            <a:r>
              <a:rPr sz="1400" spc="-155" dirty="0">
                <a:solidFill>
                  <a:srgbClr val="0D3A45"/>
                </a:solidFill>
                <a:latin typeface="Arial"/>
                <a:cs typeface="Arial"/>
              </a:rPr>
              <a:t> </a:t>
            </a:r>
            <a:r>
              <a:rPr sz="1400" dirty="0">
                <a:solidFill>
                  <a:srgbClr val="0D3A45"/>
                </a:solidFill>
                <a:latin typeface="Arial"/>
                <a:cs typeface="Arial"/>
              </a:rPr>
              <a:t>Mining.</a:t>
            </a:r>
            <a:endParaRPr sz="1400" dirty="0">
              <a:latin typeface="Arial"/>
              <a:cs typeface="Arial"/>
            </a:endParaRPr>
          </a:p>
          <a:p>
            <a:pPr marL="355600" indent="-342900">
              <a:lnSpc>
                <a:spcPct val="100000"/>
              </a:lnSpc>
              <a:spcBef>
                <a:spcPts val="260"/>
              </a:spcBef>
              <a:buChar char="●"/>
              <a:tabLst>
                <a:tab pos="354965" algn="l"/>
                <a:tab pos="355600" algn="l"/>
              </a:tabLst>
            </a:pPr>
            <a:r>
              <a:rPr sz="1800" u="heavy" spc="-5" dirty="0">
                <a:solidFill>
                  <a:srgbClr val="0D3A45"/>
                </a:solidFill>
                <a:uFill>
                  <a:solidFill>
                    <a:srgbClr val="0D3A45"/>
                  </a:solidFill>
                </a:uFill>
                <a:latin typeface="Arial"/>
                <a:cs typeface="Arial"/>
              </a:rPr>
              <a:t>Min-max Scaling </a:t>
            </a:r>
            <a:r>
              <a:rPr sz="1800" u="heavy" dirty="0">
                <a:solidFill>
                  <a:srgbClr val="0D3A45"/>
                </a:solidFill>
                <a:uFill>
                  <a:solidFill>
                    <a:srgbClr val="0D3A45"/>
                  </a:solidFill>
                </a:uFill>
                <a:latin typeface="Arial"/>
                <a:cs typeface="Arial"/>
              </a:rPr>
              <a:t>-</a:t>
            </a:r>
            <a:r>
              <a:rPr sz="1800" dirty="0">
                <a:solidFill>
                  <a:srgbClr val="0D3A45"/>
                </a:solidFill>
                <a:latin typeface="Arial"/>
                <a:cs typeface="Arial"/>
              </a:rPr>
              <a:t> </a:t>
            </a:r>
            <a:r>
              <a:rPr sz="1400" spc="-5" dirty="0">
                <a:solidFill>
                  <a:srgbClr val="0D3A45"/>
                </a:solidFill>
                <a:latin typeface="Arial"/>
                <a:cs typeface="Arial"/>
              </a:rPr>
              <a:t>For </a:t>
            </a:r>
            <a:r>
              <a:rPr sz="1400" dirty="0">
                <a:solidFill>
                  <a:srgbClr val="0D3A45"/>
                </a:solidFill>
                <a:latin typeface="Arial"/>
                <a:cs typeface="Arial"/>
              </a:rPr>
              <a:t>each </a:t>
            </a:r>
            <a:r>
              <a:rPr sz="1400" spc="-5" dirty="0">
                <a:solidFill>
                  <a:srgbClr val="0D3A45"/>
                </a:solidFill>
                <a:latin typeface="Arial"/>
                <a:cs typeface="Arial"/>
              </a:rPr>
              <a:t>value </a:t>
            </a:r>
            <a:r>
              <a:rPr sz="1400" dirty="0">
                <a:solidFill>
                  <a:srgbClr val="0D3A45"/>
                </a:solidFill>
                <a:latin typeface="Arial"/>
                <a:cs typeface="Arial"/>
              </a:rPr>
              <a:t>in a </a:t>
            </a:r>
            <a:r>
              <a:rPr sz="1400" spc="-5" dirty="0">
                <a:solidFill>
                  <a:srgbClr val="0D3A45"/>
                </a:solidFill>
                <a:latin typeface="Arial"/>
                <a:cs typeface="Arial"/>
              </a:rPr>
              <a:t>feature, MinMaxScaler </a:t>
            </a:r>
            <a:r>
              <a:rPr sz="1400" dirty="0">
                <a:solidFill>
                  <a:srgbClr val="0D3A45"/>
                </a:solidFill>
                <a:latin typeface="Arial"/>
                <a:cs typeface="Arial"/>
              </a:rPr>
              <a:t>subtracts the </a:t>
            </a:r>
            <a:r>
              <a:rPr sz="1400" spc="-5" dirty="0">
                <a:solidFill>
                  <a:srgbClr val="0D3A45"/>
                </a:solidFill>
                <a:latin typeface="Arial"/>
                <a:cs typeface="Arial"/>
              </a:rPr>
              <a:t>minimum value</a:t>
            </a:r>
            <a:r>
              <a:rPr sz="1400" spc="-85" dirty="0">
                <a:solidFill>
                  <a:srgbClr val="0D3A45"/>
                </a:solidFill>
                <a:latin typeface="Arial"/>
                <a:cs typeface="Arial"/>
              </a:rPr>
              <a:t> </a:t>
            </a:r>
            <a:r>
              <a:rPr sz="1400" dirty="0">
                <a:solidFill>
                  <a:srgbClr val="0D3A45"/>
                </a:solidFill>
                <a:latin typeface="Arial"/>
                <a:cs typeface="Arial"/>
              </a:rPr>
              <a:t>in</a:t>
            </a:r>
            <a:endParaRPr sz="1400" dirty="0">
              <a:latin typeface="Arial"/>
              <a:cs typeface="Arial"/>
            </a:endParaRPr>
          </a:p>
          <a:p>
            <a:pPr marL="354965">
              <a:lnSpc>
                <a:spcPct val="100000"/>
              </a:lnSpc>
              <a:spcBef>
                <a:spcPts val="320"/>
              </a:spcBef>
            </a:pPr>
            <a:r>
              <a:rPr sz="1400" dirty="0">
                <a:solidFill>
                  <a:srgbClr val="0D3A45"/>
                </a:solidFill>
                <a:latin typeface="Arial"/>
                <a:cs typeface="Arial"/>
              </a:rPr>
              <a:t>the</a:t>
            </a:r>
            <a:r>
              <a:rPr sz="1400" spc="-25" dirty="0">
                <a:solidFill>
                  <a:srgbClr val="0D3A45"/>
                </a:solidFill>
                <a:latin typeface="Arial"/>
                <a:cs typeface="Arial"/>
              </a:rPr>
              <a:t> </a:t>
            </a:r>
            <a:r>
              <a:rPr sz="1400" dirty="0">
                <a:solidFill>
                  <a:srgbClr val="0D3A45"/>
                </a:solidFill>
                <a:latin typeface="Arial"/>
                <a:cs typeface="Arial"/>
              </a:rPr>
              <a:t>feature</a:t>
            </a:r>
            <a:r>
              <a:rPr sz="1400" spc="-60" dirty="0">
                <a:solidFill>
                  <a:srgbClr val="0D3A45"/>
                </a:solidFill>
                <a:latin typeface="Arial"/>
                <a:cs typeface="Arial"/>
              </a:rPr>
              <a:t> </a:t>
            </a:r>
            <a:r>
              <a:rPr sz="1400" dirty="0">
                <a:solidFill>
                  <a:srgbClr val="0D3A45"/>
                </a:solidFill>
                <a:latin typeface="Arial"/>
                <a:cs typeface="Arial"/>
              </a:rPr>
              <a:t>and</a:t>
            </a:r>
            <a:r>
              <a:rPr sz="1400" spc="-10" dirty="0">
                <a:solidFill>
                  <a:srgbClr val="0D3A45"/>
                </a:solidFill>
                <a:latin typeface="Arial"/>
                <a:cs typeface="Arial"/>
              </a:rPr>
              <a:t> </a:t>
            </a:r>
            <a:r>
              <a:rPr sz="1400" dirty="0">
                <a:solidFill>
                  <a:srgbClr val="0D3A45"/>
                </a:solidFill>
                <a:latin typeface="Arial"/>
                <a:cs typeface="Arial"/>
              </a:rPr>
              <a:t>then</a:t>
            </a:r>
            <a:r>
              <a:rPr sz="1400" spc="-35" dirty="0">
                <a:solidFill>
                  <a:srgbClr val="0D3A45"/>
                </a:solidFill>
                <a:latin typeface="Arial"/>
                <a:cs typeface="Arial"/>
              </a:rPr>
              <a:t> </a:t>
            </a:r>
            <a:r>
              <a:rPr sz="1400" spc="-5" dirty="0">
                <a:solidFill>
                  <a:srgbClr val="0D3A45"/>
                </a:solidFill>
                <a:latin typeface="Arial"/>
                <a:cs typeface="Arial"/>
              </a:rPr>
              <a:t>divides</a:t>
            </a:r>
            <a:r>
              <a:rPr sz="1400" dirty="0">
                <a:solidFill>
                  <a:srgbClr val="0D3A45"/>
                </a:solidFill>
                <a:latin typeface="Arial"/>
                <a:cs typeface="Arial"/>
              </a:rPr>
              <a:t> by</a:t>
            </a:r>
            <a:r>
              <a:rPr sz="1400" spc="-15" dirty="0">
                <a:solidFill>
                  <a:srgbClr val="0D3A45"/>
                </a:solidFill>
                <a:latin typeface="Arial"/>
                <a:cs typeface="Arial"/>
              </a:rPr>
              <a:t> </a:t>
            </a:r>
            <a:r>
              <a:rPr sz="1400" dirty="0">
                <a:solidFill>
                  <a:srgbClr val="0D3A45"/>
                </a:solidFill>
                <a:latin typeface="Arial"/>
                <a:cs typeface="Arial"/>
              </a:rPr>
              <a:t>the</a:t>
            </a:r>
            <a:r>
              <a:rPr sz="1400" spc="-20" dirty="0">
                <a:solidFill>
                  <a:srgbClr val="0D3A45"/>
                </a:solidFill>
                <a:latin typeface="Arial"/>
                <a:cs typeface="Arial"/>
              </a:rPr>
              <a:t> </a:t>
            </a:r>
            <a:r>
              <a:rPr sz="1400" dirty="0">
                <a:solidFill>
                  <a:srgbClr val="0D3A45"/>
                </a:solidFill>
                <a:latin typeface="Arial"/>
                <a:cs typeface="Arial"/>
              </a:rPr>
              <a:t>range.</a:t>
            </a:r>
            <a:r>
              <a:rPr sz="1400" spc="-35" dirty="0">
                <a:solidFill>
                  <a:srgbClr val="0D3A45"/>
                </a:solidFill>
                <a:latin typeface="Arial"/>
                <a:cs typeface="Arial"/>
              </a:rPr>
              <a:t> </a:t>
            </a:r>
            <a:r>
              <a:rPr sz="1400" dirty="0">
                <a:solidFill>
                  <a:srgbClr val="0D3A45"/>
                </a:solidFill>
                <a:latin typeface="Arial"/>
                <a:cs typeface="Arial"/>
              </a:rPr>
              <a:t>It</a:t>
            </a:r>
            <a:r>
              <a:rPr sz="1400" spc="-10" dirty="0">
                <a:solidFill>
                  <a:srgbClr val="0D3A45"/>
                </a:solidFill>
                <a:latin typeface="Arial"/>
                <a:cs typeface="Arial"/>
              </a:rPr>
              <a:t> </a:t>
            </a:r>
            <a:r>
              <a:rPr sz="1400" spc="-5" dirty="0">
                <a:solidFill>
                  <a:srgbClr val="0D3A45"/>
                </a:solidFill>
                <a:latin typeface="Arial"/>
                <a:cs typeface="Arial"/>
              </a:rPr>
              <a:t>preserves</a:t>
            </a:r>
            <a:r>
              <a:rPr sz="1400" spc="-30" dirty="0">
                <a:solidFill>
                  <a:srgbClr val="0D3A45"/>
                </a:solidFill>
                <a:latin typeface="Arial"/>
                <a:cs typeface="Arial"/>
              </a:rPr>
              <a:t> </a:t>
            </a:r>
            <a:r>
              <a:rPr sz="1400" dirty="0">
                <a:solidFill>
                  <a:srgbClr val="0D3A45"/>
                </a:solidFill>
                <a:latin typeface="Arial"/>
                <a:cs typeface="Arial"/>
              </a:rPr>
              <a:t>shape</a:t>
            </a:r>
            <a:r>
              <a:rPr sz="1400" spc="-30" dirty="0">
                <a:solidFill>
                  <a:srgbClr val="0D3A45"/>
                </a:solidFill>
                <a:latin typeface="Arial"/>
                <a:cs typeface="Arial"/>
              </a:rPr>
              <a:t> </a:t>
            </a:r>
            <a:r>
              <a:rPr sz="1400" dirty="0">
                <a:solidFill>
                  <a:srgbClr val="0D3A45"/>
                </a:solidFill>
                <a:latin typeface="Arial"/>
                <a:cs typeface="Arial"/>
              </a:rPr>
              <a:t>of</a:t>
            </a:r>
            <a:r>
              <a:rPr sz="1400" spc="-15" dirty="0">
                <a:solidFill>
                  <a:srgbClr val="0D3A45"/>
                </a:solidFill>
                <a:latin typeface="Arial"/>
                <a:cs typeface="Arial"/>
              </a:rPr>
              <a:t> </a:t>
            </a:r>
            <a:r>
              <a:rPr sz="1400" dirty="0">
                <a:solidFill>
                  <a:srgbClr val="0D3A45"/>
                </a:solidFill>
                <a:latin typeface="Arial"/>
                <a:cs typeface="Arial"/>
              </a:rPr>
              <a:t>original</a:t>
            </a:r>
            <a:r>
              <a:rPr sz="1400" spc="-30" dirty="0">
                <a:solidFill>
                  <a:srgbClr val="0D3A45"/>
                </a:solidFill>
                <a:latin typeface="Arial"/>
                <a:cs typeface="Arial"/>
              </a:rPr>
              <a:t> </a:t>
            </a:r>
            <a:r>
              <a:rPr sz="1400" dirty="0">
                <a:solidFill>
                  <a:srgbClr val="0D3A45"/>
                </a:solidFill>
                <a:latin typeface="Arial"/>
                <a:cs typeface="Arial"/>
              </a:rPr>
              <a:t>distribution.</a:t>
            </a:r>
            <a:endParaRPr sz="1400" dirty="0">
              <a:latin typeface="Arial"/>
              <a:cs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48C3C5A4-49E7-0A7F-15C7-14933A4317D7}"/>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925902" y="1492640"/>
            <a:ext cx="3341298" cy="334129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5C52CDDF-641D-5AC4-1C0C-986577F2FE72}"/>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831628" y="1468828"/>
            <a:ext cx="3341298" cy="3341298"/>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AA0A2ED3-79AC-FA95-9CB4-63F977A8FD31}"/>
              </a:ext>
            </a:extLst>
          </p:cNvPr>
          <p:cNvSpPr txBox="1"/>
          <p:nvPr/>
        </p:nvSpPr>
        <p:spPr>
          <a:xfrm>
            <a:off x="304800" y="71764"/>
            <a:ext cx="6324600" cy="523220"/>
          </a:xfrm>
          <a:prstGeom prst="rect">
            <a:avLst/>
          </a:prstGeom>
          <a:noFill/>
        </p:spPr>
        <p:txBody>
          <a:bodyPr wrap="square">
            <a:spAutoFit/>
          </a:bodyPr>
          <a:lstStyle/>
          <a:p>
            <a:r>
              <a:rPr lang="en-US" sz="2800" b="1" i="0" dirty="0">
                <a:solidFill>
                  <a:srgbClr val="DA0000"/>
                </a:solidFill>
                <a:effectLst/>
              </a:rPr>
              <a:t>Word Cloud </a:t>
            </a:r>
            <a:endParaRPr lang="en-US" sz="2800" b="0" i="0" dirty="0">
              <a:solidFill>
                <a:srgbClr val="DA0000"/>
              </a:solidFill>
              <a:effectLst/>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28930" y="81890"/>
            <a:ext cx="4142740" cy="513080"/>
          </a:xfrm>
          <a:prstGeom prst="rect">
            <a:avLst/>
          </a:prstGeom>
        </p:spPr>
        <p:txBody>
          <a:bodyPr vert="horz" wrap="square" lIns="0" tIns="12700" rIns="0" bIns="0" rtlCol="0">
            <a:spAutoFit/>
          </a:bodyPr>
          <a:lstStyle/>
          <a:p>
            <a:pPr marL="12700">
              <a:lnSpc>
                <a:spcPct val="100000"/>
              </a:lnSpc>
              <a:spcBef>
                <a:spcPts val="100"/>
              </a:spcBef>
            </a:pPr>
            <a:r>
              <a:rPr sz="3200" b="1" spc="-10" dirty="0">
                <a:solidFill>
                  <a:srgbClr val="CC0000"/>
                </a:solidFill>
                <a:cs typeface="Roboto"/>
              </a:rPr>
              <a:t>Model</a:t>
            </a:r>
            <a:r>
              <a:rPr sz="3200" b="1" spc="-90" dirty="0">
                <a:solidFill>
                  <a:srgbClr val="CC0000"/>
                </a:solidFill>
                <a:cs typeface="Roboto"/>
              </a:rPr>
              <a:t> </a:t>
            </a:r>
            <a:r>
              <a:rPr sz="3200" b="1" spc="-5" dirty="0">
                <a:solidFill>
                  <a:srgbClr val="CC0000"/>
                </a:solidFill>
                <a:cs typeface="Roboto"/>
              </a:rPr>
              <a:t>Implementation</a:t>
            </a:r>
            <a:endParaRPr sz="3200" dirty="0">
              <a:cs typeface="Roboto"/>
            </a:endParaRPr>
          </a:p>
        </p:txBody>
      </p:sp>
      <p:sp>
        <p:nvSpPr>
          <p:cNvPr id="10" name="TextBox 9">
            <a:extLst>
              <a:ext uri="{FF2B5EF4-FFF2-40B4-BE49-F238E27FC236}">
                <a16:creationId xmlns:a16="http://schemas.microsoft.com/office/drawing/2014/main" id="{F9E15DC6-903E-BBE0-86C5-7D140FA4790C}"/>
              </a:ext>
            </a:extLst>
          </p:cNvPr>
          <p:cNvSpPr txBox="1"/>
          <p:nvPr/>
        </p:nvSpPr>
        <p:spPr>
          <a:xfrm>
            <a:off x="381000" y="596045"/>
            <a:ext cx="4572000" cy="369332"/>
          </a:xfrm>
          <a:prstGeom prst="rect">
            <a:avLst/>
          </a:prstGeom>
          <a:noFill/>
        </p:spPr>
        <p:txBody>
          <a:bodyPr wrap="square">
            <a:spAutoFit/>
          </a:bodyPr>
          <a:lstStyle/>
          <a:p>
            <a:pPr marL="12700">
              <a:lnSpc>
                <a:spcPct val="100000"/>
              </a:lnSpc>
              <a:spcBef>
                <a:spcPts val="100"/>
              </a:spcBef>
            </a:pPr>
            <a:r>
              <a:rPr lang="en-IN" b="1" spc="-5" dirty="0">
                <a:solidFill>
                  <a:schemeClr val="accent1">
                    <a:lumMod val="50000"/>
                  </a:schemeClr>
                </a:solidFill>
                <a:latin typeface="Arial" panose="020B0604020202020204" pitchFamily="34" charset="0"/>
                <a:cs typeface="Arial" panose="020B0604020202020204" pitchFamily="34" charset="0"/>
              </a:rPr>
              <a:t>3. k-means</a:t>
            </a:r>
            <a:r>
              <a:rPr lang="en-IN" b="1" spc="-45" dirty="0">
                <a:solidFill>
                  <a:schemeClr val="accent1">
                    <a:lumMod val="50000"/>
                  </a:schemeClr>
                </a:solidFill>
                <a:latin typeface="Arial" panose="020B0604020202020204" pitchFamily="34" charset="0"/>
                <a:cs typeface="Arial" panose="020B0604020202020204" pitchFamily="34" charset="0"/>
              </a:rPr>
              <a:t> </a:t>
            </a:r>
            <a:r>
              <a:rPr lang="en-IN" b="1" spc="-10" dirty="0">
                <a:solidFill>
                  <a:schemeClr val="accent1">
                    <a:lumMod val="50000"/>
                  </a:schemeClr>
                </a:solidFill>
                <a:latin typeface="Arial" panose="020B0604020202020204" pitchFamily="34" charset="0"/>
                <a:cs typeface="Arial" panose="020B0604020202020204" pitchFamily="34" charset="0"/>
              </a:rPr>
              <a:t>clustering</a:t>
            </a:r>
            <a:endParaRPr lang="en-IN" dirty="0">
              <a:solidFill>
                <a:schemeClr val="accent1">
                  <a:lumMod val="50000"/>
                </a:schemeClr>
              </a:solidFill>
              <a:latin typeface="Arial" panose="020B0604020202020204" pitchFamily="34" charset="0"/>
              <a:cs typeface="Arial" panose="020B0604020202020204" pitchFamily="34" charset="0"/>
            </a:endParaRPr>
          </a:p>
        </p:txBody>
      </p:sp>
      <p:pic>
        <p:nvPicPr>
          <p:cNvPr id="5122" name="Picture 2">
            <a:extLst>
              <a:ext uri="{FF2B5EF4-FFF2-40B4-BE49-F238E27FC236}">
                <a16:creationId xmlns:a16="http://schemas.microsoft.com/office/drawing/2014/main" id="{15406911-CEBC-2533-F16D-C5F2E25DE754}"/>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64801" y="965377"/>
            <a:ext cx="4565273" cy="2505075"/>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FB312B05-D603-C45C-AA21-3F0F36EABBDB}"/>
              </a:ext>
            </a:extLst>
          </p:cNvPr>
          <p:cNvSpPr txBox="1"/>
          <p:nvPr/>
        </p:nvSpPr>
        <p:spPr>
          <a:xfrm>
            <a:off x="152400" y="3470452"/>
            <a:ext cx="6705599" cy="1443152"/>
          </a:xfrm>
          <a:prstGeom prst="rect">
            <a:avLst/>
          </a:prstGeom>
          <a:noFill/>
        </p:spPr>
        <p:txBody>
          <a:bodyPr wrap="square">
            <a:spAutoFit/>
          </a:bodyPr>
          <a:lstStyle/>
          <a:p>
            <a:pPr>
              <a:lnSpc>
                <a:spcPct val="150000"/>
              </a:lnSpc>
            </a:pPr>
            <a:r>
              <a:rPr lang="en-US" sz="1200" b="0" i="0" dirty="0">
                <a:solidFill>
                  <a:schemeClr val="accent1">
                    <a:lumMod val="50000"/>
                  </a:schemeClr>
                </a:solidFill>
                <a:effectLst/>
                <a:latin typeface="Arial" panose="020B0604020202020204" pitchFamily="34" charset="0"/>
                <a:cs typeface="Arial" panose="020B0604020202020204" pitchFamily="34" charset="0"/>
              </a:rPr>
              <a:t>For </a:t>
            </a:r>
            <a:r>
              <a:rPr lang="en-US" sz="1200" b="0" i="0" dirty="0" err="1">
                <a:solidFill>
                  <a:schemeClr val="accent1">
                    <a:lumMod val="50000"/>
                  </a:schemeClr>
                </a:solidFill>
                <a:effectLst/>
                <a:latin typeface="Arial" panose="020B0604020202020204" pitchFamily="34" charset="0"/>
                <a:cs typeface="Arial" panose="020B0604020202020204" pitchFamily="34" charset="0"/>
              </a:rPr>
              <a:t>n_clusters</a:t>
            </a:r>
            <a:r>
              <a:rPr lang="en-US" sz="1200" b="0" i="0" dirty="0">
                <a:solidFill>
                  <a:schemeClr val="accent1">
                    <a:lumMod val="50000"/>
                  </a:schemeClr>
                </a:solidFill>
                <a:effectLst/>
                <a:latin typeface="Arial" panose="020B0604020202020204" pitchFamily="34" charset="0"/>
                <a:cs typeface="Arial" panose="020B0604020202020204" pitchFamily="34" charset="0"/>
              </a:rPr>
              <a:t> = 2 The average </a:t>
            </a:r>
            <a:r>
              <a:rPr lang="en-US" sz="1200" b="0" i="0" dirty="0" err="1">
                <a:solidFill>
                  <a:schemeClr val="accent1">
                    <a:lumMod val="50000"/>
                  </a:schemeClr>
                </a:solidFill>
                <a:effectLst/>
                <a:latin typeface="Arial" panose="020B0604020202020204" pitchFamily="34" charset="0"/>
                <a:cs typeface="Arial" panose="020B0604020202020204" pitchFamily="34" charset="0"/>
              </a:rPr>
              <a:t>silhouette_score</a:t>
            </a:r>
            <a:r>
              <a:rPr lang="en-US" sz="1200" b="0" i="0" dirty="0">
                <a:solidFill>
                  <a:schemeClr val="accent1">
                    <a:lumMod val="50000"/>
                  </a:schemeClr>
                </a:solidFill>
                <a:effectLst/>
                <a:latin typeface="Arial" panose="020B0604020202020204" pitchFamily="34" charset="0"/>
                <a:cs typeface="Arial" panose="020B0604020202020204" pitchFamily="34" charset="0"/>
              </a:rPr>
              <a:t> is : 0.7049787496083262 </a:t>
            </a:r>
          </a:p>
          <a:p>
            <a:pPr>
              <a:lnSpc>
                <a:spcPct val="150000"/>
              </a:lnSpc>
            </a:pPr>
            <a:r>
              <a:rPr lang="en-US" sz="1200" b="0" i="0" dirty="0">
                <a:solidFill>
                  <a:schemeClr val="accent1">
                    <a:lumMod val="50000"/>
                  </a:schemeClr>
                </a:solidFill>
                <a:effectLst/>
                <a:latin typeface="Arial" panose="020B0604020202020204" pitchFamily="34" charset="0"/>
                <a:cs typeface="Arial" panose="020B0604020202020204" pitchFamily="34" charset="0"/>
              </a:rPr>
              <a:t>For </a:t>
            </a:r>
            <a:r>
              <a:rPr lang="en-US" sz="1200" b="0" i="0" dirty="0" err="1">
                <a:solidFill>
                  <a:schemeClr val="accent1">
                    <a:lumMod val="50000"/>
                  </a:schemeClr>
                </a:solidFill>
                <a:effectLst/>
                <a:latin typeface="Arial" panose="020B0604020202020204" pitchFamily="34" charset="0"/>
                <a:cs typeface="Arial" panose="020B0604020202020204" pitchFamily="34" charset="0"/>
              </a:rPr>
              <a:t>n_clusters</a:t>
            </a:r>
            <a:r>
              <a:rPr lang="en-US" sz="1200" b="0" i="0" dirty="0">
                <a:solidFill>
                  <a:schemeClr val="accent1">
                    <a:lumMod val="50000"/>
                  </a:schemeClr>
                </a:solidFill>
                <a:effectLst/>
                <a:latin typeface="Arial" panose="020B0604020202020204" pitchFamily="34" charset="0"/>
                <a:cs typeface="Arial" panose="020B0604020202020204" pitchFamily="34" charset="0"/>
              </a:rPr>
              <a:t> = 3 The average </a:t>
            </a:r>
            <a:r>
              <a:rPr lang="en-US" sz="1200" b="0" i="0" dirty="0" err="1">
                <a:solidFill>
                  <a:schemeClr val="accent1">
                    <a:lumMod val="50000"/>
                  </a:schemeClr>
                </a:solidFill>
                <a:effectLst/>
                <a:latin typeface="Arial" panose="020B0604020202020204" pitchFamily="34" charset="0"/>
                <a:cs typeface="Arial" panose="020B0604020202020204" pitchFamily="34" charset="0"/>
              </a:rPr>
              <a:t>silhouette_score</a:t>
            </a:r>
            <a:r>
              <a:rPr lang="en-US" sz="1200" b="0" i="0" dirty="0">
                <a:solidFill>
                  <a:schemeClr val="accent1">
                    <a:lumMod val="50000"/>
                  </a:schemeClr>
                </a:solidFill>
                <a:effectLst/>
                <a:latin typeface="Arial" panose="020B0604020202020204" pitchFamily="34" charset="0"/>
                <a:cs typeface="Arial" panose="020B0604020202020204" pitchFamily="34" charset="0"/>
              </a:rPr>
              <a:t> is : 0.5882004012129721 </a:t>
            </a:r>
          </a:p>
          <a:p>
            <a:pPr>
              <a:lnSpc>
                <a:spcPct val="150000"/>
              </a:lnSpc>
            </a:pPr>
            <a:r>
              <a:rPr lang="en-US" sz="1200" b="0" i="0" dirty="0">
                <a:solidFill>
                  <a:schemeClr val="accent1">
                    <a:lumMod val="50000"/>
                  </a:schemeClr>
                </a:solidFill>
                <a:effectLst/>
                <a:latin typeface="Arial" panose="020B0604020202020204" pitchFamily="34" charset="0"/>
                <a:cs typeface="Arial" panose="020B0604020202020204" pitchFamily="34" charset="0"/>
              </a:rPr>
              <a:t>For </a:t>
            </a:r>
            <a:r>
              <a:rPr lang="en-US" sz="1200" b="0" i="0" dirty="0" err="1">
                <a:solidFill>
                  <a:schemeClr val="accent1">
                    <a:lumMod val="50000"/>
                  </a:schemeClr>
                </a:solidFill>
                <a:effectLst/>
                <a:latin typeface="Arial" panose="020B0604020202020204" pitchFamily="34" charset="0"/>
                <a:cs typeface="Arial" panose="020B0604020202020204" pitchFamily="34" charset="0"/>
              </a:rPr>
              <a:t>n_clusters</a:t>
            </a:r>
            <a:r>
              <a:rPr lang="en-US" sz="1200" b="0" i="0" dirty="0">
                <a:solidFill>
                  <a:schemeClr val="accent1">
                    <a:lumMod val="50000"/>
                  </a:schemeClr>
                </a:solidFill>
                <a:effectLst/>
                <a:latin typeface="Arial" panose="020B0604020202020204" pitchFamily="34" charset="0"/>
                <a:cs typeface="Arial" panose="020B0604020202020204" pitchFamily="34" charset="0"/>
              </a:rPr>
              <a:t> = 4 The average </a:t>
            </a:r>
            <a:r>
              <a:rPr lang="en-US" sz="1200" b="0" i="0" dirty="0" err="1">
                <a:solidFill>
                  <a:schemeClr val="accent1">
                    <a:lumMod val="50000"/>
                  </a:schemeClr>
                </a:solidFill>
                <a:effectLst/>
                <a:latin typeface="Arial" panose="020B0604020202020204" pitchFamily="34" charset="0"/>
                <a:cs typeface="Arial" panose="020B0604020202020204" pitchFamily="34" charset="0"/>
              </a:rPr>
              <a:t>silhouette_score</a:t>
            </a:r>
            <a:r>
              <a:rPr lang="en-US" sz="1200" b="0" i="0" dirty="0">
                <a:solidFill>
                  <a:schemeClr val="accent1">
                    <a:lumMod val="50000"/>
                  </a:schemeClr>
                </a:solidFill>
                <a:effectLst/>
                <a:latin typeface="Arial" panose="020B0604020202020204" pitchFamily="34" charset="0"/>
                <a:cs typeface="Arial" panose="020B0604020202020204" pitchFamily="34" charset="0"/>
              </a:rPr>
              <a:t> is : 0.6505186632729437 </a:t>
            </a:r>
          </a:p>
          <a:p>
            <a:pPr>
              <a:lnSpc>
                <a:spcPct val="150000"/>
              </a:lnSpc>
            </a:pPr>
            <a:r>
              <a:rPr lang="en-US" sz="1200" b="0" i="0" dirty="0">
                <a:solidFill>
                  <a:schemeClr val="accent1">
                    <a:lumMod val="50000"/>
                  </a:schemeClr>
                </a:solidFill>
                <a:effectLst/>
                <a:latin typeface="Arial" panose="020B0604020202020204" pitchFamily="34" charset="0"/>
                <a:cs typeface="Arial" panose="020B0604020202020204" pitchFamily="34" charset="0"/>
              </a:rPr>
              <a:t>For </a:t>
            </a:r>
            <a:r>
              <a:rPr lang="en-US" sz="1200" b="0" i="0" dirty="0" err="1">
                <a:solidFill>
                  <a:schemeClr val="accent1">
                    <a:lumMod val="50000"/>
                  </a:schemeClr>
                </a:solidFill>
                <a:effectLst/>
                <a:latin typeface="Arial" panose="020B0604020202020204" pitchFamily="34" charset="0"/>
                <a:cs typeface="Arial" panose="020B0604020202020204" pitchFamily="34" charset="0"/>
              </a:rPr>
              <a:t>n_clusters</a:t>
            </a:r>
            <a:r>
              <a:rPr lang="en-US" sz="1200" b="0" i="0" dirty="0">
                <a:solidFill>
                  <a:schemeClr val="accent1">
                    <a:lumMod val="50000"/>
                  </a:schemeClr>
                </a:solidFill>
                <a:effectLst/>
                <a:latin typeface="Arial" panose="020B0604020202020204" pitchFamily="34" charset="0"/>
                <a:cs typeface="Arial" panose="020B0604020202020204" pitchFamily="34" charset="0"/>
              </a:rPr>
              <a:t> = 5 The average </a:t>
            </a:r>
            <a:r>
              <a:rPr lang="en-US" sz="1200" b="0" i="0" dirty="0" err="1">
                <a:solidFill>
                  <a:schemeClr val="accent1">
                    <a:lumMod val="50000"/>
                  </a:schemeClr>
                </a:solidFill>
                <a:effectLst/>
                <a:latin typeface="Arial" panose="020B0604020202020204" pitchFamily="34" charset="0"/>
                <a:cs typeface="Arial" panose="020B0604020202020204" pitchFamily="34" charset="0"/>
              </a:rPr>
              <a:t>silhouette_score</a:t>
            </a:r>
            <a:r>
              <a:rPr lang="en-US" sz="1200" b="0" i="0" dirty="0">
                <a:solidFill>
                  <a:schemeClr val="accent1">
                    <a:lumMod val="50000"/>
                  </a:schemeClr>
                </a:solidFill>
                <a:effectLst/>
                <a:latin typeface="Arial" panose="020B0604020202020204" pitchFamily="34" charset="0"/>
                <a:cs typeface="Arial" panose="020B0604020202020204" pitchFamily="34" charset="0"/>
              </a:rPr>
              <a:t> is : 0.56376469026194 </a:t>
            </a:r>
          </a:p>
          <a:p>
            <a:pPr>
              <a:lnSpc>
                <a:spcPct val="150000"/>
              </a:lnSpc>
            </a:pPr>
            <a:r>
              <a:rPr lang="en-US" sz="1200" b="0" i="0" dirty="0">
                <a:solidFill>
                  <a:schemeClr val="accent1">
                    <a:lumMod val="50000"/>
                  </a:schemeClr>
                </a:solidFill>
                <a:effectLst/>
                <a:latin typeface="Arial" panose="020B0604020202020204" pitchFamily="34" charset="0"/>
                <a:cs typeface="Arial" panose="020B0604020202020204" pitchFamily="34" charset="0"/>
              </a:rPr>
              <a:t>For </a:t>
            </a:r>
            <a:r>
              <a:rPr lang="en-US" sz="1200" b="0" i="0" dirty="0" err="1">
                <a:solidFill>
                  <a:schemeClr val="accent1">
                    <a:lumMod val="50000"/>
                  </a:schemeClr>
                </a:solidFill>
                <a:effectLst/>
                <a:latin typeface="Arial" panose="020B0604020202020204" pitchFamily="34" charset="0"/>
                <a:cs typeface="Arial" panose="020B0604020202020204" pitchFamily="34" charset="0"/>
              </a:rPr>
              <a:t>n_clusters</a:t>
            </a:r>
            <a:r>
              <a:rPr lang="en-US" sz="1200" b="0" i="0" dirty="0">
                <a:solidFill>
                  <a:schemeClr val="accent1">
                    <a:lumMod val="50000"/>
                  </a:schemeClr>
                </a:solidFill>
                <a:effectLst/>
                <a:latin typeface="Arial" panose="020B0604020202020204" pitchFamily="34" charset="0"/>
                <a:cs typeface="Arial" panose="020B0604020202020204" pitchFamily="34" charset="0"/>
              </a:rPr>
              <a:t> = 6 The average </a:t>
            </a:r>
            <a:r>
              <a:rPr lang="en-US" sz="1200" b="0" i="0" dirty="0" err="1">
                <a:solidFill>
                  <a:schemeClr val="accent1">
                    <a:lumMod val="50000"/>
                  </a:schemeClr>
                </a:solidFill>
                <a:effectLst/>
                <a:latin typeface="Arial" panose="020B0604020202020204" pitchFamily="34" charset="0"/>
                <a:cs typeface="Arial" panose="020B0604020202020204" pitchFamily="34" charset="0"/>
              </a:rPr>
              <a:t>silhouette_score</a:t>
            </a:r>
            <a:r>
              <a:rPr lang="en-US" sz="1200" b="0" i="0" dirty="0">
                <a:solidFill>
                  <a:schemeClr val="accent1">
                    <a:lumMod val="50000"/>
                  </a:schemeClr>
                </a:solidFill>
                <a:effectLst/>
                <a:latin typeface="Arial" panose="020B0604020202020204" pitchFamily="34" charset="0"/>
                <a:cs typeface="Arial" panose="020B0604020202020204" pitchFamily="34" charset="0"/>
              </a:rPr>
              <a:t> is : 0.4504666294372765</a:t>
            </a:r>
            <a:endParaRPr lang="en-IN" sz="1200" dirty="0">
              <a:solidFill>
                <a:schemeClr val="accent1">
                  <a:lumMod val="50000"/>
                </a:schemeClr>
              </a:solidFill>
              <a:latin typeface="Arial" panose="020B0604020202020204" pitchFamily="34" charset="0"/>
              <a:cs typeface="Arial" panose="020B0604020202020204" pitchFamily="34" charset="0"/>
            </a:endParaRPr>
          </a:p>
        </p:txBody>
      </p:sp>
      <p:sp>
        <p:nvSpPr>
          <p:cNvPr id="12" name="TextBox 11">
            <a:extLst>
              <a:ext uri="{FF2B5EF4-FFF2-40B4-BE49-F238E27FC236}">
                <a16:creationId xmlns:a16="http://schemas.microsoft.com/office/drawing/2014/main" id="{BD5F3EA1-F202-840A-F5ED-5954AD3E491B}"/>
              </a:ext>
            </a:extLst>
          </p:cNvPr>
          <p:cNvSpPr txBox="1"/>
          <p:nvPr/>
        </p:nvSpPr>
        <p:spPr>
          <a:xfrm>
            <a:off x="5542476" y="1173389"/>
            <a:ext cx="3581400" cy="3001334"/>
          </a:xfrm>
          <a:prstGeom prst="rect">
            <a:avLst/>
          </a:prstGeom>
          <a:noFill/>
        </p:spPr>
        <p:txBody>
          <a:bodyPr wrap="square">
            <a:spAutoFit/>
          </a:bodyPr>
          <a:lstStyle/>
          <a:p>
            <a:pPr marL="285750" indent="-285750" algn="just">
              <a:lnSpc>
                <a:spcPct val="150000"/>
              </a:lnSpc>
              <a:buFont typeface="Wingdings" panose="05000000000000000000" pitchFamily="2" charset="2"/>
              <a:buChar char="v"/>
            </a:pPr>
            <a:r>
              <a:rPr lang="en-US" sz="1600" b="0" i="0" dirty="0">
                <a:solidFill>
                  <a:schemeClr val="accent1">
                    <a:lumMod val="50000"/>
                  </a:schemeClr>
                </a:solidFill>
                <a:effectLst/>
                <a:latin typeface="Arial" panose="020B0604020202020204" pitchFamily="34" charset="0"/>
                <a:cs typeface="Arial" panose="020B0604020202020204" pitchFamily="34" charset="0"/>
              </a:rPr>
              <a:t>Here is the Silhouette analysis done on the above plots to select an optimal value for </a:t>
            </a:r>
            <a:r>
              <a:rPr lang="en-US" sz="1600" b="0" i="0" dirty="0" err="1">
                <a:solidFill>
                  <a:schemeClr val="accent1">
                    <a:lumMod val="50000"/>
                  </a:schemeClr>
                </a:solidFill>
                <a:effectLst/>
                <a:latin typeface="Arial" panose="020B0604020202020204" pitchFamily="34" charset="0"/>
                <a:cs typeface="Arial" panose="020B0604020202020204" pitchFamily="34" charset="0"/>
              </a:rPr>
              <a:t>n_clusters</a:t>
            </a:r>
            <a:r>
              <a:rPr lang="en-US" sz="1600" b="0" i="0" dirty="0">
                <a:solidFill>
                  <a:schemeClr val="accent1">
                    <a:lumMod val="50000"/>
                  </a:schemeClr>
                </a:solidFill>
                <a:effectLst/>
                <a:latin typeface="Arial" panose="020B0604020202020204" pitchFamily="34" charset="0"/>
                <a:cs typeface="Arial" panose="020B0604020202020204" pitchFamily="34" charset="0"/>
              </a:rPr>
              <a:t>.</a:t>
            </a:r>
          </a:p>
          <a:p>
            <a:pPr marL="285750" indent="-285750" algn="just">
              <a:lnSpc>
                <a:spcPct val="150000"/>
              </a:lnSpc>
              <a:buFont typeface="Wingdings" panose="05000000000000000000" pitchFamily="2" charset="2"/>
              <a:buChar char="v"/>
            </a:pPr>
            <a:r>
              <a:rPr lang="en-US" sz="1600" b="0" i="0" dirty="0">
                <a:solidFill>
                  <a:schemeClr val="accent1">
                    <a:lumMod val="50000"/>
                  </a:schemeClr>
                </a:solidFill>
                <a:effectLst/>
                <a:latin typeface="Arial" panose="020B0604020202020204" pitchFamily="34" charset="0"/>
                <a:cs typeface="Arial" panose="020B0604020202020204" pitchFamily="34" charset="0"/>
              </a:rPr>
              <a:t>The value of 4 and 5 for </a:t>
            </a:r>
            <a:r>
              <a:rPr lang="en-US" sz="1600" b="0" i="0" dirty="0" err="1">
                <a:solidFill>
                  <a:schemeClr val="accent1">
                    <a:lumMod val="50000"/>
                  </a:schemeClr>
                </a:solidFill>
                <a:effectLst/>
                <a:latin typeface="Arial" panose="020B0604020202020204" pitchFamily="34" charset="0"/>
                <a:cs typeface="Arial" panose="020B0604020202020204" pitchFamily="34" charset="0"/>
              </a:rPr>
              <a:t>n_clusters</a:t>
            </a:r>
            <a:r>
              <a:rPr lang="en-US" sz="1600" b="0" i="0" dirty="0">
                <a:solidFill>
                  <a:schemeClr val="accent1">
                    <a:lumMod val="50000"/>
                  </a:schemeClr>
                </a:solidFill>
                <a:effectLst/>
                <a:latin typeface="Arial" panose="020B0604020202020204" pitchFamily="34" charset="0"/>
                <a:cs typeface="Arial" panose="020B0604020202020204" pitchFamily="34" charset="0"/>
              </a:rPr>
              <a:t> looks to be the optimal one. The silhouette score for each cluster is above average silhouette scores.</a:t>
            </a:r>
          </a:p>
        </p:txBody>
      </p:sp>
    </p:spTree>
    <p:extLst>
      <p:ext uri="{BB962C8B-B14F-4D97-AF65-F5344CB8AC3E}">
        <p14:creationId xmlns:p14="http://schemas.microsoft.com/office/powerpoint/2010/main" val="28302411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35965" y="361950"/>
            <a:ext cx="2047850" cy="504625"/>
          </a:xfrm>
          <a:prstGeom prst="rect">
            <a:avLst/>
          </a:prstGeom>
        </p:spPr>
        <p:txBody>
          <a:bodyPr vert="horz" wrap="square" lIns="0" tIns="12065" rIns="0" bIns="0" rtlCol="0">
            <a:spAutoFit/>
          </a:bodyPr>
          <a:lstStyle/>
          <a:p>
            <a:pPr marL="12700">
              <a:lnSpc>
                <a:spcPct val="100000"/>
              </a:lnSpc>
              <a:spcBef>
                <a:spcPts val="95"/>
              </a:spcBef>
            </a:pPr>
            <a:r>
              <a:rPr sz="3200" spc="-5" dirty="0">
                <a:latin typeface="+mn-lt"/>
                <a:cs typeface="Arial"/>
              </a:rPr>
              <a:t>K -</a:t>
            </a:r>
            <a:r>
              <a:rPr sz="3200" spc="-80" dirty="0">
                <a:latin typeface="+mn-lt"/>
                <a:cs typeface="Arial"/>
              </a:rPr>
              <a:t> </a:t>
            </a:r>
            <a:r>
              <a:rPr sz="3200" spc="-5" dirty="0">
                <a:latin typeface="+mn-lt"/>
                <a:cs typeface="Arial"/>
              </a:rPr>
              <a:t>Means</a:t>
            </a:r>
            <a:endParaRPr sz="3200" dirty="0">
              <a:latin typeface="+mn-lt"/>
              <a:cs typeface="Arial"/>
            </a:endParaRPr>
          </a:p>
        </p:txBody>
      </p:sp>
      <p:sp>
        <p:nvSpPr>
          <p:cNvPr id="3" name="object 3"/>
          <p:cNvSpPr txBox="1"/>
          <p:nvPr/>
        </p:nvSpPr>
        <p:spPr>
          <a:xfrm>
            <a:off x="403973" y="838218"/>
            <a:ext cx="8115934" cy="2999411"/>
          </a:xfrm>
          <a:prstGeom prst="rect">
            <a:avLst/>
          </a:prstGeom>
        </p:spPr>
        <p:txBody>
          <a:bodyPr vert="horz" wrap="square" lIns="0" tIns="13335" rIns="0" bIns="0" rtlCol="0">
            <a:spAutoFit/>
          </a:bodyPr>
          <a:lstStyle/>
          <a:p>
            <a:pPr marL="12700" marR="5080" algn="just">
              <a:lnSpc>
                <a:spcPct val="150000"/>
              </a:lnSpc>
              <a:spcBef>
                <a:spcPts val="105"/>
              </a:spcBef>
            </a:pPr>
            <a:r>
              <a:rPr sz="1600" spc="5" dirty="0">
                <a:solidFill>
                  <a:srgbClr val="0D3A45"/>
                </a:solidFill>
                <a:latin typeface="Arial"/>
                <a:cs typeface="Arial"/>
              </a:rPr>
              <a:t>To </a:t>
            </a:r>
            <a:r>
              <a:rPr sz="1600" spc="-5" dirty="0">
                <a:solidFill>
                  <a:srgbClr val="0D3A45"/>
                </a:solidFill>
                <a:latin typeface="Arial"/>
                <a:cs typeface="Arial"/>
              </a:rPr>
              <a:t>process </a:t>
            </a:r>
            <a:r>
              <a:rPr sz="1600" dirty="0">
                <a:solidFill>
                  <a:srgbClr val="0D3A45"/>
                </a:solidFill>
                <a:latin typeface="Arial"/>
                <a:cs typeface="Arial"/>
              </a:rPr>
              <a:t>the </a:t>
            </a:r>
            <a:r>
              <a:rPr sz="1600" spc="-5" dirty="0">
                <a:solidFill>
                  <a:srgbClr val="0D3A45"/>
                </a:solidFill>
                <a:latin typeface="Arial"/>
                <a:cs typeface="Arial"/>
              </a:rPr>
              <a:t>learning data, the K-means algorithm </a:t>
            </a:r>
            <a:r>
              <a:rPr sz="1600" dirty="0">
                <a:solidFill>
                  <a:srgbClr val="0D3A45"/>
                </a:solidFill>
                <a:latin typeface="Arial"/>
                <a:cs typeface="Arial"/>
              </a:rPr>
              <a:t>in </a:t>
            </a:r>
            <a:r>
              <a:rPr sz="1600" spc="-5" dirty="0">
                <a:solidFill>
                  <a:srgbClr val="0D3A45"/>
                </a:solidFill>
                <a:latin typeface="Arial"/>
                <a:cs typeface="Arial"/>
              </a:rPr>
              <a:t>data mining </a:t>
            </a:r>
            <a:r>
              <a:rPr sz="1600" dirty="0">
                <a:solidFill>
                  <a:srgbClr val="0D3A45"/>
                </a:solidFill>
                <a:latin typeface="Arial"/>
                <a:cs typeface="Arial"/>
              </a:rPr>
              <a:t>starts </a:t>
            </a:r>
            <a:r>
              <a:rPr sz="1600" spc="-15" dirty="0">
                <a:solidFill>
                  <a:srgbClr val="0D3A45"/>
                </a:solidFill>
                <a:latin typeface="Arial"/>
                <a:cs typeface="Arial"/>
              </a:rPr>
              <a:t>with </a:t>
            </a:r>
            <a:r>
              <a:rPr sz="1600" dirty="0">
                <a:solidFill>
                  <a:srgbClr val="0D3A45"/>
                </a:solidFill>
                <a:latin typeface="Arial"/>
                <a:cs typeface="Arial"/>
              </a:rPr>
              <a:t>a  first </a:t>
            </a:r>
            <a:r>
              <a:rPr sz="1600" spc="-5" dirty="0">
                <a:solidFill>
                  <a:srgbClr val="0D3A45"/>
                </a:solidFill>
                <a:latin typeface="Arial"/>
                <a:cs typeface="Arial"/>
              </a:rPr>
              <a:t>group </a:t>
            </a:r>
            <a:r>
              <a:rPr sz="1600" dirty="0">
                <a:solidFill>
                  <a:srgbClr val="0D3A45"/>
                </a:solidFill>
                <a:latin typeface="Arial"/>
                <a:cs typeface="Arial"/>
              </a:rPr>
              <a:t>of </a:t>
            </a:r>
            <a:r>
              <a:rPr sz="1600" spc="-5" dirty="0">
                <a:solidFill>
                  <a:srgbClr val="0D3A45"/>
                </a:solidFill>
                <a:latin typeface="Arial"/>
                <a:cs typeface="Arial"/>
              </a:rPr>
              <a:t>randomly selected centroids, </a:t>
            </a:r>
            <a:r>
              <a:rPr sz="1600" spc="-15" dirty="0">
                <a:solidFill>
                  <a:srgbClr val="0D3A45"/>
                </a:solidFill>
                <a:latin typeface="Arial"/>
                <a:cs typeface="Arial"/>
              </a:rPr>
              <a:t>which </a:t>
            </a:r>
            <a:r>
              <a:rPr sz="1600" spc="-5" dirty="0">
                <a:solidFill>
                  <a:srgbClr val="0D3A45"/>
                </a:solidFill>
                <a:latin typeface="Arial"/>
                <a:cs typeface="Arial"/>
              </a:rPr>
              <a:t>are used as </a:t>
            </a:r>
            <a:r>
              <a:rPr sz="1600" dirty="0">
                <a:solidFill>
                  <a:srgbClr val="0D3A45"/>
                </a:solidFill>
                <a:latin typeface="Arial"/>
                <a:cs typeface="Arial"/>
              </a:rPr>
              <a:t>the </a:t>
            </a:r>
            <a:r>
              <a:rPr sz="1600" spc="-5" dirty="0">
                <a:solidFill>
                  <a:srgbClr val="0D3A45"/>
                </a:solidFill>
                <a:latin typeface="Arial"/>
                <a:cs typeface="Arial"/>
              </a:rPr>
              <a:t>beginning  points </a:t>
            </a:r>
            <a:r>
              <a:rPr sz="1600" dirty="0">
                <a:solidFill>
                  <a:srgbClr val="0D3A45"/>
                </a:solidFill>
                <a:latin typeface="Arial"/>
                <a:cs typeface="Arial"/>
              </a:rPr>
              <a:t>for </a:t>
            </a:r>
            <a:r>
              <a:rPr sz="1600" spc="-5" dirty="0">
                <a:solidFill>
                  <a:srgbClr val="0D3A45"/>
                </a:solidFill>
                <a:latin typeface="Arial"/>
                <a:cs typeface="Arial"/>
              </a:rPr>
              <a:t>every cluster, and then performs iterative (repetitive) calculations </a:t>
            </a:r>
            <a:r>
              <a:rPr sz="1600" dirty="0">
                <a:solidFill>
                  <a:srgbClr val="0D3A45"/>
                </a:solidFill>
                <a:latin typeface="Arial"/>
                <a:cs typeface="Arial"/>
              </a:rPr>
              <a:t>to  </a:t>
            </a:r>
            <a:r>
              <a:rPr sz="1600" spc="-5" dirty="0">
                <a:solidFill>
                  <a:srgbClr val="0D3A45"/>
                </a:solidFill>
                <a:latin typeface="Arial"/>
                <a:cs typeface="Arial"/>
              </a:rPr>
              <a:t>optimize </a:t>
            </a:r>
            <a:r>
              <a:rPr sz="1600" dirty="0">
                <a:solidFill>
                  <a:srgbClr val="0D3A45"/>
                </a:solidFill>
                <a:latin typeface="Arial"/>
                <a:cs typeface="Arial"/>
              </a:rPr>
              <a:t>the </a:t>
            </a:r>
            <a:r>
              <a:rPr sz="1600" spc="-5" dirty="0">
                <a:solidFill>
                  <a:srgbClr val="0D3A45"/>
                </a:solidFill>
                <a:latin typeface="Arial"/>
                <a:cs typeface="Arial"/>
              </a:rPr>
              <a:t>positions </a:t>
            </a:r>
            <a:r>
              <a:rPr sz="1600" dirty="0">
                <a:solidFill>
                  <a:srgbClr val="0D3A45"/>
                </a:solidFill>
                <a:latin typeface="Arial"/>
                <a:cs typeface="Arial"/>
              </a:rPr>
              <a:t>of </a:t>
            </a:r>
            <a:r>
              <a:rPr sz="1600" spc="-5" dirty="0">
                <a:solidFill>
                  <a:srgbClr val="0D3A45"/>
                </a:solidFill>
                <a:latin typeface="Arial"/>
                <a:cs typeface="Arial"/>
              </a:rPr>
              <a:t>the centroids</a:t>
            </a:r>
            <a:endParaRPr sz="1600" dirty="0">
              <a:latin typeface="Arial"/>
              <a:cs typeface="Arial"/>
            </a:endParaRPr>
          </a:p>
          <a:p>
            <a:pPr marL="12700" algn="just">
              <a:lnSpc>
                <a:spcPct val="150000"/>
              </a:lnSpc>
              <a:spcBef>
                <a:spcPts val="325"/>
              </a:spcBef>
            </a:pPr>
            <a:r>
              <a:rPr sz="1600" dirty="0">
                <a:solidFill>
                  <a:srgbClr val="0D3A45"/>
                </a:solidFill>
                <a:latin typeface="Arial"/>
                <a:cs typeface="Arial"/>
              </a:rPr>
              <a:t>It </a:t>
            </a:r>
            <a:r>
              <a:rPr sz="1600" spc="-5" dirty="0">
                <a:solidFill>
                  <a:srgbClr val="0D3A45"/>
                </a:solidFill>
                <a:latin typeface="Arial"/>
                <a:cs typeface="Arial"/>
              </a:rPr>
              <a:t>halts creating and optimizing clusters </a:t>
            </a:r>
            <a:r>
              <a:rPr sz="1600" spc="-15" dirty="0">
                <a:solidFill>
                  <a:srgbClr val="0D3A45"/>
                </a:solidFill>
                <a:latin typeface="Arial"/>
                <a:cs typeface="Arial"/>
              </a:rPr>
              <a:t>when</a:t>
            </a:r>
            <a:r>
              <a:rPr sz="1600" spc="90" dirty="0">
                <a:solidFill>
                  <a:srgbClr val="0D3A45"/>
                </a:solidFill>
                <a:latin typeface="Arial"/>
                <a:cs typeface="Arial"/>
              </a:rPr>
              <a:t> </a:t>
            </a:r>
            <a:r>
              <a:rPr sz="1600" spc="-5" dirty="0">
                <a:solidFill>
                  <a:srgbClr val="0D3A45"/>
                </a:solidFill>
                <a:latin typeface="Arial"/>
                <a:cs typeface="Arial"/>
              </a:rPr>
              <a:t>either:</a:t>
            </a:r>
            <a:endParaRPr sz="1600" dirty="0">
              <a:latin typeface="Arial"/>
              <a:cs typeface="Arial"/>
            </a:endParaRPr>
          </a:p>
          <a:p>
            <a:pPr marL="355600" marR="159385" indent="-342900" algn="just">
              <a:lnSpc>
                <a:spcPct val="150000"/>
              </a:lnSpc>
              <a:buChar char="●"/>
              <a:tabLst>
                <a:tab pos="354965" algn="l"/>
                <a:tab pos="355600" algn="l"/>
              </a:tabLst>
            </a:pPr>
            <a:r>
              <a:rPr sz="1600" dirty="0">
                <a:solidFill>
                  <a:srgbClr val="0D3A45"/>
                </a:solidFill>
                <a:latin typeface="Arial"/>
                <a:cs typeface="Arial"/>
              </a:rPr>
              <a:t>The </a:t>
            </a:r>
            <a:r>
              <a:rPr sz="1600" spc="-5" dirty="0">
                <a:solidFill>
                  <a:srgbClr val="0D3A45"/>
                </a:solidFill>
                <a:latin typeface="Arial"/>
                <a:cs typeface="Arial"/>
              </a:rPr>
              <a:t>centroids have stabilized </a:t>
            </a:r>
            <a:r>
              <a:rPr sz="1600" dirty="0">
                <a:solidFill>
                  <a:srgbClr val="0D3A45"/>
                </a:solidFill>
                <a:latin typeface="Arial"/>
                <a:cs typeface="Arial"/>
              </a:rPr>
              <a:t>— </a:t>
            </a:r>
            <a:r>
              <a:rPr sz="1600" spc="-5" dirty="0">
                <a:solidFill>
                  <a:srgbClr val="0D3A45"/>
                </a:solidFill>
                <a:latin typeface="Arial"/>
                <a:cs typeface="Arial"/>
              </a:rPr>
              <a:t>there is </a:t>
            </a:r>
            <a:r>
              <a:rPr sz="1600" spc="-10" dirty="0">
                <a:solidFill>
                  <a:srgbClr val="0D3A45"/>
                </a:solidFill>
                <a:latin typeface="Arial"/>
                <a:cs typeface="Arial"/>
              </a:rPr>
              <a:t>no </a:t>
            </a:r>
            <a:r>
              <a:rPr sz="1600" spc="-5" dirty="0">
                <a:solidFill>
                  <a:srgbClr val="0D3A45"/>
                </a:solidFill>
                <a:latin typeface="Arial"/>
                <a:cs typeface="Arial"/>
              </a:rPr>
              <a:t>change in their values because  the clustering has been</a:t>
            </a:r>
            <a:r>
              <a:rPr sz="1600" spc="40" dirty="0">
                <a:solidFill>
                  <a:srgbClr val="0D3A45"/>
                </a:solidFill>
                <a:latin typeface="Arial"/>
                <a:cs typeface="Arial"/>
              </a:rPr>
              <a:t> </a:t>
            </a:r>
            <a:r>
              <a:rPr sz="1600" spc="-5" dirty="0">
                <a:solidFill>
                  <a:srgbClr val="0D3A45"/>
                </a:solidFill>
                <a:latin typeface="Arial"/>
                <a:cs typeface="Arial"/>
              </a:rPr>
              <a:t>successful.</a:t>
            </a:r>
            <a:endParaRPr sz="1600" dirty="0">
              <a:latin typeface="Arial"/>
              <a:cs typeface="Arial"/>
            </a:endParaRPr>
          </a:p>
          <a:p>
            <a:pPr marL="355600" indent="-342900" algn="just">
              <a:lnSpc>
                <a:spcPct val="150000"/>
              </a:lnSpc>
              <a:spcBef>
                <a:spcPts val="325"/>
              </a:spcBef>
              <a:buChar char="●"/>
              <a:tabLst>
                <a:tab pos="354965" algn="l"/>
                <a:tab pos="355600" algn="l"/>
              </a:tabLst>
            </a:pPr>
            <a:r>
              <a:rPr sz="1600" spc="5" dirty="0">
                <a:solidFill>
                  <a:srgbClr val="0D3A45"/>
                </a:solidFill>
                <a:latin typeface="Arial"/>
                <a:cs typeface="Arial"/>
              </a:rPr>
              <a:t>The </a:t>
            </a:r>
            <a:r>
              <a:rPr sz="1600" spc="-5" dirty="0">
                <a:solidFill>
                  <a:srgbClr val="0D3A45"/>
                </a:solidFill>
                <a:latin typeface="Arial"/>
                <a:cs typeface="Arial"/>
              </a:rPr>
              <a:t>defined number </a:t>
            </a:r>
            <a:r>
              <a:rPr sz="1600" dirty="0">
                <a:solidFill>
                  <a:srgbClr val="0D3A45"/>
                </a:solidFill>
                <a:latin typeface="Arial"/>
                <a:cs typeface="Arial"/>
              </a:rPr>
              <a:t>of </a:t>
            </a:r>
            <a:r>
              <a:rPr sz="1600" spc="-5" dirty="0">
                <a:solidFill>
                  <a:srgbClr val="0D3A45"/>
                </a:solidFill>
                <a:latin typeface="Arial"/>
                <a:cs typeface="Arial"/>
              </a:rPr>
              <a:t>iterations has been</a:t>
            </a:r>
            <a:r>
              <a:rPr sz="1600" spc="50" dirty="0">
                <a:solidFill>
                  <a:srgbClr val="0D3A45"/>
                </a:solidFill>
                <a:latin typeface="Arial"/>
                <a:cs typeface="Arial"/>
              </a:rPr>
              <a:t> </a:t>
            </a:r>
            <a:r>
              <a:rPr sz="1600" spc="-5" dirty="0">
                <a:solidFill>
                  <a:srgbClr val="0D3A45"/>
                </a:solidFill>
                <a:latin typeface="Arial"/>
                <a:cs typeface="Arial"/>
              </a:rPr>
              <a:t>achieved</a:t>
            </a:r>
            <a:endParaRPr sz="1600" dirty="0">
              <a:latin typeface="Arial"/>
              <a:cs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264B65D-E464-7456-EF91-07A375FD600B}"/>
              </a:ext>
            </a:extLst>
          </p:cNvPr>
          <p:cNvSpPr txBox="1"/>
          <p:nvPr/>
        </p:nvSpPr>
        <p:spPr>
          <a:xfrm>
            <a:off x="304800" y="1733550"/>
            <a:ext cx="7772400" cy="2862322"/>
          </a:xfrm>
          <a:prstGeom prst="rect">
            <a:avLst/>
          </a:prstGeom>
          <a:noFill/>
        </p:spPr>
        <p:txBody>
          <a:bodyPr wrap="square">
            <a:spAutoFit/>
          </a:bodyPr>
          <a:lstStyle/>
          <a:p>
            <a:pPr algn="just"/>
            <a:r>
              <a:rPr lang="en-IN" b="1" dirty="0">
                <a:solidFill>
                  <a:schemeClr val="accent1">
                    <a:lumMod val="50000"/>
                  </a:schemeClr>
                </a:solidFill>
              </a:rPr>
              <a:t>1. Elbow Curve:</a:t>
            </a:r>
          </a:p>
          <a:p>
            <a:pPr algn="just"/>
            <a:r>
              <a:rPr lang="en-IN" dirty="0">
                <a:solidFill>
                  <a:schemeClr val="accent1">
                    <a:lumMod val="50000"/>
                  </a:schemeClr>
                </a:solidFill>
              </a:rPr>
              <a:t>● The Elbow Curve is one of the most popular methods to determine this optimal value of k.</a:t>
            </a:r>
          </a:p>
          <a:p>
            <a:pPr algn="just"/>
            <a:r>
              <a:rPr lang="en-IN" dirty="0">
                <a:solidFill>
                  <a:schemeClr val="accent1">
                    <a:lumMod val="50000"/>
                  </a:schemeClr>
                </a:solidFill>
              </a:rPr>
              <a:t>● The elbow curve uses the sum of squared distance (SSE)to choose an ideal  value of k based on the distance between the data points and their assigned clusters.</a:t>
            </a:r>
          </a:p>
          <a:p>
            <a:pPr algn="just"/>
            <a:r>
              <a:rPr lang="en-IN" b="1" dirty="0">
                <a:solidFill>
                  <a:schemeClr val="accent1">
                    <a:lumMod val="50000"/>
                  </a:schemeClr>
                </a:solidFill>
              </a:rPr>
              <a:t>2. Silhouette score :</a:t>
            </a:r>
          </a:p>
          <a:p>
            <a:pPr algn="just"/>
            <a:r>
              <a:rPr lang="en-IN" dirty="0">
                <a:solidFill>
                  <a:schemeClr val="accent1">
                    <a:lumMod val="50000"/>
                  </a:schemeClr>
                </a:solidFill>
              </a:rPr>
              <a:t>● Silhouette score is used to evaluate the quality of clusters created using clustering algorithms such as K Means in terms of how well samples are clustered with other samples that are similar to each other.</a:t>
            </a:r>
          </a:p>
        </p:txBody>
      </p:sp>
      <p:sp>
        <p:nvSpPr>
          <p:cNvPr id="5" name="TextBox 4">
            <a:extLst>
              <a:ext uri="{FF2B5EF4-FFF2-40B4-BE49-F238E27FC236}">
                <a16:creationId xmlns:a16="http://schemas.microsoft.com/office/drawing/2014/main" id="{2CF28DC6-B7DE-9ECB-3612-2A762819D97D}"/>
              </a:ext>
            </a:extLst>
          </p:cNvPr>
          <p:cNvSpPr txBox="1"/>
          <p:nvPr/>
        </p:nvSpPr>
        <p:spPr>
          <a:xfrm>
            <a:off x="228600" y="14687"/>
            <a:ext cx="7772400" cy="1661993"/>
          </a:xfrm>
          <a:prstGeom prst="rect">
            <a:avLst/>
          </a:prstGeom>
          <a:noFill/>
        </p:spPr>
        <p:txBody>
          <a:bodyPr wrap="square">
            <a:spAutoFit/>
          </a:bodyPr>
          <a:lstStyle/>
          <a:p>
            <a:pPr>
              <a:lnSpc>
                <a:spcPct val="150000"/>
              </a:lnSpc>
            </a:pPr>
            <a:r>
              <a:rPr lang="en-IN" sz="3200" b="1" dirty="0">
                <a:solidFill>
                  <a:srgbClr val="DA0000"/>
                </a:solidFill>
              </a:rPr>
              <a:t>K-Means Clustering</a:t>
            </a:r>
          </a:p>
          <a:p>
            <a:pPr algn="just"/>
            <a:r>
              <a:rPr lang="en-IN" dirty="0">
                <a:solidFill>
                  <a:schemeClr val="accent1">
                    <a:lumMod val="50000"/>
                  </a:schemeClr>
                </a:solidFill>
              </a:rPr>
              <a:t>K-means algorithm is an iterative algorithm that tries to partition the dataset into K pre defined distinct non overlapping subgroups where each data point belongs to only one group.</a:t>
            </a:r>
          </a:p>
        </p:txBody>
      </p:sp>
    </p:spTree>
    <p:extLst>
      <p:ext uri="{BB962C8B-B14F-4D97-AF65-F5344CB8AC3E}">
        <p14:creationId xmlns:p14="http://schemas.microsoft.com/office/powerpoint/2010/main" val="16295514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2400" y="133350"/>
            <a:ext cx="2895600" cy="504625"/>
          </a:xfrm>
          <a:prstGeom prst="rect">
            <a:avLst/>
          </a:prstGeom>
        </p:spPr>
        <p:txBody>
          <a:bodyPr vert="horz" wrap="square" lIns="0" tIns="12065" rIns="0" bIns="0" rtlCol="0">
            <a:spAutoFit/>
          </a:bodyPr>
          <a:lstStyle/>
          <a:p>
            <a:pPr marL="12700">
              <a:lnSpc>
                <a:spcPct val="100000"/>
              </a:lnSpc>
              <a:spcBef>
                <a:spcPts val="95"/>
              </a:spcBef>
            </a:pPr>
            <a:r>
              <a:rPr sz="3200" spc="-10" dirty="0">
                <a:latin typeface="+mn-lt"/>
                <a:cs typeface="Arial"/>
              </a:rPr>
              <a:t>K</a:t>
            </a:r>
            <a:r>
              <a:rPr sz="3200" spc="-5" dirty="0">
                <a:latin typeface="+mn-lt"/>
                <a:cs typeface="Arial"/>
              </a:rPr>
              <a:t>-Me</a:t>
            </a:r>
            <a:r>
              <a:rPr sz="3200" dirty="0">
                <a:latin typeface="+mn-lt"/>
                <a:cs typeface="Arial"/>
              </a:rPr>
              <a:t>a</a:t>
            </a:r>
            <a:r>
              <a:rPr sz="3200" spc="-5" dirty="0">
                <a:latin typeface="+mn-lt"/>
                <a:cs typeface="Arial"/>
              </a:rPr>
              <a:t>ns</a:t>
            </a:r>
            <a:endParaRPr sz="3200" dirty="0">
              <a:latin typeface="+mn-lt"/>
              <a:cs typeface="Arial"/>
            </a:endParaRPr>
          </a:p>
        </p:txBody>
      </p:sp>
      <p:pic>
        <p:nvPicPr>
          <p:cNvPr id="5" name="Picture 4">
            <a:extLst>
              <a:ext uri="{FF2B5EF4-FFF2-40B4-BE49-F238E27FC236}">
                <a16:creationId xmlns:a16="http://schemas.microsoft.com/office/drawing/2014/main" id="{CFF53FCA-405F-47F2-91D2-D4CD8C930D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0" y="844078"/>
            <a:ext cx="7247855" cy="3977071"/>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67005" y="57113"/>
            <a:ext cx="8976995" cy="5143500"/>
          </a:xfrm>
          <a:custGeom>
            <a:avLst/>
            <a:gdLst/>
            <a:ahLst/>
            <a:cxnLst/>
            <a:rect l="l" t="t" r="r" b="b"/>
            <a:pathLst>
              <a:path w="8976995" h="5143500">
                <a:moveTo>
                  <a:pt x="0" y="5143489"/>
                </a:moveTo>
                <a:lnTo>
                  <a:pt x="8976881" y="5143489"/>
                </a:lnTo>
                <a:lnTo>
                  <a:pt x="8976881" y="0"/>
                </a:lnTo>
                <a:lnTo>
                  <a:pt x="0" y="0"/>
                </a:lnTo>
                <a:lnTo>
                  <a:pt x="0" y="5143489"/>
                </a:lnTo>
                <a:close/>
              </a:path>
            </a:pathLst>
          </a:custGeom>
          <a:solidFill>
            <a:srgbClr val="F4FDFF"/>
          </a:solidFill>
        </p:spPr>
        <p:txBody>
          <a:bodyPr wrap="square" lIns="0" tIns="0" rIns="0" bIns="0" rtlCol="0"/>
          <a:lstStyle/>
          <a:p>
            <a:endParaRPr/>
          </a:p>
        </p:txBody>
      </p:sp>
      <p:sp>
        <p:nvSpPr>
          <p:cNvPr id="3" name="object 3"/>
          <p:cNvSpPr/>
          <p:nvPr/>
        </p:nvSpPr>
        <p:spPr>
          <a:xfrm>
            <a:off x="8602957" y="66524"/>
            <a:ext cx="348619" cy="357954"/>
          </a:xfrm>
          <a:prstGeom prst="rect">
            <a:avLst/>
          </a:prstGeom>
          <a:blipFill>
            <a:blip r:embed="rId2" cstate="print"/>
            <a:stretch>
              <a:fillRect/>
            </a:stretch>
          </a:blipFill>
        </p:spPr>
        <p:txBody>
          <a:bodyPr wrap="square" lIns="0" tIns="0" rIns="0" bIns="0" rtlCol="0"/>
          <a:lstStyle/>
          <a:p>
            <a:endParaRPr/>
          </a:p>
        </p:txBody>
      </p:sp>
      <p:grpSp>
        <p:nvGrpSpPr>
          <p:cNvPr id="4" name="object 4"/>
          <p:cNvGrpSpPr/>
          <p:nvPr/>
        </p:nvGrpSpPr>
        <p:grpSpPr>
          <a:xfrm>
            <a:off x="542298" y="916848"/>
            <a:ext cx="793115" cy="1076960"/>
            <a:chOff x="542298" y="916848"/>
            <a:chExt cx="793115" cy="1076960"/>
          </a:xfrm>
        </p:grpSpPr>
        <p:sp>
          <p:nvSpPr>
            <p:cNvPr id="5" name="object 5"/>
            <p:cNvSpPr/>
            <p:nvPr/>
          </p:nvSpPr>
          <p:spPr>
            <a:xfrm>
              <a:off x="554998" y="929548"/>
              <a:ext cx="767715" cy="1051560"/>
            </a:xfrm>
            <a:custGeom>
              <a:avLst/>
              <a:gdLst/>
              <a:ahLst/>
              <a:cxnLst/>
              <a:rect l="l" t="t" r="r" b="b"/>
              <a:pathLst>
                <a:path w="767715" h="1051560">
                  <a:moveTo>
                    <a:pt x="383549" y="1051075"/>
                  </a:moveTo>
                  <a:lnTo>
                    <a:pt x="0" y="667526"/>
                  </a:lnTo>
                  <a:lnTo>
                    <a:pt x="0" y="0"/>
                  </a:lnTo>
                  <a:lnTo>
                    <a:pt x="383549" y="383549"/>
                  </a:lnTo>
                  <a:lnTo>
                    <a:pt x="767098" y="0"/>
                  </a:lnTo>
                  <a:lnTo>
                    <a:pt x="767098" y="667526"/>
                  </a:lnTo>
                  <a:lnTo>
                    <a:pt x="383549" y="1051075"/>
                  </a:lnTo>
                  <a:close/>
                </a:path>
              </a:pathLst>
            </a:custGeom>
            <a:solidFill>
              <a:srgbClr val="104F5B"/>
            </a:solidFill>
          </p:spPr>
          <p:txBody>
            <a:bodyPr wrap="square" lIns="0" tIns="0" rIns="0" bIns="0" rtlCol="0"/>
            <a:lstStyle/>
            <a:p>
              <a:endParaRPr/>
            </a:p>
          </p:txBody>
        </p:sp>
        <p:sp>
          <p:nvSpPr>
            <p:cNvPr id="6" name="object 6"/>
            <p:cNvSpPr/>
            <p:nvPr/>
          </p:nvSpPr>
          <p:spPr>
            <a:xfrm>
              <a:off x="554998" y="929548"/>
              <a:ext cx="767715" cy="1051560"/>
            </a:xfrm>
            <a:custGeom>
              <a:avLst/>
              <a:gdLst/>
              <a:ahLst/>
              <a:cxnLst/>
              <a:rect l="l" t="t" r="r" b="b"/>
              <a:pathLst>
                <a:path w="767715" h="1051560">
                  <a:moveTo>
                    <a:pt x="767098" y="0"/>
                  </a:moveTo>
                  <a:lnTo>
                    <a:pt x="767098" y="667526"/>
                  </a:lnTo>
                  <a:lnTo>
                    <a:pt x="383549" y="1051075"/>
                  </a:lnTo>
                  <a:lnTo>
                    <a:pt x="0" y="667526"/>
                  </a:lnTo>
                  <a:lnTo>
                    <a:pt x="0" y="0"/>
                  </a:lnTo>
                  <a:lnTo>
                    <a:pt x="383549" y="383549"/>
                  </a:lnTo>
                  <a:lnTo>
                    <a:pt x="767098" y="0"/>
                  </a:lnTo>
                  <a:close/>
                </a:path>
              </a:pathLst>
            </a:custGeom>
            <a:ln w="25399">
              <a:solidFill>
                <a:srgbClr val="B80000"/>
              </a:solidFill>
            </a:ln>
          </p:spPr>
          <p:txBody>
            <a:bodyPr wrap="square" lIns="0" tIns="0" rIns="0" bIns="0" rtlCol="0"/>
            <a:lstStyle/>
            <a:p>
              <a:endParaRPr/>
            </a:p>
          </p:txBody>
        </p:sp>
      </p:grpSp>
      <p:sp>
        <p:nvSpPr>
          <p:cNvPr id="7" name="object 7"/>
          <p:cNvSpPr txBox="1"/>
          <p:nvPr/>
        </p:nvSpPr>
        <p:spPr>
          <a:xfrm>
            <a:off x="732180" y="1365106"/>
            <a:ext cx="412750" cy="162560"/>
          </a:xfrm>
          <a:prstGeom prst="rect">
            <a:avLst/>
          </a:prstGeom>
        </p:spPr>
        <p:txBody>
          <a:bodyPr vert="horz" wrap="square" lIns="0" tIns="12700" rIns="0" bIns="0" rtlCol="0">
            <a:spAutoFit/>
          </a:bodyPr>
          <a:lstStyle/>
          <a:p>
            <a:pPr marL="12700">
              <a:lnSpc>
                <a:spcPct val="100000"/>
              </a:lnSpc>
              <a:spcBef>
                <a:spcPts val="100"/>
              </a:spcBef>
            </a:pPr>
            <a:r>
              <a:rPr sz="900" b="1" spc="-5" dirty="0">
                <a:solidFill>
                  <a:srgbClr val="F4FDFF"/>
                </a:solidFill>
                <a:latin typeface="Arial"/>
                <a:cs typeface="Arial"/>
              </a:rPr>
              <a:t>Netflix:</a:t>
            </a:r>
            <a:endParaRPr sz="900">
              <a:latin typeface="Arial"/>
              <a:cs typeface="Arial"/>
            </a:endParaRPr>
          </a:p>
        </p:txBody>
      </p:sp>
      <p:grpSp>
        <p:nvGrpSpPr>
          <p:cNvPr id="8" name="object 8"/>
          <p:cNvGrpSpPr/>
          <p:nvPr/>
        </p:nvGrpSpPr>
        <p:grpSpPr>
          <a:xfrm>
            <a:off x="1309262" y="916843"/>
            <a:ext cx="7130415" cy="708660"/>
            <a:chOff x="1309262" y="916843"/>
            <a:chExt cx="7130415" cy="708660"/>
          </a:xfrm>
        </p:grpSpPr>
        <p:sp>
          <p:nvSpPr>
            <p:cNvPr id="9" name="object 9"/>
            <p:cNvSpPr/>
            <p:nvPr/>
          </p:nvSpPr>
          <p:spPr>
            <a:xfrm>
              <a:off x="1321962" y="929543"/>
              <a:ext cx="7105015" cy="683260"/>
            </a:xfrm>
            <a:custGeom>
              <a:avLst/>
              <a:gdLst/>
              <a:ahLst/>
              <a:cxnLst/>
              <a:rect l="l" t="t" r="r" b="b"/>
              <a:pathLst>
                <a:path w="7105015" h="683260">
                  <a:moveTo>
                    <a:pt x="6991046" y="683076"/>
                  </a:moveTo>
                  <a:lnTo>
                    <a:pt x="0" y="683073"/>
                  </a:lnTo>
                  <a:lnTo>
                    <a:pt x="9" y="0"/>
                  </a:lnTo>
                  <a:lnTo>
                    <a:pt x="6991046" y="7"/>
                  </a:lnTo>
                  <a:lnTo>
                    <a:pt x="7035360" y="8954"/>
                  </a:lnTo>
                  <a:lnTo>
                    <a:pt x="7071549" y="33352"/>
                  </a:lnTo>
                  <a:lnTo>
                    <a:pt x="7095948" y="69539"/>
                  </a:lnTo>
                  <a:lnTo>
                    <a:pt x="7104895" y="113854"/>
                  </a:lnTo>
                  <a:lnTo>
                    <a:pt x="7104895" y="569228"/>
                  </a:lnTo>
                  <a:lnTo>
                    <a:pt x="7096227" y="612796"/>
                  </a:lnTo>
                  <a:lnTo>
                    <a:pt x="7071545" y="649731"/>
                  </a:lnTo>
                  <a:lnTo>
                    <a:pt x="7034614" y="674409"/>
                  </a:lnTo>
                  <a:lnTo>
                    <a:pt x="6991046" y="683076"/>
                  </a:lnTo>
                  <a:close/>
                </a:path>
              </a:pathLst>
            </a:custGeom>
            <a:solidFill>
              <a:srgbClr val="EBCACA">
                <a:alpha val="89802"/>
              </a:srgbClr>
            </a:solidFill>
          </p:spPr>
          <p:txBody>
            <a:bodyPr wrap="square" lIns="0" tIns="0" rIns="0" bIns="0" rtlCol="0"/>
            <a:lstStyle/>
            <a:p>
              <a:endParaRPr/>
            </a:p>
          </p:txBody>
        </p:sp>
        <p:sp>
          <p:nvSpPr>
            <p:cNvPr id="10" name="object 10"/>
            <p:cNvSpPr/>
            <p:nvPr/>
          </p:nvSpPr>
          <p:spPr>
            <a:xfrm>
              <a:off x="1321962" y="929543"/>
              <a:ext cx="7105015" cy="683260"/>
            </a:xfrm>
            <a:custGeom>
              <a:avLst/>
              <a:gdLst/>
              <a:ahLst/>
              <a:cxnLst/>
              <a:rect l="l" t="t" r="r" b="b"/>
              <a:pathLst>
                <a:path w="7105015" h="683260">
                  <a:moveTo>
                    <a:pt x="7104895" y="113854"/>
                  </a:moveTo>
                  <a:lnTo>
                    <a:pt x="7104895" y="569228"/>
                  </a:lnTo>
                  <a:lnTo>
                    <a:pt x="7102687" y="591543"/>
                  </a:lnTo>
                  <a:lnTo>
                    <a:pt x="7096226" y="612796"/>
                  </a:lnTo>
                  <a:lnTo>
                    <a:pt x="7071545" y="649731"/>
                  </a:lnTo>
                  <a:lnTo>
                    <a:pt x="7034614" y="674409"/>
                  </a:lnTo>
                  <a:lnTo>
                    <a:pt x="6991045" y="683076"/>
                  </a:lnTo>
                  <a:lnTo>
                    <a:pt x="4" y="683076"/>
                  </a:lnTo>
                  <a:lnTo>
                    <a:pt x="4" y="7"/>
                  </a:lnTo>
                  <a:lnTo>
                    <a:pt x="6991045" y="7"/>
                  </a:lnTo>
                  <a:lnTo>
                    <a:pt x="7035360" y="8954"/>
                  </a:lnTo>
                  <a:lnTo>
                    <a:pt x="7071548" y="33352"/>
                  </a:lnTo>
                  <a:lnTo>
                    <a:pt x="7095948" y="69539"/>
                  </a:lnTo>
                  <a:lnTo>
                    <a:pt x="7104895" y="113854"/>
                  </a:lnTo>
                  <a:close/>
                </a:path>
              </a:pathLst>
            </a:custGeom>
            <a:ln w="25399">
              <a:solidFill>
                <a:srgbClr val="CC0000"/>
              </a:solidFill>
            </a:ln>
          </p:spPr>
          <p:txBody>
            <a:bodyPr wrap="square" lIns="0" tIns="0" rIns="0" bIns="0" rtlCol="0"/>
            <a:lstStyle/>
            <a:p>
              <a:endParaRPr/>
            </a:p>
          </p:txBody>
        </p:sp>
        <p:sp>
          <p:nvSpPr>
            <p:cNvPr id="11" name="object 11"/>
            <p:cNvSpPr/>
            <p:nvPr/>
          </p:nvSpPr>
          <p:spPr>
            <a:xfrm>
              <a:off x="1388770" y="1027836"/>
              <a:ext cx="6898005" cy="360680"/>
            </a:xfrm>
            <a:custGeom>
              <a:avLst/>
              <a:gdLst/>
              <a:ahLst/>
              <a:cxnLst/>
              <a:rect l="l" t="t" r="r" b="b"/>
              <a:pathLst>
                <a:path w="6898005" h="360680">
                  <a:moveTo>
                    <a:pt x="6771297" y="0"/>
                  </a:moveTo>
                  <a:lnTo>
                    <a:pt x="0" y="0"/>
                  </a:lnTo>
                  <a:lnTo>
                    <a:pt x="0" y="167640"/>
                  </a:lnTo>
                  <a:lnTo>
                    <a:pt x="6771297" y="167640"/>
                  </a:lnTo>
                  <a:lnTo>
                    <a:pt x="6771297" y="0"/>
                  </a:lnTo>
                  <a:close/>
                </a:path>
                <a:path w="6898005" h="360680">
                  <a:moveTo>
                    <a:pt x="6897802" y="192786"/>
                  </a:moveTo>
                  <a:lnTo>
                    <a:pt x="0" y="192786"/>
                  </a:lnTo>
                  <a:lnTo>
                    <a:pt x="0" y="360426"/>
                  </a:lnTo>
                  <a:lnTo>
                    <a:pt x="6897802" y="360426"/>
                  </a:lnTo>
                  <a:lnTo>
                    <a:pt x="6897802" y="192786"/>
                  </a:lnTo>
                  <a:close/>
                </a:path>
              </a:pathLst>
            </a:custGeom>
            <a:solidFill>
              <a:srgbClr val="EBCACA"/>
            </a:solidFill>
          </p:spPr>
          <p:txBody>
            <a:bodyPr wrap="square" lIns="0" tIns="0" rIns="0" bIns="0" rtlCol="0"/>
            <a:lstStyle/>
            <a:p>
              <a:endParaRPr/>
            </a:p>
          </p:txBody>
        </p:sp>
      </p:grpSp>
      <p:sp>
        <p:nvSpPr>
          <p:cNvPr id="12" name="object 12"/>
          <p:cNvSpPr txBox="1"/>
          <p:nvPr/>
        </p:nvSpPr>
        <p:spPr>
          <a:xfrm>
            <a:off x="1376070" y="984393"/>
            <a:ext cx="6922134" cy="411480"/>
          </a:xfrm>
          <a:prstGeom prst="rect">
            <a:avLst/>
          </a:prstGeom>
        </p:spPr>
        <p:txBody>
          <a:bodyPr vert="horz" wrap="square" lIns="0" tIns="12700" rIns="0" bIns="0" rtlCol="0">
            <a:spAutoFit/>
          </a:bodyPr>
          <a:lstStyle/>
          <a:p>
            <a:pPr marL="12700" marR="5080">
              <a:lnSpc>
                <a:spcPct val="114999"/>
              </a:lnSpc>
              <a:spcBef>
                <a:spcPts val="100"/>
              </a:spcBef>
            </a:pPr>
            <a:r>
              <a:rPr sz="1100" spc="-5" dirty="0">
                <a:latin typeface="Arial"/>
                <a:cs typeface="Arial"/>
              </a:rPr>
              <a:t>Netflix is </a:t>
            </a:r>
            <a:r>
              <a:rPr sz="1100" dirty="0">
                <a:latin typeface="Arial"/>
                <a:cs typeface="Arial"/>
              </a:rPr>
              <a:t>a company </a:t>
            </a:r>
            <a:r>
              <a:rPr sz="1100" spc="-5" dirty="0">
                <a:latin typeface="Arial"/>
                <a:cs typeface="Arial"/>
              </a:rPr>
              <a:t>that </a:t>
            </a:r>
            <a:r>
              <a:rPr sz="1100" dirty="0">
                <a:latin typeface="Arial"/>
                <a:cs typeface="Arial"/>
              </a:rPr>
              <a:t>manages a </a:t>
            </a:r>
            <a:r>
              <a:rPr sz="1100" spc="-5" dirty="0">
                <a:latin typeface="Arial"/>
                <a:cs typeface="Arial"/>
              </a:rPr>
              <a:t>large </a:t>
            </a:r>
            <a:r>
              <a:rPr sz="1100" dirty="0">
                <a:latin typeface="Arial"/>
                <a:cs typeface="Arial"/>
              </a:rPr>
              <a:t>collection </a:t>
            </a:r>
            <a:r>
              <a:rPr sz="1100" spc="-5" dirty="0">
                <a:latin typeface="Arial"/>
                <a:cs typeface="Arial"/>
              </a:rPr>
              <a:t>of TV </a:t>
            </a:r>
            <a:r>
              <a:rPr sz="1100" dirty="0">
                <a:latin typeface="Arial"/>
                <a:cs typeface="Arial"/>
              </a:rPr>
              <a:t>shows </a:t>
            </a:r>
            <a:r>
              <a:rPr sz="1100" spc="-5" dirty="0">
                <a:latin typeface="Arial"/>
                <a:cs typeface="Arial"/>
              </a:rPr>
              <a:t>and </a:t>
            </a:r>
            <a:r>
              <a:rPr sz="1100" dirty="0">
                <a:latin typeface="Arial"/>
                <a:cs typeface="Arial"/>
              </a:rPr>
              <a:t>movies, streaming </a:t>
            </a:r>
            <a:r>
              <a:rPr sz="1100" spc="-5" dirty="0">
                <a:latin typeface="Arial"/>
                <a:cs typeface="Arial"/>
              </a:rPr>
              <a:t>it anytime </a:t>
            </a:r>
            <a:r>
              <a:rPr sz="1100" dirty="0">
                <a:latin typeface="Arial"/>
                <a:cs typeface="Arial"/>
              </a:rPr>
              <a:t>via </a:t>
            </a:r>
            <a:r>
              <a:rPr sz="1100" spc="-5" dirty="0">
                <a:latin typeface="Arial"/>
                <a:cs typeface="Arial"/>
              </a:rPr>
              <a:t>online.  This business is profitable because users </a:t>
            </a:r>
            <a:r>
              <a:rPr sz="1100" dirty="0">
                <a:latin typeface="Arial"/>
                <a:cs typeface="Arial"/>
              </a:rPr>
              <a:t>make a monthly </a:t>
            </a:r>
            <a:r>
              <a:rPr sz="1100" spc="-5" dirty="0">
                <a:latin typeface="Arial"/>
                <a:cs typeface="Arial"/>
              </a:rPr>
              <a:t>payment to access the platform. </a:t>
            </a:r>
            <a:r>
              <a:rPr sz="1100" spc="-15" dirty="0">
                <a:latin typeface="Arial"/>
                <a:cs typeface="Arial"/>
              </a:rPr>
              <a:t>However,</a:t>
            </a:r>
            <a:r>
              <a:rPr sz="1100" spc="-40" dirty="0">
                <a:latin typeface="Arial"/>
                <a:cs typeface="Arial"/>
              </a:rPr>
              <a:t> </a:t>
            </a:r>
            <a:r>
              <a:rPr sz="1100" dirty="0">
                <a:latin typeface="Arial"/>
                <a:cs typeface="Arial"/>
              </a:rPr>
              <a:t>customers</a:t>
            </a:r>
          </a:p>
        </p:txBody>
      </p:sp>
      <p:sp>
        <p:nvSpPr>
          <p:cNvPr id="13" name="object 13"/>
          <p:cNvSpPr/>
          <p:nvPr/>
        </p:nvSpPr>
        <p:spPr>
          <a:xfrm>
            <a:off x="1388770" y="1413399"/>
            <a:ext cx="2592070" cy="167640"/>
          </a:xfrm>
          <a:custGeom>
            <a:avLst/>
            <a:gdLst/>
            <a:ahLst/>
            <a:cxnLst/>
            <a:rect l="l" t="t" r="r" b="b"/>
            <a:pathLst>
              <a:path w="2592070" h="167640">
                <a:moveTo>
                  <a:pt x="2591604" y="167639"/>
                </a:moveTo>
                <a:lnTo>
                  <a:pt x="0" y="167639"/>
                </a:lnTo>
                <a:lnTo>
                  <a:pt x="0" y="0"/>
                </a:lnTo>
                <a:lnTo>
                  <a:pt x="2591604" y="0"/>
                </a:lnTo>
                <a:lnTo>
                  <a:pt x="2591604" y="167639"/>
                </a:lnTo>
                <a:close/>
              </a:path>
            </a:pathLst>
          </a:custGeom>
          <a:solidFill>
            <a:srgbClr val="EBCACA"/>
          </a:solidFill>
        </p:spPr>
        <p:txBody>
          <a:bodyPr wrap="square" lIns="0" tIns="0" rIns="0" bIns="0" rtlCol="0"/>
          <a:lstStyle/>
          <a:p>
            <a:endParaRPr/>
          </a:p>
        </p:txBody>
      </p:sp>
      <p:sp>
        <p:nvSpPr>
          <p:cNvPr id="14" name="object 14"/>
          <p:cNvSpPr txBox="1"/>
          <p:nvPr/>
        </p:nvSpPr>
        <p:spPr>
          <a:xfrm>
            <a:off x="1376070" y="1395111"/>
            <a:ext cx="2616200" cy="193040"/>
          </a:xfrm>
          <a:prstGeom prst="rect">
            <a:avLst/>
          </a:prstGeom>
        </p:spPr>
        <p:txBody>
          <a:bodyPr vert="horz" wrap="square" lIns="0" tIns="12700" rIns="0" bIns="0" rtlCol="0">
            <a:spAutoFit/>
          </a:bodyPr>
          <a:lstStyle/>
          <a:p>
            <a:pPr marL="12700">
              <a:lnSpc>
                <a:spcPct val="100000"/>
              </a:lnSpc>
              <a:spcBef>
                <a:spcPts val="100"/>
              </a:spcBef>
            </a:pPr>
            <a:r>
              <a:rPr sz="1100" dirty="0">
                <a:latin typeface="Arial"/>
                <a:cs typeface="Arial"/>
              </a:rPr>
              <a:t>can cancel </a:t>
            </a:r>
            <a:r>
              <a:rPr sz="1100" spc="-5" dirty="0">
                <a:latin typeface="Arial"/>
                <a:cs typeface="Arial"/>
              </a:rPr>
              <a:t>their </a:t>
            </a:r>
            <a:r>
              <a:rPr sz="1100" dirty="0">
                <a:latin typeface="Arial"/>
                <a:cs typeface="Arial"/>
              </a:rPr>
              <a:t>subscriptions </a:t>
            </a:r>
            <a:r>
              <a:rPr sz="1100" spc="-5" dirty="0">
                <a:latin typeface="Arial"/>
                <a:cs typeface="Arial"/>
              </a:rPr>
              <a:t>at any</a:t>
            </a:r>
            <a:r>
              <a:rPr sz="1100" spc="-100" dirty="0">
                <a:latin typeface="Arial"/>
                <a:cs typeface="Arial"/>
              </a:rPr>
              <a:t> </a:t>
            </a:r>
            <a:r>
              <a:rPr sz="1100" spc="-5" dirty="0">
                <a:latin typeface="Arial"/>
                <a:cs typeface="Arial"/>
              </a:rPr>
              <a:t>time.</a:t>
            </a:r>
            <a:endParaRPr sz="1100">
              <a:latin typeface="Arial"/>
              <a:cs typeface="Arial"/>
            </a:endParaRPr>
          </a:p>
        </p:txBody>
      </p:sp>
      <p:grpSp>
        <p:nvGrpSpPr>
          <p:cNvPr id="15" name="object 15"/>
          <p:cNvGrpSpPr/>
          <p:nvPr/>
        </p:nvGrpSpPr>
        <p:grpSpPr>
          <a:xfrm>
            <a:off x="567154" y="2364533"/>
            <a:ext cx="7871959" cy="1051560"/>
            <a:chOff x="555023" y="2344385"/>
            <a:chExt cx="7871959" cy="1051560"/>
          </a:xfrm>
        </p:grpSpPr>
        <p:sp>
          <p:nvSpPr>
            <p:cNvPr id="16" name="object 16"/>
            <p:cNvSpPr/>
            <p:nvPr/>
          </p:nvSpPr>
          <p:spPr>
            <a:xfrm>
              <a:off x="555023" y="2367245"/>
              <a:ext cx="767715" cy="1028700"/>
            </a:xfrm>
            <a:custGeom>
              <a:avLst/>
              <a:gdLst/>
              <a:ahLst/>
              <a:cxnLst/>
              <a:rect l="l" t="t" r="r" b="b"/>
              <a:pathLst>
                <a:path w="767715" h="1028700">
                  <a:moveTo>
                    <a:pt x="383549" y="1028622"/>
                  </a:moveTo>
                  <a:lnTo>
                    <a:pt x="0" y="645073"/>
                  </a:lnTo>
                  <a:lnTo>
                    <a:pt x="0" y="0"/>
                  </a:lnTo>
                  <a:lnTo>
                    <a:pt x="383549" y="383549"/>
                  </a:lnTo>
                  <a:lnTo>
                    <a:pt x="767098" y="0"/>
                  </a:lnTo>
                  <a:lnTo>
                    <a:pt x="767098" y="645073"/>
                  </a:lnTo>
                  <a:lnTo>
                    <a:pt x="383549" y="1028622"/>
                  </a:lnTo>
                  <a:close/>
                </a:path>
              </a:pathLst>
            </a:custGeom>
            <a:solidFill>
              <a:srgbClr val="104F5B"/>
            </a:solidFill>
          </p:spPr>
          <p:txBody>
            <a:bodyPr wrap="square" lIns="0" tIns="0" rIns="0" bIns="0" rtlCol="0"/>
            <a:lstStyle/>
            <a:p>
              <a:endParaRPr/>
            </a:p>
          </p:txBody>
        </p:sp>
        <p:sp>
          <p:nvSpPr>
            <p:cNvPr id="17" name="object 17"/>
            <p:cNvSpPr/>
            <p:nvPr/>
          </p:nvSpPr>
          <p:spPr>
            <a:xfrm>
              <a:off x="555023" y="2344385"/>
              <a:ext cx="767715" cy="1051560"/>
            </a:xfrm>
            <a:custGeom>
              <a:avLst/>
              <a:gdLst/>
              <a:ahLst/>
              <a:cxnLst/>
              <a:rect l="l" t="t" r="r" b="b"/>
              <a:pathLst>
                <a:path w="767715" h="1028700">
                  <a:moveTo>
                    <a:pt x="767098" y="0"/>
                  </a:moveTo>
                  <a:lnTo>
                    <a:pt x="767098" y="645073"/>
                  </a:lnTo>
                  <a:lnTo>
                    <a:pt x="383549" y="1028622"/>
                  </a:lnTo>
                  <a:lnTo>
                    <a:pt x="0" y="645073"/>
                  </a:lnTo>
                  <a:lnTo>
                    <a:pt x="0" y="0"/>
                  </a:lnTo>
                  <a:lnTo>
                    <a:pt x="383549" y="383549"/>
                  </a:lnTo>
                  <a:lnTo>
                    <a:pt x="767098" y="0"/>
                  </a:lnTo>
                  <a:close/>
                </a:path>
              </a:pathLst>
            </a:custGeom>
            <a:ln w="25399">
              <a:solidFill>
                <a:srgbClr val="B80000"/>
              </a:solidFill>
            </a:ln>
          </p:spPr>
          <p:txBody>
            <a:bodyPr wrap="square" lIns="0" tIns="0" rIns="0" bIns="0" rtlCol="0"/>
            <a:lstStyle/>
            <a:p>
              <a:endParaRPr dirty="0"/>
            </a:p>
          </p:txBody>
        </p:sp>
        <p:sp>
          <p:nvSpPr>
            <p:cNvPr id="18" name="object 18"/>
            <p:cNvSpPr/>
            <p:nvPr/>
          </p:nvSpPr>
          <p:spPr>
            <a:xfrm>
              <a:off x="1321967" y="2355692"/>
              <a:ext cx="7105015" cy="631825"/>
            </a:xfrm>
            <a:custGeom>
              <a:avLst/>
              <a:gdLst/>
              <a:ahLst/>
              <a:cxnLst/>
              <a:rect l="l" t="t" r="r" b="b"/>
              <a:pathLst>
                <a:path w="7105015" h="631825">
                  <a:moveTo>
                    <a:pt x="6999666" y="631276"/>
                  </a:moveTo>
                  <a:lnTo>
                    <a:pt x="0" y="631276"/>
                  </a:lnTo>
                  <a:lnTo>
                    <a:pt x="7" y="0"/>
                  </a:lnTo>
                  <a:lnTo>
                    <a:pt x="6999666" y="4"/>
                  </a:lnTo>
                  <a:lnTo>
                    <a:pt x="7040628" y="8273"/>
                  </a:lnTo>
                  <a:lnTo>
                    <a:pt x="7074075" y="30821"/>
                  </a:lnTo>
                  <a:lnTo>
                    <a:pt x="7096623" y="64264"/>
                  </a:lnTo>
                  <a:lnTo>
                    <a:pt x="7104890" y="105219"/>
                  </a:lnTo>
                  <a:lnTo>
                    <a:pt x="7104890" y="526076"/>
                  </a:lnTo>
                  <a:lnTo>
                    <a:pt x="7096884" y="566332"/>
                  </a:lnTo>
                  <a:lnTo>
                    <a:pt x="7074065" y="600476"/>
                  </a:lnTo>
                  <a:lnTo>
                    <a:pt x="7039941" y="623273"/>
                  </a:lnTo>
                  <a:lnTo>
                    <a:pt x="6999666" y="631276"/>
                  </a:lnTo>
                  <a:close/>
                </a:path>
              </a:pathLst>
            </a:custGeom>
            <a:solidFill>
              <a:srgbClr val="EBCACA">
                <a:alpha val="89802"/>
              </a:srgbClr>
            </a:solidFill>
          </p:spPr>
          <p:txBody>
            <a:bodyPr wrap="square" lIns="0" tIns="0" rIns="0" bIns="0" rtlCol="0"/>
            <a:lstStyle/>
            <a:p>
              <a:endParaRPr/>
            </a:p>
          </p:txBody>
        </p:sp>
        <p:sp>
          <p:nvSpPr>
            <p:cNvPr id="19" name="object 19"/>
            <p:cNvSpPr/>
            <p:nvPr/>
          </p:nvSpPr>
          <p:spPr>
            <a:xfrm>
              <a:off x="1321967" y="2355692"/>
              <a:ext cx="7105015" cy="631825"/>
            </a:xfrm>
            <a:custGeom>
              <a:avLst/>
              <a:gdLst/>
              <a:ahLst/>
              <a:cxnLst/>
              <a:rect l="l" t="t" r="r" b="b"/>
              <a:pathLst>
                <a:path w="7105015" h="631825">
                  <a:moveTo>
                    <a:pt x="7104890" y="105219"/>
                  </a:moveTo>
                  <a:lnTo>
                    <a:pt x="7104890" y="526076"/>
                  </a:lnTo>
                  <a:lnTo>
                    <a:pt x="7102851" y="546694"/>
                  </a:lnTo>
                  <a:lnTo>
                    <a:pt x="7096884" y="566332"/>
                  </a:lnTo>
                  <a:lnTo>
                    <a:pt x="7074065" y="600476"/>
                  </a:lnTo>
                  <a:lnTo>
                    <a:pt x="7039940" y="623273"/>
                  </a:lnTo>
                  <a:lnTo>
                    <a:pt x="6999665" y="631276"/>
                  </a:lnTo>
                  <a:lnTo>
                    <a:pt x="4" y="631276"/>
                  </a:lnTo>
                  <a:lnTo>
                    <a:pt x="4" y="4"/>
                  </a:lnTo>
                  <a:lnTo>
                    <a:pt x="6999665" y="4"/>
                  </a:lnTo>
                  <a:lnTo>
                    <a:pt x="7040628" y="8273"/>
                  </a:lnTo>
                  <a:lnTo>
                    <a:pt x="7074075" y="30821"/>
                  </a:lnTo>
                  <a:lnTo>
                    <a:pt x="7096623" y="64264"/>
                  </a:lnTo>
                  <a:lnTo>
                    <a:pt x="7104890" y="105219"/>
                  </a:lnTo>
                  <a:close/>
                </a:path>
              </a:pathLst>
            </a:custGeom>
            <a:ln w="25399">
              <a:solidFill>
                <a:srgbClr val="CC0000"/>
              </a:solidFill>
            </a:ln>
          </p:spPr>
          <p:txBody>
            <a:bodyPr wrap="square" lIns="0" tIns="0" rIns="0" bIns="0" rtlCol="0"/>
            <a:lstStyle/>
            <a:p>
              <a:endParaRPr/>
            </a:p>
          </p:txBody>
        </p:sp>
        <p:sp>
          <p:nvSpPr>
            <p:cNvPr id="20" name="object 20"/>
            <p:cNvSpPr/>
            <p:nvPr/>
          </p:nvSpPr>
          <p:spPr>
            <a:xfrm>
              <a:off x="1392565" y="2570036"/>
              <a:ext cx="2901950" cy="165100"/>
            </a:xfrm>
            <a:custGeom>
              <a:avLst/>
              <a:gdLst/>
              <a:ahLst/>
              <a:cxnLst/>
              <a:rect l="l" t="t" r="r" b="b"/>
              <a:pathLst>
                <a:path w="2901950" h="165100">
                  <a:moveTo>
                    <a:pt x="2901619" y="164591"/>
                  </a:moveTo>
                  <a:lnTo>
                    <a:pt x="0" y="164591"/>
                  </a:lnTo>
                  <a:lnTo>
                    <a:pt x="0" y="0"/>
                  </a:lnTo>
                  <a:lnTo>
                    <a:pt x="2901619" y="0"/>
                  </a:lnTo>
                  <a:lnTo>
                    <a:pt x="2901619" y="164591"/>
                  </a:lnTo>
                  <a:close/>
                </a:path>
              </a:pathLst>
            </a:custGeom>
            <a:solidFill>
              <a:srgbClr val="EBCACA"/>
            </a:solidFill>
          </p:spPr>
          <p:txBody>
            <a:bodyPr wrap="square" lIns="0" tIns="0" rIns="0" bIns="0" rtlCol="0"/>
            <a:lstStyle/>
            <a:p>
              <a:endParaRPr/>
            </a:p>
          </p:txBody>
        </p:sp>
      </p:grpSp>
      <p:sp>
        <p:nvSpPr>
          <p:cNvPr id="21" name="object 21"/>
          <p:cNvSpPr txBox="1"/>
          <p:nvPr/>
        </p:nvSpPr>
        <p:spPr>
          <a:xfrm>
            <a:off x="554454" y="2536609"/>
            <a:ext cx="3750310" cy="461009"/>
          </a:xfrm>
          <a:prstGeom prst="rect">
            <a:avLst/>
          </a:prstGeom>
        </p:spPr>
        <p:txBody>
          <a:bodyPr vert="horz" wrap="square" lIns="0" tIns="12700" rIns="0" bIns="0" rtlCol="0">
            <a:spAutoFit/>
          </a:bodyPr>
          <a:lstStyle/>
          <a:p>
            <a:pPr marL="929005" indent="-92075">
              <a:lnSpc>
                <a:spcPct val="100000"/>
              </a:lnSpc>
              <a:spcBef>
                <a:spcPts val="100"/>
              </a:spcBef>
              <a:buChar char="•"/>
              <a:tabLst>
                <a:tab pos="929640" algn="l"/>
              </a:tabLst>
            </a:pPr>
            <a:r>
              <a:rPr sz="1200" spc="-5" dirty="0">
                <a:latin typeface="Times New Roman"/>
                <a:cs typeface="Times New Roman"/>
              </a:rPr>
              <a:t>Unsupervised Machine Learning</a:t>
            </a:r>
            <a:r>
              <a:rPr sz="1200" spc="265" dirty="0">
                <a:latin typeface="Times New Roman"/>
                <a:cs typeface="Times New Roman"/>
              </a:rPr>
              <a:t> </a:t>
            </a:r>
            <a:r>
              <a:rPr sz="1200" dirty="0">
                <a:latin typeface="Times New Roman"/>
                <a:cs typeface="Times New Roman"/>
              </a:rPr>
              <a:t>(Clustering)</a:t>
            </a:r>
          </a:p>
          <a:p>
            <a:pPr marL="12700">
              <a:lnSpc>
                <a:spcPct val="100000"/>
              </a:lnSpc>
              <a:spcBef>
                <a:spcPts val="910"/>
              </a:spcBef>
            </a:pPr>
            <a:r>
              <a:rPr sz="900" b="1" dirty="0">
                <a:solidFill>
                  <a:srgbClr val="F4FDFF"/>
                </a:solidFill>
                <a:latin typeface="Arial"/>
                <a:cs typeface="Arial"/>
              </a:rPr>
              <a:t>Methodology</a:t>
            </a:r>
            <a:r>
              <a:rPr sz="900" dirty="0">
                <a:solidFill>
                  <a:srgbClr val="F4FDFF"/>
                </a:solidFill>
                <a:latin typeface="Arial"/>
                <a:cs typeface="Arial"/>
              </a:rPr>
              <a:t>:</a:t>
            </a:r>
            <a:endParaRPr sz="900" dirty="0">
              <a:latin typeface="Arial"/>
              <a:cs typeface="Arial"/>
            </a:endParaRPr>
          </a:p>
        </p:txBody>
      </p:sp>
      <p:grpSp>
        <p:nvGrpSpPr>
          <p:cNvPr id="22" name="object 22"/>
          <p:cNvGrpSpPr/>
          <p:nvPr/>
        </p:nvGrpSpPr>
        <p:grpSpPr>
          <a:xfrm>
            <a:off x="542298" y="3640892"/>
            <a:ext cx="793115" cy="1076960"/>
            <a:chOff x="542298" y="3640892"/>
            <a:chExt cx="793115" cy="1076960"/>
          </a:xfrm>
        </p:grpSpPr>
        <p:sp>
          <p:nvSpPr>
            <p:cNvPr id="23" name="object 23"/>
            <p:cNvSpPr/>
            <p:nvPr/>
          </p:nvSpPr>
          <p:spPr>
            <a:xfrm>
              <a:off x="554998" y="3653592"/>
              <a:ext cx="767715" cy="1051560"/>
            </a:xfrm>
            <a:custGeom>
              <a:avLst/>
              <a:gdLst/>
              <a:ahLst/>
              <a:cxnLst/>
              <a:rect l="l" t="t" r="r" b="b"/>
              <a:pathLst>
                <a:path w="767715" h="1051560">
                  <a:moveTo>
                    <a:pt x="383549" y="1051072"/>
                  </a:moveTo>
                  <a:lnTo>
                    <a:pt x="0" y="667523"/>
                  </a:lnTo>
                  <a:lnTo>
                    <a:pt x="0" y="0"/>
                  </a:lnTo>
                  <a:lnTo>
                    <a:pt x="383549" y="383549"/>
                  </a:lnTo>
                  <a:lnTo>
                    <a:pt x="767098" y="0"/>
                  </a:lnTo>
                  <a:lnTo>
                    <a:pt x="767098" y="667523"/>
                  </a:lnTo>
                  <a:lnTo>
                    <a:pt x="383549" y="1051072"/>
                  </a:lnTo>
                  <a:close/>
                </a:path>
              </a:pathLst>
            </a:custGeom>
            <a:solidFill>
              <a:srgbClr val="104F5B"/>
            </a:solidFill>
          </p:spPr>
          <p:txBody>
            <a:bodyPr wrap="square" lIns="0" tIns="0" rIns="0" bIns="0" rtlCol="0"/>
            <a:lstStyle/>
            <a:p>
              <a:endParaRPr/>
            </a:p>
          </p:txBody>
        </p:sp>
        <p:sp>
          <p:nvSpPr>
            <p:cNvPr id="24" name="object 24"/>
            <p:cNvSpPr/>
            <p:nvPr/>
          </p:nvSpPr>
          <p:spPr>
            <a:xfrm>
              <a:off x="554998" y="3653592"/>
              <a:ext cx="767715" cy="1051560"/>
            </a:xfrm>
            <a:custGeom>
              <a:avLst/>
              <a:gdLst/>
              <a:ahLst/>
              <a:cxnLst/>
              <a:rect l="l" t="t" r="r" b="b"/>
              <a:pathLst>
                <a:path w="767715" h="1051560">
                  <a:moveTo>
                    <a:pt x="767098" y="0"/>
                  </a:moveTo>
                  <a:lnTo>
                    <a:pt x="767098" y="667523"/>
                  </a:lnTo>
                  <a:lnTo>
                    <a:pt x="383549" y="1051072"/>
                  </a:lnTo>
                  <a:lnTo>
                    <a:pt x="0" y="667523"/>
                  </a:lnTo>
                  <a:lnTo>
                    <a:pt x="0" y="0"/>
                  </a:lnTo>
                  <a:lnTo>
                    <a:pt x="383549" y="383549"/>
                  </a:lnTo>
                  <a:lnTo>
                    <a:pt x="767098" y="0"/>
                  </a:lnTo>
                  <a:close/>
                </a:path>
              </a:pathLst>
            </a:custGeom>
            <a:ln w="25399">
              <a:solidFill>
                <a:srgbClr val="B80000"/>
              </a:solidFill>
            </a:ln>
          </p:spPr>
          <p:txBody>
            <a:bodyPr wrap="square" lIns="0" tIns="0" rIns="0" bIns="0" rtlCol="0"/>
            <a:lstStyle/>
            <a:p>
              <a:endParaRPr/>
            </a:p>
          </p:txBody>
        </p:sp>
      </p:grpSp>
      <p:sp>
        <p:nvSpPr>
          <p:cNvPr id="25" name="object 25"/>
          <p:cNvSpPr txBox="1"/>
          <p:nvPr/>
        </p:nvSpPr>
        <p:spPr>
          <a:xfrm>
            <a:off x="655859" y="4089155"/>
            <a:ext cx="565785" cy="162560"/>
          </a:xfrm>
          <a:prstGeom prst="rect">
            <a:avLst/>
          </a:prstGeom>
        </p:spPr>
        <p:txBody>
          <a:bodyPr vert="horz" wrap="square" lIns="0" tIns="12700" rIns="0" bIns="0" rtlCol="0">
            <a:spAutoFit/>
          </a:bodyPr>
          <a:lstStyle/>
          <a:p>
            <a:pPr marL="12700">
              <a:lnSpc>
                <a:spcPct val="100000"/>
              </a:lnSpc>
              <a:spcBef>
                <a:spcPts val="100"/>
              </a:spcBef>
            </a:pPr>
            <a:r>
              <a:rPr sz="900" b="1" spc="-5" dirty="0">
                <a:solidFill>
                  <a:srgbClr val="F4FDFF"/>
                </a:solidFill>
                <a:latin typeface="Arial"/>
                <a:cs typeface="Arial"/>
              </a:rPr>
              <a:t>Database</a:t>
            </a:r>
            <a:r>
              <a:rPr sz="900" spc="-5" dirty="0">
                <a:solidFill>
                  <a:srgbClr val="F4FDFF"/>
                </a:solidFill>
                <a:latin typeface="Arial"/>
                <a:cs typeface="Arial"/>
              </a:rPr>
              <a:t>:</a:t>
            </a:r>
            <a:endParaRPr sz="900">
              <a:latin typeface="Arial"/>
              <a:cs typeface="Arial"/>
            </a:endParaRPr>
          </a:p>
        </p:txBody>
      </p:sp>
      <p:grpSp>
        <p:nvGrpSpPr>
          <p:cNvPr id="26" name="object 26"/>
          <p:cNvGrpSpPr/>
          <p:nvPr/>
        </p:nvGrpSpPr>
        <p:grpSpPr>
          <a:xfrm>
            <a:off x="1309262" y="3640892"/>
            <a:ext cx="7130415" cy="708660"/>
            <a:chOff x="1309262" y="3640892"/>
            <a:chExt cx="7130415" cy="708660"/>
          </a:xfrm>
        </p:grpSpPr>
        <p:sp>
          <p:nvSpPr>
            <p:cNvPr id="27" name="object 27"/>
            <p:cNvSpPr/>
            <p:nvPr/>
          </p:nvSpPr>
          <p:spPr>
            <a:xfrm>
              <a:off x="1321962" y="3653592"/>
              <a:ext cx="7105015" cy="683260"/>
            </a:xfrm>
            <a:custGeom>
              <a:avLst/>
              <a:gdLst/>
              <a:ahLst/>
              <a:cxnLst/>
              <a:rect l="l" t="t" r="r" b="b"/>
              <a:pathLst>
                <a:path w="7105015" h="683260">
                  <a:moveTo>
                    <a:pt x="6991046" y="683073"/>
                  </a:moveTo>
                  <a:lnTo>
                    <a:pt x="0" y="683073"/>
                  </a:lnTo>
                  <a:lnTo>
                    <a:pt x="4" y="0"/>
                  </a:lnTo>
                  <a:lnTo>
                    <a:pt x="6991046" y="0"/>
                  </a:lnTo>
                  <a:lnTo>
                    <a:pt x="7035360" y="8947"/>
                  </a:lnTo>
                  <a:lnTo>
                    <a:pt x="7071549" y="33346"/>
                  </a:lnTo>
                  <a:lnTo>
                    <a:pt x="7095948" y="69535"/>
                  </a:lnTo>
                  <a:lnTo>
                    <a:pt x="7104895" y="113849"/>
                  </a:lnTo>
                  <a:lnTo>
                    <a:pt x="7104895" y="569223"/>
                  </a:lnTo>
                  <a:lnTo>
                    <a:pt x="7096227" y="612792"/>
                  </a:lnTo>
                  <a:lnTo>
                    <a:pt x="7071545" y="649723"/>
                  </a:lnTo>
                  <a:lnTo>
                    <a:pt x="7034614" y="674404"/>
                  </a:lnTo>
                  <a:lnTo>
                    <a:pt x="6991046" y="683073"/>
                  </a:lnTo>
                  <a:close/>
                </a:path>
              </a:pathLst>
            </a:custGeom>
            <a:solidFill>
              <a:srgbClr val="EBCACA">
                <a:alpha val="89802"/>
              </a:srgbClr>
            </a:solidFill>
          </p:spPr>
          <p:txBody>
            <a:bodyPr wrap="square" lIns="0" tIns="0" rIns="0" bIns="0" rtlCol="0"/>
            <a:lstStyle/>
            <a:p>
              <a:endParaRPr/>
            </a:p>
          </p:txBody>
        </p:sp>
        <p:sp>
          <p:nvSpPr>
            <p:cNvPr id="28" name="object 28"/>
            <p:cNvSpPr/>
            <p:nvPr/>
          </p:nvSpPr>
          <p:spPr>
            <a:xfrm>
              <a:off x="1321962" y="3653592"/>
              <a:ext cx="7105015" cy="683260"/>
            </a:xfrm>
            <a:custGeom>
              <a:avLst/>
              <a:gdLst/>
              <a:ahLst/>
              <a:cxnLst/>
              <a:rect l="l" t="t" r="r" b="b"/>
              <a:pathLst>
                <a:path w="7105015" h="683260">
                  <a:moveTo>
                    <a:pt x="7104895" y="113849"/>
                  </a:moveTo>
                  <a:lnTo>
                    <a:pt x="7104895" y="569223"/>
                  </a:lnTo>
                  <a:lnTo>
                    <a:pt x="7102687" y="591540"/>
                  </a:lnTo>
                  <a:lnTo>
                    <a:pt x="7096226" y="612792"/>
                  </a:lnTo>
                  <a:lnTo>
                    <a:pt x="7071545" y="649723"/>
                  </a:lnTo>
                  <a:lnTo>
                    <a:pt x="7034614" y="674404"/>
                  </a:lnTo>
                  <a:lnTo>
                    <a:pt x="6991045" y="683073"/>
                  </a:lnTo>
                  <a:lnTo>
                    <a:pt x="4" y="683073"/>
                  </a:lnTo>
                  <a:lnTo>
                    <a:pt x="4" y="0"/>
                  </a:lnTo>
                  <a:lnTo>
                    <a:pt x="6991045" y="0"/>
                  </a:lnTo>
                  <a:lnTo>
                    <a:pt x="7035360" y="8947"/>
                  </a:lnTo>
                  <a:lnTo>
                    <a:pt x="7071548" y="33346"/>
                  </a:lnTo>
                  <a:lnTo>
                    <a:pt x="7095948" y="69535"/>
                  </a:lnTo>
                  <a:lnTo>
                    <a:pt x="7104895" y="113849"/>
                  </a:lnTo>
                  <a:close/>
                </a:path>
              </a:pathLst>
            </a:custGeom>
            <a:ln w="25399">
              <a:solidFill>
                <a:srgbClr val="CC0000"/>
              </a:solidFill>
            </a:ln>
          </p:spPr>
          <p:txBody>
            <a:bodyPr wrap="square" lIns="0" tIns="0" rIns="0" bIns="0" rtlCol="0"/>
            <a:lstStyle/>
            <a:p>
              <a:endParaRPr/>
            </a:p>
          </p:txBody>
        </p:sp>
      </p:grpSp>
      <p:sp>
        <p:nvSpPr>
          <p:cNvPr id="29" name="object 29"/>
          <p:cNvSpPr txBox="1"/>
          <p:nvPr/>
        </p:nvSpPr>
        <p:spPr>
          <a:xfrm>
            <a:off x="1379865" y="3714783"/>
            <a:ext cx="1942464" cy="537845"/>
          </a:xfrm>
          <a:prstGeom prst="rect">
            <a:avLst/>
          </a:prstGeom>
        </p:spPr>
        <p:txBody>
          <a:bodyPr vert="horz" wrap="square" lIns="0" tIns="12700" rIns="0" bIns="0" rtlCol="0">
            <a:spAutoFit/>
          </a:bodyPr>
          <a:lstStyle/>
          <a:p>
            <a:pPr marL="66675" indent="-54610">
              <a:lnSpc>
                <a:spcPts val="1370"/>
              </a:lnSpc>
              <a:spcBef>
                <a:spcPts val="100"/>
              </a:spcBef>
              <a:buSzPct val="91666"/>
              <a:buChar char="•"/>
              <a:tabLst>
                <a:tab pos="67310" algn="l"/>
              </a:tabLst>
            </a:pPr>
            <a:r>
              <a:rPr sz="1200" spc="-5" dirty="0">
                <a:latin typeface="Times New Roman"/>
                <a:cs typeface="Times New Roman"/>
              </a:rPr>
              <a:t>Netflix Movies and TV</a:t>
            </a:r>
            <a:r>
              <a:rPr sz="1200" spc="-114" dirty="0">
                <a:latin typeface="Times New Roman"/>
                <a:cs typeface="Times New Roman"/>
              </a:rPr>
              <a:t> </a:t>
            </a:r>
            <a:r>
              <a:rPr sz="1200" spc="-5" dirty="0">
                <a:latin typeface="Times New Roman"/>
                <a:cs typeface="Times New Roman"/>
              </a:rPr>
              <a:t>Shows</a:t>
            </a:r>
            <a:endParaRPr sz="1200" dirty="0">
              <a:latin typeface="Times New Roman"/>
              <a:cs typeface="Times New Roman"/>
            </a:endParaRPr>
          </a:p>
          <a:p>
            <a:pPr marL="66675" indent="-54610">
              <a:lnSpc>
                <a:spcPts val="1295"/>
              </a:lnSpc>
              <a:buSzPct val="91666"/>
              <a:buChar char="•"/>
              <a:tabLst>
                <a:tab pos="67310" algn="l"/>
              </a:tabLst>
            </a:pPr>
            <a:r>
              <a:rPr lang="en-US" sz="1200" dirty="0">
                <a:latin typeface="Times New Roman"/>
                <a:cs typeface="Times New Roman"/>
              </a:rPr>
              <a:t>8786</a:t>
            </a:r>
            <a:r>
              <a:rPr sz="1200" dirty="0">
                <a:latin typeface="Times New Roman"/>
                <a:cs typeface="Times New Roman"/>
              </a:rPr>
              <a:t> rows </a:t>
            </a:r>
            <a:r>
              <a:rPr sz="1200" spc="-5" dirty="0">
                <a:latin typeface="Times New Roman"/>
                <a:cs typeface="Times New Roman"/>
              </a:rPr>
              <a:t>and </a:t>
            </a:r>
            <a:r>
              <a:rPr sz="1200" dirty="0">
                <a:latin typeface="Times New Roman"/>
                <a:cs typeface="Times New Roman"/>
              </a:rPr>
              <a:t>12</a:t>
            </a:r>
            <a:r>
              <a:rPr sz="1200" spc="-40" dirty="0">
                <a:latin typeface="Times New Roman"/>
                <a:cs typeface="Times New Roman"/>
              </a:rPr>
              <a:t> </a:t>
            </a:r>
            <a:r>
              <a:rPr sz="1200" spc="-5" dirty="0">
                <a:latin typeface="Times New Roman"/>
                <a:cs typeface="Times New Roman"/>
              </a:rPr>
              <a:t>columns</a:t>
            </a:r>
            <a:endParaRPr sz="1200" dirty="0">
              <a:latin typeface="Times New Roman"/>
              <a:cs typeface="Times New Roman"/>
            </a:endParaRPr>
          </a:p>
          <a:p>
            <a:pPr marL="66675" indent="-54610">
              <a:lnSpc>
                <a:spcPts val="1370"/>
              </a:lnSpc>
              <a:buSzPct val="91666"/>
              <a:buChar char="•"/>
              <a:tabLst>
                <a:tab pos="67310" algn="l"/>
              </a:tabLst>
            </a:pPr>
            <a:r>
              <a:rPr sz="1200" spc="-5" dirty="0">
                <a:latin typeface="Times New Roman"/>
                <a:cs typeface="Times New Roman"/>
              </a:rPr>
              <a:t>Data </a:t>
            </a:r>
            <a:r>
              <a:rPr sz="1200" dirty="0">
                <a:latin typeface="Times New Roman"/>
                <a:cs typeface="Times New Roman"/>
              </a:rPr>
              <a:t>from </a:t>
            </a:r>
            <a:r>
              <a:rPr sz="1200" spc="-5" dirty="0">
                <a:latin typeface="Times New Roman"/>
                <a:cs typeface="Times New Roman"/>
              </a:rPr>
              <a:t>last</a:t>
            </a:r>
            <a:r>
              <a:rPr sz="1200" spc="-25" dirty="0">
                <a:latin typeface="Times New Roman"/>
                <a:cs typeface="Times New Roman"/>
              </a:rPr>
              <a:t> </a:t>
            </a:r>
            <a:r>
              <a:rPr sz="1200" dirty="0">
                <a:latin typeface="Times New Roman"/>
                <a:cs typeface="Times New Roman"/>
              </a:rPr>
              <a:t>decade</a:t>
            </a:r>
          </a:p>
        </p:txBody>
      </p:sp>
      <p:sp>
        <p:nvSpPr>
          <p:cNvPr id="30" name="object 30"/>
          <p:cNvSpPr/>
          <p:nvPr/>
        </p:nvSpPr>
        <p:spPr>
          <a:xfrm>
            <a:off x="0" y="0"/>
            <a:ext cx="167640" cy="5143500"/>
          </a:xfrm>
          <a:custGeom>
            <a:avLst/>
            <a:gdLst/>
            <a:ahLst/>
            <a:cxnLst/>
            <a:rect l="l" t="t" r="r" b="b"/>
            <a:pathLst>
              <a:path w="167640" h="5143500">
                <a:moveTo>
                  <a:pt x="167099" y="5143489"/>
                </a:moveTo>
                <a:lnTo>
                  <a:pt x="0" y="5143489"/>
                </a:lnTo>
                <a:lnTo>
                  <a:pt x="0" y="0"/>
                </a:lnTo>
                <a:lnTo>
                  <a:pt x="167099" y="0"/>
                </a:lnTo>
                <a:lnTo>
                  <a:pt x="167099" y="5143489"/>
                </a:lnTo>
                <a:close/>
              </a:path>
            </a:pathLst>
          </a:custGeom>
          <a:solidFill>
            <a:srgbClr val="0E3B44"/>
          </a:solidFill>
        </p:spPr>
        <p:txBody>
          <a:bodyPr wrap="square" lIns="0" tIns="0" rIns="0" bIns="0" rtlCol="0"/>
          <a:lstStyle/>
          <a:p>
            <a:endParaRPr/>
          </a:p>
        </p:txBody>
      </p:sp>
      <p:sp>
        <p:nvSpPr>
          <p:cNvPr id="31" name="object 31"/>
          <p:cNvSpPr txBox="1">
            <a:spLocks noGrp="1"/>
          </p:cNvSpPr>
          <p:nvPr>
            <p:ph type="title"/>
          </p:nvPr>
        </p:nvSpPr>
        <p:spPr>
          <a:xfrm>
            <a:off x="550263" y="65782"/>
            <a:ext cx="4009538" cy="505267"/>
          </a:xfrm>
          <a:prstGeom prst="rect">
            <a:avLst/>
          </a:prstGeom>
        </p:spPr>
        <p:txBody>
          <a:bodyPr vert="horz" wrap="square" lIns="0" tIns="12700" rIns="0" bIns="0" rtlCol="0">
            <a:spAutoFit/>
          </a:bodyPr>
          <a:lstStyle/>
          <a:p>
            <a:pPr marL="12700" algn="l">
              <a:lnSpc>
                <a:spcPct val="100000"/>
              </a:lnSpc>
              <a:spcBef>
                <a:spcPts val="100"/>
              </a:spcBef>
            </a:pPr>
            <a:r>
              <a:rPr sz="3200" spc="-15" dirty="0"/>
              <a:t>Introduction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1000" y="321031"/>
            <a:ext cx="2428850" cy="504625"/>
          </a:xfrm>
          <a:prstGeom prst="rect">
            <a:avLst/>
          </a:prstGeom>
        </p:spPr>
        <p:txBody>
          <a:bodyPr vert="horz" wrap="square" lIns="0" tIns="12065" rIns="0" bIns="0" rtlCol="0">
            <a:spAutoFit/>
          </a:bodyPr>
          <a:lstStyle/>
          <a:p>
            <a:pPr marL="12700">
              <a:lnSpc>
                <a:spcPct val="100000"/>
              </a:lnSpc>
              <a:spcBef>
                <a:spcPts val="95"/>
              </a:spcBef>
            </a:pPr>
            <a:r>
              <a:rPr sz="3200" spc="-5" dirty="0">
                <a:latin typeface="+mn-lt"/>
                <a:cs typeface="Arial"/>
              </a:rPr>
              <a:t>Clusters</a:t>
            </a:r>
            <a:endParaRPr sz="3200" dirty="0">
              <a:latin typeface="+mn-lt"/>
              <a:cs typeface="Arial"/>
            </a:endParaRPr>
          </a:p>
        </p:txBody>
      </p:sp>
      <p:sp>
        <p:nvSpPr>
          <p:cNvPr id="3" name="object 3"/>
          <p:cNvSpPr/>
          <p:nvPr/>
        </p:nvSpPr>
        <p:spPr>
          <a:xfrm>
            <a:off x="533400" y="945601"/>
            <a:ext cx="8316468" cy="2944367"/>
          </a:xfrm>
          <a:prstGeom prst="rect">
            <a:avLst/>
          </a:prstGeom>
          <a:blipFill>
            <a:blip r:embed="rId2" cstate="print"/>
            <a:stretch>
              <a:fillRect/>
            </a:stretch>
          </a:blipFill>
        </p:spPr>
        <p:txBody>
          <a:bodyPr wrap="square" lIns="0" tIns="0" rIns="0" bIns="0" rtlCol="0"/>
          <a:lstStyle/>
          <a:p>
            <a:endParaRPr/>
          </a:p>
        </p:txBody>
      </p:sp>
      <p:sp>
        <p:nvSpPr>
          <p:cNvPr id="5" name="TextBox 4">
            <a:extLst>
              <a:ext uri="{FF2B5EF4-FFF2-40B4-BE49-F238E27FC236}">
                <a16:creationId xmlns:a16="http://schemas.microsoft.com/office/drawing/2014/main" id="{6CD72CFC-7DAC-3B3C-9946-AC965BDEA4E0}"/>
              </a:ext>
            </a:extLst>
          </p:cNvPr>
          <p:cNvSpPr txBox="1"/>
          <p:nvPr/>
        </p:nvSpPr>
        <p:spPr>
          <a:xfrm>
            <a:off x="685800" y="4166977"/>
            <a:ext cx="8001000" cy="646331"/>
          </a:xfrm>
          <a:prstGeom prst="rect">
            <a:avLst/>
          </a:prstGeom>
          <a:noFill/>
        </p:spPr>
        <p:txBody>
          <a:bodyPr wrap="square">
            <a:spAutoFit/>
          </a:bodyPr>
          <a:lstStyle/>
          <a:p>
            <a:r>
              <a:rPr lang="en-US" b="0" i="0" dirty="0">
                <a:solidFill>
                  <a:schemeClr val="accent1">
                    <a:lumMod val="50000"/>
                  </a:schemeClr>
                </a:solidFill>
                <a:effectLst/>
                <a:latin typeface="Arial" panose="020B0604020202020204" pitchFamily="34" charset="0"/>
                <a:cs typeface="Arial" panose="020B0604020202020204" pitchFamily="34" charset="0"/>
              </a:rPr>
              <a:t>We clearly see that one cluster is the largest and one cluster has the fewest number of movies.</a:t>
            </a:r>
            <a:endParaRPr lang="en-IN" dirty="0">
              <a:solidFill>
                <a:schemeClr val="accent1">
                  <a:lumMod val="50000"/>
                </a:schemeClr>
              </a:solidFill>
              <a:latin typeface="Arial" panose="020B0604020202020204" pitchFamily="34" charset="0"/>
              <a:cs typeface="Arial" panose="020B0604020202020204" pitchFamily="34"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E646CB0-0811-03EB-5790-8D4678FFDA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45231"/>
            <a:ext cx="9144000" cy="4402453"/>
          </a:xfrm>
          <a:prstGeom prst="rect">
            <a:avLst/>
          </a:prstGeom>
        </p:spPr>
      </p:pic>
      <p:sp>
        <p:nvSpPr>
          <p:cNvPr id="5" name="TextBox 4">
            <a:extLst>
              <a:ext uri="{FF2B5EF4-FFF2-40B4-BE49-F238E27FC236}">
                <a16:creationId xmlns:a16="http://schemas.microsoft.com/office/drawing/2014/main" id="{5A6921A5-0284-4D80-6F1E-4A29801C40DE}"/>
              </a:ext>
            </a:extLst>
          </p:cNvPr>
          <p:cNvSpPr txBox="1"/>
          <p:nvPr/>
        </p:nvSpPr>
        <p:spPr>
          <a:xfrm>
            <a:off x="0" y="0"/>
            <a:ext cx="4419600" cy="523220"/>
          </a:xfrm>
          <a:prstGeom prst="rect">
            <a:avLst/>
          </a:prstGeom>
          <a:noFill/>
        </p:spPr>
        <p:txBody>
          <a:bodyPr wrap="square">
            <a:spAutoFit/>
          </a:bodyPr>
          <a:lstStyle/>
          <a:p>
            <a:r>
              <a:rPr lang="en-IN" sz="2800" b="1" dirty="0">
                <a:solidFill>
                  <a:srgbClr val="DA0000"/>
                </a:solidFill>
                <a:effectLst/>
              </a:rPr>
              <a:t>Run dashboard app</a:t>
            </a:r>
          </a:p>
        </p:txBody>
      </p:sp>
    </p:spTree>
    <p:extLst>
      <p:ext uri="{BB962C8B-B14F-4D97-AF65-F5344CB8AC3E}">
        <p14:creationId xmlns:p14="http://schemas.microsoft.com/office/powerpoint/2010/main" val="27660535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3400" y="133350"/>
            <a:ext cx="2276450" cy="504625"/>
          </a:xfrm>
          <a:prstGeom prst="rect">
            <a:avLst/>
          </a:prstGeom>
        </p:spPr>
        <p:txBody>
          <a:bodyPr vert="horz" wrap="square" lIns="0" tIns="12065" rIns="0" bIns="0" rtlCol="0">
            <a:spAutoFit/>
          </a:bodyPr>
          <a:lstStyle/>
          <a:p>
            <a:pPr marL="12700">
              <a:lnSpc>
                <a:spcPct val="100000"/>
              </a:lnSpc>
              <a:spcBef>
                <a:spcPts val="95"/>
              </a:spcBef>
            </a:pPr>
            <a:r>
              <a:rPr sz="3200" spc="-5" dirty="0">
                <a:latin typeface="+mn-lt"/>
                <a:cs typeface="Arial"/>
              </a:rPr>
              <a:t>Conclusion</a:t>
            </a:r>
            <a:endParaRPr sz="3200" dirty="0">
              <a:latin typeface="+mn-lt"/>
              <a:cs typeface="Arial"/>
            </a:endParaRPr>
          </a:p>
        </p:txBody>
      </p:sp>
      <p:sp>
        <p:nvSpPr>
          <p:cNvPr id="5" name="TextBox 4">
            <a:extLst>
              <a:ext uri="{FF2B5EF4-FFF2-40B4-BE49-F238E27FC236}">
                <a16:creationId xmlns:a16="http://schemas.microsoft.com/office/drawing/2014/main" id="{5E4396EC-D97F-F604-CF6D-612F13C22790}"/>
              </a:ext>
            </a:extLst>
          </p:cNvPr>
          <p:cNvSpPr txBox="1"/>
          <p:nvPr/>
        </p:nvSpPr>
        <p:spPr>
          <a:xfrm>
            <a:off x="228600" y="713348"/>
            <a:ext cx="8458200" cy="4298869"/>
          </a:xfrm>
          <a:prstGeom prst="rect">
            <a:avLst/>
          </a:prstGeom>
          <a:noFill/>
        </p:spPr>
        <p:txBody>
          <a:bodyPr wrap="square">
            <a:spAutoFit/>
          </a:bodyPr>
          <a:lstStyle/>
          <a:p>
            <a:pPr marL="171450" algn="just">
              <a:spcAft>
                <a:spcPts val="300"/>
              </a:spcAft>
              <a:buBlip>
                <a:blip r:embed="rId2">
                  <a:extLst>
                    <a:ext uri="{96DAC541-7B7A-43D3-8B79-37D633B846F1}">
                      <asvg:svgBlip xmlns:asvg="http://schemas.microsoft.com/office/drawing/2016/SVG/main" r:embed="rId3"/>
                    </a:ext>
                  </a:extLst>
                </a:blip>
              </a:buBlip>
            </a:pPr>
            <a:r>
              <a:rPr lang="en-IN" sz="1200" dirty="0">
                <a:solidFill>
                  <a:schemeClr val="accent1">
                    <a:lumMod val="50000"/>
                  </a:schemeClr>
                </a:solidFill>
                <a:latin typeface="Arial" panose="020B0604020202020204" pitchFamily="34" charset="0"/>
                <a:cs typeface="Arial" panose="020B0604020202020204" pitchFamily="34" charset="0"/>
              </a:rPr>
              <a:t>Data set contains 7787 rows and 12 columns in that cast and director features contains  large number of missing values so we can drop it.</a:t>
            </a:r>
          </a:p>
          <a:p>
            <a:pPr marL="171450" algn="just">
              <a:spcAft>
                <a:spcPts val="300"/>
              </a:spcAft>
              <a:buBlip>
                <a:blip r:embed="rId2">
                  <a:extLst>
                    <a:ext uri="{96DAC541-7B7A-43D3-8B79-37D633B846F1}">
                      <asvg:svgBlip xmlns:asvg="http://schemas.microsoft.com/office/drawing/2016/SVG/main" r:embed="rId3"/>
                    </a:ext>
                  </a:extLst>
                </a:blip>
              </a:buBlip>
            </a:pPr>
            <a:r>
              <a:rPr lang="en-IN" sz="1200" dirty="0">
                <a:solidFill>
                  <a:schemeClr val="accent1">
                    <a:lumMod val="50000"/>
                  </a:schemeClr>
                </a:solidFill>
                <a:latin typeface="Arial" panose="020B0604020202020204" pitchFamily="34" charset="0"/>
                <a:cs typeface="Arial" panose="020B0604020202020204" pitchFamily="34" charset="0"/>
              </a:rPr>
              <a:t>We have two types of content TV shows and Movies (30.9% contains TV shows and 69.1% contains Movies).</a:t>
            </a:r>
            <a:endParaRPr lang="en-US" sz="1200" dirty="0">
              <a:solidFill>
                <a:schemeClr val="accent1">
                  <a:lumMod val="50000"/>
                </a:schemeClr>
              </a:solidFill>
              <a:latin typeface="Arial" panose="020B0604020202020204" pitchFamily="34" charset="0"/>
              <a:cs typeface="Arial" panose="020B0604020202020204" pitchFamily="34" charset="0"/>
            </a:endParaRPr>
          </a:p>
          <a:p>
            <a:pPr marL="171450" algn="just">
              <a:spcAft>
                <a:spcPts val="300"/>
              </a:spcAft>
              <a:buBlip>
                <a:blip r:embed="rId2">
                  <a:extLst>
                    <a:ext uri="{96DAC541-7B7A-43D3-8B79-37D633B846F1}">
                      <asvg:svgBlip xmlns:asvg="http://schemas.microsoft.com/office/drawing/2016/SVG/main" r:embed="rId3"/>
                    </a:ext>
                  </a:extLst>
                </a:blip>
              </a:buBlip>
            </a:pPr>
            <a:r>
              <a:rPr lang="en-US" sz="1200" dirty="0">
                <a:solidFill>
                  <a:schemeClr val="accent1">
                    <a:lumMod val="50000"/>
                  </a:schemeClr>
                </a:solidFill>
                <a:latin typeface="Arial" panose="020B0604020202020204" pitchFamily="34" charset="0"/>
                <a:cs typeface="Arial" panose="020B0604020202020204" pitchFamily="34" charset="0"/>
              </a:rPr>
              <a:t>Most films </a:t>
            </a:r>
            <a:r>
              <a:rPr lang="en-US" sz="1200" spc="-5" dirty="0">
                <a:solidFill>
                  <a:schemeClr val="accent1">
                    <a:lumMod val="50000"/>
                  </a:schemeClr>
                </a:solidFill>
                <a:latin typeface="Arial" panose="020B0604020202020204" pitchFamily="34" charset="0"/>
                <a:cs typeface="Arial" panose="020B0604020202020204" pitchFamily="34" charset="0"/>
              </a:rPr>
              <a:t>were released in </a:t>
            </a:r>
            <a:r>
              <a:rPr lang="en-US" sz="1200" dirty="0">
                <a:solidFill>
                  <a:schemeClr val="accent1">
                    <a:lumMod val="50000"/>
                  </a:schemeClr>
                </a:solidFill>
                <a:latin typeface="Arial" panose="020B0604020202020204" pitchFamily="34" charset="0"/>
                <a:cs typeface="Arial" panose="020B0604020202020204" pitchFamily="34" charset="0"/>
              </a:rPr>
              <a:t>the </a:t>
            </a:r>
            <a:r>
              <a:rPr lang="en-US" sz="1200" spc="-5" dirty="0">
                <a:solidFill>
                  <a:schemeClr val="accent1">
                    <a:lumMod val="50000"/>
                  </a:schemeClr>
                </a:solidFill>
                <a:latin typeface="Arial" panose="020B0604020202020204" pitchFamily="34" charset="0"/>
                <a:cs typeface="Arial" panose="020B0604020202020204" pitchFamily="34" charset="0"/>
              </a:rPr>
              <a:t>years 2018, 2019, and</a:t>
            </a:r>
            <a:r>
              <a:rPr lang="en-US" sz="1200" spc="-30" dirty="0">
                <a:solidFill>
                  <a:schemeClr val="accent1">
                    <a:lumMod val="50000"/>
                  </a:schemeClr>
                </a:solidFill>
                <a:latin typeface="Arial" panose="020B0604020202020204" pitchFamily="34" charset="0"/>
                <a:cs typeface="Arial" panose="020B0604020202020204" pitchFamily="34" charset="0"/>
              </a:rPr>
              <a:t> </a:t>
            </a:r>
            <a:r>
              <a:rPr lang="en-US" sz="1200" spc="-5" dirty="0">
                <a:solidFill>
                  <a:schemeClr val="accent1">
                    <a:lumMod val="50000"/>
                  </a:schemeClr>
                </a:solidFill>
                <a:latin typeface="Arial" panose="020B0604020202020204" pitchFamily="34" charset="0"/>
                <a:cs typeface="Arial" panose="020B0604020202020204" pitchFamily="34" charset="0"/>
              </a:rPr>
              <a:t>2020 and</a:t>
            </a:r>
            <a:r>
              <a:rPr lang="en-IN" sz="1200" spc="-5" dirty="0">
                <a:solidFill>
                  <a:schemeClr val="accent1">
                    <a:lumMod val="50000"/>
                  </a:schemeClr>
                </a:solidFill>
                <a:latin typeface="Arial" panose="020B0604020202020204" pitchFamily="34" charset="0"/>
                <a:cs typeface="Arial" panose="020B0604020202020204" pitchFamily="34" charset="0"/>
              </a:rPr>
              <a:t> </a:t>
            </a:r>
            <a:r>
              <a:rPr lang="en-IN" sz="1200" dirty="0">
                <a:solidFill>
                  <a:schemeClr val="accent1">
                    <a:lumMod val="50000"/>
                  </a:schemeClr>
                </a:solidFill>
                <a:latin typeface="Arial" panose="020B0604020202020204" pitchFamily="34" charset="0"/>
                <a:cs typeface="Arial" panose="020B0604020202020204" pitchFamily="34" charset="0"/>
              </a:rPr>
              <a:t>united states have the maximum content on Netflix.</a:t>
            </a:r>
          </a:p>
          <a:p>
            <a:pPr marL="183515" marR="252729" algn="just">
              <a:lnSpc>
                <a:spcPct val="114999"/>
              </a:lnSpc>
              <a:spcAft>
                <a:spcPts val="300"/>
              </a:spcAft>
              <a:buBlip>
                <a:blip r:embed="rId2">
                  <a:extLst>
                    <a:ext uri="{96DAC541-7B7A-43D3-8B79-37D633B846F1}">
                      <asvg:svgBlip xmlns:asvg="http://schemas.microsoft.com/office/drawing/2016/SVG/main" r:embed="rId3"/>
                    </a:ext>
                  </a:extLst>
                </a:blip>
              </a:buBlip>
              <a:tabLst>
                <a:tab pos="402590" algn="l"/>
                <a:tab pos="403225" algn="l"/>
              </a:tabLst>
            </a:pPr>
            <a:r>
              <a:rPr lang="en-US" sz="1200" spc="-5" dirty="0">
                <a:solidFill>
                  <a:schemeClr val="accent1">
                    <a:lumMod val="50000"/>
                  </a:schemeClr>
                </a:solidFill>
                <a:latin typeface="Arial" panose="020B0604020202020204" pitchFamily="34" charset="0"/>
                <a:cs typeface="Arial" panose="020B0604020202020204" pitchFamily="34" charset="0"/>
              </a:rPr>
              <a:t>The months of </a:t>
            </a:r>
            <a:r>
              <a:rPr lang="en-US" sz="1200" spc="-15" dirty="0">
                <a:solidFill>
                  <a:schemeClr val="accent1">
                    <a:lumMod val="50000"/>
                  </a:schemeClr>
                </a:solidFill>
                <a:latin typeface="Arial" panose="020B0604020202020204" pitchFamily="34" charset="0"/>
                <a:cs typeface="Arial" panose="020B0604020202020204" pitchFamily="34" charset="0"/>
              </a:rPr>
              <a:t>October, November, </a:t>
            </a:r>
            <a:r>
              <a:rPr lang="en-US" sz="1200" spc="-5" dirty="0">
                <a:solidFill>
                  <a:schemeClr val="accent1">
                    <a:lumMod val="50000"/>
                  </a:schemeClr>
                </a:solidFill>
                <a:latin typeface="Arial" panose="020B0604020202020204" pitchFamily="34" charset="0"/>
                <a:cs typeface="Arial" panose="020B0604020202020204" pitchFamily="34" charset="0"/>
              </a:rPr>
              <a:t>December and January had </a:t>
            </a:r>
            <a:r>
              <a:rPr lang="en-US" sz="1200" dirty="0">
                <a:solidFill>
                  <a:schemeClr val="accent1">
                    <a:lumMod val="50000"/>
                  </a:schemeClr>
                </a:solidFill>
                <a:latin typeface="Arial" panose="020B0604020202020204" pitchFamily="34" charset="0"/>
                <a:cs typeface="Arial" panose="020B0604020202020204" pitchFamily="34" charset="0"/>
              </a:rPr>
              <a:t>the </a:t>
            </a:r>
            <a:r>
              <a:rPr lang="en-US" sz="1200" spc="-5" dirty="0">
                <a:solidFill>
                  <a:schemeClr val="accent1">
                    <a:lumMod val="50000"/>
                  </a:schemeClr>
                </a:solidFill>
                <a:latin typeface="Arial" panose="020B0604020202020204" pitchFamily="34" charset="0"/>
                <a:cs typeface="Arial" panose="020B0604020202020204" pitchFamily="34" charset="0"/>
              </a:rPr>
              <a:t>largest number of </a:t>
            </a:r>
            <a:r>
              <a:rPr lang="en-US" sz="1200" dirty="0">
                <a:solidFill>
                  <a:schemeClr val="accent1">
                    <a:lumMod val="50000"/>
                  </a:schemeClr>
                </a:solidFill>
                <a:latin typeface="Arial" panose="020B0604020202020204" pitchFamily="34" charset="0"/>
                <a:cs typeface="Arial" panose="020B0604020202020204" pitchFamily="34" charset="0"/>
              </a:rPr>
              <a:t>films </a:t>
            </a:r>
            <a:r>
              <a:rPr lang="en-US" sz="1200" spc="-5" dirty="0">
                <a:solidFill>
                  <a:schemeClr val="accent1">
                    <a:lumMod val="50000"/>
                  </a:schemeClr>
                </a:solidFill>
                <a:latin typeface="Arial" panose="020B0604020202020204" pitchFamily="34" charset="0"/>
                <a:cs typeface="Arial" panose="020B0604020202020204" pitchFamily="34" charset="0"/>
              </a:rPr>
              <a:t>and Tv-shows</a:t>
            </a:r>
            <a:r>
              <a:rPr lang="en-US" sz="1200" spc="-10" dirty="0">
                <a:solidFill>
                  <a:schemeClr val="accent1">
                    <a:lumMod val="50000"/>
                  </a:schemeClr>
                </a:solidFill>
                <a:latin typeface="Arial" panose="020B0604020202020204" pitchFamily="34" charset="0"/>
                <a:cs typeface="Arial" panose="020B0604020202020204" pitchFamily="34" charset="0"/>
              </a:rPr>
              <a:t> </a:t>
            </a:r>
            <a:r>
              <a:rPr lang="en-US" sz="1200" spc="-5" dirty="0">
                <a:solidFill>
                  <a:schemeClr val="accent1">
                    <a:lumMod val="50000"/>
                  </a:schemeClr>
                </a:solidFill>
                <a:latin typeface="Arial" panose="020B0604020202020204" pitchFamily="34" charset="0"/>
                <a:cs typeface="Arial" panose="020B0604020202020204" pitchFamily="34" charset="0"/>
              </a:rPr>
              <a:t>released.</a:t>
            </a:r>
            <a:endParaRPr lang="en-US" sz="1200" dirty="0">
              <a:solidFill>
                <a:schemeClr val="accent1">
                  <a:lumMod val="50000"/>
                </a:schemeClr>
              </a:solidFill>
              <a:latin typeface="Arial" panose="020B0604020202020204" pitchFamily="34" charset="0"/>
              <a:cs typeface="Arial" panose="020B0604020202020204" pitchFamily="34" charset="0"/>
            </a:endParaRPr>
          </a:p>
          <a:p>
            <a:pPr marL="184150" algn="just">
              <a:lnSpc>
                <a:spcPct val="100000"/>
              </a:lnSpc>
              <a:spcBef>
                <a:spcPts val="235"/>
              </a:spcBef>
              <a:spcAft>
                <a:spcPts val="300"/>
              </a:spcAft>
              <a:buBlip>
                <a:blip r:embed="rId2">
                  <a:extLst>
                    <a:ext uri="{96DAC541-7B7A-43D3-8B79-37D633B846F1}">
                      <asvg:svgBlip xmlns:asvg="http://schemas.microsoft.com/office/drawing/2016/SVG/main" r:embed="rId3"/>
                    </a:ext>
                  </a:extLst>
                </a:blip>
              </a:buBlip>
              <a:tabLst>
                <a:tab pos="402590" algn="l"/>
                <a:tab pos="403225" algn="l"/>
              </a:tabLst>
            </a:pPr>
            <a:r>
              <a:rPr lang="en-US" sz="1200" spc="-5" dirty="0">
                <a:solidFill>
                  <a:schemeClr val="accent1">
                    <a:lumMod val="50000"/>
                  </a:schemeClr>
                </a:solidFill>
                <a:latin typeface="Arial" panose="020B0604020202020204" pitchFamily="34" charset="0"/>
                <a:cs typeface="Arial" panose="020B0604020202020204" pitchFamily="34" charset="0"/>
              </a:rPr>
              <a:t>The USA, India, </a:t>
            </a:r>
            <a:r>
              <a:rPr lang="en-US" sz="1200" dirty="0">
                <a:solidFill>
                  <a:schemeClr val="accent1">
                    <a:lumMod val="50000"/>
                  </a:schemeClr>
                </a:solidFill>
                <a:latin typeface="Arial" panose="020B0604020202020204" pitchFamily="34" charset="0"/>
                <a:cs typeface="Arial" panose="020B0604020202020204" pitchFamily="34" charset="0"/>
              </a:rPr>
              <a:t>the </a:t>
            </a:r>
            <a:r>
              <a:rPr lang="en-US" sz="1200" spc="-5" dirty="0">
                <a:solidFill>
                  <a:schemeClr val="accent1">
                    <a:lumMod val="50000"/>
                  </a:schemeClr>
                </a:solidFill>
                <a:latin typeface="Arial" panose="020B0604020202020204" pitchFamily="34" charset="0"/>
                <a:cs typeface="Arial" panose="020B0604020202020204" pitchFamily="34" charset="0"/>
              </a:rPr>
              <a:t>United Kingdom, Canada, and Egypt are </a:t>
            </a:r>
            <a:r>
              <a:rPr lang="en-US" sz="1200" dirty="0">
                <a:solidFill>
                  <a:schemeClr val="accent1">
                    <a:lumMod val="50000"/>
                  </a:schemeClr>
                </a:solidFill>
                <a:latin typeface="Arial" panose="020B0604020202020204" pitchFamily="34" charset="0"/>
                <a:cs typeface="Arial" panose="020B0604020202020204" pitchFamily="34" charset="0"/>
              </a:rPr>
              <a:t>the top five </a:t>
            </a:r>
            <a:r>
              <a:rPr lang="en-US" sz="1200" spc="-5" dirty="0">
                <a:solidFill>
                  <a:schemeClr val="accent1">
                    <a:lumMod val="50000"/>
                  </a:schemeClr>
                </a:solidFill>
                <a:latin typeface="Arial" panose="020B0604020202020204" pitchFamily="34" charset="0"/>
                <a:cs typeface="Arial" panose="020B0604020202020204" pitchFamily="34" charset="0"/>
              </a:rPr>
              <a:t>producer</a:t>
            </a:r>
            <a:r>
              <a:rPr lang="en-US" sz="1200" spc="-50" dirty="0">
                <a:solidFill>
                  <a:schemeClr val="accent1">
                    <a:lumMod val="50000"/>
                  </a:schemeClr>
                </a:solidFill>
                <a:latin typeface="Arial" panose="020B0604020202020204" pitchFamily="34" charset="0"/>
                <a:cs typeface="Arial" panose="020B0604020202020204" pitchFamily="34" charset="0"/>
              </a:rPr>
              <a:t> </a:t>
            </a:r>
            <a:r>
              <a:rPr lang="en-US" sz="1200" spc="-5" dirty="0">
                <a:solidFill>
                  <a:schemeClr val="accent1">
                    <a:lumMod val="50000"/>
                  </a:schemeClr>
                </a:solidFill>
                <a:latin typeface="Arial" panose="020B0604020202020204" pitchFamily="34" charset="0"/>
                <a:cs typeface="Arial" panose="020B0604020202020204" pitchFamily="34" charset="0"/>
              </a:rPr>
              <a:t>countries.</a:t>
            </a:r>
            <a:endParaRPr lang="en-US" sz="1200" dirty="0">
              <a:solidFill>
                <a:schemeClr val="accent1">
                  <a:lumMod val="50000"/>
                </a:schemeClr>
              </a:solidFill>
              <a:latin typeface="Arial" panose="020B0604020202020204" pitchFamily="34" charset="0"/>
              <a:cs typeface="Arial" panose="020B0604020202020204" pitchFamily="34" charset="0"/>
            </a:endParaRPr>
          </a:p>
          <a:p>
            <a:pPr marL="184150" algn="just">
              <a:lnSpc>
                <a:spcPct val="100000"/>
              </a:lnSpc>
              <a:spcBef>
                <a:spcPts val="420"/>
              </a:spcBef>
              <a:spcAft>
                <a:spcPts val="300"/>
              </a:spcAft>
              <a:buBlip>
                <a:blip r:embed="rId2">
                  <a:extLst>
                    <a:ext uri="{96DAC541-7B7A-43D3-8B79-37D633B846F1}">
                      <asvg:svgBlip xmlns:asvg="http://schemas.microsoft.com/office/drawing/2016/SVG/main" r:embed="rId3"/>
                    </a:ext>
                  </a:extLst>
                </a:blip>
              </a:buBlip>
              <a:tabLst>
                <a:tab pos="354965" algn="l"/>
                <a:tab pos="355600" algn="l"/>
              </a:tabLst>
            </a:pPr>
            <a:r>
              <a:rPr lang="en-US" sz="1200" spc="-5" dirty="0">
                <a:solidFill>
                  <a:schemeClr val="accent1">
                    <a:lumMod val="50000"/>
                  </a:schemeClr>
                </a:solidFill>
                <a:latin typeface="Arial" panose="020B0604020202020204" pitchFamily="34" charset="0"/>
                <a:cs typeface="Arial" panose="020B0604020202020204" pitchFamily="34" charset="0"/>
              </a:rPr>
              <a:t>For </a:t>
            </a:r>
            <a:r>
              <a:rPr lang="en-US" sz="1200" dirty="0">
                <a:solidFill>
                  <a:schemeClr val="accent1">
                    <a:lumMod val="50000"/>
                  </a:schemeClr>
                </a:solidFill>
                <a:latin typeface="Arial" panose="020B0604020202020204" pitchFamily="34" charset="0"/>
                <a:cs typeface="Arial" panose="020B0604020202020204" pitchFamily="34" charset="0"/>
              </a:rPr>
              <a:t>the </a:t>
            </a:r>
            <a:r>
              <a:rPr lang="en-US" sz="1200" spc="-5" dirty="0">
                <a:solidFill>
                  <a:schemeClr val="accent1">
                    <a:lumMod val="50000"/>
                  </a:schemeClr>
                </a:solidFill>
                <a:latin typeface="Arial" panose="020B0604020202020204" pitchFamily="34" charset="0"/>
                <a:cs typeface="Arial" panose="020B0604020202020204" pitchFamily="34" charset="0"/>
              </a:rPr>
              <a:t>clustering algorithm, we utilized </a:t>
            </a:r>
            <a:r>
              <a:rPr lang="en-US" sz="1200" dirty="0">
                <a:solidFill>
                  <a:schemeClr val="accent1">
                    <a:lumMod val="50000"/>
                  </a:schemeClr>
                </a:solidFill>
                <a:latin typeface="Arial" panose="020B0604020202020204" pitchFamily="34" charset="0"/>
                <a:cs typeface="Arial" panose="020B0604020202020204" pitchFamily="34" charset="0"/>
              </a:rPr>
              <a:t>type, </a:t>
            </a:r>
            <a:r>
              <a:rPr lang="en-US" sz="1200" spc="-15" dirty="0">
                <a:solidFill>
                  <a:schemeClr val="accent1">
                    <a:lumMod val="50000"/>
                  </a:schemeClr>
                </a:solidFill>
                <a:latin typeface="Arial" panose="020B0604020202020204" pitchFamily="34" charset="0"/>
                <a:cs typeface="Arial" panose="020B0604020202020204" pitchFamily="34" charset="0"/>
              </a:rPr>
              <a:t>director, </a:t>
            </a:r>
            <a:r>
              <a:rPr lang="en-US" sz="1200" spc="-5" dirty="0">
                <a:solidFill>
                  <a:schemeClr val="accent1">
                    <a:lumMod val="50000"/>
                  </a:schemeClr>
                </a:solidFill>
                <a:latin typeface="Arial" panose="020B0604020202020204" pitchFamily="34" charset="0"/>
                <a:cs typeface="Arial" panose="020B0604020202020204" pitchFamily="34" charset="0"/>
              </a:rPr>
              <a:t>nation, released </a:t>
            </a:r>
            <a:r>
              <a:rPr lang="en-US" sz="1200" spc="-20" dirty="0">
                <a:solidFill>
                  <a:schemeClr val="accent1">
                    <a:lumMod val="50000"/>
                  </a:schemeClr>
                </a:solidFill>
                <a:latin typeface="Arial" panose="020B0604020202020204" pitchFamily="34" charset="0"/>
                <a:cs typeface="Arial" panose="020B0604020202020204" pitchFamily="34" charset="0"/>
              </a:rPr>
              <a:t>year, </a:t>
            </a:r>
            <a:r>
              <a:rPr lang="en-US" sz="1200" spc="-5" dirty="0">
                <a:solidFill>
                  <a:schemeClr val="accent1">
                    <a:lumMod val="50000"/>
                  </a:schemeClr>
                </a:solidFill>
                <a:latin typeface="Arial" panose="020B0604020202020204" pitchFamily="34" charset="0"/>
                <a:cs typeface="Arial" panose="020B0604020202020204" pitchFamily="34" charset="0"/>
              </a:rPr>
              <a:t>genre, and</a:t>
            </a:r>
            <a:r>
              <a:rPr lang="en-US" sz="1200" spc="5" dirty="0">
                <a:solidFill>
                  <a:schemeClr val="accent1">
                    <a:lumMod val="50000"/>
                  </a:schemeClr>
                </a:solidFill>
                <a:latin typeface="Arial" panose="020B0604020202020204" pitchFamily="34" charset="0"/>
                <a:cs typeface="Arial" panose="020B0604020202020204" pitchFamily="34" charset="0"/>
              </a:rPr>
              <a:t> </a:t>
            </a:r>
            <a:r>
              <a:rPr lang="en-US" sz="1200" spc="-20" dirty="0">
                <a:solidFill>
                  <a:schemeClr val="accent1">
                    <a:lumMod val="50000"/>
                  </a:schemeClr>
                </a:solidFill>
                <a:latin typeface="Arial" panose="020B0604020202020204" pitchFamily="34" charset="0"/>
                <a:cs typeface="Arial" panose="020B0604020202020204" pitchFamily="34" charset="0"/>
              </a:rPr>
              <a:t>year.</a:t>
            </a:r>
            <a:r>
              <a:rPr lang="en-US" sz="1200" spc="-5" dirty="0">
                <a:solidFill>
                  <a:schemeClr val="accent1">
                    <a:lumMod val="50000"/>
                  </a:schemeClr>
                </a:solidFill>
                <a:latin typeface="Arial" panose="020B0604020202020204" pitchFamily="34" charset="0"/>
                <a:cs typeface="Arial" panose="020B0604020202020204" pitchFamily="34" charset="0"/>
              </a:rPr>
              <a:t> </a:t>
            </a:r>
          </a:p>
          <a:p>
            <a:pPr marL="184150" algn="just">
              <a:lnSpc>
                <a:spcPct val="100000"/>
              </a:lnSpc>
              <a:spcBef>
                <a:spcPts val="420"/>
              </a:spcBef>
              <a:spcAft>
                <a:spcPts val="300"/>
              </a:spcAft>
              <a:buBlip>
                <a:blip r:embed="rId2">
                  <a:extLst>
                    <a:ext uri="{96DAC541-7B7A-43D3-8B79-37D633B846F1}">
                      <asvg:svgBlip xmlns:asvg="http://schemas.microsoft.com/office/drawing/2016/SVG/main" r:embed="rId3"/>
                    </a:ext>
                  </a:extLst>
                </a:blip>
              </a:buBlip>
              <a:tabLst>
                <a:tab pos="354965" algn="l"/>
                <a:tab pos="355600" algn="l"/>
              </a:tabLst>
            </a:pPr>
            <a:r>
              <a:rPr lang="en-US" sz="1200" spc="-5" dirty="0">
                <a:solidFill>
                  <a:schemeClr val="accent1">
                    <a:lumMod val="50000"/>
                  </a:schemeClr>
                </a:solidFill>
                <a:latin typeface="Arial" panose="020B0604020202020204" pitchFamily="34" charset="0"/>
                <a:cs typeface="Arial" panose="020B0604020202020204" pitchFamily="34" charset="0"/>
              </a:rPr>
              <a:t>LDA and LSA has sorted much more similar </a:t>
            </a:r>
            <a:r>
              <a:rPr lang="en-US" sz="1200" dirty="0">
                <a:solidFill>
                  <a:schemeClr val="accent1">
                    <a:lumMod val="50000"/>
                  </a:schemeClr>
                </a:solidFill>
                <a:latin typeface="Arial" panose="020B0604020202020204" pitchFamily="34" charset="0"/>
                <a:cs typeface="Arial" panose="020B0604020202020204" pitchFamily="34" charset="0"/>
              </a:rPr>
              <a:t>titles </a:t>
            </a:r>
            <a:r>
              <a:rPr lang="en-US" sz="1200" spc="-5" dirty="0">
                <a:solidFill>
                  <a:schemeClr val="accent1">
                    <a:lumMod val="50000"/>
                  </a:schemeClr>
                </a:solidFill>
                <a:latin typeface="Arial" panose="020B0604020202020204" pitchFamily="34" charset="0"/>
                <a:cs typeface="Arial" panose="020B0604020202020204" pitchFamily="34" charset="0"/>
              </a:rPr>
              <a:t>in a group </a:t>
            </a:r>
            <a:r>
              <a:rPr lang="en-US" sz="1200" dirty="0">
                <a:solidFill>
                  <a:schemeClr val="accent1">
                    <a:lumMod val="50000"/>
                  </a:schemeClr>
                </a:solidFill>
                <a:latin typeface="Arial" panose="020B0604020202020204" pitchFamily="34" charset="0"/>
                <a:cs typeface="Arial" panose="020B0604020202020204" pitchFamily="34" charset="0"/>
              </a:rPr>
              <a:t>of</a:t>
            </a:r>
            <a:r>
              <a:rPr lang="en-US" sz="1200" spc="85" dirty="0">
                <a:solidFill>
                  <a:schemeClr val="accent1">
                    <a:lumMod val="50000"/>
                  </a:schemeClr>
                </a:solidFill>
                <a:latin typeface="Arial" panose="020B0604020202020204" pitchFamily="34" charset="0"/>
                <a:cs typeface="Arial" panose="020B0604020202020204" pitchFamily="34" charset="0"/>
              </a:rPr>
              <a:t> </a:t>
            </a:r>
            <a:r>
              <a:rPr lang="en-US" sz="1200" spc="-5" dirty="0">
                <a:solidFill>
                  <a:schemeClr val="accent1">
                    <a:lumMod val="50000"/>
                  </a:schemeClr>
                </a:solidFill>
                <a:latin typeface="Arial" panose="020B0604020202020204" pitchFamily="34" charset="0"/>
                <a:cs typeface="Arial" panose="020B0604020202020204" pitchFamily="34" charset="0"/>
              </a:rPr>
              <a:t>genre.</a:t>
            </a:r>
            <a:endParaRPr lang="en-US" sz="1200" dirty="0">
              <a:solidFill>
                <a:schemeClr val="accent1">
                  <a:lumMod val="50000"/>
                </a:schemeClr>
              </a:solidFill>
              <a:latin typeface="Arial" panose="020B0604020202020204" pitchFamily="34" charset="0"/>
              <a:cs typeface="Arial" panose="020B0604020202020204" pitchFamily="34" charset="0"/>
            </a:endParaRPr>
          </a:p>
          <a:p>
            <a:pPr marL="183516" algn="just">
              <a:lnSpc>
                <a:spcPct val="100000"/>
              </a:lnSpc>
              <a:spcBef>
                <a:spcPts val="325"/>
              </a:spcBef>
              <a:spcAft>
                <a:spcPts val="300"/>
              </a:spcAft>
              <a:buBlip>
                <a:blip r:embed="rId2">
                  <a:extLst>
                    <a:ext uri="{96DAC541-7B7A-43D3-8B79-37D633B846F1}">
                      <asvg:svgBlip xmlns:asvg="http://schemas.microsoft.com/office/drawing/2016/SVG/main" r:embed="rId3"/>
                    </a:ext>
                  </a:extLst>
                </a:blip>
              </a:buBlip>
              <a:tabLst>
                <a:tab pos="419100" algn="l"/>
                <a:tab pos="419734" algn="l"/>
              </a:tabLst>
            </a:pPr>
            <a:r>
              <a:rPr lang="en-IN" sz="1200" dirty="0">
                <a:solidFill>
                  <a:schemeClr val="accent1">
                    <a:lumMod val="50000"/>
                  </a:schemeClr>
                </a:solidFill>
                <a:latin typeface="Arial" panose="020B0604020202020204" pitchFamily="34" charset="0"/>
                <a:cs typeface="Arial" panose="020B0604020202020204" pitchFamily="34" charset="0"/>
              </a:rPr>
              <a:t>Applied different clustering models </a:t>
            </a:r>
            <a:r>
              <a:rPr lang="en-IN" sz="1200" dirty="0" err="1">
                <a:solidFill>
                  <a:schemeClr val="accent1">
                    <a:lumMod val="50000"/>
                  </a:schemeClr>
                </a:solidFill>
                <a:latin typeface="Arial" panose="020B0604020202020204" pitchFamily="34" charset="0"/>
                <a:cs typeface="Arial" panose="020B0604020202020204" pitchFamily="34" charset="0"/>
              </a:rPr>
              <a:t>Kmeans</a:t>
            </a:r>
            <a:r>
              <a:rPr lang="en-IN" sz="1200" dirty="0">
                <a:solidFill>
                  <a:schemeClr val="accent1">
                    <a:lumMod val="50000"/>
                  </a:schemeClr>
                </a:solidFill>
                <a:latin typeface="Arial" panose="020B0604020202020204" pitchFamily="34" charset="0"/>
                <a:cs typeface="Arial" panose="020B0604020202020204" pitchFamily="34" charset="0"/>
              </a:rPr>
              <a:t>, hierarchical, Agglomerative clustering on data we got the best cluster arrangements.</a:t>
            </a:r>
          </a:p>
          <a:p>
            <a:pPr marL="184150" algn="just">
              <a:lnSpc>
                <a:spcPct val="100000"/>
              </a:lnSpc>
              <a:spcBef>
                <a:spcPts val="229"/>
              </a:spcBef>
              <a:spcAft>
                <a:spcPts val="300"/>
              </a:spcAft>
              <a:buBlip>
                <a:blip r:embed="rId2">
                  <a:extLst>
                    <a:ext uri="{96DAC541-7B7A-43D3-8B79-37D633B846F1}">
                      <asvg:svgBlip xmlns:asvg="http://schemas.microsoft.com/office/drawing/2016/SVG/main" r:embed="rId3"/>
                    </a:ext>
                  </a:extLst>
                </a:blip>
              </a:buBlip>
              <a:tabLst>
                <a:tab pos="402590" algn="l"/>
                <a:tab pos="403225" algn="l"/>
              </a:tabLst>
            </a:pPr>
            <a:r>
              <a:rPr lang="en-US" sz="1200" spc="-5" dirty="0">
                <a:solidFill>
                  <a:schemeClr val="accent1">
                    <a:lumMod val="50000"/>
                  </a:schemeClr>
                </a:solidFill>
                <a:latin typeface="Arial" panose="020B0604020202020204" pitchFamily="34" charset="0"/>
                <a:cs typeface="Arial" panose="020B0604020202020204" pitchFamily="34" charset="0"/>
              </a:rPr>
              <a:t>In Affinity Propagation, we had 13 clusters and </a:t>
            </a:r>
            <a:r>
              <a:rPr lang="en-US" sz="1200" dirty="0">
                <a:solidFill>
                  <a:schemeClr val="accent1">
                    <a:lumMod val="50000"/>
                  </a:schemeClr>
                </a:solidFill>
                <a:latin typeface="Arial" panose="020B0604020202020204" pitchFamily="34" charset="0"/>
                <a:cs typeface="Arial" panose="020B0604020202020204" pitchFamily="34" charset="0"/>
              </a:rPr>
              <a:t>a </a:t>
            </a:r>
            <a:r>
              <a:rPr lang="en-US" sz="1200" spc="-5" dirty="0">
                <a:solidFill>
                  <a:schemeClr val="accent1">
                    <a:lumMod val="50000"/>
                  </a:schemeClr>
                </a:solidFill>
                <a:latin typeface="Arial" panose="020B0604020202020204" pitchFamily="34" charset="0"/>
                <a:cs typeface="Arial" panose="020B0604020202020204" pitchFamily="34" charset="0"/>
              </a:rPr>
              <a:t>Silhouette Coefficient score of</a:t>
            </a:r>
            <a:r>
              <a:rPr lang="en-US" sz="1200" spc="-80" dirty="0">
                <a:solidFill>
                  <a:schemeClr val="accent1">
                    <a:lumMod val="50000"/>
                  </a:schemeClr>
                </a:solidFill>
                <a:latin typeface="Arial" panose="020B0604020202020204" pitchFamily="34" charset="0"/>
                <a:cs typeface="Arial" panose="020B0604020202020204" pitchFamily="34" charset="0"/>
              </a:rPr>
              <a:t> </a:t>
            </a:r>
            <a:r>
              <a:rPr lang="en-US" sz="1200" spc="-5" dirty="0">
                <a:solidFill>
                  <a:schemeClr val="accent1">
                    <a:lumMod val="50000"/>
                  </a:schemeClr>
                </a:solidFill>
                <a:latin typeface="Arial" panose="020B0604020202020204" pitchFamily="34" charset="0"/>
                <a:cs typeface="Arial" panose="020B0604020202020204" pitchFamily="34" charset="0"/>
              </a:rPr>
              <a:t>0.244.</a:t>
            </a:r>
            <a:endParaRPr lang="en-US" sz="1200" dirty="0">
              <a:solidFill>
                <a:schemeClr val="accent1">
                  <a:lumMod val="50000"/>
                </a:schemeClr>
              </a:solidFill>
              <a:latin typeface="Arial" panose="020B0604020202020204" pitchFamily="34" charset="0"/>
              <a:cs typeface="Arial" panose="020B0604020202020204" pitchFamily="34" charset="0"/>
            </a:endParaRPr>
          </a:p>
          <a:p>
            <a:pPr marL="183515" marR="340995" algn="just">
              <a:lnSpc>
                <a:spcPct val="114999"/>
              </a:lnSpc>
              <a:spcAft>
                <a:spcPts val="300"/>
              </a:spcAft>
              <a:buBlip>
                <a:blip r:embed="rId2">
                  <a:extLst>
                    <a:ext uri="{96DAC541-7B7A-43D3-8B79-37D633B846F1}">
                      <asvg:svgBlip xmlns:asvg="http://schemas.microsoft.com/office/drawing/2016/SVG/main" r:embed="rId3"/>
                    </a:ext>
                  </a:extLst>
                </a:blip>
              </a:buBlip>
              <a:tabLst>
                <a:tab pos="402590" algn="l"/>
                <a:tab pos="403225" algn="l"/>
              </a:tabLst>
            </a:pPr>
            <a:r>
              <a:rPr lang="en-US" sz="1200" dirty="0">
                <a:solidFill>
                  <a:schemeClr val="accent1">
                    <a:lumMod val="50000"/>
                  </a:schemeClr>
                </a:solidFill>
                <a:latin typeface="Arial" panose="020B0604020202020204" pitchFamily="34" charset="0"/>
                <a:cs typeface="Arial" panose="020B0604020202020204" pitchFamily="34" charset="0"/>
              </a:rPr>
              <a:t>We</a:t>
            </a:r>
            <a:r>
              <a:rPr lang="en-US" sz="1200" i="0" dirty="0">
                <a:solidFill>
                  <a:schemeClr val="accent1">
                    <a:lumMod val="50000"/>
                  </a:schemeClr>
                </a:solidFill>
                <a:effectLst/>
                <a:latin typeface="Arial" panose="020B0604020202020204" pitchFamily="34" charset="0"/>
                <a:cs typeface="Arial" panose="020B0604020202020204" pitchFamily="34" charset="0"/>
              </a:rPr>
              <a:t> cut vertical lines with a horizontal line to obtain the number of clusters</a:t>
            </a:r>
            <a:r>
              <a:rPr lang="en-US" sz="1200" dirty="0">
                <a:solidFill>
                  <a:schemeClr val="accent1">
                    <a:lumMod val="50000"/>
                  </a:schemeClr>
                </a:solidFill>
                <a:latin typeface="Arial" panose="020B0604020202020204" pitchFamily="34" charset="0"/>
                <a:cs typeface="Arial" panose="020B0604020202020204" pitchFamily="34" charset="0"/>
              </a:rPr>
              <a:t> </a:t>
            </a:r>
            <a:r>
              <a:rPr lang="en-US" sz="1200" spc="-5" dirty="0">
                <a:solidFill>
                  <a:schemeClr val="accent1">
                    <a:lumMod val="50000"/>
                  </a:schemeClr>
                </a:solidFill>
                <a:latin typeface="Arial" panose="020B0604020202020204" pitchFamily="34" charset="0"/>
                <a:cs typeface="Arial" panose="020B0604020202020204" pitchFamily="34" charset="0"/>
              </a:rPr>
              <a:t>in Agglomerative Clustering. There  were </a:t>
            </a:r>
            <a:r>
              <a:rPr lang="en-US" sz="1200" dirty="0">
                <a:solidFill>
                  <a:schemeClr val="accent1">
                    <a:lumMod val="50000"/>
                  </a:schemeClr>
                </a:solidFill>
                <a:latin typeface="Arial" panose="020B0604020202020204" pitchFamily="34" charset="0"/>
                <a:cs typeface="Arial" panose="020B0604020202020204" pitchFamily="34" charset="0"/>
              </a:rPr>
              <a:t>four </a:t>
            </a:r>
            <a:r>
              <a:rPr lang="en-US" sz="1200" spc="-5" dirty="0">
                <a:solidFill>
                  <a:schemeClr val="accent1">
                    <a:lumMod val="50000"/>
                  </a:schemeClr>
                </a:solidFill>
                <a:latin typeface="Arial" panose="020B0604020202020204" pitchFamily="34" charset="0"/>
                <a:cs typeface="Arial" panose="020B0604020202020204" pitchFamily="34" charset="0"/>
              </a:rPr>
              <a:t>clusters, with an average silhouette score of </a:t>
            </a:r>
            <a:r>
              <a:rPr lang="en-IN" dirty="0"/>
              <a:t> </a:t>
            </a:r>
            <a:r>
              <a:rPr lang="en-IN" sz="1200" dirty="0"/>
              <a:t>0.0039357 </a:t>
            </a:r>
            <a:r>
              <a:rPr lang="en-US" sz="1200" spc="-5" dirty="0">
                <a:solidFill>
                  <a:schemeClr val="accent1">
                    <a:lumMod val="50000"/>
                  </a:schemeClr>
                </a:solidFill>
                <a:latin typeface="Arial" panose="020B0604020202020204" pitchFamily="34" charset="0"/>
                <a:cs typeface="Arial" panose="020B0604020202020204" pitchFamily="34" charset="0"/>
              </a:rPr>
              <a:t>The </a:t>
            </a:r>
            <a:r>
              <a:rPr lang="en-US" sz="1200" dirty="0">
                <a:solidFill>
                  <a:schemeClr val="accent1">
                    <a:lumMod val="50000"/>
                  </a:schemeClr>
                </a:solidFill>
                <a:latin typeface="Arial" panose="020B0604020202020204" pitchFamily="34" charset="0"/>
                <a:cs typeface="Arial" panose="020B0604020202020204" pitchFamily="34" charset="0"/>
              </a:rPr>
              <a:t>final </a:t>
            </a:r>
            <a:r>
              <a:rPr lang="en-US" sz="1200" spc="-5" dirty="0">
                <a:solidFill>
                  <a:schemeClr val="accent1">
                    <a:lumMod val="50000"/>
                  </a:schemeClr>
                </a:solidFill>
                <a:latin typeface="Arial" panose="020B0604020202020204" pitchFamily="34" charset="0"/>
                <a:cs typeface="Arial" panose="020B0604020202020204" pitchFamily="34" charset="0"/>
              </a:rPr>
              <a:t>model we used was k-means clustering, which consisted of 2,3,4,5,6 clusters. </a:t>
            </a:r>
            <a:r>
              <a:rPr lang="en-US" sz="1200" dirty="0">
                <a:solidFill>
                  <a:schemeClr val="accent1">
                    <a:lumMod val="50000"/>
                  </a:schemeClr>
                </a:solidFill>
                <a:latin typeface="Arial" panose="020B0604020202020204" pitchFamily="34" charset="0"/>
                <a:cs typeface="Arial" panose="020B0604020202020204" pitchFamily="34" charset="0"/>
              </a:rPr>
              <a:t>5 </a:t>
            </a:r>
            <a:r>
              <a:rPr lang="en-US" sz="1200" spc="-5" dirty="0">
                <a:solidFill>
                  <a:schemeClr val="accent1">
                    <a:lumMod val="50000"/>
                  </a:schemeClr>
                </a:solidFill>
                <a:latin typeface="Arial" panose="020B0604020202020204" pitchFamily="34" charset="0"/>
                <a:cs typeface="Arial" panose="020B0604020202020204" pitchFamily="34" charset="0"/>
              </a:rPr>
              <a:t>numbers of  clusters gives us good</a:t>
            </a:r>
            <a:r>
              <a:rPr lang="en-US" sz="1200" spc="-10" dirty="0">
                <a:solidFill>
                  <a:schemeClr val="accent1">
                    <a:lumMod val="50000"/>
                  </a:schemeClr>
                </a:solidFill>
                <a:latin typeface="Arial" panose="020B0604020202020204" pitchFamily="34" charset="0"/>
                <a:cs typeface="Arial" panose="020B0604020202020204" pitchFamily="34" charset="0"/>
              </a:rPr>
              <a:t> </a:t>
            </a:r>
            <a:r>
              <a:rPr lang="en-US" sz="1200" dirty="0">
                <a:solidFill>
                  <a:schemeClr val="accent1">
                    <a:lumMod val="50000"/>
                  </a:schemeClr>
                </a:solidFill>
                <a:latin typeface="Arial" panose="020B0604020202020204" pitchFamily="34" charset="0"/>
                <a:cs typeface="Arial" panose="020B0604020202020204" pitchFamily="34" charset="0"/>
              </a:rPr>
              <a:t>fitting.</a:t>
            </a:r>
          </a:p>
          <a:p>
            <a:pPr marL="183516" algn="just">
              <a:lnSpc>
                <a:spcPct val="100000"/>
              </a:lnSpc>
              <a:spcBef>
                <a:spcPts val="325"/>
              </a:spcBef>
              <a:spcAft>
                <a:spcPts val="300"/>
              </a:spcAft>
              <a:buBlip>
                <a:blip r:embed="rId2">
                  <a:extLst>
                    <a:ext uri="{96DAC541-7B7A-43D3-8B79-37D633B846F1}">
                      <asvg:svgBlip xmlns:asvg="http://schemas.microsoft.com/office/drawing/2016/SVG/main" r:embed="rId3"/>
                    </a:ext>
                  </a:extLst>
                </a:blip>
              </a:buBlip>
              <a:tabLst>
                <a:tab pos="419100" algn="l"/>
                <a:tab pos="419734" algn="l"/>
              </a:tabLst>
            </a:pPr>
            <a:r>
              <a:rPr lang="en-US" sz="1200" dirty="0">
                <a:solidFill>
                  <a:schemeClr val="accent1">
                    <a:lumMod val="50000"/>
                  </a:schemeClr>
                </a:solidFill>
                <a:latin typeface="Arial" panose="020B0604020202020204" pitchFamily="34" charset="0"/>
                <a:cs typeface="Arial" panose="020B0604020202020204" pitchFamily="34" charset="0"/>
              </a:rPr>
              <a:t>After </a:t>
            </a:r>
            <a:r>
              <a:rPr lang="en-US" sz="1200" spc="-10" dirty="0">
                <a:solidFill>
                  <a:schemeClr val="accent1">
                    <a:lumMod val="50000"/>
                  </a:schemeClr>
                </a:solidFill>
                <a:latin typeface="Arial" panose="020B0604020202020204" pitchFamily="34" charset="0"/>
                <a:cs typeface="Arial" panose="020B0604020202020204" pitchFamily="34" charset="0"/>
              </a:rPr>
              <a:t>applying </a:t>
            </a:r>
            <a:r>
              <a:rPr lang="en-US" sz="1200" dirty="0">
                <a:solidFill>
                  <a:schemeClr val="accent1">
                    <a:lumMod val="50000"/>
                  </a:schemeClr>
                </a:solidFill>
                <a:latin typeface="Arial" panose="020B0604020202020204" pitchFamily="34" charset="0"/>
                <a:cs typeface="Arial" panose="020B0604020202020204" pitchFamily="34" charset="0"/>
              </a:rPr>
              <a:t>K - </a:t>
            </a:r>
            <a:r>
              <a:rPr lang="en-US" sz="1200" spc="-5" dirty="0">
                <a:solidFill>
                  <a:schemeClr val="accent1">
                    <a:lumMod val="50000"/>
                  </a:schemeClr>
                </a:solidFill>
                <a:latin typeface="Arial" panose="020B0604020202020204" pitchFamily="34" charset="0"/>
                <a:cs typeface="Arial" panose="020B0604020202020204" pitchFamily="34" charset="0"/>
              </a:rPr>
              <a:t>means optimal value </a:t>
            </a:r>
            <a:r>
              <a:rPr lang="en-US" sz="1200" dirty="0">
                <a:solidFill>
                  <a:schemeClr val="accent1">
                    <a:lumMod val="50000"/>
                  </a:schemeClr>
                </a:solidFill>
                <a:latin typeface="Arial" panose="020B0604020202020204" pitchFamily="34" charset="0"/>
                <a:cs typeface="Arial" panose="020B0604020202020204" pitchFamily="34" charset="0"/>
              </a:rPr>
              <a:t>of </a:t>
            </a:r>
            <a:r>
              <a:rPr lang="en-US" sz="1200" spc="-5" dirty="0">
                <a:solidFill>
                  <a:schemeClr val="accent1">
                    <a:lumMod val="50000"/>
                  </a:schemeClr>
                </a:solidFill>
                <a:latin typeface="Arial" panose="020B0604020202020204" pitchFamily="34" charset="0"/>
                <a:cs typeface="Arial" panose="020B0604020202020204" pitchFamily="34" charset="0"/>
              </a:rPr>
              <a:t>number </a:t>
            </a:r>
            <a:r>
              <a:rPr lang="en-US" sz="1200" dirty="0">
                <a:solidFill>
                  <a:schemeClr val="accent1">
                    <a:lumMod val="50000"/>
                  </a:schemeClr>
                </a:solidFill>
                <a:latin typeface="Arial" panose="020B0604020202020204" pitchFamily="34" charset="0"/>
                <a:cs typeface="Arial" panose="020B0604020202020204" pitchFamily="34" charset="0"/>
              </a:rPr>
              <a:t>of </a:t>
            </a:r>
            <a:r>
              <a:rPr lang="en-US" sz="1200" spc="-5" dirty="0">
                <a:solidFill>
                  <a:schemeClr val="accent1">
                    <a:lumMod val="50000"/>
                  </a:schemeClr>
                </a:solidFill>
                <a:latin typeface="Arial" panose="020B0604020202020204" pitchFamily="34" charset="0"/>
                <a:cs typeface="Arial" panose="020B0604020202020204" pitchFamily="34" charset="0"/>
              </a:rPr>
              <a:t>clusters is</a:t>
            </a:r>
            <a:r>
              <a:rPr lang="en-US" sz="1200" spc="100" dirty="0">
                <a:solidFill>
                  <a:schemeClr val="accent1">
                    <a:lumMod val="50000"/>
                  </a:schemeClr>
                </a:solidFill>
                <a:latin typeface="Arial" panose="020B0604020202020204" pitchFamily="34" charset="0"/>
                <a:cs typeface="Arial" panose="020B0604020202020204" pitchFamily="34" charset="0"/>
              </a:rPr>
              <a:t> </a:t>
            </a:r>
            <a:r>
              <a:rPr lang="en-US" sz="1200" spc="-5" dirty="0">
                <a:solidFill>
                  <a:schemeClr val="accent1">
                    <a:lumMod val="50000"/>
                  </a:schemeClr>
                </a:solidFill>
                <a:latin typeface="Arial" panose="020B0604020202020204" pitchFamily="34" charset="0"/>
                <a:cs typeface="Arial" panose="020B0604020202020204" pitchFamily="34" charset="0"/>
              </a:rPr>
              <a:t>5</a:t>
            </a:r>
            <a:endParaRPr lang="en-US" sz="1200" dirty="0">
              <a:solidFill>
                <a:schemeClr val="accent1">
                  <a:lumMod val="50000"/>
                </a:schemeClr>
              </a:solidFill>
              <a:latin typeface="Arial" panose="020B0604020202020204" pitchFamily="34" charset="0"/>
              <a:cs typeface="Arial" panose="020B0604020202020204" pitchFamily="34" charset="0"/>
            </a:endParaRPr>
          </a:p>
          <a:p>
            <a:pPr marL="183515" marR="5080" algn="just">
              <a:lnSpc>
                <a:spcPct val="114999"/>
              </a:lnSpc>
              <a:spcAft>
                <a:spcPts val="300"/>
              </a:spcAft>
              <a:buBlip>
                <a:blip r:embed="rId2">
                  <a:extLst>
                    <a:ext uri="{96DAC541-7B7A-43D3-8B79-37D633B846F1}">
                      <asvg:svgBlip xmlns:asvg="http://schemas.microsoft.com/office/drawing/2016/SVG/main" r:embed="rId3"/>
                    </a:ext>
                  </a:extLst>
                </a:blip>
              </a:buBlip>
              <a:tabLst>
                <a:tab pos="354965" algn="l"/>
                <a:tab pos="355600" algn="l"/>
              </a:tabLst>
            </a:pPr>
            <a:r>
              <a:rPr lang="en-US" sz="1200" spc="-5" dirty="0">
                <a:solidFill>
                  <a:schemeClr val="accent1">
                    <a:lumMod val="50000"/>
                  </a:schemeClr>
                </a:solidFill>
                <a:latin typeface="Arial" panose="020B0604020202020204" pitchFamily="34" charset="0"/>
                <a:cs typeface="Arial" panose="020B0604020202020204" pitchFamily="34" charset="0"/>
              </a:rPr>
              <a:t>Silhouette score </a:t>
            </a:r>
            <a:r>
              <a:rPr lang="en-US" sz="1200" dirty="0">
                <a:solidFill>
                  <a:schemeClr val="accent1">
                    <a:lumMod val="50000"/>
                  </a:schemeClr>
                </a:solidFill>
                <a:latin typeface="Arial" panose="020B0604020202020204" pitchFamily="34" charset="0"/>
                <a:cs typeface="Arial" panose="020B0604020202020204" pitchFamily="34" charset="0"/>
              </a:rPr>
              <a:t>for </a:t>
            </a:r>
            <a:r>
              <a:rPr lang="en-US" sz="1200" spc="-5" dirty="0">
                <a:solidFill>
                  <a:schemeClr val="accent1">
                    <a:lumMod val="50000"/>
                  </a:schemeClr>
                </a:solidFill>
                <a:latin typeface="Arial" panose="020B0604020202020204" pitchFamily="34" charset="0"/>
                <a:cs typeface="Arial" panose="020B0604020202020204" pitchFamily="34" charset="0"/>
              </a:rPr>
              <a:t>a set </a:t>
            </a:r>
            <a:r>
              <a:rPr lang="en-US" sz="1200" dirty="0">
                <a:solidFill>
                  <a:schemeClr val="accent1">
                    <a:lumMod val="50000"/>
                  </a:schemeClr>
                </a:solidFill>
                <a:latin typeface="Arial" panose="020B0604020202020204" pitchFamily="34" charset="0"/>
                <a:cs typeface="Arial" panose="020B0604020202020204" pitchFamily="34" charset="0"/>
              </a:rPr>
              <a:t>of </a:t>
            </a:r>
            <a:r>
              <a:rPr lang="en-US" sz="1200" spc="-5" dirty="0">
                <a:solidFill>
                  <a:schemeClr val="accent1">
                    <a:lumMod val="50000"/>
                  </a:schemeClr>
                </a:solidFill>
                <a:latin typeface="Arial" panose="020B0604020202020204" pitchFamily="34" charset="0"/>
                <a:cs typeface="Arial" panose="020B0604020202020204" pitchFamily="34" charset="0"/>
              </a:rPr>
              <a:t>sample data points is used </a:t>
            </a:r>
            <a:r>
              <a:rPr lang="en-US" sz="1200" dirty="0">
                <a:solidFill>
                  <a:schemeClr val="accent1">
                    <a:lumMod val="50000"/>
                  </a:schemeClr>
                </a:solidFill>
                <a:latin typeface="Arial" panose="020B0604020202020204" pitchFamily="34" charset="0"/>
                <a:cs typeface="Arial" panose="020B0604020202020204" pitchFamily="34" charset="0"/>
              </a:rPr>
              <a:t>to </a:t>
            </a:r>
            <a:r>
              <a:rPr lang="en-US" sz="1200" spc="-5" dirty="0">
                <a:solidFill>
                  <a:schemeClr val="accent1">
                    <a:lumMod val="50000"/>
                  </a:schemeClr>
                </a:solidFill>
                <a:latin typeface="Arial" panose="020B0604020202020204" pitchFamily="34" charset="0"/>
                <a:cs typeface="Arial" panose="020B0604020202020204" pitchFamily="34" charset="0"/>
              </a:rPr>
              <a:t>measure how  dense and well-separated </a:t>
            </a:r>
            <a:r>
              <a:rPr lang="en-US" sz="1200" dirty="0">
                <a:solidFill>
                  <a:schemeClr val="accent1">
                    <a:lumMod val="50000"/>
                  </a:schemeClr>
                </a:solidFill>
                <a:latin typeface="Arial" panose="020B0604020202020204" pitchFamily="34" charset="0"/>
                <a:cs typeface="Arial" panose="020B0604020202020204" pitchFamily="34" charset="0"/>
              </a:rPr>
              <a:t>the </a:t>
            </a:r>
            <a:r>
              <a:rPr lang="en-US" sz="1200" spc="-5" dirty="0">
                <a:solidFill>
                  <a:schemeClr val="accent1">
                    <a:lumMod val="50000"/>
                  </a:schemeClr>
                </a:solidFill>
                <a:latin typeface="Arial" panose="020B0604020202020204" pitchFamily="34" charset="0"/>
                <a:cs typeface="Arial" panose="020B0604020202020204" pitchFamily="34" charset="0"/>
              </a:rPr>
              <a:t>clusters</a:t>
            </a:r>
            <a:r>
              <a:rPr lang="en-US" sz="1200" spc="65" dirty="0">
                <a:solidFill>
                  <a:schemeClr val="accent1">
                    <a:lumMod val="50000"/>
                  </a:schemeClr>
                </a:solidFill>
                <a:latin typeface="Arial" panose="020B0604020202020204" pitchFamily="34" charset="0"/>
                <a:cs typeface="Arial" panose="020B0604020202020204" pitchFamily="34" charset="0"/>
              </a:rPr>
              <a:t> </a:t>
            </a:r>
            <a:r>
              <a:rPr lang="en-US" sz="1200" spc="-5" dirty="0">
                <a:solidFill>
                  <a:schemeClr val="accent1">
                    <a:lumMod val="50000"/>
                  </a:schemeClr>
                </a:solidFill>
                <a:latin typeface="Arial" panose="020B0604020202020204" pitchFamily="34" charset="0"/>
                <a:cs typeface="Arial" panose="020B0604020202020204" pitchFamily="34" charset="0"/>
              </a:rPr>
              <a:t>are.</a:t>
            </a:r>
            <a:endParaRPr lang="en-US" sz="1200" dirty="0">
              <a:solidFill>
                <a:schemeClr val="accent1">
                  <a:lumMod val="50000"/>
                </a:schemeClr>
              </a:solidFill>
              <a:latin typeface="Arial" panose="020B0604020202020204" pitchFamily="34" charset="0"/>
              <a:cs typeface="Arial" panose="020B0604020202020204" pitchFamily="34" charset="0"/>
            </a:endParaRPr>
          </a:p>
          <a:p>
            <a:pPr marL="402590" marR="5080" indent="-390525">
              <a:lnSpc>
                <a:spcPct val="114999"/>
              </a:lnSpc>
              <a:buBlip>
                <a:blip r:embed="rId2">
                  <a:extLst>
                    <a:ext uri="{96DAC541-7B7A-43D3-8B79-37D633B846F1}">
                      <asvg:svgBlip xmlns:asvg="http://schemas.microsoft.com/office/drawing/2016/SVG/main" r:embed="rId3"/>
                    </a:ext>
                  </a:extLst>
                </a:blip>
              </a:buBlip>
              <a:tabLst>
                <a:tab pos="402590" algn="l"/>
                <a:tab pos="403225" algn="l"/>
              </a:tabLst>
            </a:pPr>
            <a:endParaRPr lang="en-US" sz="1050" dirty="0">
              <a:latin typeface="Arial"/>
              <a:cs typeface="Arial"/>
            </a:endParaRPr>
          </a:p>
        </p:txBody>
      </p:sp>
      <p:sp>
        <p:nvSpPr>
          <p:cNvPr id="7" name="TextBox 6">
            <a:extLst>
              <a:ext uri="{FF2B5EF4-FFF2-40B4-BE49-F238E27FC236}">
                <a16:creationId xmlns:a16="http://schemas.microsoft.com/office/drawing/2014/main" id="{3DCAC4E2-7F65-B0AF-475A-3E38AEEF9175}"/>
              </a:ext>
            </a:extLst>
          </p:cNvPr>
          <p:cNvSpPr txBox="1"/>
          <p:nvPr/>
        </p:nvSpPr>
        <p:spPr>
          <a:xfrm>
            <a:off x="685800" y="5086350"/>
            <a:ext cx="8458200" cy="276999"/>
          </a:xfrm>
          <a:prstGeom prst="rect">
            <a:avLst/>
          </a:prstGeom>
          <a:noFill/>
        </p:spPr>
        <p:txBody>
          <a:bodyPr wrap="square">
            <a:spAutoFit/>
          </a:bodyPr>
          <a:lstStyle/>
          <a:p>
            <a:pPr marL="12700">
              <a:lnSpc>
                <a:spcPct val="100000"/>
              </a:lnSpc>
              <a:spcBef>
                <a:spcPts val="420"/>
              </a:spcBef>
              <a:tabLst>
                <a:tab pos="354965" algn="l"/>
                <a:tab pos="355600" algn="l"/>
              </a:tabLst>
            </a:pPr>
            <a:r>
              <a:rPr lang="en-US" sz="1200" spc="-5" dirty="0">
                <a:solidFill>
                  <a:srgbClr val="0D3A45"/>
                </a:solidFill>
                <a:latin typeface="Arial"/>
                <a:cs typeface="Arial"/>
              </a:rPr>
              <a:t>.</a:t>
            </a:r>
            <a:endParaRPr lang="en-US" sz="1200" dirty="0">
              <a:latin typeface="Arial"/>
              <a:cs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80372" y="1686988"/>
            <a:ext cx="4176395" cy="1092200"/>
          </a:xfrm>
          <a:prstGeom prst="rect">
            <a:avLst/>
          </a:prstGeom>
        </p:spPr>
        <p:txBody>
          <a:bodyPr vert="horz" wrap="square" lIns="0" tIns="12700" rIns="0" bIns="0" rtlCol="0">
            <a:spAutoFit/>
          </a:bodyPr>
          <a:lstStyle/>
          <a:p>
            <a:pPr marL="12700" algn="ctr">
              <a:lnSpc>
                <a:spcPct val="100000"/>
              </a:lnSpc>
              <a:spcBef>
                <a:spcPts val="100"/>
              </a:spcBef>
            </a:pPr>
            <a:r>
              <a:rPr sz="7000" spc="-10" dirty="0">
                <a:latin typeface="+mn-lt"/>
              </a:rPr>
              <a:t>Thank</a:t>
            </a:r>
            <a:r>
              <a:rPr sz="7000" spc="-90" dirty="0">
                <a:latin typeface="+mn-lt"/>
              </a:rPr>
              <a:t> </a:t>
            </a:r>
            <a:r>
              <a:rPr sz="7000" spc="-30" dirty="0">
                <a:latin typeface="+mn-lt"/>
              </a:rPr>
              <a:t>you</a:t>
            </a:r>
            <a:endParaRPr sz="7000" dirty="0">
              <a:latin typeface="+mn-l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1000" y="162762"/>
            <a:ext cx="4867250" cy="443070"/>
          </a:xfrm>
          <a:prstGeom prst="rect">
            <a:avLst/>
          </a:prstGeom>
        </p:spPr>
        <p:txBody>
          <a:bodyPr vert="horz" wrap="square" lIns="0" tIns="12065" rIns="0" bIns="0" rtlCol="0">
            <a:spAutoFit/>
          </a:bodyPr>
          <a:lstStyle/>
          <a:p>
            <a:pPr marL="12700">
              <a:lnSpc>
                <a:spcPct val="100000"/>
              </a:lnSpc>
              <a:spcBef>
                <a:spcPts val="95"/>
              </a:spcBef>
            </a:pPr>
            <a:r>
              <a:rPr lang="en-IN" sz="2800" spc="-15" dirty="0"/>
              <a:t>Problem</a:t>
            </a:r>
            <a:r>
              <a:rPr lang="en-IN" sz="2800" spc="-75" dirty="0"/>
              <a:t> </a:t>
            </a:r>
            <a:r>
              <a:rPr lang="en-IN" sz="2800" spc="-5" dirty="0"/>
              <a:t>Statement</a:t>
            </a:r>
            <a:endParaRPr sz="2800" dirty="0">
              <a:latin typeface="Arial"/>
              <a:cs typeface="Arial"/>
            </a:endParaRPr>
          </a:p>
        </p:txBody>
      </p:sp>
      <p:sp>
        <p:nvSpPr>
          <p:cNvPr id="3" name="object 3"/>
          <p:cNvSpPr txBox="1">
            <a:spLocks noGrp="1"/>
          </p:cNvSpPr>
          <p:nvPr>
            <p:ph type="body" idx="1"/>
          </p:nvPr>
        </p:nvSpPr>
        <p:spPr>
          <a:xfrm>
            <a:off x="83882" y="706402"/>
            <a:ext cx="8679117" cy="4312206"/>
          </a:xfrm>
          <a:prstGeom prst="rect">
            <a:avLst/>
          </a:prstGeom>
        </p:spPr>
        <p:txBody>
          <a:bodyPr vert="horz" wrap="square" lIns="0" tIns="13335" rIns="0" bIns="0" rtlCol="0">
            <a:spAutoFit/>
          </a:bodyPr>
          <a:lstStyle/>
          <a:p>
            <a:pPr marL="285750" indent="-285750">
              <a:buFont typeface="Arial" panose="020B0604020202020204" pitchFamily="34" charset="0"/>
              <a:buChar char="•"/>
            </a:pPr>
            <a:r>
              <a:rPr lang="en-US" sz="1600" dirty="0"/>
              <a:t>Netflix is the world's largest online streaming service provider, with over 220 million subscribers as of 2022-Q2. It is crucial that they effectively cluster the shows that are hosted on their platform in order to enhance the user experience, thereby preventing subscriber churn.</a:t>
            </a:r>
          </a:p>
          <a:p>
            <a:pPr marL="285750" indent="-285750">
              <a:buFont typeface="Arial" panose="020B0604020202020204" pitchFamily="34" charset="0"/>
              <a:buChar char="•"/>
            </a:pPr>
            <a:r>
              <a:rPr lang="en-US" sz="1600" dirty="0"/>
              <a:t>We will be able to understand the shows that are similar to and different from one another by creating clusters, which may be leveraged to offer the consumers personalized show suggestions depending on their preferences.</a:t>
            </a:r>
          </a:p>
          <a:p>
            <a:pPr marL="285750" indent="-285750">
              <a:buFont typeface="Arial" panose="020B0604020202020204" pitchFamily="34" charset="0"/>
              <a:buChar char="•"/>
            </a:pPr>
            <a:r>
              <a:rPr lang="en-US" sz="1600" dirty="0"/>
              <a:t>The goal of this project is to classify/group the Netflix shows into certain clusters such that the shows within a cluster are similar to each other and the shows in different clusters are dissimilar to each other.</a:t>
            </a:r>
          </a:p>
          <a:p>
            <a:pPr algn="l"/>
            <a:r>
              <a:rPr lang="en-US" sz="1600" b="1" dirty="0">
                <a:solidFill>
                  <a:srgbClr val="212121"/>
                </a:solidFill>
                <a:latin typeface="Arial" panose="020B0604020202020204" pitchFamily="34" charset="0"/>
                <a:cs typeface="Arial" panose="020B0604020202020204" pitchFamily="34" charset="0"/>
              </a:rPr>
              <a:t>       </a:t>
            </a:r>
            <a:r>
              <a:rPr lang="en-US" sz="1600" b="1" dirty="0">
                <a:solidFill>
                  <a:schemeClr val="accent1">
                    <a:lumMod val="50000"/>
                  </a:schemeClr>
                </a:solidFill>
                <a:latin typeface="Arial" panose="020B0604020202020204" pitchFamily="34" charset="0"/>
                <a:cs typeface="Arial" panose="020B0604020202020204" pitchFamily="34" charset="0"/>
              </a:rPr>
              <a:t>  In this project, you are required to do</a:t>
            </a:r>
            <a:endParaRPr lang="en-US" sz="1600" dirty="0">
              <a:solidFill>
                <a:schemeClr val="accent1">
                  <a:lumMod val="50000"/>
                </a:schemeClr>
              </a:solidFill>
              <a:latin typeface="Arial" panose="020B0604020202020204" pitchFamily="34" charset="0"/>
              <a:cs typeface="Arial" panose="020B0604020202020204" pitchFamily="34" charset="0"/>
            </a:endParaRPr>
          </a:p>
          <a:p>
            <a:pPr lvl="1" algn="l">
              <a:buFont typeface="+mj-lt"/>
              <a:buAutoNum type="arabicPeriod"/>
            </a:pPr>
            <a:r>
              <a:rPr lang="en-US" sz="1600" dirty="0">
                <a:solidFill>
                  <a:schemeClr val="accent1">
                    <a:lumMod val="50000"/>
                  </a:schemeClr>
                </a:solidFill>
                <a:latin typeface="Arial" panose="020B0604020202020204" pitchFamily="34" charset="0"/>
                <a:cs typeface="Arial" panose="020B0604020202020204" pitchFamily="34" charset="0"/>
              </a:rPr>
              <a:t>Exploratory Data Analysis</a:t>
            </a:r>
          </a:p>
          <a:p>
            <a:pPr lvl="1" algn="l">
              <a:buFont typeface="+mj-lt"/>
              <a:buAutoNum type="arabicPeriod"/>
            </a:pPr>
            <a:r>
              <a:rPr lang="en-US" sz="1600" dirty="0">
                <a:solidFill>
                  <a:schemeClr val="accent1">
                    <a:lumMod val="50000"/>
                  </a:schemeClr>
                </a:solidFill>
                <a:latin typeface="Arial" panose="020B0604020202020204" pitchFamily="34" charset="0"/>
                <a:cs typeface="Arial" panose="020B0604020202020204" pitchFamily="34" charset="0"/>
              </a:rPr>
              <a:t>Understanding what type content is available in different countries</a:t>
            </a:r>
          </a:p>
          <a:p>
            <a:pPr lvl="1" algn="l">
              <a:buFont typeface="+mj-lt"/>
              <a:buAutoNum type="arabicPeriod"/>
            </a:pPr>
            <a:r>
              <a:rPr lang="en-US" sz="1600" dirty="0">
                <a:solidFill>
                  <a:schemeClr val="accent1">
                    <a:lumMod val="50000"/>
                  </a:schemeClr>
                </a:solidFill>
                <a:latin typeface="Arial" panose="020B0604020202020204" pitchFamily="34" charset="0"/>
                <a:cs typeface="Arial" panose="020B0604020202020204" pitchFamily="34" charset="0"/>
              </a:rPr>
              <a:t>Is Netflix has increasingly focusing on TV rather than movies in recent years.</a:t>
            </a:r>
          </a:p>
          <a:p>
            <a:pPr lvl="1" algn="l">
              <a:buFont typeface="+mj-lt"/>
              <a:buAutoNum type="arabicPeriod"/>
            </a:pPr>
            <a:r>
              <a:rPr lang="en-US" sz="1600" dirty="0">
                <a:solidFill>
                  <a:schemeClr val="accent1">
                    <a:lumMod val="50000"/>
                  </a:schemeClr>
                </a:solidFill>
                <a:latin typeface="Arial" panose="020B0604020202020204" pitchFamily="34" charset="0"/>
                <a:cs typeface="Arial" panose="020B0604020202020204" pitchFamily="34" charset="0"/>
              </a:rPr>
              <a:t>Clustering similar content by matching text-based features</a:t>
            </a:r>
          </a:p>
          <a:p>
            <a:pPr marL="455295" marR="5080">
              <a:lnSpc>
                <a:spcPct val="114999"/>
              </a:lnSpc>
              <a:spcBef>
                <a:spcPts val="5"/>
              </a:spcBef>
            </a:pPr>
            <a:endParaRPr lang="en-IN" sz="1600" b="1" spc="-5" dirty="0"/>
          </a:p>
          <a:p>
            <a:pPr marL="455295" marR="5080">
              <a:lnSpc>
                <a:spcPct val="114999"/>
              </a:lnSpc>
              <a:spcBef>
                <a:spcPts val="5"/>
              </a:spcBef>
            </a:pPr>
            <a:endParaRPr spc="-5"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3005" y="56768"/>
            <a:ext cx="5964406" cy="505267"/>
          </a:xfrm>
          <a:prstGeom prst="rect">
            <a:avLst/>
          </a:prstGeom>
        </p:spPr>
        <p:txBody>
          <a:bodyPr vert="horz" wrap="square" lIns="0" tIns="12700" rIns="0" bIns="0" rtlCol="0">
            <a:spAutoFit/>
          </a:bodyPr>
          <a:lstStyle/>
          <a:p>
            <a:pPr marL="12700">
              <a:lnSpc>
                <a:spcPct val="100000"/>
              </a:lnSpc>
              <a:spcBef>
                <a:spcPts val="100"/>
              </a:spcBef>
            </a:pPr>
            <a:r>
              <a:rPr sz="3200" spc="-10" dirty="0"/>
              <a:t>Data</a:t>
            </a:r>
            <a:r>
              <a:rPr sz="3200" spc="-50" dirty="0"/>
              <a:t> </a:t>
            </a:r>
            <a:r>
              <a:rPr sz="3200" spc="-10" dirty="0"/>
              <a:t>Description</a:t>
            </a:r>
          </a:p>
        </p:txBody>
      </p:sp>
      <p:sp>
        <p:nvSpPr>
          <p:cNvPr id="3" name="object 3"/>
          <p:cNvSpPr txBox="1"/>
          <p:nvPr/>
        </p:nvSpPr>
        <p:spPr>
          <a:xfrm>
            <a:off x="303004" y="843942"/>
            <a:ext cx="8155195" cy="3770263"/>
          </a:xfrm>
          <a:prstGeom prst="rect">
            <a:avLst/>
          </a:prstGeom>
        </p:spPr>
        <p:txBody>
          <a:bodyPr vert="horz" wrap="square" lIns="0" tIns="12700" rIns="0" bIns="0" rtlCol="0">
            <a:spAutoFit/>
          </a:bodyPr>
          <a:lstStyle/>
          <a:p>
            <a:pPr marL="551180" lvl="1">
              <a:spcBef>
                <a:spcPts val="100"/>
              </a:spcBef>
            </a:pPr>
            <a:r>
              <a:rPr lang="en-US" b="1" spc="-10" dirty="0">
                <a:solidFill>
                  <a:schemeClr val="accent1">
                    <a:lumMod val="50000"/>
                  </a:schemeClr>
                </a:solidFill>
                <a:latin typeface="Arial" panose="020B0604020202020204" pitchFamily="34" charset="0"/>
                <a:cs typeface="Arial" panose="020B0604020202020204" pitchFamily="34" charset="0"/>
              </a:rPr>
              <a:t>The data was collected from </a:t>
            </a:r>
            <a:r>
              <a:rPr lang="en-US" b="1" spc="-10" dirty="0" err="1">
                <a:solidFill>
                  <a:schemeClr val="accent1">
                    <a:lumMod val="50000"/>
                  </a:schemeClr>
                </a:solidFill>
                <a:latin typeface="Arial" panose="020B0604020202020204" pitchFamily="34" charset="0"/>
                <a:cs typeface="Arial" panose="020B0604020202020204" pitchFamily="34" charset="0"/>
              </a:rPr>
              <a:t>Flixable</a:t>
            </a:r>
            <a:r>
              <a:rPr lang="en-US" b="1" spc="-10" dirty="0">
                <a:solidFill>
                  <a:schemeClr val="accent1">
                    <a:lumMod val="50000"/>
                  </a:schemeClr>
                </a:solidFill>
                <a:latin typeface="Arial" panose="020B0604020202020204" pitchFamily="34" charset="0"/>
                <a:cs typeface="Arial" panose="020B0604020202020204" pitchFamily="34" charset="0"/>
              </a:rPr>
              <a:t> which is third party Netflix </a:t>
            </a:r>
          </a:p>
          <a:p>
            <a:pPr marL="551180" lvl="1">
              <a:spcBef>
                <a:spcPts val="100"/>
              </a:spcBef>
            </a:pPr>
            <a:r>
              <a:rPr lang="en-US" b="1" spc="-10" dirty="0">
                <a:solidFill>
                  <a:schemeClr val="accent1">
                    <a:lumMod val="50000"/>
                  </a:schemeClr>
                </a:solidFill>
                <a:latin typeface="Arial" panose="020B0604020202020204" pitchFamily="34" charset="0"/>
                <a:cs typeface="Arial" panose="020B0604020202020204" pitchFamily="34" charset="0"/>
              </a:rPr>
              <a:t>search engine. The dataset consists of movies and TV shows data till </a:t>
            </a:r>
          </a:p>
          <a:p>
            <a:pPr marL="551180" lvl="1">
              <a:spcBef>
                <a:spcPts val="100"/>
              </a:spcBef>
            </a:pPr>
            <a:r>
              <a:rPr lang="en-US" b="1" spc="-10" dirty="0">
                <a:solidFill>
                  <a:schemeClr val="accent1">
                    <a:lumMod val="50000"/>
                  </a:schemeClr>
                </a:solidFill>
                <a:latin typeface="Arial" panose="020B0604020202020204" pitchFamily="34" charset="0"/>
                <a:cs typeface="Arial" panose="020B0604020202020204" pitchFamily="34" charset="0"/>
              </a:rPr>
              <a:t>2019. The dataset has 8787 rows of data.</a:t>
            </a:r>
          </a:p>
          <a:p>
            <a:pPr marL="93980">
              <a:lnSpc>
                <a:spcPct val="100000"/>
              </a:lnSpc>
              <a:spcBef>
                <a:spcPts val="100"/>
              </a:spcBef>
            </a:pPr>
            <a:endParaRPr lang="en-US" b="1" spc="-10" dirty="0">
              <a:solidFill>
                <a:schemeClr val="accent1">
                  <a:lumMod val="50000"/>
                </a:schemeClr>
              </a:solidFill>
              <a:latin typeface="Arial" panose="020B0604020202020204" pitchFamily="34" charset="0"/>
              <a:cs typeface="Arial" panose="020B0604020202020204" pitchFamily="34" charset="0"/>
            </a:endParaRPr>
          </a:p>
          <a:p>
            <a:pPr marL="551180" lvl="1">
              <a:spcBef>
                <a:spcPts val="100"/>
              </a:spcBef>
            </a:pPr>
            <a:r>
              <a:rPr lang="en-US" b="1" spc="-10" dirty="0">
                <a:solidFill>
                  <a:schemeClr val="accent1">
                    <a:lumMod val="50000"/>
                  </a:schemeClr>
                </a:solidFill>
                <a:latin typeface="Arial" panose="020B0604020202020204" pitchFamily="34" charset="0"/>
                <a:cs typeface="Arial" panose="020B0604020202020204" pitchFamily="34" charset="0"/>
              </a:rPr>
              <a:t>The dataset consists of eleven textual columns and one numeric</a:t>
            </a:r>
          </a:p>
          <a:p>
            <a:pPr marL="551180" lvl="1">
              <a:spcBef>
                <a:spcPts val="100"/>
              </a:spcBef>
            </a:pPr>
            <a:r>
              <a:rPr lang="en-US" b="1" spc="-10" dirty="0">
                <a:solidFill>
                  <a:schemeClr val="accent1">
                    <a:lumMod val="50000"/>
                  </a:schemeClr>
                </a:solidFill>
                <a:latin typeface="Arial" panose="020B0604020202020204" pitchFamily="34" charset="0"/>
                <a:cs typeface="Arial" panose="020B0604020202020204" pitchFamily="34" charset="0"/>
              </a:rPr>
              <a:t>column.</a:t>
            </a:r>
          </a:p>
          <a:p>
            <a:pPr marL="93980">
              <a:lnSpc>
                <a:spcPct val="100000"/>
              </a:lnSpc>
              <a:spcBef>
                <a:spcPts val="100"/>
              </a:spcBef>
            </a:pPr>
            <a:endParaRPr lang="en-US" b="1" spc="-10" dirty="0">
              <a:solidFill>
                <a:schemeClr val="accent1">
                  <a:lumMod val="50000"/>
                </a:schemeClr>
              </a:solidFill>
              <a:latin typeface="Arial" panose="020B0604020202020204" pitchFamily="34" charset="0"/>
              <a:cs typeface="Arial" panose="020B0604020202020204" pitchFamily="34" charset="0"/>
            </a:endParaRPr>
          </a:p>
          <a:p>
            <a:pPr marL="93980">
              <a:lnSpc>
                <a:spcPct val="100000"/>
              </a:lnSpc>
              <a:spcBef>
                <a:spcPts val="100"/>
              </a:spcBef>
            </a:pPr>
            <a:r>
              <a:rPr sz="1950" b="1" spc="-10" dirty="0">
                <a:solidFill>
                  <a:schemeClr val="accent1">
                    <a:lumMod val="50000"/>
                  </a:schemeClr>
                </a:solidFill>
                <a:latin typeface="Arial" panose="020B0604020202020204" pitchFamily="34" charset="0"/>
                <a:cs typeface="Arial" panose="020B0604020202020204" pitchFamily="34" charset="0"/>
              </a:rPr>
              <a:t>Attribute </a:t>
            </a:r>
            <a:r>
              <a:rPr sz="1950" b="1" spc="-5" dirty="0">
                <a:solidFill>
                  <a:schemeClr val="accent1">
                    <a:lumMod val="50000"/>
                  </a:schemeClr>
                </a:solidFill>
                <a:latin typeface="Arial" panose="020B0604020202020204" pitchFamily="34" charset="0"/>
                <a:cs typeface="Arial" panose="020B0604020202020204" pitchFamily="34" charset="0"/>
              </a:rPr>
              <a:t>Information </a:t>
            </a:r>
            <a:r>
              <a:rPr sz="1950" b="1" dirty="0">
                <a:solidFill>
                  <a:schemeClr val="accent1">
                    <a:lumMod val="50000"/>
                  </a:schemeClr>
                </a:solidFill>
                <a:latin typeface="Arial" panose="020B0604020202020204" pitchFamily="34" charset="0"/>
                <a:cs typeface="Arial" panose="020B0604020202020204" pitchFamily="34" charset="0"/>
              </a:rPr>
              <a:t>:</a:t>
            </a:r>
            <a:endParaRPr sz="1950" dirty="0">
              <a:solidFill>
                <a:schemeClr val="accent1">
                  <a:lumMod val="50000"/>
                </a:schemeClr>
              </a:solidFill>
              <a:latin typeface="Arial" panose="020B0604020202020204" pitchFamily="34" charset="0"/>
              <a:cs typeface="Arial" panose="020B0604020202020204" pitchFamily="34" charset="0"/>
            </a:endParaRPr>
          </a:p>
          <a:p>
            <a:pPr marL="551180" indent="-415925">
              <a:lnSpc>
                <a:spcPct val="100000"/>
              </a:lnSpc>
              <a:spcBef>
                <a:spcPts val="1560"/>
              </a:spcBef>
              <a:buAutoNum type="arabicPeriod"/>
              <a:tabLst>
                <a:tab pos="551180" algn="l"/>
                <a:tab pos="551815" algn="l"/>
              </a:tabLst>
            </a:pPr>
            <a:r>
              <a:rPr b="1" spc="-5" dirty="0">
                <a:solidFill>
                  <a:schemeClr val="accent1">
                    <a:lumMod val="50000"/>
                  </a:schemeClr>
                </a:solidFill>
                <a:latin typeface="Arial" panose="020B0604020202020204" pitchFamily="34" charset="0"/>
                <a:cs typeface="Arial" panose="020B0604020202020204" pitchFamily="34" charset="0"/>
              </a:rPr>
              <a:t>show_id </a:t>
            </a:r>
            <a:r>
              <a:rPr b="1" dirty="0">
                <a:solidFill>
                  <a:schemeClr val="accent1">
                    <a:lumMod val="50000"/>
                  </a:schemeClr>
                </a:solidFill>
                <a:latin typeface="Arial" panose="020B0604020202020204" pitchFamily="34" charset="0"/>
                <a:cs typeface="Arial" panose="020B0604020202020204" pitchFamily="34" charset="0"/>
              </a:rPr>
              <a:t>: </a:t>
            </a:r>
            <a:r>
              <a:rPr spc="-5" dirty="0">
                <a:solidFill>
                  <a:schemeClr val="accent1">
                    <a:lumMod val="50000"/>
                  </a:schemeClr>
                </a:solidFill>
                <a:latin typeface="Arial" panose="020B0604020202020204" pitchFamily="34" charset="0"/>
                <a:cs typeface="Arial" panose="020B0604020202020204" pitchFamily="34" charset="0"/>
              </a:rPr>
              <a:t>Unique ID for </a:t>
            </a:r>
            <a:r>
              <a:rPr spc="-10" dirty="0">
                <a:solidFill>
                  <a:schemeClr val="accent1">
                    <a:lumMod val="50000"/>
                  </a:schemeClr>
                </a:solidFill>
                <a:latin typeface="Arial" panose="020B0604020202020204" pitchFamily="34" charset="0"/>
                <a:cs typeface="Arial" panose="020B0604020202020204" pitchFamily="34" charset="0"/>
              </a:rPr>
              <a:t>every Movie </a:t>
            </a:r>
            <a:r>
              <a:rPr spc="-5" dirty="0">
                <a:solidFill>
                  <a:schemeClr val="accent1">
                    <a:lumMod val="50000"/>
                  </a:schemeClr>
                </a:solidFill>
                <a:latin typeface="Arial" panose="020B0604020202020204" pitchFamily="34" charset="0"/>
                <a:cs typeface="Arial" panose="020B0604020202020204" pitchFamily="34" charset="0"/>
              </a:rPr>
              <a:t>/ </a:t>
            </a:r>
            <a:r>
              <a:rPr spc="-40" dirty="0">
                <a:solidFill>
                  <a:schemeClr val="accent1">
                    <a:lumMod val="50000"/>
                  </a:schemeClr>
                </a:solidFill>
                <a:latin typeface="Arial" panose="020B0604020202020204" pitchFamily="34" charset="0"/>
                <a:cs typeface="Arial" panose="020B0604020202020204" pitchFamily="34" charset="0"/>
              </a:rPr>
              <a:t>Tv</a:t>
            </a:r>
            <a:r>
              <a:rPr spc="-55" dirty="0">
                <a:solidFill>
                  <a:schemeClr val="accent1">
                    <a:lumMod val="50000"/>
                  </a:schemeClr>
                </a:solidFill>
                <a:latin typeface="Arial" panose="020B0604020202020204" pitchFamily="34" charset="0"/>
                <a:cs typeface="Arial" panose="020B0604020202020204" pitchFamily="34" charset="0"/>
              </a:rPr>
              <a:t> </a:t>
            </a:r>
            <a:r>
              <a:rPr spc="-10" dirty="0">
                <a:solidFill>
                  <a:schemeClr val="accent1">
                    <a:lumMod val="50000"/>
                  </a:schemeClr>
                </a:solidFill>
                <a:latin typeface="Arial" panose="020B0604020202020204" pitchFamily="34" charset="0"/>
                <a:cs typeface="Arial" panose="020B0604020202020204" pitchFamily="34" charset="0"/>
              </a:rPr>
              <a:t>Show</a:t>
            </a:r>
            <a:endParaRPr dirty="0">
              <a:solidFill>
                <a:schemeClr val="accent1">
                  <a:lumMod val="50000"/>
                </a:schemeClr>
              </a:solidFill>
              <a:latin typeface="Arial" panose="020B0604020202020204" pitchFamily="34" charset="0"/>
              <a:cs typeface="Arial" panose="020B0604020202020204" pitchFamily="34" charset="0"/>
            </a:endParaRPr>
          </a:p>
          <a:p>
            <a:pPr marL="551180" indent="-415925">
              <a:lnSpc>
                <a:spcPct val="100000"/>
              </a:lnSpc>
              <a:spcBef>
                <a:spcPts val="305"/>
              </a:spcBef>
              <a:buAutoNum type="arabicPeriod"/>
              <a:tabLst>
                <a:tab pos="551180" algn="l"/>
                <a:tab pos="551815" algn="l"/>
              </a:tabLst>
            </a:pPr>
            <a:r>
              <a:rPr b="1" spc="-5" dirty="0">
                <a:solidFill>
                  <a:schemeClr val="accent1">
                    <a:lumMod val="50000"/>
                  </a:schemeClr>
                </a:solidFill>
                <a:latin typeface="Arial" panose="020B0604020202020204" pitchFamily="34" charset="0"/>
                <a:cs typeface="Arial" panose="020B0604020202020204" pitchFamily="34" charset="0"/>
              </a:rPr>
              <a:t>type </a:t>
            </a:r>
            <a:r>
              <a:rPr b="1" dirty="0">
                <a:solidFill>
                  <a:schemeClr val="accent1">
                    <a:lumMod val="50000"/>
                  </a:schemeClr>
                </a:solidFill>
                <a:latin typeface="Arial" panose="020B0604020202020204" pitchFamily="34" charset="0"/>
                <a:cs typeface="Arial" panose="020B0604020202020204" pitchFamily="34" charset="0"/>
              </a:rPr>
              <a:t>: </a:t>
            </a:r>
            <a:r>
              <a:rPr spc="-5" dirty="0">
                <a:solidFill>
                  <a:schemeClr val="accent1">
                    <a:lumMod val="50000"/>
                  </a:schemeClr>
                </a:solidFill>
                <a:latin typeface="Arial" panose="020B0604020202020204" pitchFamily="34" charset="0"/>
                <a:cs typeface="Arial" panose="020B0604020202020204" pitchFamily="34" charset="0"/>
              </a:rPr>
              <a:t>Identiﬁer - A </a:t>
            </a:r>
            <a:r>
              <a:rPr spc="-10" dirty="0">
                <a:solidFill>
                  <a:schemeClr val="accent1">
                    <a:lumMod val="50000"/>
                  </a:schemeClr>
                </a:solidFill>
                <a:latin typeface="Arial" panose="020B0604020202020204" pitchFamily="34" charset="0"/>
                <a:cs typeface="Arial" panose="020B0604020202020204" pitchFamily="34" charset="0"/>
              </a:rPr>
              <a:t>Movie </a:t>
            </a:r>
            <a:r>
              <a:rPr spc="-5" dirty="0">
                <a:solidFill>
                  <a:schemeClr val="accent1">
                    <a:lumMod val="50000"/>
                  </a:schemeClr>
                </a:solidFill>
                <a:latin typeface="Arial" panose="020B0604020202020204" pitchFamily="34" charset="0"/>
                <a:cs typeface="Arial" panose="020B0604020202020204" pitchFamily="34" charset="0"/>
              </a:rPr>
              <a:t>or </a:t>
            </a:r>
            <a:r>
              <a:rPr spc="5" dirty="0">
                <a:solidFill>
                  <a:schemeClr val="accent1">
                    <a:lumMod val="50000"/>
                  </a:schemeClr>
                </a:solidFill>
                <a:latin typeface="Arial" panose="020B0604020202020204" pitchFamily="34" charset="0"/>
                <a:cs typeface="Arial" panose="020B0604020202020204" pitchFamily="34" charset="0"/>
              </a:rPr>
              <a:t>TV</a:t>
            </a:r>
            <a:r>
              <a:rPr spc="-65" dirty="0">
                <a:solidFill>
                  <a:schemeClr val="accent1">
                    <a:lumMod val="50000"/>
                  </a:schemeClr>
                </a:solidFill>
                <a:latin typeface="Arial" panose="020B0604020202020204" pitchFamily="34" charset="0"/>
                <a:cs typeface="Arial" panose="020B0604020202020204" pitchFamily="34" charset="0"/>
              </a:rPr>
              <a:t> </a:t>
            </a:r>
            <a:r>
              <a:rPr spc="-10" dirty="0">
                <a:solidFill>
                  <a:schemeClr val="accent1">
                    <a:lumMod val="50000"/>
                  </a:schemeClr>
                </a:solidFill>
                <a:latin typeface="Arial" panose="020B0604020202020204" pitchFamily="34" charset="0"/>
                <a:cs typeface="Arial" panose="020B0604020202020204" pitchFamily="34" charset="0"/>
              </a:rPr>
              <a:t>Show</a:t>
            </a:r>
            <a:endParaRPr dirty="0">
              <a:solidFill>
                <a:schemeClr val="accent1">
                  <a:lumMod val="50000"/>
                </a:schemeClr>
              </a:solidFill>
              <a:latin typeface="Arial" panose="020B0604020202020204" pitchFamily="34" charset="0"/>
              <a:cs typeface="Arial" panose="020B0604020202020204" pitchFamily="34" charset="0"/>
            </a:endParaRPr>
          </a:p>
          <a:p>
            <a:pPr marL="551180" indent="-415925">
              <a:lnSpc>
                <a:spcPct val="100000"/>
              </a:lnSpc>
              <a:spcBef>
                <a:spcPts val="305"/>
              </a:spcBef>
              <a:buAutoNum type="arabicPeriod"/>
              <a:tabLst>
                <a:tab pos="551180" algn="l"/>
                <a:tab pos="551815" algn="l"/>
              </a:tabLst>
            </a:pPr>
            <a:r>
              <a:rPr b="1" spc="-5" dirty="0">
                <a:solidFill>
                  <a:schemeClr val="accent1">
                    <a:lumMod val="50000"/>
                  </a:schemeClr>
                </a:solidFill>
                <a:latin typeface="Arial" panose="020B0604020202020204" pitchFamily="34" charset="0"/>
                <a:cs typeface="Arial" panose="020B0604020202020204" pitchFamily="34" charset="0"/>
              </a:rPr>
              <a:t>title </a:t>
            </a:r>
            <a:r>
              <a:rPr b="1" dirty="0">
                <a:solidFill>
                  <a:schemeClr val="accent1">
                    <a:lumMod val="50000"/>
                  </a:schemeClr>
                </a:solidFill>
                <a:latin typeface="Arial" panose="020B0604020202020204" pitchFamily="34" charset="0"/>
                <a:cs typeface="Arial" panose="020B0604020202020204" pitchFamily="34" charset="0"/>
              </a:rPr>
              <a:t>: </a:t>
            </a:r>
            <a:r>
              <a:rPr spc="-5" dirty="0">
                <a:solidFill>
                  <a:schemeClr val="accent1">
                    <a:lumMod val="50000"/>
                  </a:schemeClr>
                </a:solidFill>
                <a:latin typeface="Arial" panose="020B0604020202020204" pitchFamily="34" charset="0"/>
                <a:cs typeface="Arial" panose="020B0604020202020204" pitchFamily="34" charset="0"/>
              </a:rPr>
              <a:t>Title of the </a:t>
            </a:r>
            <a:r>
              <a:rPr spc="-10" dirty="0">
                <a:solidFill>
                  <a:schemeClr val="accent1">
                    <a:lumMod val="50000"/>
                  </a:schemeClr>
                </a:solidFill>
                <a:latin typeface="Arial" panose="020B0604020202020204" pitchFamily="34" charset="0"/>
                <a:cs typeface="Arial" panose="020B0604020202020204" pitchFamily="34" charset="0"/>
              </a:rPr>
              <a:t>Movie </a:t>
            </a:r>
            <a:r>
              <a:rPr spc="-5" dirty="0">
                <a:solidFill>
                  <a:schemeClr val="accent1">
                    <a:lumMod val="50000"/>
                  </a:schemeClr>
                </a:solidFill>
                <a:latin typeface="Arial" panose="020B0604020202020204" pitchFamily="34" charset="0"/>
                <a:cs typeface="Arial" panose="020B0604020202020204" pitchFamily="34" charset="0"/>
              </a:rPr>
              <a:t>/ </a:t>
            </a:r>
            <a:r>
              <a:rPr spc="-40" dirty="0">
                <a:solidFill>
                  <a:schemeClr val="accent1">
                    <a:lumMod val="50000"/>
                  </a:schemeClr>
                </a:solidFill>
                <a:latin typeface="Arial" panose="020B0604020202020204" pitchFamily="34" charset="0"/>
                <a:cs typeface="Arial" panose="020B0604020202020204" pitchFamily="34" charset="0"/>
              </a:rPr>
              <a:t>Tv</a:t>
            </a:r>
            <a:r>
              <a:rPr spc="-110" dirty="0">
                <a:solidFill>
                  <a:schemeClr val="accent1">
                    <a:lumMod val="50000"/>
                  </a:schemeClr>
                </a:solidFill>
                <a:latin typeface="Arial" panose="020B0604020202020204" pitchFamily="34" charset="0"/>
                <a:cs typeface="Arial" panose="020B0604020202020204" pitchFamily="34" charset="0"/>
              </a:rPr>
              <a:t> </a:t>
            </a:r>
            <a:r>
              <a:rPr spc="-10" dirty="0">
                <a:solidFill>
                  <a:schemeClr val="accent1">
                    <a:lumMod val="50000"/>
                  </a:schemeClr>
                </a:solidFill>
                <a:latin typeface="Arial" panose="020B0604020202020204" pitchFamily="34" charset="0"/>
                <a:cs typeface="Arial" panose="020B0604020202020204" pitchFamily="34" charset="0"/>
              </a:rPr>
              <a:t>Show</a:t>
            </a:r>
            <a:endParaRPr dirty="0">
              <a:solidFill>
                <a:schemeClr val="accent1">
                  <a:lumMod val="50000"/>
                </a:schemeClr>
              </a:solidFill>
              <a:latin typeface="Arial" panose="020B0604020202020204" pitchFamily="34" charset="0"/>
              <a:cs typeface="Arial" panose="020B0604020202020204" pitchFamily="34" charset="0"/>
            </a:endParaRPr>
          </a:p>
          <a:p>
            <a:pPr marL="551180" indent="-415925">
              <a:lnSpc>
                <a:spcPct val="100000"/>
              </a:lnSpc>
              <a:spcBef>
                <a:spcPts val="305"/>
              </a:spcBef>
              <a:buAutoNum type="arabicPeriod"/>
              <a:tabLst>
                <a:tab pos="551180" algn="l"/>
                <a:tab pos="551815" algn="l"/>
              </a:tabLst>
            </a:pPr>
            <a:r>
              <a:rPr b="1" spc="-10" dirty="0">
                <a:solidFill>
                  <a:schemeClr val="accent1">
                    <a:lumMod val="50000"/>
                  </a:schemeClr>
                </a:solidFill>
                <a:latin typeface="Arial" panose="020B0604020202020204" pitchFamily="34" charset="0"/>
                <a:cs typeface="Arial" panose="020B0604020202020204" pitchFamily="34" charset="0"/>
              </a:rPr>
              <a:t>director </a:t>
            </a:r>
            <a:r>
              <a:rPr b="1" dirty="0">
                <a:solidFill>
                  <a:schemeClr val="accent1">
                    <a:lumMod val="50000"/>
                  </a:schemeClr>
                </a:solidFill>
                <a:latin typeface="Arial" panose="020B0604020202020204" pitchFamily="34" charset="0"/>
                <a:cs typeface="Arial" panose="020B0604020202020204" pitchFamily="34" charset="0"/>
              </a:rPr>
              <a:t>: </a:t>
            </a:r>
            <a:r>
              <a:rPr spc="-10" dirty="0">
                <a:solidFill>
                  <a:schemeClr val="accent1">
                    <a:lumMod val="50000"/>
                  </a:schemeClr>
                </a:solidFill>
                <a:latin typeface="Arial" panose="020B0604020202020204" pitchFamily="34" charset="0"/>
                <a:cs typeface="Arial" panose="020B0604020202020204" pitchFamily="34" charset="0"/>
              </a:rPr>
              <a:t>Director </a:t>
            </a:r>
            <a:r>
              <a:rPr spc="-5" dirty="0">
                <a:solidFill>
                  <a:schemeClr val="accent1">
                    <a:lumMod val="50000"/>
                  </a:schemeClr>
                </a:solidFill>
                <a:latin typeface="Arial" panose="020B0604020202020204" pitchFamily="34" charset="0"/>
                <a:cs typeface="Arial" panose="020B0604020202020204" pitchFamily="34" charset="0"/>
              </a:rPr>
              <a:t>of the</a:t>
            </a:r>
            <a:r>
              <a:rPr spc="-10" dirty="0">
                <a:solidFill>
                  <a:schemeClr val="accent1">
                    <a:lumMod val="50000"/>
                  </a:schemeClr>
                </a:solidFill>
                <a:latin typeface="Arial" panose="020B0604020202020204" pitchFamily="34" charset="0"/>
                <a:cs typeface="Arial" panose="020B0604020202020204" pitchFamily="34" charset="0"/>
              </a:rPr>
              <a:t> Movie</a:t>
            </a:r>
            <a:endParaRPr dirty="0">
              <a:solidFill>
                <a:schemeClr val="accent1">
                  <a:lumMod val="50000"/>
                </a:schemeClr>
              </a:solidFill>
              <a:latin typeface="Arial" panose="020B0604020202020204" pitchFamily="34" charset="0"/>
              <a:cs typeface="Arial" panose="020B0604020202020204" pitchFamily="34" charset="0"/>
            </a:endParaRPr>
          </a:p>
        </p:txBody>
      </p:sp>
      <p:pic>
        <p:nvPicPr>
          <p:cNvPr id="5" name="Graphic 4" descr="Clapper board">
            <a:extLst>
              <a:ext uri="{FF2B5EF4-FFF2-40B4-BE49-F238E27FC236}">
                <a16:creationId xmlns:a16="http://schemas.microsoft.com/office/drawing/2014/main" id="{E8823BD7-39A6-32A4-DA61-26226B4893F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03004" y="843942"/>
            <a:ext cx="569464" cy="569464"/>
          </a:xfrm>
          <a:prstGeom prst="rect">
            <a:avLst/>
          </a:prstGeom>
        </p:spPr>
      </p:pic>
      <p:pic>
        <p:nvPicPr>
          <p:cNvPr id="6" name="Graphic 5" descr="Clapper board">
            <a:extLst>
              <a:ext uri="{FF2B5EF4-FFF2-40B4-BE49-F238E27FC236}">
                <a16:creationId xmlns:a16="http://schemas.microsoft.com/office/drawing/2014/main" id="{436FD205-3E15-8CEA-E12C-54D89A655CE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03004" y="1998721"/>
            <a:ext cx="569464" cy="569464"/>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CD56455-9025-37E1-8CFA-FA20970D5B7F}"/>
              </a:ext>
            </a:extLst>
          </p:cNvPr>
          <p:cNvSpPr txBox="1"/>
          <p:nvPr/>
        </p:nvSpPr>
        <p:spPr>
          <a:xfrm>
            <a:off x="304800" y="1123950"/>
            <a:ext cx="6934200" cy="2577629"/>
          </a:xfrm>
          <a:prstGeom prst="rect">
            <a:avLst/>
          </a:prstGeom>
          <a:noFill/>
        </p:spPr>
        <p:txBody>
          <a:bodyPr wrap="square">
            <a:spAutoFit/>
          </a:bodyPr>
          <a:lstStyle/>
          <a:p>
            <a:pPr marL="135255" algn="just">
              <a:spcBef>
                <a:spcPts val="309"/>
              </a:spcBef>
              <a:tabLst>
                <a:tab pos="551180" algn="l"/>
                <a:tab pos="551815" algn="l"/>
              </a:tabLst>
            </a:pPr>
            <a:r>
              <a:rPr lang="en-US" b="1" spc="-5" dirty="0">
                <a:solidFill>
                  <a:schemeClr val="accent1">
                    <a:lumMod val="50000"/>
                  </a:schemeClr>
                </a:solidFill>
                <a:latin typeface="Arial" panose="020B0604020202020204" pitchFamily="34" charset="0"/>
                <a:cs typeface="Arial" panose="020B0604020202020204" pitchFamily="34" charset="0"/>
              </a:rPr>
              <a:t>5.   cast </a:t>
            </a:r>
            <a:r>
              <a:rPr lang="en-US" b="1" dirty="0">
                <a:solidFill>
                  <a:schemeClr val="accent1">
                    <a:lumMod val="50000"/>
                  </a:schemeClr>
                </a:solidFill>
                <a:latin typeface="Arial" panose="020B0604020202020204" pitchFamily="34" charset="0"/>
                <a:cs typeface="Arial" panose="020B0604020202020204" pitchFamily="34" charset="0"/>
              </a:rPr>
              <a:t>: </a:t>
            </a:r>
            <a:r>
              <a:rPr lang="en-US" spc="-10" dirty="0">
                <a:solidFill>
                  <a:schemeClr val="accent1">
                    <a:lumMod val="50000"/>
                  </a:schemeClr>
                </a:solidFill>
                <a:latin typeface="Arial" panose="020B0604020202020204" pitchFamily="34" charset="0"/>
                <a:cs typeface="Arial" panose="020B0604020202020204" pitchFamily="34" charset="0"/>
              </a:rPr>
              <a:t>Actors involved </a:t>
            </a:r>
            <a:r>
              <a:rPr lang="en-US" spc="-5" dirty="0">
                <a:solidFill>
                  <a:schemeClr val="accent1">
                    <a:lumMod val="50000"/>
                  </a:schemeClr>
                </a:solidFill>
                <a:latin typeface="Arial" panose="020B0604020202020204" pitchFamily="34" charset="0"/>
                <a:cs typeface="Arial" panose="020B0604020202020204" pitchFamily="34" charset="0"/>
              </a:rPr>
              <a:t>in the </a:t>
            </a:r>
            <a:r>
              <a:rPr lang="en-US" spc="-10" dirty="0">
                <a:solidFill>
                  <a:schemeClr val="accent1">
                    <a:lumMod val="50000"/>
                  </a:schemeClr>
                </a:solidFill>
                <a:latin typeface="Arial" panose="020B0604020202020204" pitchFamily="34" charset="0"/>
                <a:cs typeface="Arial" panose="020B0604020202020204" pitchFamily="34" charset="0"/>
              </a:rPr>
              <a:t>movie </a:t>
            </a:r>
            <a:r>
              <a:rPr lang="en-US" spc="-5" dirty="0">
                <a:solidFill>
                  <a:schemeClr val="accent1">
                    <a:lumMod val="50000"/>
                  </a:schemeClr>
                </a:solidFill>
                <a:latin typeface="Arial" panose="020B0604020202020204" pitchFamily="34" charset="0"/>
                <a:cs typeface="Arial" panose="020B0604020202020204" pitchFamily="34" charset="0"/>
              </a:rPr>
              <a:t>/</a:t>
            </a:r>
            <a:r>
              <a:rPr lang="en-US" dirty="0">
                <a:solidFill>
                  <a:schemeClr val="accent1">
                    <a:lumMod val="50000"/>
                  </a:schemeClr>
                </a:solidFill>
                <a:latin typeface="Arial" panose="020B0604020202020204" pitchFamily="34" charset="0"/>
                <a:cs typeface="Arial" panose="020B0604020202020204" pitchFamily="34" charset="0"/>
              </a:rPr>
              <a:t> </a:t>
            </a:r>
            <a:r>
              <a:rPr lang="en-US" spc="-10" dirty="0">
                <a:solidFill>
                  <a:schemeClr val="accent1">
                    <a:lumMod val="50000"/>
                  </a:schemeClr>
                </a:solidFill>
                <a:latin typeface="Arial" panose="020B0604020202020204" pitchFamily="34" charset="0"/>
                <a:cs typeface="Arial" panose="020B0604020202020204" pitchFamily="34" charset="0"/>
              </a:rPr>
              <a:t>show</a:t>
            </a:r>
            <a:endParaRPr lang="en-US" dirty="0">
              <a:solidFill>
                <a:schemeClr val="accent1">
                  <a:lumMod val="50000"/>
                </a:schemeClr>
              </a:solidFill>
              <a:latin typeface="Arial" panose="020B0604020202020204" pitchFamily="34" charset="0"/>
              <a:cs typeface="Arial" panose="020B0604020202020204" pitchFamily="34" charset="0"/>
            </a:endParaRPr>
          </a:p>
          <a:p>
            <a:pPr marL="135255" algn="just">
              <a:spcBef>
                <a:spcPts val="305"/>
              </a:spcBef>
              <a:tabLst>
                <a:tab pos="551180" algn="l"/>
                <a:tab pos="551815" algn="l"/>
              </a:tabLst>
            </a:pPr>
            <a:r>
              <a:rPr lang="en-US" b="1" spc="-5" dirty="0">
                <a:solidFill>
                  <a:schemeClr val="accent1">
                    <a:lumMod val="50000"/>
                  </a:schemeClr>
                </a:solidFill>
                <a:latin typeface="Arial" panose="020B0604020202020204" pitchFamily="34" charset="0"/>
                <a:cs typeface="Arial" panose="020B0604020202020204" pitchFamily="34" charset="0"/>
              </a:rPr>
              <a:t>6.   country </a:t>
            </a:r>
            <a:r>
              <a:rPr lang="en-US" b="1" dirty="0">
                <a:solidFill>
                  <a:schemeClr val="accent1">
                    <a:lumMod val="50000"/>
                  </a:schemeClr>
                </a:solidFill>
                <a:latin typeface="Arial" panose="020B0604020202020204" pitchFamily="34" charset="0"/>
                <a:cs typeface="Arial" panose="020B0604020202020204" pitchFamily="34" charset="0"/>
              </a:rPr>
              <a:t>: </a:t>
            </a:r>
            <a:r>
              <a:rPr lang="en-US" spc="-5" dirty="0">
                <a:solidFill>
                  <a:schemeClr val="accent1">
                    <a:lumMod val="50000"/>
                  </a:schemeClr>
                </a:solidFill>
                <a:latin typeface="Arial" panose="020B0604020202020204" pitchFamily="34" charset="0"/>
                <a:cs typeface="Arial" panose="020B0604020202020204" pitchFamily="34" charset="0"/>
              </a:rPr>
              <a:t>Country </a:t>
            </a:r>
            <a:r>
              <a:rPr lang="en-US" spc="-10" dirty="0">
                <a:solidFill>
                  <a:schemeClr val="accent1">
                    <a:lumMod val="50000"/>
                  </a:schemeClr>
                </a:solidFill>
                <a:latin typeface="Arial" panose="020B0604020202020204" pitchFamily="34" charset="0"/>
                <a:cs typeface="Arial" panose="020B0604020202020204" pitchFamily="34" charset="0"/>
              </a:rPr>
              <a:t>where </a:t>
            </a:r>
            <a:r>
              <a:rPr lang="en-US" spc="-5" dirty="0">
                <a:solidFill>
                  <a:schemeClr val="accent1">
                    <a:lumMod val="50000"/>
                  </a:schemeClr>
                </a:solidFill>
                <a:latin typeface="Arial" panose="020B0604020202020204" pitchFamily="34" charset="0"/>
                <a:cs typeface="Arial" panose="020B0604020202020204" pitchFamily="34" charset="0"/>
              </a:rPr>
              <a:t>the </a:t>
            </a:r>
            <a:r>
              <a:rPr lang="en-US" spc="-10" dirty="0">
                <a:solidFill>
                  <a:schemeClr val="accent1">
                    <a:lumMod val="50000"/>
                  </a:schemeClr>
                </a:solidFill>
                <a:latin typeface="Arial" panose="020B0604020202020204" pitchFamily="34" charset="0"/>
                <a:cs typeface="Arial" panose="020B0604020202020204" pitchFamily="34" charset="0"/>
              </a:rPr>
              <a:t>movie </a:t>
            </a:r>
            <a:r>
              <a:rPr lang="en-US" spc="-5" dirty="0">
                <a:solidFill>
                  <a:schemeClr val="accent1">
                    <a:lumMod val="50000"/>
                  </a:schemeClr>
                </a:solidFill>
                <a:latin typeface="Arial" panose="020B0604020202020204" pitchFamily="34" charset="0"/>
                <a:cs typeface="Arial" panose="020B0604020202020204" pitchFamily="34" charset="0"/>
              </a:rPr>
              <a:t>/ show was</a:t>
            </a:r>
            <a:r>
              <a:rPr lang="en-US" spc="-10" dirty="0">
                <a:solidFill>
                  <a:schemeClr val="accent1">
                    <a:lumMod val="50000"/>
                  </a:schemeClr>
                </a:solidFill>
                <a:latin typeface="Arial" panose="020B0604020202020204" pitchFamily="34" charset="0"/>
                <a:cs typeface="Arial" panose="020B0604020202020204" pitchFamily="34" charset="0"/>
              </a:rPr>
              <a:t> produced</a:t>
            </a:r>
            <a:endParaRPr lang="en-US" dirty="0">
              <a:solidFill>
                <a:schemeClr val="accent1">
                  <a:lumMod val="50000"/>
                </a:schemeClr>
              </a:solidFill>
              <a:latin typeface="Arial" panose="020B0604020202020204" pitchFamily="34" charset="0"/>
              <a:cs typeface="Arial" panose="020B0604020202020204" pitchFamily="34" charset="0"/>
            </a:endParaRPr>
          </a:p>
          <a:p>
            <a:pPr marL="135255" algn="just">
              <a:spcBef>
                <a:spcPts val="305"/>
              </a:spcBef>
              <a:tabLst>
                <a:tab pos="551180" algn="l"/>
                <a:tab pos="551815" algn="l"/>
              </a:tabLst>
            </a:pPr>
            <a:r>
              <a:rPr lang="en-US" b="1" spc="-5" dirty="0">
                <a:solidFill>
                  <a:schemeClr val="accent1">
                    <a:lumMod val="50000"/>
                  </a:schemeClr>
                </a:solidFill>
                <a:latin typeface="Arial" panose="020B0604020202020204" pitchFamily="34" charset="0"/>
                <a:cs typeface="Arial" panose="020B0604020202020204" pitchFamily="34" charset="0"/>
              </a:rPr>
              <a:t>7.   </a:t>
            </a:r>
            <a:r>
              <a:rPr lang="en-US" b="1" spc="-5" dirty="0" err="1">
                <a:solidFill>
                  <a:schemeClr val="accent1">
                    <a:lumMod val="50000"/>
                  </a:schemeClr>
                </a:solidFill>
                <a:latin typeface="Arial" panose="020B0604020202020204" pitchFamily="34" charset="0"/>
                <a:cs typeface="Arial" panose="020B0604020202020204" pitchFamily="34" charset="0"/>
              </a:rPr>
              <a:t>date_added</a:t>
            </a:r>
            <a:r>
              <a:rPr lang="en-US" b="1" spc="-5" dirty="0">
                <a:solidFill>
                  <a:schemeClr val="accent1">
                    <a:lumMod val="50000"/>
                  </a:schemeClr>
                </a:solidFill>
                <a:latin typeface="Arial" panose="020B0604020202020204" pitchFamily="34" charset="0"/>
                <a:cs typeface="Arial" panose="020B0604020202020204" pitchFamily="34" charset="0"/>
              </a:rPr>
              <a:t> </a:t>
            </a:r>
            <a:r>
              <a:rPr lang="en-US" b="1" dirty="0">
                <a:solidFill>
                  <a:schemeClr val="accent1">
                    <a:lumMod val="50000"/>
                  </a:schemeClr>
                </a:solidFill>
                <a:latin typeface="Arial" panose="020B0604020202020204" pitchFamily="34" charset="0"/>
                <a:cs typeface="Arial" panose="020B0604020202020204" pitchFamily="34" charset="0"/>
              </a:rPr>
              <a:t>: </a:t>
            </a:r>
            <a:r>
              <a:rPr lang="en-US" spc="-5" dirty="0">
                <a:solidFill>
                  <a:schemeClr val="accent1">
                    <a:lumMod val="50000"/>
                  </a:schemeClr>
                </a:solidFill>
                <a:latin typeface="Arial" panose="020B0604020202020204" pitchFamily="34" charset="0"/>
                <a:cs typeface="Arial" panose="020B0604020202020204" pitchFamily="34" charset="0"/>
              </a:rPr>
              <a:t>Date it was added on</a:t>
            </a:r>
            <a:r>
              <a:rPr lang="en-US" spc="-20" dirty="0">
                <a:solidFill>
                  <a:schemeClr val="accent1">
                    <a:lumMod val="50000"/>
                  </a:schemeClr>
                </a:solidFill>
                <a:latin typeface="Arial" panose="020B0604020202020204" pitchFamily="34" charset="0"/>
                <a:cs typeface="Arial" panose="020B0604020202020204" pitchFamily="34" charset="0"/>
              </a:rPr>
              <a:t> </a:t>
            </a:r>
            <a:r>
              <a:rPr lang="en-US" spc="-10" dirty="0">
                <a:solidFill>
                  <a:schemeClr val="accent1">
                    <a:lumMod val="50000"/>
                  </a:schemeClr>
                </a:solidFill>
                <a:latin typeface="Arial" panose="020B0604020202020204" pitchFamily="34" charset="0"/>
                <a:cs typeface="Arial" panose="020B0604020202020204" pitchFamily="34" charset="0"/>
              </a:rPr>
              <a:t>Netﬂix</a:t>
            </a:r>
            <a:endParaRPr lang="en-US" dirty="0">
              <a:solidFill>
                <a:schemeClr val="accent1">
                  <a:lumMod val="50000"/>
                </a:schemeClr>
              </a:solidFill>
              <a:latin typeface="Arial" panose="020B0604020202020204" pitchFamily="34" charset="0"/>
              <a:cs typeface="Arial" panose="020B0604020202020204" pitchFamily="34" charset="0"/>
            </a:endParaRPr>
          </a:p>
          <a:p>
            <a:pPr marL="135255" algn="just">
              <a:spcBef>
                <a:spcPts val="305"/>
              </a:spcBef>
              <a:tabLst>
                <a:tab pos="551180" algn="l"/>
                <a:tab pos="551815" algn="l"/>
              </a:tabLst>
            </a:pPr>
            <a:r>
              <a:rPr lang="en-US" b="1" spc="-10" dirty="0">
                <a:solidFill>
                  <a:schemeClr val="accent1">
                    <a:lumMod val="50000"/>
                  </a:schemeClr>
                </a:solidFill>
                <a:latin typeface="Arial" panose="020B0604020202020204" pitchFamily="34" charset="0"/>
                <a:cs typeface="Arial" panose="020B0604020202020204" pitchFamily="34" charset="0"/>
              </a:rPr>
              <a:t>8.   </a:t>
            </a:r>
            <a:r>
              <a:rPr lang="en-US" b="1" spc="-10" dirty="0" err="1">
                <a:solidFill>
                  <a:schemeClr val="accent1">
                    <a:lumMod val="50000"/>
                  </a:schemeClr>
                </a:solidFill>
                <a:latin typeface="Arial" panose="020B0604020202020204" pitchFamily="34" charset="0"/>
                <a:cs typeface="Arial" panose="020B0604020202020204" pitchFamily="34" charset="0"/>
              </a:rPr>
              <a:t>release_year</a:t>
            </a:r>
            <a:r>
              <a:rPr lang="en-US" b="1" spc="-10" dirty="0">
                <a:solidFill>
                  <a:schemeClr val="accent1">
                    <a:lumMod val="50000"/>
                  </a:schemeClr>
                </a:solidFill>
                <a:latin typeface="Arial" panose="020B0604020202020204" pitchFamily="34" charset="0"/>
                <a:cs typeface="Arial" panose="020B0604020202020204" pitchFamily="34" charset="0"/>
              </a:rPr>
              <a:t> </a:t>
            </a:r>
            <a:r>
              <a:rPr lang="en-US" b="1" dirty="0">
                <a:solidFill>
                  <a:schemeClr val="accent1">
                    <a:lumMod val="50000"/>
                  </a:schemeClr>
                </a:solidFill>
                <a:latin typeface="Arial" panose="020B0604020202020204" pitchFamily="34" charset="0"/>
                <a:cs typeface="Arial" panose="020B0604020202020204" pitchFamily="34" charset="0"/>
              </a:rPr>
              <a:t>: </a:t>
            </a:r>
            <a:r>
              <a:rPr lang="en-US" spc="-5" dirty="0">
                <a:solidFill>
                  <a:schemeClr val="accent1">
                    <a:lumMod val="50000"/>
                  </a:schemeClr>
                </a:solidFill>
                <a:latin typeface="Arial" panose="020B0604020202020204" pitchFamily="34" charset="0"/>
                <a:cs typeface="Arial" panose="020B0604020202020204" pitchFamily="34" charset="0"/>
              </a:rPr>
              <a:t>Actual Release </a:t>
            </a:r>
            <a:r>
              <a:rPr lang="en-US" spc="-10" dirty="0">
                <a:solidFill>
                  <a:schemeClr val="accent1">
                    <a:lumMod val="50000"/>
                  </a:schemeClr>
                </a:solidFill>
                <a:latin typeface="Arial" panose="020B0604020202020204" pitchFamily="34" charset="0"/>
                <a:cs typeface="Arial" panose="020B0604020202020204" pitchFamily="34" charset="0"/>
              </a:rPr>
              <a:t>year </a:t>
            </a:r>
            <a:r>
              <a:rPr lang="en-US" spc="-5" dirty="0">
                <a:solidFill>
                  <a:schemeClr val="accent1">
                    <a:lumMod val="50000"/>
                  </a:schemeClr>
                </a:solidFill>
                <a:latin typeface="Arial" panose="020B0604020202020204" pitchFamily="34" charset="0"/>
                <a:cs typeface="Arial" panose="020B0604020202020204" pitchFamily="34" charset="0"/>
              </a:rPr>
              <a:t>of the </a:t>
            </a:r>
            <a:r>
              <a:rPr lang="en-US" spc="-10" dirty="0">
                <a:solidFill>
                  <a:schemeClr val="accent1">
                    <a:lumMod val="50000"/>
                  </a:schemeClr>
                </a:solidFill>
                <a:latin typeface="Arial" panose="020B0604020202020204" pitchFamily="34" charset="0"/>
                <a:cs typeface="Arial" panose="020B0604020202020204" pitchFamily="34" charset="0"/>
              </a:rPr>
              <a:t>movie </a:t>
            </a:r>
            <a:r>
              <a:rPr lang="en-US" spc="-5" dirty="0">
                <a:solidFill>
                  <a:schemeClr val="accent1">
                    <a:lumMod val="50000"/>
                  </a:schemeClr>
                </a:solidFill>
                <a:latin typeface="Arial" panose="020B0604020202020204" pitchFamily="34" charset="0"/>
                <a:cs typeface="Arial" panose="020B0604020202020204" pitchFamily="34" charset="0"/>
              </a:rPr>
              <a:t>/</a:t>
            </a:r>
            <a:r>
              <a:rPr lang="en-US" spc="5" dirty="0">
                <a:solidFill>
                  <a:schemeClr val="accent1">
                    <a:lumMod val="50000"/>
                  </a:schemeClr>
                </a:solidFill>
                <a:latin typeface="Arial" panose="020B0604020202020204" pitchFamily="34" charset="0"/>
                <a:cs typeface="Arial" panose="020B0604020202020204" pitchFamily="34" charset="0"/>
              </a:rPr>
              <a:t> </a:t>
            </a:r>
            <a:r>
              <a:rPr lang="en-US" spc="-10" dirty="0">
                <a:solidFill>
                  <a:schemeClr val="accent1">
                    <a:lumMod val="50000"/>
                  </a:schemeClr>
                </a:solidFill>
                <a:latin typeface="Arial" panose="020B0604020202020204" pitchFamily="34" charset="0"/>
                <a:cs typeface="Arial" panose="020B0604020202020204" pitchFamily="34" charset="0"/>
              </a:rPr>
              <a:t>show</a:t>
            </a:r>
            <a:endParaRPr lang="en-US" dirty="0">
              <a:solidFill>
                <a:schemeClr val="accent1">
                  <a:lumMod val="50000"/>
                </a:schemeClr>
              </a:solidFill>
              <a:latin typeface="Arial" panose="020B0604020202020204" pitchFamily="34" charset="0"/>
              <a:cs typeface="Arial" panose="020B0604020202020204" pitchFamily="34" charset="0"/>
            </a:endParaRPr>
          </a:p>
          <a:p>
            <a:pPr marL="135255" algn="just">
              <a:spcBef>
                <a:spcPts val="305"/>
              </a:spcBef>
              <a:tabLst>
                <a:tab pos="551180" algn="l"/>
                <a:tab pos="551815" algn="l"/>
              </a:tabLst>
            </a:pPr>
            <a:r>
              <a:rPr lang="en-US" b="1" spc="-10" dirty="0">
                <a:solidFill>
                  <a:schemeClr val="accent1">
                    <a:lumMod val="50000"/>
                  </a:schemeClr>
                </a:solidFill>
                <a:latin typeface="Arial" panose="020B0604020202020204" pitchFamily="34" charset="0"/>
                <a:cs typeface="Arial" panose="020B0604020202020204" pitchFamily="34" charset="0"/>
              </a:rPr>
              <a:t>9.    rating </a:t>
            </a:r>
            <a:r>
              <a:rPr lang="en-US" b="1" dirty="0">
                <a:solidFill>
                  <a:schemeClr val="accent1">
                    <a:lumMod val="50000"/>
                  </a:schemeClr>
                </a:solidFill>
                <a:latin typeface="Arial" panose="020B0604020202020204" pitchFamily="34" charset="0"/>
                <a:cs typeface="Arial" panose="020B0604020202020204" pitchFamily="34" charset="0"/>
              </a:rPr>
              <a:t>: </a:t>
            </a:r>
            <a:r>
              <a:rPr lang="en-US" spc="5" dirty="0">
                <a:solidFill>
                  <a:schemeClr val="accent1">
                    <a:lumMod val="50000"/>
                  </a:schemeClr>
                </a:solidFill>
                <a:latin typeface="Arial" panose="020B0604020202020204" pitchFamily="34" charset="0"/>
                <a:cs typeface="Arial" panose="020B0604020202020204" pitchFamily="34" charset="0"/>
              </a:rPr>
              <a:t>TV </a:t>
            </a:r>
            <a:r>
              <a:rPr lang="en-US" spc="-5" dirty="0">
                <a:solidFill>
                  <a:schemeClr val="accent1">
                    <a:lumMod val="50000"/>
                  </a:schemeClr>
                </a:solidFill>
                <a:latin typeface="Arial" panose="020B0604020202020204" pitchFamily="34" charset="0"/>
                <a:cs typeface="Arial" panose="020B0604020202020204" pitchFamily="34" charset="0"/>
              </a:rPr>
              <a:t>Rating of the </a:t>
            </a:r>
            <a:r>
              <a:rPr lang="en-US" spc="-10" dirty="0">
                <a:solidFill>
                  <a:schemeClr val="accent1">
                    <a:lumMod val="50000"/>
                  </a:schemeClr>
                </a:solidFill>
                <a:latin typeface="Arial" panose="020B0604020202020204" pitchFamily="34" charset="0"/>
                <a:cs typeface="Arial" panose="020B0604020202020204" pitchFamily="34" charset="0"/>
              </a:rPr>
              <a:t>movie </a:t>
            </a:r>
            <a:r>
              <a:rPr lang="en-US" spc="-5" dirty="0">
                <a:solidFill>
                  <a:schemeClr val="accent1">
                    <a:lumMod val="50000"/>
                  </a:schemeClr>
                </a:solidFill>
                <a:latin typeface="Arial" panose="020B0604020202020204" pitchFamily="34" charset="0"/>
                <a:cs typeface="Arial" panose="020B0604020202020204" pitchFamily="34" charset="0"/>
              </a:rPr>
              <a:t>/</a:t>
            </a:r>
            <a:r>
              <a:rPr lang="en-US" spc="-70" dirty="0">
                <a:solidFill>
                  <a:schemeClr val="accent1">
                    <a:lumMod val="50000"/>
                  </a:schemeClr>
                </a:solidFill>
                <a:latin typeface="Arial" panose="020B0604020202020204" pitchFamily="34" charset="0"/>
                <a:cs typeface="Arial" panose="020B0604020202020204" pitchFamily="34" charset="0"/>
              </a:rPr>
              <a:t> </a:t>
            </a:r>
            <a:r>
              <a:rPr lang="en-US" spc="-10" dirty="0">
                <a:solidFill>
                  <a:schemeClr val="accent1">
                    <a:lumMod val="50000"/>
                  </a:schemeClr>
                </a:solidFill>
                <a:latin typeface="Arial" panose="020B0604020202020204" pitchFamily="34" charset="0"/>
                <a:cs typeface="Arial" panose="020B0604020202020204" pitchFamily="34" charset="0"/>
              </a:rPr>
              <a:t>show</a:t>
            </a:r>
            <a:endParaRPr lang="en-US" dirty="0">
              <a:solidFill>
                <a:schemeClr val="accent1">
                  <a:lumMod val="50000"/>
                </a:schemeClr>
              </a:solidFill>
              <a:latin typeface="Arial" panose="020B0604020202020204" pitchFamily="34" charset="0"/>
              <a:cs typeface="Arial" panose="020B0604020202020204" pitchFamily="34" charset="0"/>
            </a:endParaRPr>
          </a:p>
          <a:p>
            <a:pPr marL="12065" algn="just">
              <a:spcBef>
                <a:spcPts val="309"/>
              </a:spcBef>
              <a:tabLst>
                <a:tab pos="551180" algn="l"/>
                <a:tab pos="551815" algn="l"/>
              </a:tabLst>
            </a:pPr>
            <a:r>
              <a:rPr lang="en-US" spc="-10" dirty="0">
                <a:solidFill>
                  <a:schemeClr val="accent1">
                    <a:lumMod val="50000"/>
                  </a:schemeClr>
                </a:solidFill>
                <a:latin typeface="Arial" panose="020B0604020202020204" pitchFamily="34" charset="0"/>
                <a:cs typeface="Arial" panose="020B0604020202020204" pitchFamily="34" charset="0"/>
              </a:rPr>
              <a:t> </a:t>
            </a:r>
            <a:r>
              <a:rPr lang="en-US" b="1" spc="-10" dirty="0">
                <a:solidFill>
                  <a:schemeClr val="accent1">
                    <a:lumMod val="50000"/>
                  </a:schemeClr>
                </a:solidFill>
                <a:latin typeface="Arial" panose="020B0604020202020204" pitchFamily="34" charset="0"/>
                <a:cs typeface="Arial" panose="020B0604020202020204" pitchFamily="34" charset="0"/>
              </a:rPr>
              <a:t>10.   duration </a:t>
            </a:r>
            <a:r>
              <a:rPr lang="en-US" b="1" dirty="0">
                <a:solidFill>
                  <a:schemeClr val="accent1">
                    <a:lumMod val="50000"/>
                  </a:schemeClr>
                </a:solidFill>
                <a:latin typeface="Arial" panose="020B0604020202020204" pitchFamily="34" charset="0"/>
                <a:cs typeface="Arial" panose="020B0604020202020204" pitchFamily="34" charset="0"/>
              </a:rPr>
              <a:t>: </a:t>
            </a:r>
            <a:r>
              <a:rPr lang="en-US" spc="-40" dirty="0">
                <a:solidFill>
                  <a:schemeClr val="accent1">
                    <a:lumMod val="50000"/>
                  </a:schemeClr>
                </a:solidFill>
                <a:latin typeface="Arial" panose="020B0604020202020204" pitchFamily="34" charset="0"/>
                <a:cs typeface="Arial" panose="020B0604020202020204" pitchFamily="34" charset="0"/>
              </a:rPr>
              <a:t>Total </a:t>
            </a:r>
            <a:r>
              <a:rPr lang="en-US" spc="-10" dirty="0">
                <a:solidFill>
                  <a:schemeClr val="accent1">
                    <a:lumMod val="50000"/>
                  </a:schemeClr>
                </a:solidFill>
                <a:latin typeface="Arial" panose="020B0604020202020204" pitchFamily="34" charset="0"/>
                <a:cs typeface="Arial" panose="020B0604020202020204" pitchFamily="34" charset="0"/>
              </a:rPr>
              <a:t>Duration </a:t>
            </a:r>
            <a:r>
              <a:rPr lang="en-US" spc="-5" dirty="0">
                <a:solidFill>
                  <a:schemeClr val="accent1">
                    <a:lumMod val="50000"/>
                  </a:schemeClr>
                </a:solidFill>
                <a:latin typeface="Arial" panose="020B0604020202020204" pitchFamily="34" charset="0"/>
                <a:cs typeface="Arial" panose="020B0604020202020204" pitchFamily="34" charset="0"/>
              </a:rPr>
              <a:t>- in minutes or number of</a:t>
            </a:r>
            <a:r>
              <a:rPr lang="en-US" spc="-10" dirty="0">
                <a:solidFill>
                  <a:schemeClr val="accent1">
                    <a:lumMod val="50000"/>
                  </a:schemeClr>
                </a:solidFill>
                <a:latin typeface="Arial" panose="020B0604020202020204" pitchFamily="34" charset="0"/>
                <a:cs typeface="Arial" panose="020B0604020202020204" pitchFamily="34" charset="0"/>
              </a:rPr>
              <a:t> seasons</a:t>
            </a:r>
            <a:endParaRPr lang="en-US" dirty="0">
              <a:solidFill>
                <a:schemeClr val="accent1">
                  <a:lumMod val="50000"/>
                </a:schemeClr>
              </a:solidFill>
              <a:latin typeface="Arial" panose="020B0604020202020204" pitchFamily="34" charset="0"/>
              <a:cs typeface="Arial" panose="020B0604020202020204" pitchFamily="34" charset="0"/>
            </a:endParaRPr>
          </a:p>
          <a:p>
            <a:pPr marL="12065" algn="just">
              <a:spcBef>
                <a:spcPts val="305"/>
              </a:spcBef>
              <a:tabLst>
                <a:tab pos="551180" algn="l"/>
                <a:tab pos="551815" algn="l"/>
              </a:tabLst>
            </a:pPr>
            <a:r>
              <a:rPr lang="en-US" spc="-5" dirty="0">
                <a:solidFill>
                  <a:schemeClr val="accent1">
                    <a:lumMod val="50000"/>
                  </a:schemeClr>
                </a:solidFill>
                <a:latin typeface="Arial" panose="020B0604020202020204" pitchFamily="34" charset="0"/>
                <a:cs typeface="Arial" panose="020B0604020202020204" pitchFamily="34" charset="0"/>
              </a:rPr>
              <a:t> </a:t>
            </a:r>
            <a:r>
              <a:rPr lang="en-US" b="1" spc="-5" dirty="0">
                <a:solidFill>
                  <a:schemeClr val="accent1">
                    <a:lumMod val="50000"/>
                  </a:schemeClr>
                </a:solidFill>
                <a:latin typeface="Arial" panose="020B0604020202020204" pitchFamily="34" charset="0"/>
                <a:cs typeface="Arial" panose="020B0604020202020204" pitchFamily="34" charset="0"/>
              </a:rPr>
              <a:t>11.   </a:t>
            </a:r>
            <a:r>
              <a:rPr lang="en-US" b="1" spc="-5" dirty="0" err="1">
                <a:solidFill>
                  <a:schemeClr val="accent1">
                    <a:lumMod val="50000"/>
                  </a:schemeClr>
                </a:solidFill>
                <a:latin typeface="Arial" panose="020B0604020202020204" pitchFamily="34" charset="0"/>
                <a:cs typeface="Arial" panose="020B0604020202020204" pitchFamily="34" charset="0"/>
              </a:rPr>
              <a:t>listed_in</a:t>
            </a:r>
            <a:r>
              <a:rPr lang="en-US" b="1" spc="-5" dirty="0">
                <a:solidFill>
                  <a:schemeClr val="accent1">
                    <a:lumMod val="50000"/>
                  </a:schemeClr>
                </a:solidFill>
                <a:latin typeface="Arial" panose="020B0604020202020204" pitchFamily="34" charset="0"/>
                <a:cs typeface="Arial" panose="020B0604020202020204" pitchFamily="34" charset="0"/>
              </a:rPr>
              <a:t> </a:t>
            </a:r>
            <a:r>
              <a:rPr lang="en-US" b="1" dirty="0">
                <a:solidFill>
                  <a:schemeClr val="accent1">
                    <a:lumMod val="50000"/>
                  </a:schemeClr>
                </a:solidFill>
                <a:latin typeface="Arial" panose="020B0604020202020204" pitchFamily="34" charset="0"/>
                <a:cs typeface="Arial" panose="020B0604020202020204" pitchFamily="34" charset="0"/>
              </a:rPr>
              <a:t>:</a:t>
            </a:r>
            <a:r>
              <a:rPr lang="en-US" b="1" spc="-10" dirty="0">
                <a:solidFill>
                  <a:schemeClr val="accent1">
                    <a:lumMod val="50000"/>
                  </a:schemeClr>
                </a:solidFill>
                <a:latin typeface="Arial" panose="020B0604020202020204" pitchFamily="34" charset="0"/>
                <a:cs typeface="Arial" panose="020B0604020202020204" pitchFamily="34" charset="0"/>
              </a:rPr>
              <a:t> </a:t>
            </a:r>
            <a:r>
              <a:rPr lang="en-US" spc="-10" dirty="0">
                <a:solidFill>
                  <a:schemeClr val="accent1">
                    <a:lumMod val="50000"/>
                  </a:schemeClr>
                </a:solidFill>
                <a:latin typeface="Arial" panose="020B0604020202020204" pitchFamily="34" charset="0"/>
                <a:cs typeface="Arial" panose="020B0604020202020204" pitchFamily="34" charset="0"/>
              </a:rPr>
              <a:t>Genre</a:t>
            </a:r>
            <a:endParaRPr lang="en-US" dirty="0">
              <a:solidFill>
                <a:schemeClr val="accent1">
                  <a:lumMod val="50000"/>
                </a:schemeClr>
              </a:solidFill>
              <a:latin typeface="Arial" panose="020B0604020202020204" pitchFamily="34" charset="0"/>
              <a:cs typeface="Arial" panose="020B0604020202020204" pitchFamily="34" charset="0"/>
            </a:endParaRPr>
          </a:p>
          <a:p>
            <a:pPr marL="12065" algn="just">
              <a:spcBef>
                <a:spcPts val="305"/>
              </a:spcBef>
              <a:tabLst>
                <a:tab pos="551180" algn="l"/>
                <a:tab pos="551815" algn="l"/>
              </a:tabLst>
            </a:pPr>
            <a:r>
              <a:rPr lang="en-US" spc="-5" dirty="0">
                <a:solidFill>
                  <a:schemeClr val="accent1">
                    <a:lumMod val="50000"/>
                  </a:schemeClr>
                </a:solidFill>
                <a:latin typeface="Arial" panose="020B0604020202020204" pitchFamily="34" charset="0"/>
                <a:cs typeface="Arial" panose="020B0604020202020204" pitchFamily="34" charset="0"/>
              </a:rPr>
              <a:t> </a:t>
            </a:r>
            <a:r>
              <a:rPr lang="en-US" b="1" spc="-5" dirty="0">
                <a:solidFill>
                  <a:schemeClr val="accent1">
                    <a:lumMod val="50000"/>
                  </a:schemeClr>
                </a:solidFill>
                <a:latin typeface="Arial" panose="020B0604020202020204" pitchFamily="34" charset="0"/>
                <a:cs typeface="Arial" panose="020B0604020202020204" pitchFamily="34" charset="0"/>
              </a:rPr>
              <a:t>12.   description: </a:t>
            </a:r>
            <a:r>
              <a:rPr lang="en-US" spc="-5" dirty="0">
                <a:solidFill>
                  <a:schemeClr val="accent1">
                    <a:lumMod val="50000"/>
                  </a:schemeClr>
                </a:solidFill>
                <a:latin typeface="Arial" panose="020B0604020202020204" pitchFamily="34" charset="0"/>
                <a:cs typeface="Arial" panose="020B0604020202020204" pitchFamily="34" charset="0"/>
              </a:rPr>
              <a:t>The Summary</a:t>
            </a:r>
            <a:r>
              <a:rPr lang="en-US" spc="-60" dirty="0">
                <a:solidFill>
                  <a:schemeClr val="accent1">
                    <a:lumMod val="50000"/>
                  </a:schemeClr>
                </a:solidFill>
                <a:latin typeface="Arial" panose="020B0604020202020204" pitchFamily="34" charset="0"/>
                <a:cs typeface="Arial" panose="020B0604020202020204" pitchFamily="34" charset="0"/>
              </a:rPr>
              <a:t> </a:t>
            </a:r>
            <a:r>
              <a:rPr lang="en-US" spc="-10" dirty="0">
                <a:solidFill>
                  <a:schemeClr val="accent1">
                    <a:lumMod val="50000"/>
                  </a:schemeClr>
                </a:solidFill>
                <a:latin typeface="Arial" panose="020B0604020202020204" pitchFamily="34" charset="0"/>
                <a:cs typeface="Arial" panose="020B0604020202020204" pitchFamily="34" charset="0"/>
              </a:rPr>
              <a:t>description</a:t>
            </a:r>
            <a:endParaRPr lang="en-US" dirty="0">
              <a:solidFill>
                <a:schemeClr val="accent1">
                  <a:lumMod val="50000"/>
                </a:schemeClr>
              </a:solidFill>
              <a:latin typeface="Arial" panose="020B0604020202020204" pitchFamily="34" charset="0"/>
              <a:cs typeface="Arial" panose="020B0604020202020204" pitchFamily="34" charset="0"/>
            </a:endParaRPr>
          </a:p>
        </p:txBody>
      </p:sp>
      <p:sp>
        <p:nvSpPr>
          <p:cNvPr id="7" name="Title 6">
            <a:extLst>
              <a:ext uri="{FF2B5EF4-FFF2-40B4-BE49-F238E27FC236}">
                <a16:creationId xmlns:a16="http://schemas.microsoft.com/office/drawing/2014/main" id="{49D80C03-125C-9E38-4870-9BCE62F98217}"/>
              </a:ext>
            </a:extLst>
          </p:cNvPr>
          <p:cNvSpPr>
            <a:spLocks noGrp="1"/>
          </p:cNvSpPr>
          <p:nvPr>
            <p:ph type="title"/>
          </p:nvPr>
        </p:nvSpPr>
        <p:spPr>
          <a:xfrm>
            <a:off x="372478" y="133350"/>
            <a:ext cx="6869430" cy="553998"/>
          </a:xfrm>
        </p:spPr>
        <p:txBody>
          <a:bodyPr/>
          <a:lstStyle/>
          <a:p>
            <a:r>
              <a:rPr lang="en-IN" sz="3600" spc="-10" dirty="0"/>
              <a:t>Data</a:t>
            </a:r>
            <a:r>
              <a:rPr lang="en-IN" sz="3600" spc="-50" dirty="0"/>
              <a:t> </a:t>
            </a:r>
            <a:r>
              <a:rPr lang="en-IN" sz="3600" spc="-10" dirty="0"/>
              <a:t>Description</a:t>
            </a:r>
            <a:endParaRPr lang="en-IN" sz="36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DD6F69-41B1-336E-B71B-12D6ACF1E498}"/>
              </a:ext>
            </a:extLst>
          </p:cNvPr>
          <p:cNvSpPr txBox="1"/>
          <p:nvPr/>
        </p:nvSpPr>
        <p:spPr>
          <a:xfrm>
            <a:off x="228600" y="795566"/>
            <a:ext cx="8610600" cy="3503523"/>
          </a:xfrm>
          <a:prstGeom prst="rect">
            <a:avLst/>
          </a:prstGeom>
          <a:noFill/>
        </p:spPr>
        <p:txBody>
          <a:bodyPr wrap="square">
            <a:spAutoFit/>
          </a:bodyPr>
          <a:lstStyle/>
          <a:p>
            <a:r>
              <a:rPr lang="en-IN" b="1" u="sng" dirty="0">
                <a:solidFill>
                  <a:schemeClr val="accent1">
                    <a:lumMod val="50000"/>
                  </a:schemeClr>
                </a:solidFill>
                <a:latin typeface="Arial" panose="020B0604020202020204" pitchFamily="34" charset="0"/>
                <a:cs typeface="Arial" panose="020B0604020202020204" pitchFamily="34" charset="0"/>
              </a:rPr>
              <a:t>Null Value Treatment:</a:t>
            </a:r>
          </a:p>
          <a:p>
            <a:endParaRPr lang="en-IN" b="1" dirty="0">
              <a:solidFill>
                <a:schemeClr val="accent1">
                  <a:lumMod val="50000"/>
                </a:schemeClr>
              </a:solidFill>
              <a:latin typeface="Arial" panose="020B0604020202020204" pitchFamily="34" charset="0"/>
              <a:cs typeface="Arial" panose="020B0604020202020204" pitchFamily="34" charset="0"/>
            </a:endParaRPr>
          </a:p>
          <a:p>
            <a:pPr>
              <a:lnSpc>
                <a:spcPct val="150000"/>
              </a:lnSpc>
            </a:pPr>
            <a:r>
              <a:rPr lang="en-IN" dirty="0">
                <a:solidFill>
                  <a:schemeClr val="accent1">
                    <a:lumMod val="50000"/>
                  </a:schemeClr>
                </a:solidFill>
                <a:latin typeface="Arial" panose="020B0604020202020204" pitchFamily="34" charset="0"/>
                <a:cs typeface="Arial" panose="020B0604020202020204" pitchFamily="34" charset="0"/>
              </a:rPr>
              <a:t>●</a:t>
            </a:r>
            <a:r>
              <a:rPr lang="en-IN" i="1" dirty="0">
                <a:solidFill>
                  <a:schemeClr val="accent1">
                    <a:lumMod val="50000"/>
                  </a:schemeClr>
                </a:solidFill>
                <a:latin typeface="Arial" panose="020B0604020202020204" pitchFamily="34" charset="0"/>
                <a:cs typeface="Arial" panose="020B0604020202020204" pitchFamily="34" charset="0"/>
              </a:rPr>
              <a:t> </a:t>
            </a:r>
            <a:r>
              <a:rPr lang="en-IN" b="1" i="1" dirty="0">
                <a:solidFill>
                  <a:schemeClr val="accent1">
                    <a:lumMod val="50000"/>
                  </a:schemeClr>
                </a:solidFill>
                <a:latin typeface="Arial" panose="020B0604020202020204" pitchFamily="34" charset="0"/>
                <a:cs typeface="Arial" panose="020B0604020202020204" pitchFamily="34" charset="0"/>
              </a:rPr>
              <a:t>Director</a:t>
            </a:r>
            <a:r>
              <a:rPr lang="en-IN" i="1" dirty="0">
                <a:solidFill>
                  <a:schemeClr val="accent1">
                    <a:lumMod val="50000"/>
                  </a:schemeClr>
                </a:solidFill>
                <a:latin typeface="Arial" panose="020B0604020202020204" pitchFamily="34" charset="0"/>
                <a:cs typeface="Arial" panose="020B0604020202020204" pitchFamily="34" charset="0"/>
              </a:rPr>
              <a:t> </a:t>
            </a:r>
            <a:r>
              <a:rPr lang="en-IN" dirty="0">
                <a:solidFill>
                  <a:schemeClr val="accent1">
                    <a:lumMod val="50000"/>
                  </a:schemeClr>
                </a:solidFill>
                <a:latin typeface="Arial" panose="020B0604020202020204" pitchFamily="34" charset="0"/>
                <a:cs typeface="Arial" panose="020B0604020202020204" pitchFamily="34" charset="0"/>
              </a:rPr>
              <a:t>feature have more than </a:t>
            </a:r>
            <a:r>
              <a:rPr lang="en-IN" b="1" i="1" dirty="0">
                <a:solidFill>
                  <a:schemeClr val="accent1">
                    <a:lumMod val="50000"/>
                  </a:schemeClr>
                </a:solidFill>
                <a:latin typeface="Arial" panose="020B0604020202020204" pitchFamily="34" charset="0"/>
                <a:cs typeface="Arial" panose="020B0604020202020204" pitchFamily="34" charset="0"/>
              </a:rPr>
              <a:t>30.68% </a:t>
            </a:r>
            <a:r>
              <a:rPr lang="en-IN" dirty="0">
                <a:solidFill>
                  <a:schemeClr val="accent1">
                    <a:lumMod val="50000"/>
                  </a:schemeClr>
                </a:solidFill>
                <a:latin typeface="Arial" panose="020B0604020202020204" pitchFamily="34" charset="0"/>
                <a:cs typeface="Arial" panose="020B0604020202020204" pitchFamily="34" charset="0"/>
              </a:rPr>
              <a:t>of null values. Filling null values by ‘unknown’.</a:t>
            </a:r>
          </a:p>
          <a:p>
            <a:pPr>
              <a:lnSpc>
                <a:spcPct val="150000"/>
              </a:lnSpc>
            </a:pPr>
            <a:r>
              <a:rPr lang="en-IN" dirty="0">
                <a:solidFill>
                  <a:schemeClr val="accent1">
                    <a:lumMod val="50000"/>
                  </a:schemeClr>
                </a:solidFill>
                <a:latin typeface="Arial" panose="020B0604020202020204" pitchFamily="34" charset="0"/>
                <a:cs typeface="Arial" panose="020B0604020202020204" pitchFamily="34" charset="0"/>
              </a:rPr>
              <a:t>● </a:t>
            </a:r>
            <a:r>
              <a:rPr lang="en-IN" b="1" i="1" dirty="0">
                <a:solidFill>
                  <a:schemeClr val="accent1">
                    <a:lumMod val="50000"/>
                  </a:schemeClr>
                </a:solidFill>
                <a:latin typeface="Arial" panose="020B0604020202020204" pitchFamily="34" charset="0"/>
                <a:cs typeface="Arial" panose="020B0604020202020204" pitchFamily="34" charset="0"/>
              </a:rPr>
              <a:t>Country</a:t>
            </a:r>
            <a:r>
              <a:rPr lang="en-IN" dirty="0">
                <a:solidFill>
                  <a:schemeClr val="accent1">
                    <a:lumMod val="50000"/>
                  </a:schemeClr>
                </a:solidFill>
                <a:latin typeface="Arial" panose="020B0604020202020204" pitchFamily="34" charset="0"/>
                <a:cs typeface="Arial" panose="020B0604020202020204" pitchFamily="34" charset="0"/>
              </a:rPr>
              <a:t> feature have </a:t>
            </a:r>
            <a:r>
              <a:rPr lang="en-IN" b="1" i="1" dirty="0">
                <a:solidFill>
                  <a:schemeClr val="accent1">
                    <a:lumMod val="50000"/>
                  </a:schemeClr>
                </a:solidFill>
                <a:latin typeface="Arial" panose="020B0604020202020204" pitchFamily="34" charset="0"/>
                <a:cs typeface="Arial" panose="020B0604020202020204" pitchFamily="34" charset="0"/>
              </a:rPr>
              <a:t>6.51% </a:t>
            </a:r>
            <a:r>
              <a:rPr lang="en-IN" dirty="0">
                <a:solidFill>
                  <a:schemeClr val="accent1">
                    <a:lumMod val="50000"/>
                  </a:schemeClr>
                </a:solidFill>
                <a:latin typeface="Arial" panose="020B0604020202020204" pitchFamily="34" charset="0"/>
                <a:cs typeface="Arial" panose="020B0604020202020204" pitchFamily="34" charset="0"/>
              </a:rPr>
              <a:t>of null values. Filling null values by mode of feature.</a:t>
            </a:r>
          </a:p>
          <a:p>
            <a:pPr>
              <a:lnSpc>
                <a:spcPct val="150000"/>
              </a:lnSpc>
            </a:pPr>
            <a:r>
              <a:rPr lang="en-IN" dirty="0">
                <a:solidFill>
                  <a:schemeClr val="accent1">
                    <a:lumMod val="50000"/>
                  </a:schemeClr>
                </a:solidFill>
                <a:latin typeface="Arial" panose="020B0604020202020204" pitchFamily="34" charset="0"/>
                <a:cs typeface="Arial" panose="020B0604020202020204" pitchFamily="34" charset="0"/>
              </a:rPr>
              <a:t>● </a:t>
            </a:r>
            <a:r>
              <a:rPr lang="en-IN" b="1" i="1" dirty="0">
                <a:solidFill>
                  <a:schemeClr val="accent1">
                    <a:lumMod val="50000"/>
                  </a:schemeClr>
                </a:solidFill>
                <a:latin typeface="Arial" panose="020B0604020202020204" pitchFamily="34" charset="0"/>
                <a:cs typeface="Arial" panose="020B0604020202020204" pitchFamily="34" charset="0"/>
              </a:rPr>
              <a:t>Cast feature </a:t>
            </a:r>
            <a:r>
              <a:rPr lang="en-IN" dirty="0">
                <a:solidFill>
                  <a:schemeClr val="accent1">
                    <a:lumMod val="50000"/>
                  </a:schemeClr>
                </a:solidFill>
                <a:latin typeface="Arial" panose="020B0604020202020204" pitchFamily="34" charset="0"/>
                <a:cs typeface="Arial" panose="020B0604020202020204" pitchFamily="34" charset="0"/>
              </a:rPr>
              <a:t>have </a:t>
            </a:r>
            <a:r>
              <a:rPr lang="en-IN" b="1" i="1" dirty="0">
                <a:solidFill>
                  <a:schemeClr val="accent1">
                    <a:lumMod val="50000"/>
                  </a:schemeClr>
                </a:solidFill>
                <a:latin typeface="Arial" panose="020B0604020202020204" pitchFamily="34" charset="0"/>
                <a:cs typeface="Arial" panose="020B0604020202020204" pitchFamily="34" charset="0"/>
              </a:rPr>
              <a:t>9.22% </a:t>
            </a:r>
            <a:r>
              <a:rPr lang="en-IN" dirty="0">
                <a:solidFill>
                  <a:schemeClr val="accent1">
                    <a:lumMod val="50000"/>
                  </a:schemeClr>
                </a:solidFill>
                <a:latin typeface="Arial" panose="020B0604020202020204" pitchFamily="34" charset="0"/>
                <a:cs typeface="Arial" panose="020B0604020202020204" pitchFamily="34" charset="0"/>
              </a:rPr>
              <a:t>of null values. Filling null values by ‘unknown’.</a:t>
            </a:r>
          </a:p>
          <a:p>
            <a:pPr>
              <a:lnSpc>
                <a:spcPct val="150000"/>
              </a:lnSpc>
            </a:pPr>
            <a:r>
              <a:rPr lang="en-IN" dirty="0">
                <a:solidFill>
                  <a:schemeClr val="accent1">
                    <a:lumMod val="50000"/>
                  </a:schemeClr>
                </a:solidFill>
                <a:latin typeface="Arial" panose="020B0604020202020204" pitchFamily="34" charset="0"/>
                <a:cs typeface="Arial" panose="020B0604020202020204" pitchFamily="34" charset="0"/>
              </a:rPr>
              <a:t>●</a:t>
            </a:r>
            <a:r>
              <a:rPr lang="en-IN" b="1" i="1" dirty="0">
                <a:solidFill>
                  <a:schemeClr val="accent1">
                    <a:lumMod val="50000"/>
                  </a:schemeClr>
                </a:solidFill>
                <a:latin typeface="Arial" panose="020B0604020202020204" pitchFamily="34" charset="0"/>
                <a:cs typeface="Arial" panose="020B0604020202020204" pitchFamily="34" charset="0"/>
              </a:rPr>
              <a:t> Rating </a:t>
            </a:r>
            <a:r>
              <a:rPr lang="en-IN" dirty="0">
                <a:solidFill>
                  <a:schemeClr val="accent1">
                    <a:lumMod val="50000"/>
                  </a:schemeClr>
                </a:solidFill>
                <a:latin typeface="Arial" panose="020B0604020202020204" pitchFamily="34" charset="0"/>
                <a:cs typeface="Arial" panose="020B0604020202020204" pitchFamily="34" charset="0"/>
              </a:rPr>
              <a:t>feature have </a:t>
            </a:r>
            <a:r>
              <a:rPr lang="en-IN" b="1" i="1" dirty="0">
                <a:solidFill>
                  <a:schemeClr val="accent1">
                    <a:lumMod val="50000"/>
                  </a:schemeClr>
                </a:solidFill>
                <a:latin typeface="Arial" panose="020B0604020202020204" pitchFamily="34" charset="0"/>
                <a:cs typeface="Arial" panose="020B0604020202020204" pitchFamily="34" charset="0"/>
              </a:rPr>
              <a:t>0.09% </a:t>
            </a:r>
            <a:r>
              <a:rPr lang="en-IN" dirty="0">
                <a:solidFill>
                  <a:schemeClr val="accent1">
                    <a:lumMod val="50000"/>
                  </a:schemeClr>
                </a:solidFill>
                <a:latin typeface="Arial" panose="020B0604020202020204" pitchFamily="34" charset="0"/>
                <a:cs typeface="Arial" panose="020B0604020202020204" pitchFamily="34" charset="0"/>
              </a:rPr>
              <a:t>of null values. Filling null values by mode of feature.</a:t>
            </a:r>
          </a:p>
          <a:p>
            <a:pPr>
              <a:lnSpc>
                <a:spcPct val="150000"/>
              </a:lnSpc>
            </a:pPr>
            <a:r>
              <a:rPr lang="en-IN" dirty="0">
                <a:solidFill>
                  <a:schemeClr val="accent1">
                    <a:lumMod val="50000"/>
                  </a:schemeClr>
                </a:solidFill>
                <a:latin typeface="Arial" panose="020B0604020202020204" pitchFamily="34" charset="0"/>
                <a:cs typeface="Arial" panose="020B0604020202020204" pitchFamily="34" charset="0"/>
              </a:rPr>
              <a:t>● </a:t>
            </a:r>
            <a:r>
              <a:rPr lang="en-IN" b="1" i="1" dirty="0" err="1">
                <a:solidFill>
                  <a:schemeClr val="accent1">
                    <a:lumMod val="50000"/>
                  </a:schemeClr>
                </a:solidFill>
                <a:latin typeface="Arial" panose="020B0604020202020204" pitchFamily="34" charset="0"/>
                <a:cs typeface="Arial" panose="020B0604020202020204" pitchFamily="34" charset="0"/>
              </a:rPr>
              <a:t>Date_added</a:t>
            </a:r>
            <a:r>
              <a:rPr lang="en-IN" b="1" i="1" dirty="0">
                <a:solidFill>
                  <a:schemeClr val="accent1">
                    <a:lumMod val="50000"/>
                  </a:schemeClr>
                </a:solidFill>
                <a:latin typeface="Arial" panose="020B0604020202020204" pitchFamily="34" charset="0"/>
                <a:cs typeface="Arial" panose="020B0604020202020204" pitchFamily="34" charset="0"/>
              </a:rPr>
              <a:t> </a:t>
            </a:r>
            <a:r>
              <a:rPr lang="en-IN" dirty="0">
                <a:solidFill>
                  <a:schemeClr val="accent1">
                    <a:lumMod val="50000"/>
                  </a:schemeClr>
                </a:solidFill>
                <a:latin typeface="Arial" panose="020B0604020202020204" pitchFamily="34" charset="0"/>
                <a:cs typeface="Arial" panose="020B0604020202020204" pitchFamily="34" charset="0"/>
              </a:rPr>
              <a:t>feature have </a:t>
            </a:r>
            <a:r>
              <a:rPr lang="en-IN" b="1" i="1" dirty="0">
                <a:solidFill>
                  <a:schemeClr val="accent1">
                    <a:lumMod val="50000"/>
                  </a:schemeClr>
                </a:solidFill>
                <a:latin typeface="Arial" panose="020B0604020202020204" pitchFamily="34" charset="0"/>
                <a:cs typeface="Arial" panose="020B0604020202020204" pitchFamily="34" charset="0"/>
              </a:rPr>
              <a:t>0.13% </a:t>
            </a:r>
            <a:r>
              <a:rPr lang="en-IN" dirty="0">
                <a:solidFill>
                  <a:schemeClr val="accent1">
                    <a:lumMod val="50000"/>
                  </a:schemeClr>
                </a:solidFill>
                <a:latin typeface="Arial" panose="020B0604020202020204" pitchFamily="34" charset="0"/>
                <a:cs typeface="Arial" panose="020B0604020202020204" pitchFamily="34" charset="0"/>
              </a:rPr>
              <a:t>of null values. Dropping rows  corresponding to null values.</a:t>
            </a:r>
          </a:p>
        </p:txBody>
      </p:sp>
      <p:sp>
        <p:nvSpPr>
          <p:cNvPr id="7" name="TextBox 6">
            <a:extLst>
              <a:ext uri="{FF2B5EF4-FFF2-40B4-BE49-F238E27FC236}">
                <a16:creationId xmlns:a16="http://schemas.microsoft.com/office/drawing/2014/main" id="{0F0B3A43-C656-63AF-B5AE-2C591E9DBFBC}"/>
              </a:ext>
            </a:extLst>
          </p:cNvPr>
          <p:cNvSpPr txBox="1"/>
          <p:nvPr/>
        </p:nvSpPr>
        <p:spPr>
          <a:xfrm>
            <a:off x="260011" y="33301"/>
            <a:ext cx="4572000" cy="584775"/>
          </a:xfrm>
          <a:prstGeom prst="rect">
            <a:avLst/>
          </a:prstGeom>
          <a:noFill/>
        </p:spPr>
        <p:txBody>
          <a:bodyPr wrap="square">
            <a:spAutoFit/>
          </a:bodyPr>
          <a:lstStyle/>
          <a:p>
            <a:r>
              <a:rPr lang="en-IN" sz="3200" b="1" dirty="0">
                <a:solidFill>
                  <a:srgbClr val="C00000"/>
                </a:solidFill>
              </a:rPr>
              <a:t>Null Value</a:t>
            </a:r>
          </a:p>
        </p:txBody>
      </p:sp>
    </p:spTree>
    <p:extLst>
      <p:ext uri="{BB962C8B-B14F-4D97-AF65-F5344CB8AC3E}">
        <p14:creationId xmlns:p14="http://schemas.microsoft.com/office/powerpoint/2010/main" val="5067561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C4115014-8E42-4282-9BC6-47CE128093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12393" y="874500"/>
            <a:ext cx="3941281" cy="4089610"/>
          </a:xfrm>
          <a:prstGeom prst="rect">
            <a:avLst/>
          </a:prstGeom>
          <a:ln>
            <a:noFill/>
          </a:ln>
          <a:effectLst>
            <a:glow rad="355600">
              <a:schemeClr val="accent2">
                <a:satMod val="175000"/>
                <a:alpha val="40000"/>
              </a:schemeClr>
            </a:glow>
            <a:outerShdw blurRad="292100" dist="139700" dir="2700000" algn="tl" rotWithShape="0">
              <a:srgbClr val="333333">
                <a:alpha val="65000"/>
              </a:srgbClr>
            </a:outerShdw>
          </a:effectLst>
        </p:spPr>
      </p:pic>
      <p:sp>
        <p:nvSpPr>
          <p:cNvPr id="8" name="TextBox 7">
            <a:extLst>
              <a:ext uri="{FF2B5EF4-FFF2-40B4-BE49-F238E27FC236}">
                <a16:creationId xmlns:a16="http://schemas.microsoft.com/office/drawing/2014/main" id="{48735EA3-82FD-3892-0830-B7F963535A45}"/>
              </a:ext>
            </a:extLst>
          </p:cNvPr>
          <p:cNvSpPr txBox="1"/>
          <p:nvPr/>
        </p:nvSpPr>
        <p:spPr>
          <a:xfrm>
            <a:off x="1447800" y="151615"/>
            <a:ext cx="5631819" cy="584775"/>
          </a:xfrm>
          <a:prstGeom prst="rect">
            <a:avLst/>
          </a:prstGeom>
          <a:noFill/>
        </p:spPr>
        <p:txBody>
          <a:bodyPr wrap="square">
            <a:spAutoFit/>
          </a:bodyPr>
          <a:lstStyle/>
          <a:p>
            <a:pPr algn="ctr"/>
            <a:r>
              <a:rPr lang="en-IN" sz="3200" b="1" dirty="0">
                <a:solidFill>
                  <a:srgbClr val="DA0000"/>
                </a:solidFill>
              </a:rPr>
              <a:t>Exploratory Data Analysis</a:t>
            </a:r>
          </a:p>
        </p:txBody>
      </p:sp>
      <p:sp>
        <p:nvSpPr>
          <p:cNvPr id="15" name="TextBox 14">
            <a:extLst>
              <a:ext uri="{FF2B5EF4-FFF2-40B4-BE49-F238E27FC236}">
                <a16:creationId xmlns:a16="http://schemas.microsoft.com/office/drawing/2014/main" id="{3CC4AEE2-C604-A51A-1DC2-A60695836B78}"/>
              </a:ext>
            </a:extLst>
          </p:cNvPr>
          <p:cNvSpPr txBox="1"/>
          <p:nvPr/>
        </p:nvSpPr>
        <p:spPr>
          <a:xfrm>
            <a:off x="152400" y="971550"/>
            <a:ext cx="4084188" cy="2173031"/>
          </a:xfrm>
          <a:prstGeom prst="rect">
            <a:avLst/>
          </a:prstGeom>
          <a:noFill/>
        </p:spPr>
        <p:txBody>
          <a:bodyPr wrap="square">
            <a:spAutoFit/>
          </a:bodyPr>
          <a:lstStyle/>
          <a:p>
            <a:pPr>
              <a:lnSpc>
                <a:spcPct val="150000"/>
              </a:lnSpc>
            </a:pPr>
            <a:r>
              <a:rPr lang="en-IN" sz="2000" b="1" dirty="0">
                <a:solidFill>
                  <a:schemeClr val="accent1">
                    <a:lumMod val="50000"/>
                  </a:schemeClr>
                </a:solidFill>
              </a:rPr>
              <a:t>Type of content available on Netflix</a:t>
            </a:r>
          </a:p>
          <a:p>
            <a:pPr>
              <a:lnSpc>
                <a:spcPct val="150000"/>
              </a:lnSpc>
            </a:pPr>
            <a:r>
              <a:rPr lang="en-IN" dirty="0">
                <a:solidFill>
                  <a:schemeClr val="accent1">
                    <a:lumMod val="50000"/>
                  </a:schemeClr>
                </a:solidFill>
              </a:rPr>
              <a:t>•It is evident that there are more movies</a:t>
            </a:r>
          </a:p>
          <a:p>
            <a:pPr>
              <a:lnSpc>
                <a:spcPct val="150000"/>
              </a:lnSpc>
            </a:pPr>
            <a:r>
              <a:rPr lang="en-IN" dirty="0">
                <a:solidFill>
                  <a:schemeClr val="accent1">
                    <a:lumMod val="50000"/>
                  </a:schemeClr>
                </a:solidFill>
              </a:rPr>
              <a:t>on Netflix than TV shows.</a:t>
            </a:r>
          </a:p>
          <a:p>
            <a:pPr>
              <a:lnSpc>
                <a:spcPct val="150000"/>
              </a:lnSpc>
            </a:pPr>
            <a:r>
              <a:rPr lang="en-IN" dirty="0">
                <a:solidFill>
                  <a:schemeClr val="accent1">
                    <a:lumMod val="50000"/>
                  </a:schemeClr>
                </a:solidFill>
              </a:rPr>
              <a:t>•Netflix has 5377 movies, which is more </a:t>
            </a:r>
          </a:p>
          <a:p>
            <a:pPr>
              <a:lnSpc>
                <a:spcPct val="150000"/>
              </a:lnSpc>
            </a:pPr>
            <a:r>
              <a:rPr lang="en-IN" dirty="0">
                <a:solidFill>
                  <a:schemeClr val="accent1">
                    <a:lumMod val="50000"/>
                  </a:schemeClr>
                </a:solidFill>
              </a:rPr>
              <a:t>than double the quantity of TV shows.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81000" y="57150"/>
            <a:ext cx="7772400" cy="443070"/>
          </a:xfrm>
          <a:prstGeom prst="rect">
            <a:avLst/>
          </a:prstGeom>
        </p:spPr>
        <p:txBody>
          <a:bodyPr vert="horz" wrap="square" lIns="0" tIns="12065" rIns="0" bIns="0" rtlCol="0">
            <a:spAutoFit/>
          </a:bodyPr>
          <a:lstStyle/>
          <a:p>
            <a:pPr algn="ctr"/>
            <a:r>
              <a:rPr lang="en-IN" sz="2800" b="1" dirty="0">
                <a:solidFill>
                  <a:srgbClr val="DA0000"/>
                </a:solidFill>
              </a:rPr>
              <a:t>         Exploratory Data Analysis</a:t>
            </a:r>
          </a:p>
        </p:txBody>
      </p:sp>
      <p:pic>
        <p:nvPicPr>
          <p:cNvPr id="7" name="Picture 6">
            <a:extLst>
              <a:ext uri="{FF2B5EF4-FFF2-40B4-BE49-F238E27FC236}">
                <a16:creationId xmlns:a16="http://schemas.microsoft.com/office/drawing/2014/main" id="{FA3ADB2F-4CAA-4FB0-93BE-73D8757823D6}"/>
              </a:ext>
            </a:extLst>
          </p:cNvPr>
          <p:cNvPicPr>
            <a:picLocks noChangeAspect="1"/>
          </p:cNvPicPr>
          <p:nvPr/>
        </p:nvPicPr>
        <p:blipFill>
          <a:blip r:embed="rId2"/>
          <a:stretch>
            <a:fillRect/>
          </a:stretch>
        </p:blipFill>
        <p:spPr>
          <a:xfrm>
            <a:off x="301806" y="656885"/>
            <a:ext cx="8033163" cy="3949903"/>
          </a:xfrm>
          <a:prstGeom prst="rect">
            <a:avLst/>
          </a:prstGeom>
        </p:spPr>
      </p:pic>
      <p:sp>
        <p:nvSpPr>
          <p:cNvPr id="5" name="TextBox 4">
            <a:extLst>
              <a:ext uri="{FF2B5EF4-FFF2-40B4-BE49-F238E27FC236}">
                <a16:creationId xmlns:a16="http://schemas.microsoft.com/office/drawing/2014/main" id="{79FDF9E1-7E56-047D-264E-5C8A13ED59B8}"/>
              </a:ext>
            </a:extLst>
          </p:cNvPr>
          <p:cNvSpPr txBox="1"/>
          <p:nvPr/>
        </p:nvSpPr>
        <p:spPr>
          <a:xfrm>
            <a:off x="508388" y="546746"/>
            <a:ext cx="7620000" cy="369332"/>
          </a:xfrm>
          <a:prstGeom prst="rect">
            <a:avLst/>
          </a:prstGeom>
          <a:noFill/>
        </p:spPr>
        <p:txBody>
          <a:bodyPr wrap="square">
            <a:spAutoFit/>
          </a:bodyPr>
          <a:lstStyle/>
          <a:p>
            <a:r>
              <a:rPr lang="en-IN" b="1" dirty="0">
                <a:solidFill>
                  <a:schemeClr val="accent1">
                    <a:lumMod val="50000"/>
                  </a:schemeClr>
                </a:solidFill>
                <a:latin typeface="Arial" panose="020B0604020202020204" pitchFamily="34" charset="0"/>
                <a:cs typeface="Arial" panose="020B0604020202020204" pitchFamily="34" charset="0"/>
              </a:rPr>
              <a:t>Releases over the year</a:t>
            </a:r>
          </a:p>
        </p:txBody>
      </p:sp>
      <p:sp>
        <p:nvSpPr>
          <p:cNvPr id="8" name="TextBox 7">
            <a:extLst>
              <a:ext uri="{FF2B5EF4-FFF2-40B4-BE49-F238E27FC236}">
                <a16:creationId xmlns:a16="http://schemas.microsoft.com/office/drawing/2014/main" id="{4C8A2442-C04F-E36E-E45D-9D9AEA297F77}"/>
              </a:ext>
            </a:extLst>
          </p:cNvPr>
          <p:cNvSpPr txBox="1"/>
          <p:nvPr/>
        </p:nvSpPr>
        <p:spPr>
          <a:xfrm>
            <a:off x="685800" y="4552950"/>
            <a:ext cx="7880763" cy="523220"/>
          </a:xfrm>
          <a:prstGeom prst="rect">
            <a:avLst/>
          </a:prstGeom>
          <a:noFill/>
        </p:spPr>
        <p:txBody>
          <a:bodyPr wrap="square">
            <a:spAutoFit/>
          </a:bodyPr>
          <a:lstStyle/>
          <a:p>
            <a:r>
              <a:rPr lang="en-US" sz="1400" i="0" dirty="0">
                <a:solidFill>
                  <a:schemeClr val="accent1">
                    <a:lumMod val="50000"/>
                  </a:schemeClr>
                </a:solidFill>
                <a:effectLst/>
                <a:latin typeface="Arial" panose="020B0604020202020204" pitchFamily="34" charset="0"/>
                <a:cs typeface="Arial" panose="020B0604020202020204" pitchFamily="34" charset="0"/>
              </a:rPr>
              <a:t>The number of release have significantly increased after 2015 and have dropped in 2021 </a:t>
            </a:r>
          </a:p>
          <a:p>
            <a:r>
              <a:rPr lang="en-US" sz="1400" i="0" dirty="0">
                <a:solidFill>
                  <a:schemeClr val="accent1">
                    <a:lumMod val="50000"/>
                  </a:schemeClr>
                </a:solidFill>
                <a:effectLst/>
                <a:latin typeface="Arial" panose="020B0604020202020204" pitchFamily="34" charset="0"/>
                <a:cs typeface="Arial" panose="020B0604020202020204" pitchFamily="34" charset="0"/>
              </a:rPr>
              <a:t>because of Covid 19</a:t>
            </a:r>
            <a:endParaRPr lang="en-IN" sz="1400" dirty="0">
              <a:solidFill>
                <a:schemeClr val="accent1">
                  <a:lumMod val="50000"/>
                </a:schemeClr>
              </a:solidFill>
              <a:latin typeface="Arial" panose="020B0604020202020204" pitchFamily="34" charset="0"/>
              <a:cs typeface="Arial" panose="020B0604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D908CA9-A135-4411-A70D-84A0B3BBA6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3700" y="895350"/>
            <a:ext cx="7630452" cy="4038600"/>
          </a:xfrm>
          <a:prstGeom prst="rect">
            <a:avLst/>
          </a:prstGeom>
        </p:spPr>
      </p:pic>
      <p:sp>
        <p:nvSpPr>
          <p:cNvPr id="4" name="TextBox 3">
            <a:extLst>
              <a:ext uri="{FF2B5EF4-FFF2-40B4-BE49-F238E27FC236}">
                <a16:creationId xmlns:a16="http://schemas.microsoft.com/office/drawing/2014/main" id="{AE14DE63-E106-0CAF-5502-5E3A3CF5B824}"/>
              </a:ext>
            </a:extLst>
          </p:cNvPr>
          <p:cNvSpPr txBox="1"/>
          <p:nvPr/>
        </p:nvSpPr>
        <p:spPr>
          <a:xfrm>
            <a:off x="1295400" y="57150"/>
            <a:ext cx="6553200" cy="523220"/>
          </a:xfrm>
          <a:prstGeom prst="rect">
            <a:avLst/>
          </a:prstGeom>
          <a:noFill/>
        </p:spPr>
        <p:txBody>
          <a:bodyPr wrap="square">
            <a:spAutoFit/>
          </a:bodyPr>
          <a:lstStyle/>
          <a:p>
            <a:pPr algn="ctr"/>
            <a:r>
              <a:rPr lang="en-IN" sz="2800" b="1" dirty="0">
                <a:solidFill>
                  <a:srgbClr val="DA0000"/>
                </a:solidFill>
              </a:rPr>
              <a:t>Exploratory Data Analysis</a:t>
            </a:r>
          </a:p>
        </p:txBody>
      </p:sp>
    </p:spTree>
    <p:extLst>
      <p:ext uri="{BB962C8B-B14F-4D97-AF65-F5344CB8AC3E}">
        <p14:creationId xmlns:p14="http://schemas.microsoft.com/office/powerpoint/2010/main" val="19191296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642</TotalTime>
  <Words>1479</Words>
  <Application>Microsoft Office PowerPoint</Application>
  <PresentationFormat>On-screen Show (16:9)</PresentationFormat>
  <Paragraphs>124</Paragraphs>
  <Slides>23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Arial</vt:lpstr>
      <vt:lpstr>Calibri</vt:lpstr>
      <vt:lpstr>Roboto</vt:lpstr>
      <vt:lpstr>Times New Roman</vt:lpstr>
      <vt:lpstr>Verdana</vt:lpstr>
      <vt:lpstr>Wingdings</vt:lpstr>
      <vt:lpstr>Office Theme</vt:lpstr>
      <vt:lpstr>       Project On</vt:lpstr>
      <vt:lpstr>Introduction</vt:lpstr>
      <vt:lpstr>Problem Statement</vt:lpstr>
      <vt:lpstr>Data Description</vt:lpstr>
      <vt:lpstr>Data Description</vt:lpstr>
      <vt:lpstr>PowerPoint Presentation</vt:lpstr>
      <vt:lpstr>PowerPoint Presentation</vt:lpstr>
      <vt:lpstr>PowerPoint Presentation</vt:lpstr>
      <vt:lpstr>PowerPoint Presentation</vt:lpstr>
      <vt:lpstr>PowerPoint Presentation</vt:lpstr>
      <vt:lpstr>                     Exploratory Data Analysis </vt:lpstr>
      <vt:lpstr>PowerPoint Presentation</vt:lpstr>
      <vt:lpstr>Duration distribution of Movies</vt:lpstr>
      <vt:lpstr>Data Cleaning</vt:lpstr>
      <vt:lpstr>PowerPoint Presentation</vt:lpstr>
      <vt:lpstr>PowerPoint Presentation</vt:lpstr>
      <vt:lpstr>K - Means</vt:lpstr>
      <vt:lpstr>PowerPoint Presentation</vt:lpstr>
      <vt:lpstr>K-Means</vt:lpstr>
      <vt:lpstr>Clusters</vt:lpstr>
      <vt:lpstr>PowerPoint Presentation</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Project-3 HEALTH INSURANCE CROSS SELL PREDICTION Kartika Sharma</dc:title>
  <dc:creator>Kartika Sharma</dc:creator>
  <cp:lastModifiedBy>Lenovo</cp:lastModifiedBy>
  <cp:revision>12</cp:revision>
  <dcterms:created xsi:type="dcterms:W3CDTF">2022-04-02T13:43:54Z</dcterms:created>
  <dcterms:modified xsi:type="dcterms:W3CDTF">2024-02-22T11:48:52Z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2021-09-29T00:00:00Z</vt:filetime>
  </property>
  <property fmtid="{D5CDD505-2E9C-101B-9397-08002B2CF9AE}" pid="3" name="Creator">
    <vt:lpwstr>Microsoft® PowerPoint® for Microsoft 365</vt:lpwstr>
  </property>
  <property fmtid="{D5CDD505-2E9C-101B-9397-08002B2CF9AE}" pid="4" name="LastSaved">
    <vt:filetime>2022-04-02T00:00:00Z</vt:filetime>
  </property>
</Properties>
</file>