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4"/>
  </p:notesMasterIdLst>
  <p:handoutMasterIdLst>
    <p:handoutMasterId r:id="rId25"/>
  </p:handoutMasterIdLst>
  <p:sldIdLst>
    <p:sldId id="258" r:id="rId2"/>
    <p:sldId id="260" r:id="rId3"/>
    <p:sldId id="259" r:id="rId4"/>
    <p:sldId id="261" r:id="rId5"/>
    <p:sldId id="262" r:id="rId6"/>
    <p:sldId id="263" r:id="rId7"/>
    <p:sldId id="264" r:id="rId8"/>
    <p:sldId id="265" r:id="rId9"/>
    <p:sldId id="267" r:id="rId10"/>
    <p:sldId id="276" r:id="rId11"/>
    <p:sldId id="268" r:id="rId12"/>
    <p:sldId id="277" r:id="rId13"/>
    <p:sldId id="278" r:id="rId14"/>
    <p:sldId id="279" r:id="rId15"/>
    <p:sldId id="280" r:id="rId16"/>
    <p:sldId id="269" r:id="rId17"/>
    <p:sldId id="270" r:id="rId18"/>
    <p:sldId id="271" r:id="rId19"/>
    <p:sldId id="272" r:id="rId20"/>
    <p:sldId id="274" r:id="rId21"/>
    <p:sldId id="273" r:id="rId22"/>
    <p:sldId id="27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8" autoAdjust="0"/>
    <p:restoredTop sz="96182" autoAdjust="0"/>
  </p:normalViewPr>
  <p:slideViewPr>
    <p:cSldViewPr showGuides="1">
      <p:cViewPr varScale="1">
        <p:scale>
          <a:sx n="68" d="100"/>
          <a:sy n="68" d="100"/>
        </p:scale>
        <p:origin x="816" y="7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3/21/2024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3/21/2024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3/21/2024</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3/21/2024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3/21/2024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3/21/2024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3/21/2024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3/21/2024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3/21/2024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3/21/2024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3/21/2024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3/21/2024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3/21/2024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3/21/2024</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Books Recommendation System</a:t>
            </a:r>
          </a:p>
        </p:txBody>
      </p:sp>
      <p:sp>
        <p:nvSpPr>
          <p:cNvPr id="3" name="Subtitle 2"/>
          <p:cNvSpPr>
            <a:spLocks noGrp="1"/>
          </p:cNvSpPr>
          <p:nvPr>
            <p:ph type="subTitle" idx="1"/>
          </p:nvPr>
        </p:nvSpPr>
        <p:spPr/>
        <p:txBody>
          <a:bodyPr/>
          <a:lstStyle/>
          <a:p>
            <a:r>
              <a:rPr lang="en-US" dirty="0"/>
              <a:t>[Group No:1]</a:t>
            </a:r>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0020-41CE-1F09-5A11-B7B7B0DEE478}"/>
              </a:ext>
            </a:extLst>
          </p:cNvPr>
          <p:cNvSpPr>
            <a:spLocks noGrp="1"/>
          </p:cNvSpPr>
          <p:nvPr>
            <p:ph type="title"/>
          </p:nvPr>
        </p:nvSpPr>
        <p:spPr/>
        <p:txBody>
          <a:bodyPr/>
          <a:lstStyle/>
          <a:p>
            <a:r>
              <a:rPr lang="en-US" dirty="0"/>
              <a:t>Country wise users</a:t>
            </a:r>
          </a:p>
        </p:txBody>
      </p:sp>
      <p:pic>
        <p:nvPicPr>
          <p:cNvPr id="5" name="Content Placeholder 4">
            <a:extLst>
              <a:ext uri="{FF2B5EF4-FFF2-40B4-BE49-F238E27FC236}">
                <a16:creationId xmlns:a16="http://schemas.microsoft.com/office/drawing/2014/main" id="{5B08BB09-6D47-5C1E-9065-859280C5B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701800"/>
            <a:ext cx="10744200" cy="4927600"/>
          </a:xfrm>
        </p:spPr>
      </p:pic>
    </p:spTree>
    <p:extLst>
      <p:ext uri="{BB962C8B-B14F-4D97-AF65-F5344CB8AC3E}">
        <p14:creationId xmlns:p14="http://schemas.microsoft.com/office/powerpoint/2010/main" val="74032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079F-496F-6003-AAFD-264E36F520C5}"/>
              </a:ext>
            </a:extLst>
          </p:cNvPr>
          <p:cNvSpPr>
            <a:spLocks noGrp="1"/>
          </p:cNvSpPr>
          <p:nvPr>
            <p:ph type="title"/>
          </p:nvPr>
        </p:nvSpPr>
        <p:spPr/>
        <p:txBody>
          <a:bodyPr/>
          <a:lstStyle/>
          <a:p>
            <a:r>
              <a:rPr lang="en-US" dirty="0"/>
              <a:t>Box plot showing outliers in Age column</a:t>
            </a:r>
          </a:p>
        </p:txBody>
      </p:sp>
      <p:pic>
        <p:nvPicPr>
          <p:cNvPr id="5" name="Content Placeholder 4">
            <a:extLst>
              <a:ext uri="{FF2B5EF4-FFF2-40B4-BE49-F238E27FC236}">
                <a16:creationId xmlns:a16="http://schemas.microsoft.com/office/drawing/2014/main" id="{FFB0025A-B384-EBFF-7BAC-0DAD6C5F02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3" y="1473200"/>
            <a:ext cx="4419600" cy="5080000"/>
          </a:xfrm>
        </p:spPr>
      </p:pic>
    </p:spTree>
    <p:extLst>
      <p:ext uri="{BB962C8B-B14F-4D97-AF65-F5344CB8AC3E}">
        <p14:creationId xmlns:p14="http://schemas.microsoft.com/office/powerpoint/2010/main" val="320768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F7D7-96AB-9F12-33AA-A4D5B8501E68}"/>
              </a:ext>
            </a:extLst>
          </p:cNvPr>
          <p:cNvSpPr>
            <a:spLocks noGrp="1"/>
          </p:cNvSpPr>
          <p:nvPr>
            <p:ph type="title"/>
          </p:nvPr>
        </p:nvSpPr>
        <p:spPr/>
        <p:txBody>
          <a:bodyPr/>
          <a:lstStyle/>
          <a:p>
            <a:r>
              <a:rPr lang="en-US" dirty="0"/>
              <a:t>Book Rating Count-plot</a:t>
            </a:r>
          </a:p>
        </p:txBody>
      </p:sp>
      <p:pic>
        <p:nvPicPr>
          <p:cNvPr id="5" name="Content Placeholder 4">
            <a:extLst>
              <a:ext uri="{FF2B5EF4-FFF2-40B4-BE49-F238E27FC236}">
                <a16:creationId xmlns:a16="http://schemas.microsoft.com/office/drawing/2014/main" id="{1666A4C9-C072-4B16-E745-BAC208AF3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58" y="1600200"/>
            <a:ext cx="11071754" cy="4953000"/>
          </a:xfrm>
        </p:spPr>
      </p:pic>
    </p:spTree>
    <p:extLst>
      <p:ext uri="{BB962C8B-B14F-4D97-AF65-F5344CB8AC3E}">
        <p14:creationId xmlns:p14="http://schemas.microsoft.com/office/powerpoint/2010/main" val="83207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A04A-1C01-483A-C1AC-9A0BD4C88B10}"/>
              </a:ext>
            </a:extLst>
          </p:cNvPr>
          <p:cNvSpPr>
            <a:spLocks noGrp="1"/>
          </p:cNvSpPr>
          <p:nvPr>
            <p:ph type="title"/>
          </p:nvPr>
        </p:nvSpPr>
        <p:spPr/>
        <p:txBody>
          <a:bodyPr/>
          <a:lstStyle/>
          <a:p>
            <a:r>
              <a:rPr lang="en-US" dirty="0"/>
              <a:t>Top 10 Authors</a:t>
            </a:r>
          </a:p>
        </p:txBody>
      </p:sp>
      <p:pic>
        <p:nvPicPr>
          <p:cNvPr id="5" name="Content Placeholder 4">
            <a:extLst>
              <a:ext uri="{FF2B5EF4-FFF2-40B4-BE49-F238E27FC236}">
                <a16:creationId xmlns:a16="http://schemas.microsoft.com/office/drawing/2014/main" id="{72D7255A-7068-1C8B-4CC8-06FFD8AAD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012" y="1701800"/>
            <a:ext cx="11049000" cy="5156200"/>
          </a:xfrm>
        </p:spPr>
      </p:pic>
    </p:spTree>
    <p:extLst>
      <p:ext uri="{BB962C8B-B14F-4D97-AF65-F5344CB8AC3E}">
        <p14:creationId xmlns:p14="http://schemas.microsoft.com/office/powerpoint/2010/main" val="269013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84F0-753A-BAAA-26DA-A4A4E3397E4C}"/>
              </a:ext>
            </a:extLst>
          </p:cNvPr>
          <p:cNvSpPr>
            <a:spLocks noGrp="1"/>
          </p:cNvSpPr>
          <p:nvPr>
            <p:ph type="title"/>
          </p:nvPr>
        </p:nvSpPr>
        <p:spPr/>
        <p:txBody>
          <a:bodyPr/>
          <a:lstStyle/>
          <a:p>
            <a:r>
              <a:rPr lang="en-US" dirty="0"/>
              <a:t>Top10 Publishers</a:t>
            </a:r>
          </a:p>
        </p:txBody>
      </p:sp>
      <p:pic>
        <p:nvPicPr>
          <p:cNvPr id="5" name="Content Placeholder 4">
            <a:extLst>
              <a:ext uri="{FF2B5EF4-FFF2-40B4-BE49-F238E27FC236}">
                <a16:creationId xmlns:a16="http://schemas.microsoft.com/office/drawing/2014/main" id="{D8FF1E9A-8ED3-0A12-8C0B-632F80B80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2" y="1701800"/>
            <a:ext cx="11506199" cy="5156200"/>
          </a:xfrm>
        </p:spPr>
      </p:pic>
    </p:spTree>
    <p:extLst>
      <p:ext uri="{BB962C8B-B14F-4D97-AF65-F5344CB8AC3E}">
        <p14:creationId xmlns:p14="http://schemas.microsoft.com/office/powerpoint/2010/main" val="2308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E782-DECB-4328-1C95-8CA5E33A1529}"/>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EDA Conclusion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530D4C6-53CF-E885-B92A-59F2DEA527B8}"/>
              </a:ext>
            </a:extLst>
          </p:cNvPr>
          <p:cNvSpPr>
            <a:spLocks noGrp="1"/>
          </p:cNvSpPr>
          <p:nvPr>
            <p:ph idx="1"/>
          </p:nvPr>
        </p:nvSpPr>
        <p:spPr>
          <a:xfrm>
            <a:off x="1117309" y="1219200"/>
            <a:ext cx="10157354" cy="4953000"/>
          </a:xfrm>
        </p:spPr>
        <p:txBody>
          <a:bodyPr>
            <a:normAutofit/>
          </a:bodyPr>
          <a:lstStyle/>
          <a:p>
            <a:pPr algn="l"/>
            <a:r>
              <a:rPr lang="en-US" b="0" i="0" dirty="0">
                <a:solidFill>
                  <a:srgbClr val="212121"/>
                </a:solidFill>
                <a:effectLst/>
                <a:latin typeface="Roboto" panose="02000000000000000000" pitchFamily="2" charset="0"/>
              </a:rPr>
              <a:t>In EDA, the Top-10 most rated books were essentially novels. </a:t>
            </a:r>
          </a:p>
          <a:p>
            <a:pPr algn="l"/>
            <a:r>
              <a:rPr lang="en-US" b="0" i="0" dirty="0">
                <a:solidFill>
                  <a:srgbClr val="212121"/>
                </a:solidFill>
                <a:effectLst/>
                <a:latin typeface="Roboto" panose="02000000000000000000" pitchFamily="2" charset="0"/>
              </a:rPr>
              <a:t>Books like The Lovely Bone and The Secret Life of Bees were very well perceived. </a:t>
            </a:r>
          </a:p>
          <a:p>
            <a:pPr algn="l"/>
            <a:r>
              <a:rPr lang="en-US" b="0" i="0" dirty="0">
                <a:solidFill>
                  <a:srgbClr val="212121"/>
                </a:solidFill>
                <a:effectLst/>
                <a:latin typeface="Roboto" panose="02000000000000000000" pitchFamily="2" charset="0"/>
              </a:rPr>
              <a:t>Majority of the readers were of the age bracket 20-35 and most of them came from North American and European countries namely USA, Canada, UK, Germany and Spain. </a:t>
            </a:r>
          </a:p>
          <a:p>
            <a:pPr algn="l"/>
            <a:r>
              <a:rPr lang="en-US" b="0" i="0" dirty="0">
                <a:solidFill>
                  <a:srgbClr val="212121"/>
                </a:solidFill>
                <a:effectLst/>
                <a:latin typeface="Roboto" panose="02000000000000000000" pitchFamily="2" charset="0"/>
              </a:rPr>
              <a:t>If we look at the ratings distribution, most of the books have high ratings with maximum books being rated 8. Ratings below 5 are few in number.</a:t>
            </a:r>
          </a:p>
          <a:p>
            <a:pPr algn="l"/>
            <a:r>
              <a:rPr lang="en-US" b="0" i="0" dirty="0">
                <a:solidFill>
                  <a:srgbClr val="212121"/>
                </a:solidFill>
                <a:effectLst/>
                <a:latin typeface="Roboto" panose="02000000000000000000" pitchFamily="2" charset="0"/>
              </a:rPr>
              <a:t> Author with the most books was Agatha Christie, William Shakespeare and Stephen King. </a:t>
            </a:r>
          </a:p>
          <a:p>
            <a:endParaRPr lang="en-US" dirty="0"/>
          </a:p>
        </p:txBody>
      </p:sp>
    </p:spTree>
    <p:extLst>
      <p:ext uri="{BB962C8B-B14F-4D97-AF65-F5344CB8AC3E}">
        <p14:creationId xmlns:p14="http://schemas.microsoft.com/office/powerpoint/2010/main" val="28573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5C5D-8F21-4CF0-C59C-14A5AA4E1BAB}"/>
              </a:ext>
            </a:extLst>
          </p:cNvPr>
          <p:cNvSpPr>
            <a:spLocks noGrp="1"/>
          </p:cNvSpPr>
          <p:nvPr>
            <p:ph type="title"/>
          </p:nvPr>
        </p:nvSpPr>
        <p:spPr/>
        <p:txBody>
          <a:bodyPr/>
          <a:lstStyle/>
          <a:p>
            <a:r>
              <a:rPr lang="en-US" b="1" dirty="0"/>
              <a:t>Recommendation Techniques</a:t>
            </a:r>
          </a:p>
        </p:txBody>
      </p:sp>
      <p:sp>
        <p:nvSpPr>
          <p:cNvPr id="3" name="Content Placeholder 2">
            <a:extLst>
              <a:ext uri="{FF2B5EF4-FFF2-40B4-BE49-F238E27FC236}">
                <a16:creationId xmlns:a16="http://schemas.microsoft.com/office/drawing/2014/main" id="{2400AB2B-78C8-66F1-9E9C-DC073C69AA38}"/>
              </a:ext>
            </a:extLst>
          </p:cNvPr>
          <p:cNvSpPr>
            <a:spLocks noGrp="1"/>
          </p:cNvSpPr>
          <p:nvPr>
            <p:ph idx="1"/>
          </p:nvPr>
        </p:nvSpPr>
        <p:spPr/>
        <p:txBody>
          <a:bodyPr>
            <a:normAutofit lnSpcReduction="10000"/>
          </a:bodyPr>
          <a:lstStyle/>
          <a:p>
            <a:r>
              <a:rPr lang="en-US" b="1" dirty="0"/>
              <a:t>Popularity Based Recommendation </a:t>
            </a:r>
            <a:r>
              <a:rPr lang="en-US" dirty="0"/>
              <a:t>: Works on the principle of popularity and or anything which is in the trend. These systems check the books or movies that are in trend or are most popular among the users and directly recommend those.</a:t>
            </a:r>
          </a:p>
          <a:p>
            <a:r>
              <a:rPr lang="en-US" b="1" dirty="0" err="1"/>
              <a:t>Colllaborative</a:t>
            </a:r>
            <a:r>
              <a:rPr lang="en-US" b="1" dirty="0"/>
              <a:t> Filtering</a:t>
            </a:r>
            <a:r>
              <a:rPr lang="en-US" dirty="0"/>
              <a:t>: It finds </a:t>
            </a:r>
            <a:r>
              <a:rPr lang="en-US" dirty="0" err="1"/>
              <a:t>similiar</a:t>
            </a:r>
            <a:r>
              <a:rPr lang="en-US" dirty="0"/>
              <a:t> patterns or information of the users. It can filter out items that users like on the basis of ratings or reactions by similar users.</a:t>
            </a:r>
          </a:p>
          <a:p>
            <a:pPr>
              <a:buFont typeface="Wingdings" panose="05000000000000000000" pitchFamily="2" charset="2"/>
              <a:buChar char="Ø"/>
            </a:pPr>
            <a:r>
              <a:rPr lang="en-US" b="1" dirty="0"/>
              <a:t>Item-Item Filtering</a:t>
            </a:r>
            <a:r>
              <a:rPr lang="en-US" dirty="0"/>
              <a:t>: Recommends similar items in-terms of ratings by users.</a:t>
            </a:r>
          </a:p>
          <a:p>
            <a:pPr>
              <a:buFont typeface="Wingdings" panose="05000000000000000000" pitchFamily="2" charset="2"/>
              <a:buChar char="Ø"/>
            </a:pPr>
            <a:r>
              <a:rPr lang="en-US" b="1" dirty="0"/>
              <a:t>User-Item Filtering</a:t>
            </a:r>
            <a:r>
              <a:rPr lang="en-US" dirty="0"/>
              <a:t>: Recommends the items liked by a similar user say A to a user B who have not seen the items.</a:t>
            </a:r>
          </a:p>
        </p:txBody>
      </p:sp>
    </p:spTree>
    <p:extLst>
      <p:ext uri="{BB962C8B-B14F-4D97-AF65-F5344CB8AC3E}">
        <p14:creationId xmlns:p14="http://schemas.microsoft.com/office/powerpoint/2010/main" val="330554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4023-8981-C56E-1C33-3644E77C260E}"/>
              </a:ext>
            </a:extLst>
          </p:cNvPr>
          <p:cNvSpPr>
            <a:spLocks noGrp="1"/>
          </p:cNvSpPr>
          <p:nvPr>
            <p:ph type="title"/>
          </p:nvPr>
        </p:nvSpPr>
        <p:spPr/>
        <p:txBody>
          <a:bodyPr/>
          <a:lstStyle/>
          <a:p>
            <a:r>
              <a:rPr lang="en-US" dirty="0"/>
              <a:t>Popularity Based Recommendation</a:t>
            </a:r>
          </a:p>
        </p:txBody>
      </p:sp>
      <p:sp>
        <p:nvSpPr>
          <p:cNvPr id="3" name="Content Placeholder 2">
            <a:extLst>
              <a:ext uri="{FF2B5EF4-FFF2-40B4-BE49-F238E27FC236}">
                <a16:creationId xmlns:a16="http://schemas.microsoft.com/office/drawing/2014/main" id="{DB0ED550-5601-11BC-7F75-2CED8217AC2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BDA5BA0-7694-2F06-A6F2-D91427BBF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1600200"/>
            <a:ext cx="11528954" cy="5181600"/>
          </a:xfrm>
          <a:prstGeom prst="rect">
            <a:avLst/>
          </a:prstGeom>
        </p:spPr>
      </p:pic>
    </p:spTree>
    <p:extLst>
      <p:ext uri="{BB962C8B-B14F-4D97-AF65-F5344CB8AC3E}">
        <p14:creationId xmlns:p14="http://schemas.microsoft.com/office/powerpoint/2010/main" val="243988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906-A73B-DD76-767D-AE71660B263D}"/>
              </a:ext>
            </a:extLst>
          </p:cNvPr>
          <p:cNvSpPr>
            <a:spLocks noGrp="1"/>
          </p:cNvSpPr>
          <p:nvPr>
            <p:ph type="title"/>
          </p:nvPr>
        </p:nvSpPr>
        <p:spPr/>
        <p:txBody>
          <a:bodyPr/>
          <a:lstStyle/>
          <a:p>
            <a:r>
              <a:rPr lang="en-US" dirty="0"/>
              <a:t>Collaborative filtering : User-&gt;item</a:t>
            </a:r>
          </a:p>
        </p:txBody>
      </p:sp>
      <p:sp>
        <p:nvSpPr>
          <p:cNvPr id="3" name="Content Placeholder 2">
            <a:extLst>
              <a:ext uri="{FF2B5EF4-FFF2-40B4-BE49-F238E27FC236}">
                <a16:creationId xmlns:a16="http://schemas.microsoft.com/office/drawing/2014/main" id="{EBA6D2A7-D25F-3EC0-47B1-4D496CFA535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47D0FB7-DB8F-3159-77FA-02A67769F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701801"/>
            <a:ext cx="11353800" cy="5156200"/>
          </a:xfrm>
          <a:prstGeom prst="rect">
            <a:avLst/>
          </a:prstGeom>
        </p:spPr>
      </p:pic>
    </p:spTree>
    <p:extLst>
      <p:ext uri="{BB962C8B-B14F-4D97-AF65-F5344CB8AC3E}">
        <p14:creationId xmlns:p14="http://schemas.microsoft.com/office/powerpoint/2010/main" val="298974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27FD-4B53-C8A7-9F07-3F3E6A6F928A}"/>
              </a:ext>
            </a:extLst>
          </p:cNvPr>
          <p:cNvSpPr>
            <a:spLocks noGrp="1"/>
          </p:cNvSpPr>
          <p:nvPr>
            <p:ph type="title"/>
          </p:nvPr>
        </p:nvSpPr>
        <p:spPr/>
        <p:txBody>
          <a:bodyPr/>
          <a:lstStyle/>
          <a:p>
            <a:r>
              <a:rPr lang="en-US" dirty="0"/>
              <a:t>Collaborative Filtering: item-&gt;item</a:t>
            </a:r>
          </a:p>
        </p:txBody>
      </p:sp>
      <p:sp>
        <p:nvSpPr>
          <p:cNvPr id="3" name="Content Placeholder 2">
            <a:extLst>
              <a:ext uri="{FF2B5EF4-FFF2-40B4-BE49-F238E27FC236}">
                <a16:creationId xmlns:a16="http://schemas.microsoft.com/office/drawing/2014/main" id="{40B02A31-30B5-3AEC-F645-6BE6332592A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B31D743-9613-A2CB-4E4B-2D5E11DCF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62" y="1701800"/>
            <a:ext cx="10918004" cy="5156200"/>
          </a:xfrm>
          <a:prstGeom prst="rect">
            <a:avLst/>
          </a:prstGeom>
        </p:spPr>
      </p:pic>
    </p:spTree>
    <p:extLst>
      <p:ext uri="{BB962C8B-B14F-4D97-AF65-F5344CB8AC3E}">
        <p14:creationId xmlns:p14="http://schemas.microsoft.com/office/powerpoint/2010/main" val="70866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endParaRPr lang="en-IN" kern="100" dirty="0">
              <a:latin typeface="+mj-lt"/>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kern="100" dirty="0">
                <a:effectLst/>
                <a:latin typeface="+mj-lt"/>
                <a:ea typeface="Aptos" panose="020B0004020202020204" pitchFamily="34" charset="0"/>
                <a:cs typeface="Times New Roman" panose="02020603050405020304" pitchFamily="18" charset="0"/>
              </a:rPr>
              <a:t>This project is aimed at creating a recommender system of books for individual users depending upon what they have read previously and thus make more sales and give most apt recommendation to customers.</a:t>
            </a:r>
            <a:endParaRPr lang="en-US" kern="100" dirty="0">
              <a:effectLst/>
              <a:latin typeface="+mj-lt"/>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FB5F-EC9C-1ED7-5F74-261C456B03F1}"/>
              </a:ext>
            </a:extLst>
          </p:cNvPr>
          <p:cNvSpPr>
            <a:spLocks noGrp="1"/>
          </p:cNvSpPr>
          <p:nvPr>
            <p:ph type="title"/>
          </p:nvPr>
        </p:nvSpPr>
        <p:spPr/>
        <p:txBody>
          <a:bodyPr/>
          <a:lstStyle/>
          <a:p>
            <a:r>
              <a:rPr lang="en-US" dirty="0"/>
              <a:t>Deployment Page</a:t>
            </a:r>
          </a:p>
        </p:txBody>
      </p:sp>
      <p:pic>
        <p:nvPicPr>
          <p:cNvPr id="5" name="Content Placeholder 4">
            <a:extLst>
              <a:ext uri="{FF2B5EF4-FFF2-40B4-BE49-F238E27FC236}">
                <a16:creationId xmlns:a16="http://schemas.microsoft.com/office/drawing/2014/main" id="{95F11673-C988-CE69-3E21-088E9FF59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2" y="1424451"/>
            <a:ext cx="11582400" cy="5378451"/>
          </a:xfrm>
        </p:spPr>
      </p:pic>
    </p:spTree>
    <p:extLst>
      <p:ext uri="{BB962C8B-B14F-4D97-AF65-F5344CB8AC3E}">
        <p14:creationId xmlns:p14="http://schemas.microsoft.com/office/powerpoint/2010/main" val="274372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FED6-8B77-55AD-F058-C0B13E95AE45}"/>
              </a:ext>
            </a:extLst>
          </p:cNvPr>
          <p:cNvSpPr>
            <a:spLocks noGrp="1"/>
          </p:cNvSpPr>
          <p:nvPr>
            <p:ph type="title"/>
          </p:nvPr>
        </p:nvSpPr>
        <p:spPr/>
        <p:txBody>
          <a:bodyPr/>
          <a:lstStyle/>
          <a:p>
            <a:r>
              <a:rPr lang="en-US" dirty="0"/>
              <a:t>Deployment Result</a:t>
            </a:r>
          </a:p>
        </p:txBody>
      </p:sp>
      <p:pic>
        <p:nvPicPr>
          <p:cNvPr id="7" name="Content Placeholder 6">
            <a:extLst>
              <a:ext uri="{FF2B5EF4-FFF2-40B4-BE49-F238E27FC236}">
                <a16:creationId xmlns:a16="http://schemas.microsoft.com/office/drawing/2014/main" id="{8104235F-4909-5236-50D6-80BB525BE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2" y="1701800"/>
            <a:ext cx="11582400" cy="5156200"/>
          </a:xfrm>
        </p:spPr>
      </p:pic>
    </p:spTree>
    <p:extLst>
      <p:ext uri="{BB962C8B-B14F-4D97-AF65-F5344CB8AC3E}">
        <p14:creationId xmlns:p14="http://schemas.microsoft.com/office/powerpoint/2010/main" val="200060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D028-D5C7-B376-49C1-4B2790EAC02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BA8D8B7-8FB1-EF91-2AE3-CB73EAA52B0A}"/>
              </a:ext>
            </a:extLst>
          </p:cNvPr>
          <p:cNvSpPr>
            <a:spLocks noGrp="1"/>
          </p:cNvSpPr>
          <p:nvPr>
            <p:ph idx="1"/>
          </p:nvPr>
        </p:nvSpPr>
        <p:spPr/>
        <p:txBody>
          <a:bodyPr/>
          <a:lstStyle/>
          <a:p>
            <a:r>
              <a:rPr lang="en-US" b="1" dirty="0"/>
              <a:t>Group members</a:t>
            </a:r>
          </a:p>
          <a:p>
            <a:r>
              <a:rPr lang="en-US" dirty="0" err="1"/>
              <a:t>Harikrishnan</a:t>
            </a:r>
            <a:endParaRPr lang="en-US" dirty="0"/>
          </a:p>
          <a:p>
            <a:r>
              <a:rPr lang="en-US" dirty="0"/>
              <a:t>Pranav</a:t>
            </a:r>
          </a:p>
          <a:p>
            <a:r>
              <a:rPr lang="en-US" dirty="0" err="1"/>
              <a:t>Anith</a:t>
            </a:r>
            <a:endParaRPr lang="en-US" dirty="0"/>
          </a:p>
          <a:p>
            <a:r>
              <a:rPr lang="en-US" dirty="0"/>
              <a:t>Barsha </a:t>
            </a:r>
            <a:r>
              <a:rPr lang="en-US" dirty="0" err="1"/>
              <a:t>Mirsha</a:t>
            </a:r>
            <a:endParaRPr lang="en-US" dirty="0"/>
          </a:p>
          <a:p>
            <a:r>
              <a:rPr lang="en-US" dirty="0" err="1"/>
              <a:t>Rojalin</a:t>
            </a:r>
            <a:r>
              <a:rPr lang="en-US" dirty="0"/>
              <a:t> Mishra</a:t>
            </a:r>
          </a:p>
          <a:p>
            <a:endParaRPr lang="en-US" dirty="0"/>
          </a:p>
        </p:txBody>
      </p:sp>
    </p:spTree>
    <p:extLst>
      <p:ext uri="{BB962C8B-B14F-4D97-AF65-F5344CB8AC3E}">
        <p14:creationId xmlns:p14="http://schemas.microsoft.com/office/powerpoint/2010/main" val="328541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Road-Map</a:t>
            </a:r>
          </a:p>
        </p:txBody>
      </p:sp>
      <p:sp>
        <p:nvSpPr>
          <p:cNvPr id="3" name="Content Placeholder 2"/>
          <p:cNvSpPr>
            <a:spLocks noGrp="1"/>
          </p:cNvSpPr>
          <p:nvPr>
            <p:ph idx="1"/>
          </p:nvPr>
        </p:nvSpPr>
        <p:spPr/>
        <p:txBody>
          <a:bodyPr/>
          <a:lstStyle/>
          <a:p>
            <a:r>
              <a:rPr lang="en-US" dirty="0"/>
              <a:t>EDA</a:t>
            </a:r>
          </a:p>
          <a:p>
            <a:r>
              <a:rPr lang="en-US" dirty="0"/>
              <a:t>Data Visualization</a:t>
            </a:r>
          </a:p>
          <a:p>
            <a:r>
              <a:rPr lang="en-US" dirty="0"/>
              <a:t>Feature Engineering</a:t>
            </a:r>
          </a:p>
          <a:p>
            <a:r>
              <a:rPr lang="en-US" dirty="0"/>
              <a:t>Model Building</a:t>
            </a:r>
          </a:p>
          <a:p>
            <a:r>
              <a:rPr lang="en-US" dirty="0"/>
              <a:t>Deployment</a:t>
            </a:r>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Recommendation System</a:t>
            </a:r>
          </a:p>
        </p:txBody>
      </p:sp>
      <p:sp>
        <p:nvSpPr>
          <p:cNvPr id="3" name="Content Placeholder 2"/>
          <p:cNvSpPr>
            <a:spLocks noGrp="1"/>
          </p:cNvSpPr>
          <p:nvPr>
            <p:ph idx="1"/>
          </p:nvPr>
        </p:nvSpPr>
        <p:spPr/>
        <p:txBody>
          <a:bodyPr/>
          <a:lstStyle/>
          <a:p>
            <a:r>
              <a:rPr lang="en-US" dirty="0"/>
              <a:t>Recommendation system involves predicting user preferences for unseen items</a:t>
            </a:r>
          </a:p>
          <a:p>
            <a:r>
              <a:rPr lang="en-US" dirty="0"/>
              <a:t>Recommending relevant products increases the customers' interest and sales of the company</a:t>
            </a:r>
          </a:p>
          <a:p>
            <a:r>
              <a:rPr lang="en-US" dirty="0"/>
              <a:t>Examples:</a:t>
            </a:r>
          </a:p>
          <a:p>
            <a:pPr>
              <a:buFont typeface="Wingdings" panose="05000000000000000000" pitchFamily="2" charset="2"/>
              <a:buChar char="ü"/>
            </a:pPr>
            <a:r>
              <a:rPr lang="en-US" dirty="0"/>
              <a:t>Facebook – “People You May Know”</a:t>
            </a:r>
          </a:p>
          <a:p>
            <a:pPr>
              <a:buFont typeface="Wingdings" panose="05000000000000000000" pitchFamily="2" charset="2"/>
              <a:buChar char="ü"/>
            </a:pPr>
            <a:r>
              <a:rPr lang="en-US" dirty="0"/>
              <a:t>Amazon –”Customers Who bought this item also bought…”</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Details</a:t>
            </a:r>
          </a:p>
        </p:txBody>
      </p:sp>
      <p:sp>
        <p:nvSpPr>
          <p:cNvPr id="3" name="Content Placeholder 2"/>
          <p:cNvSpPr>
            <a:spLocks noGrp="1"/>
          </p:cNvSpPr>
          <p:nvPr>
            <p:ph idx="1"/>
          </p:nvPr>
        </p:nvSpPr>
        <p:spPr/>
        <p:txBody>
          <a:bodyPr>
            <a:normAutofit lnSpcReduction="10000"/>
          </a:bodyPr>
          <a:lstStyle/>
          <a:p>
            <a:pPr marL="0" indent="0">
              <a:buNone/>
            </a:pPr>
            <a:r>
              <a:rPr lang="en-US" dirty="0"/>
              <a:t>There are three datasets provided separately,</a:t>
            </a:r>
          </a:p>
          <a:p>
            <a:pPr>
              <a:buFont typeface="Wingdings" panose="05000000000000000000" pitchFamily="2" charset="2"/>
              <a:buChar char="q"/>
            </a:pPr>
            <a:r>
              <a:rPr lang="en-US" sz="2800" dirty="0"/>
              <a:t>Books </a:t>
            </a:r>
            <a:r>
              <a:rPr lang="en-US" sz="2800" b="0" i="0" dirty="0">
                <a:solidFill>
                  <a:srgbClr val="212121"/>
                </a:solidFill>
                <a:effectLst/>
                <a:latin typeface="Courier New" panose="02070309020205020404" pitchFamily="49" charset="0"/>
              </a:rPr>
              <a:t>(271360, 8) </a:t>
            </a:r>
          </a:p>
          <a:p>
            <a:pPr marL="0" indent="0">
              <a:buNone/>
            </a:pPr>
            <a:r>
              <a:rPr lang="en-US" dirty="0">
                <a:solidFill>
                  <a:srgbClr val="212121"/>
                </a:solidFill>
                <a:latin typeface="Courier New" panose="02070309020205020404" pitchFamily="49" charset="0"/>
              </a:rPr>
              <a:t>Columns-</a:t>
            </a:r>
            <a:r>
              <a:rPr lang="en-US" b="0" i="0" dirty="0" err="1">
                <a:solidFill>
                  <a:srgbClr val="212121"/>
                </a:solidFill>
                <a:effectLst/>
                <a:latin typeface="Courier New" panose="02070309020205020404" pitchFamily="49" charset="0"/>
              </a:rPr>
              <a:t>ISBN,Title,Author,Year</a:t>
            </a:r>
            <a:r>
              <a:rPr lang="en-US" b="0" i="0" dirty="0">
                <a:solidFill>
                  <a:srgbClr val="212121"/>
                </a:solidFill>
                <a:effectLst/>
                <a:latin typeface="Courier New" panose="02070309020205020404" pitchFamily="49" charset="0"/>
              </a:rPr>
              <a:t> of </a:t>
            </a:r>
            <a:r>
              <a:rPr lang="en-US" b="0" i="0" dirty="0" err="1">
                <a:solidFill>
                  <a:srgbClr val="212121"/>
                </a:solidFill>
                <a:effectLst/>
                <a:latin typeface="Courier New" panose="02070309020205020404" pitchFamily="49" charset="0"/>
              </a:rPr>
              <a:t>Publication,Publisher,Images</a:t>
            </a:r>
            <a:r>
              <a:rPr lang="en-US" b="0" i="0" dirty="0">
                <a:solidFill>
                  <a:srgbClr val="212121"/>
                </a:solidFill>
                <a:effectLst/>
                <a:latin typeface="Courier New" panose="02070309020205020404" pitchFamily="49" charset="0"/>
              </a:rPr>
              <a:t>-S,M,L</a:t>
            </a:r>
            <a:endParaRPr lang="en-US" dirty="0"/>
          </a:p>
          <a:p>
            <a:pPr>
              <a:buFont typeface="Wingdings" panose="05000000000000000000" pitchFamily="2" charset="2"/>
              <a:buChar char="q"/>
            </a:pPr>
            <a:r>
              <a:rPr lang="en-US" sz="2800" dirty="0"/>
              <a:t>User </a:t>
            </a:r>
            <a:r>
              <a:rPr lang="en-US" sz="2800" b="0" i="0" dirty="0">
                <a:solidFill>
                  <a:srgbClr val="212121"/>
                </a:solidFill>
                <a:effectLst/>
                <a:latin typeface="Courier New" panose="02070309020205020404" pitchFamily="49" charset="0"/>
              </a:rPr>
              <a:t>(278858, 3) </a:t>
            </a:r>
          </a:p>
          <a:p>
            <a:pPr marL="0" indent="0">
              <a:buNone/>
            </a:pPr>
            <a:r>
              <a:rPr lang="en-US" b="0" i="0" dirty="0">
                <a:solidFill>
                  <a:srgbClr val="212121"/>
                </a:solidFill>
                <a:effectLst/>
                <a:latin typeface="Courier New" panose="02070309020205020404" pitchFamily="49" charset="0"/>
              </a:rPr>
              <a:t>Columns-</a:t>
            </a:r>
            <a:r>
              <a:rPr lang="en-US" b="0" i="0" dirty="0" err="1">
                <a:solidFill>
                  <a:srgbClr val="212121"/>
                </a:solidFill>
                <a:effectLst/>
                <a:latin typeface="Courier New" panose="02070309020205020404" pitchFamily="49" charset="0"/>
              </a:rPr>
              <a:t>UserID</a:t>
            </a:r>
            <a:r>
              <a:rPr lang="en-US" dirty="0" err="1">
                <a:solidFill>
                  <a:srgbClr val="212121"/>
                </a:solidFill>
                <a:latin typeface="Courier New" panose="02070309020205020404" pitchFamily="49" charset="0"/>
              </a:rPr>
              <a:t>,Age,Location</a:t>
            </a:r>
            <a:endParaRPr lang="en-US" dirty="0"/>
          </a:p>
          <a:p>
            <a:pPr>
              <a:buFont typeface="Wingdings" panose="05000000000000000000" pitchFamily="2" charset="2"/>
              <a:buChar char="q"/>
            </a:pPr>
            <a:r>
              <a:rPr lang="en-US" sz="2800" dirty="0"/>
              <a:t>Ratings </a:t>
            </a:r>
            <a:r>
              <a:rPr lang="en-US" sz="2800" b="0" i="0" dirty="0">
                <a:solidFill>
                  <a:srgbClr val="212121"/>
                </a:solidFill>
                <a:effectLst/>
                <a:latin typeface="Courier New" panose="02070309020205020404" pitchFamily="49" charset="0"/>
              </a:rPr>
              <a:t>(1149780, 3) </a:t>
            </a:r>
          </a:p>
          <a:p>
            <a:pPr>
              <a:buFont typeface="Wingdings" panose="05000000000000000000" pitchFamily="2" charset="2"/>
              <a:buChar char="q"/>
            </a:pPr>
            <a:r>
              <a:rPr lang="en-US" sz="2800" dirty="0">
                <a:solidFill>
                  <a:srgbClr val="212121"/>
                </a:solidFill>
                <a:latin typeface="Courier New" panose="02070309020205020404" pitchFamily="49" charset="0"/>
              </a:rPr>
              <a:t>Columns –</a:t>
            </a:r>
            <a:r>
              <a:rPr lang="en-US" sz="2800" dirty="0" err="1">
                <a:solidFill>
                  <a:srgbClr val="212121"/>
                </a:solidFill>
                <a:latin typeface="Courier New" panose="02070309020205020404" pitchFamily="49" charset="0"/>
              </a:rPr>
              <a:t>UserID,ISBN,Book</a:t>
            </a:r>
            <a:r>
              <a:rPr lang="en-US" sz="2800" dirty="0">
                <a:solidFill>
                  <a:srgbClr val="212121"/>
                </a:solidFill>
                <a:latin typeface="Courier New" panose="02070309020205020404" pitchFamily="49" charset="0"/>
              </a:rPr>
              <a:t> rating</a:t>
            </a:r>
            <a:endParaRPr lang="en-US" sz="2800"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Books </a:t>
            </a:r>
          </a:p>
          <a:p>
            <a:r>
              <a:rPr lang="en-US" dirty="0"/>
              <a:t>Check Null Values and missing data</a:t>
            </a:r>
          </a:p>
          <a:p>
            <a:r>
              <a:rPr lang="en-US" b="0" i="0" dirty="0">
                <a:effectLst/>
                <a:latin typeface="+mj-lt"/>
              </a:rPr>
              <a:t>The value 0 for Year-</a:t>
            </a:r>
            <a:r>
              <a:rPr lang="en-US" b="0" i="0" dirty="0" err="1">
                <a:effectLst/>
                <a:latin typeface="+mj-lt"/>
              </a:rPr>
              <a:t>Of_Publication</a:t>
            </a:r>
            <a:r>
              <a:rPr lang="en-US" b="0" i="0" dirty="0">
                <a:effectLst/>
                <a:latin typeface="+mj-lt"/>
              </a:rPr>
              <a:t> is invalid and as this dataset was published in 2004, We have assumed that the years after 2006 to be invalid and setting invalid years as </a:t>
            </a:r>
            <a:r>
              <a:rPr lang="en-US" b="0" i="0" dirty="0" err="1">
                <a:effectLst/>
                <a:latin typeface="+mj-lt"/>
              </a:rPr>
              <a:t>NaN</a:t>
            </a:r>
            <a:endParaRPr lang="en-US" b="0" i="0" dirty="0">
              <a:effectLst/>
              <a:latin typeface="+mj-lt"/>
            </a:endParaRPr>
          </a:p>
          <a:p>
            <a:r>
              <a:rPr lang="en-US" dirty="0"/>
              <a:t>T</a:t>
            </a:r>
            <a:r>
              <a:rPr lang="en-US" b="0" i="0" dirty="0">
                <a:effectLst/>
              </a:rPr>
              <a:t>here are some incorrect entries in Year-Of-Publication field. It looks like Publisher names 'DK Publishing Inc' and 'Gallimard' have been incorrectly loaded as Year-Of-Publication in dataset due to some errors in csv file. Required correction done.</a:t>
            </a:r>
          </a:p>
          <a:p>
            <a:endParaRPr lang="en-US" dirty="0"/>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Users</a:t>
            </a:r>
          </a:p>
          <a:p>
            <a:r>
              <a:rPr lang="en-US" dirty="0"/>
              <a:t>In Age column, unrealistic age range </a:t>
            </a:r>
            <a:r>
              <a:rPr lang="en-US" dirty="0" err="1"/>
              <a:t>ie</a:t>
            </a:r>
            <a:r>
              <a:rPr lang="en-US" dirty="0"/>
              <a:t> above 100 and below 5 are imputed with </a:t>
            </a:r>
            <a:r>
              <a:rPr lang="en-US" dirty="0" err="1"/>
              <a:t>NaNs</a:t>
            </a:r>
            <a:r>
              <a:rPr lang="en-US" dirty="0"/>
              <a:t>.</a:t>
            </a:r>
          </a:p>
          <a:p>
            <a:r>
              <a:rPr lang="en-US" dirty="0"/>
              <a:t>Location column –  </a:t>
            </a:r>
            <a:r>
              <a:rPr lang="en-US" b="0" i="0" dirty="0">
                <a:effectLst/>
              </a:rPr>
              <a:t>57339 unique Value it's really hard to understand</a:t>
            </a:r>
            <a:br>
              <a:rPr lang="en-US" dirty="0"/>
            </a:br>
            <a:r>
              <a:rPr lang="en-US" b="0" i="0" dirty="0">
                <a:effectLst/>
              </a:rPr>
              <a:t>So created column “Country”</a:t>
            </a:r>
            <a:endParaRPr lang="en-US" dirty="0"/>
          </a:p>
        </p:txBody>
      </p: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a:bodyPr>
          <a:lstStyle/>
          <a:p>
            <a:endParaRPr lang="en-US" dirty="0"/>
          </a:p>
          <a:p>
            <a:pPr>
              <a:buFont typeface="Wingdings" panose="05000000000000000000" pitchFamily="2" charset="2"/>
              <a:buChar char="q"/>
            </a:pPr>
            <a:r>
              <a:rPr lang="en-US" b="1" dirty="0"/>
              <a:t>Ratings</a:t>
            </a:r>
            <a:endParaRPr lang="en-US" dirty="0"/>
          </a:p>
          <a:p>
            <a:r>
              <a:rPr lang="en-US" dirty="0"/>
              <a:t>Ratings </a:t>
            </a:r>
            <a:r>
              <a:rPr lang="en-US" b="0" i="0" dirty="0" err="1">
                <a:effectLst/>
              </a:rPr>
              <a:t>Ratings</a:t>
            </a:r>
            <a:r>
              <a:rPr lang="en-US" b="0" i="0" dirty="0">
                <a:effectLst/>
              </a:rPr>
              <a:t> dataset should have books only which exist in our books dataset</a:t>
            </a:r>
          </a:p>
          <a:p>
            <a:r>
              <a:rPr lang="en-US" b="0" i="0" dirty="0">
                <a:effectLst/>
              </a:rPr>
              <a:t>It can be seen that many rows having book ISBN not part of books dataset got dropped off</a:t>
            </a:r>
            <a:endParaRPr lang="en-US" dirty="0"/>
          </a:p>
          <a:p>
            <a:r>
              <a:rPr lang="en-US" b="0" i="0" dirty="0">
                <a:effectLst/>
              </a:rPr>
              <a:t>Ratings dataset should only have ratings from users which exist in users dataset.</a:t>
            </a:r>
          </a:p>
          <a:p>
            <a:r>
              <a:rPr lang="en-US" b="0" i="0" dirty="0">
                <a:effectLst/>
              </a:rPr>
              <a:t>It can be seen that no new user was there in ratings dataset.</a:t>
            </a:r>
            <a:endParaRPr lang="en-US" dirty="0"/>
          </a:p>
        </p:txBody>
      </p:sp>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&amp; Visualization</a:t>
            </a:r>
          </a:p>
        </p:txBody>
      </p:sp>
      <p:pic>
        <p:nvPicPr>
          <p:cNvPr id="9" name="Content Placeholder 8">
            <a:extLst>
              <a:ext uri="{FF2B5EF4-FFF2-40B4-BE49-F238E27FC236}">
                <a16:creationId xmlns:a16="http://schemas.microsoft.com/office/drawing/2014/main" id="{7DC7AEAF-8A9D-8612-B248-7D2C5021ED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161" y="1676400"/>
            <a:ext cx="5349251" cy="4142240"/>
          </a:xfrm>
        </p:spPr>
      </p:pic>
      <p:pic>
        <p:nvPicPr>
          <p:cNvPr id="11" name="Picture 10">
            <a:extLst>
              <a:ext uri="{FF2B5EF4-FFF2-40B4-BE49-F238E27FC236}">
                <a16:creationId xmlns:a16="http://schemas.microsoft.com/office/drawing/2014/main" id="{6963651A-C131-B963-9B69-79AB9D41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3" y="1676400"/>
            <a:ext cx="5349252" cy="4142240"/>
          </a:xfrm>
          <a:prstGeom prst="rect">
            <a:avLst/>
          </a:prstGeom>
        </p:spPr>
      </p:pic>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108</TotalTime>
  <Words>617</Words>
  <Application>Microsoft Office PowerPoint</Application>
  <PresentationFormat>Custom</PresentationFormat>
  <Paragraphs>71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Roboto</vt:lpstr>
      <vt:lpstr>Wingdings</vt:lpstr>
      <vt:lpstr>Welcome back to school presentation</vt:lpstr>
      <vt:lpstr>Books Recommendation System</vt:lpstr>
      <vt:lpstr>Project Objective</vt:lpstr>
      <vt:lpstr>Project Road-Map</vt:lpstr>
      <vt:lpstr>Introduction to Recommendation System</vt:lpstr>
      <vt:lpstr>Dataset Details</vt:lpstr>
      <vt:lpstr>Data Preprocessing</vt:lpstr>
      <vt:lpstr>Data Preprocessing</vt:lpstr>
      <vt:lpstr>Data Preprocessing</vt:lpstr>
      <vt:lpstr>EDA &amp; Visualization</vt:lpstr>
      <vt:lpstr>Country wise users</vt:lpstr>
      <vt:lpstr>Box plot showing outliers in Age column</vt:lpstr>
      <vt:lpstr>Book Rating Count-plot</vt:lpstr>
      <vt:lpstr>Top 10 Authors</vt:lpstr>
      <vt:lpstr>Top10 Publishers</vt:lpstr>
      <vt:lpstr>EDA Conclusion </vt:lpstr>
      <vt:lpstr>Recommendation Techniques</vt:lpstr>
      <vt:lpstr>Popularity Based Recommendation</vt:lpstr>
      <vt:lpstr>Collaborative filtering : User-&gt;item</vt:lpstr>
      <vt:lpstr>Collaborative Filtering: item-&gt;item</vt:lpstr>
      <vt:lpstr>Deployment Page</vt:lpstr>
      <vt:lpstr>Deployment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Recommendation System</dc:title>
  <dc:creator>bimal biju</dc:creator>
  <cp:lastModifiedBy>bimal biju</cp:lastModifiedBy>
  <cp:revision>4</cp:revision>
  <dcterms:created xsi:type="dcterms:W3CDTF">2024-03-21T03:57:33Z</dcterms:created>
  <dcterms:modified xsi:type="dcterms:W3CDTF">2024-03-21T12:16:48Z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