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Titillium Web"/>
      <p:regular r:id="rId15"/>
      <p:bold r:id="rId16"/>
      <p:italic r:id="rId17"/>
      <p:boldItalic r:id="rId18"/>
    </p:embeddedFont>
    <p:embeddedFont>
      <p:font typeface="Titillium Web Ligh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itilliumWebLight-bold.fntdata"/><Relationship Id="rId11" Type="http://schemas.openxmlformats.org/officeDocument/2006/relationships/slide" Target="slides/slide6.xml"/><Relationship Id="rId22" Type="http://schemas.openxmlformats.org/officeDocument/2006/relationships/font" Target="fonts/TitilliumWebLight-boldItalic.fntdata"/><Relationship Id="rId10" Type="http://schemas.openxmlformats.org/officeDocument/2006/relationships/slide" Target="slides/slide5.xml"/><Relationship Id="rId21" Type="http://schemas.openxmlformats.org/officeDocument/2006/relationships/font" Target="fonts/TitilliumWebLigh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TitilliumWeb-regular.fntdata"/><Relationship Id="rId14" Type="http://schemas.openxmlformats.org/officeDocument/2006/relationships/slide" Target="slides/slide9.xml"/><Relationship Id="rId17" Type="http://schemas.openxmlformats.org/officeDocument/2006/relationships/font" Target="fonts/TitilliumWeb-italic.fntdata"/><Relationship Id="rId16" Type="http://schemas.openxmlformats.org/officeDocument/2006/relationships/font" Target="fonts/TitilliumWeb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TitilliumWebLight-regular.fntdata"/><Relationship Id="rId6" Type="http://schemas.openxmlformats.org/officeDocument/2006/relationships/slide" Target="slides/slide1.xml"/><Relationship Id="rId18" Type="http://schemas.openxmlformats.org/officeDocument/2006/relationships/font" Target="fonts/TitilliumWeb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54ae92779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54ae92779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a90bfa740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a90bfa740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54ae927791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54ae927791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a90bfa740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a90bfa740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a90bfa740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a90bfa740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a90bfa740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a90bfa740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54ae92779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54ae92779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54ae927791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54ae92779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743850"/>
            <a:ext cx="5796900" cy="115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2" name="Google Shape;52;p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3">
  <p:cSld name="TITLE_3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973750"/>
            <a:ext cx="5796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2230450"/>
            <a:ext cx="5796900" cy="46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318775" y="1036050"/>
            <a:ext cx="5163900" cy="366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44500" lvl="0" marL="457200" rtl="0">
              <a:spcBef>
                <a:spcPts val="600"/>
              </a:spcBef>
              <a:spcAft>
                <a:spcPts val="0"/>
              </a:spcAft>
              <a:buSzPts val="3400"/>
              <a:buChar char="▰"/>
              <a:defRPr sz="3400"/>
            </a:lvl1pPr>
            <a:lvl2pPr indent="-444500" lvl="1" marL="9144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2pPr>
            <a:lvl3pPr indent="-444500" lvl="2" marL="1371600" rtl="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3pPr>
            <a:lvl4pPr indent="-444500" lvl="3" marL="1828800" rtl="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4pPr>
            <a:lvl5pPr indent="-444500" lvl="4" marL="22860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5pPr>
            <a:lvl6pPr indent="-444500" lvl="5" marL="2743200" rtl="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6pPr>
            <a:lvl7pPr indent="-444500" lvl="6" marL="3200400" rtl="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7pPr>
            <a:lvl8pPr indent="-444500" lvl="7" marL="36576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8pPr>
            <a:lvl9pPr indent="-444500" lvl="8" marL="411480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604350" y="627175"/>
            <a:ext cx="8709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7DFFB1"/>
                </a:solidFill>
                <a:latin typeface="Titillium Web"/>
                <a:ea typeface="Titillium Web"/>
                <a:cs typeface="Titillium Web"/>
                <a:sym typeface="Titillium Web"/>
              </a:rPr>
              <a:t>“</a:t>
            </a:r>
            <a:endParaRPr b="1" sz="9600">
              <a:solidFill>
                <a:srgbClr val="7DFFB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457200" y="1428750"/>
            <a:ext cx="2924700" cy="315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3558095" y="1428750"/>
            <a:ext cx="2924700" cy="315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457200" y="1428750"/>
            <a:ext cx="1851600" cy="332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2544155" y="1428750"/>
            <a:ext cx="1851600" cy="332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4631111" y="1428750"/>
            <a:ext cx="1851600" cy="332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9"/>
          <p:cNvSpPr txBox="1"/>
          <p:nvPr>
            <p:ph idx="1" type="body"/>
          </p:nvPr>
        </p:nvSpPr>
        <p:spPr>
          <a:xfrm>
            <a:off x="457200" y="4406300"/>
            <a:ext cx="60255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rgbClr val="7DFFB1"/>
            </a:gs>
            <a:gs pos="12000">
              <a:srgbClr val="00AAC6"/>
            </a:gs>
            <a:gs pos="51000">
              <a:srgbClr val="0037B3"/>
            </a:gs>
            <a:gs pos="100000">
              <a:srgbClr val="00001A"/>
            </a:gs>
          </a:gsLst>
          <a:lin ang="1350003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9PzcWo4tqCrMMtbk4sy47VDFx3aWZCqN/view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BME Department Analysis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 A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Pranav Anthapu, Rishika Jindal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457200" y="1428750"/>
            <a:ext cx="7691700" cy="314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EA9999"/>
              </a:buClr>
              <a:buSzPts val="2400"/>
              <a:buChar char="-"/>
            </a:pPr>
            <a:r>
              <a:rPr lang="en">
                <a:solidFill>
                  <a:srgbClr val="EA9999"/>
                </a:solidFill>
              </a:rPr>
              <a:t>Keep a database of student and professor names and what track they might want to learn or teach and find statistics on student:teacher ratio, or just the number of students in each track, and find the average number of BME students per year</a:t>
            </a:r>
            <a:endParaRPr>
              <a:solidFill>
                <a:srgbClr val="EA999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Flowchart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4525" y="434572"/>
            <a:ext cx="4827825" cy="460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457200" y="-2262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Circuit Design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700" y="1101725"/>
            <a:ext cx="5943598" cy="386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</a:t>
            </a:r>
            <a:endParaRPr/>
          </a:p>
        </p:txBody>
      </p:sp>
      <p:pic>
        <p:nvPicPr>
          <p:cNvPr id="87" name="Google Shape;87;p17" title="IMG_0364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0350" y="1345500"/>
            <a:ext cx="4694626" cy="35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thoughts/directions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EA9999"/>
              </a:buClr>
              <a:buSzPts val="2400"/>
              <a:buChar char="-"/>
            </a:pPr>
            <a:r>
              <a:rPr lang="en">
                <a:solidFill>
                  <a:srgbClr val="EA9999"/>
                </a:solidFill>
              </a:rPr>
              <a:t>MATLAB</a:t>
            </a:r>
            <a:endParaRPr>
              <a:solidFill>
                <a:srgbClr val="EA9999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EA9999"/>
              </a:buClr>
              <a:buSzPts val="2400"/>
              <a:buChar char="-"/>
            </a:pPr>
            <a:r>
              <a:rPr lang="en">
                <a:solidFill>
                  <a:srgbClr val="EA9999"/>
                </a:solidFill>
              </a:rPr>
              <a:t>Involves using graph database to store data and do analysis either on </a:t>
            </a:r>
            <a:r>
              <a:rPr lang="en">
                <a:solidFill>
                  <a:srgbClr val="EA9999"/>
                </a:solidFill>
              </a:rPr>
              <a:t>the spot or at a</a:t>
            </a:r>
            <a:r>
              <a:rPr lang="en">
                <a:solidFill>
                  <a:srgbClr val="EA9999"/>
                </a:solidFill>
              </a:rPr>
              <a:t> later date </a:t>
            </a:r>
            <a:endParaRPr>
              <a:solidFill>
                <a:srgbClr val="EA9999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EA9999"/>
              </a:buClr>
              <a:buSzPts val="2400"/>
              <a:buChar char="-"/>
            </a:pPr>
            <a:r>
              <a:rPr lang="en">
                <a:solidFill>
                  <a:srgbClr val="EA9999"/>
                </a:solidFill>
              </a:rPr>
              <a:t>Neo4j Graph Database, specifically - to actually store data and do the data analysis *uses a separate software than just matlab but still works directly with matlab*</a:t>
            </a:r>
            <a:endParaRPr>
              <a:solidFill>
                <a:srgbClr val="EA999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Outline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457200" y="1428750"/>
            <a:ext cx="7691700" cy="314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EA9999"/>
              </a:buClr>
              <a:buSzPts val="2400"/>
              <a:buChar char="-"/>
            </a:pPr>
            <a:r>
              <a:rPr lang="en">
                <a:solidFill>
                  <a:srgbClr val="EA9999"/>
                </a:solidFill>
              </a:rPr>
              <a:t>Load some sample data 2-3 days in advance</a:t>
            </a:r>
            <a:endParaRPr>
              <a:solidFill>
                <a:srgbClr val="EA9999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EA9999"/>
              </a:buClr>
              <a:buSzPts val="2400"/>
              <a:buChar char="-"/>
            </a:pPr>
            <a:r>
              <a:rPr lang="en">
                <a:solidFill>
                  <a:srgbClr val="EA9999"/>
                </a:solidFill>
              </a:rPr>
              <a:t>At time of demo, simply start the database and then use Arduino + MATLAB to input, perhaps, another 2-3 invented people</a:t>
            </a:r>
            <a:endParaRPr>
              <a:solidFill>
                <a:srgbClr val="EA9999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EA9999"/>
              </a:buClr>
              <a:buSzPts val="2400"/>
              <a:buChar char="-"/>
            </a:pPr>
            <a:r>
              <a:rPr lang="en">
                <a:solidFill>
                  <a:srgbClr val="EA9999"/>
                </a:solidFill>
              </a:rPr>
              <a:t>Find analytics of the made-up department, using Cypher commands in Arduino</a:t>
            </a:r>
            <a:endParaRPr>
              <a:solidFill>
                <a:srgbClr val="EA999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inacor template">
  <a:themeElements>
    <a:clrScheme name="Custom 347">
      <a:dk1>
        <a:srgbClr val="000000"/>
      </a:dk1>
      <a:lt1>
        <a:srgbClr val="FFFFFF"/>
      </a:lt1>
      <a:dk2>
        <a:srgbClr val="9199AA"/>
      </a:dk2>
      <a:lt2>
        <a:srgbClr val="E4E7EC"/>
      </a:lt2>
      <a:accent1>
        <a:srgbClr val="002988"/>
      </a:accent1>
      <a:accent2>
        <a:srgbClr val="004CF8"/>
      </a:accent2>
      <a:accent3>
        <a:srgbClr val="7DFFB1"/>
      </a:accent3>
      <a:accent4>
        <a:srgbClr val="E0FF7D"/>
      </a:accent4>
      <a:accent5>
        <a:srgbClr val="FFF16B"/>
      </a:accent5>
      <a:accent6>
        <a:srgbClr val="FFFF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