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1"/>
  </p:notesMasterIdLst>
  <p:sldIdLst>
    <p:sldId id="256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5" r:id="rId15"/>
    <p:sldId id="277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embeddedFontLst>
    <p:embeddedFont>
      <p:font typeface="Comic Sans MS" pitchFamily="66" charset="0"/>
      <p:regular r:id="rId22"/>
      <p:bold r:id="rId23"/>
      <p:italic r:id="rId24"/>
      <p:boldItalic r:id="rId25"/>
    </p:embeddedFont>
    <p:embeddedFont>
      <p:font typeface="Corsiva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b/OoEeXMcLUoRmuyc8mr3uvWs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body" idx="1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body" idx="2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43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1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2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1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2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3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>
            <a:spLocks noGrp="1"/>
          </p:cNvSpPr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1"/>
          </p:nvPr>
        </p:nvSpPr>
        <p:spPr>
          <a:xfrm rot="5400000">
            <a:off x="259557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 rot="5400000">
            <a:off x="1927224" y="-361951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9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Google Shape;27;p31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Analysis of Algorithms</a:t>
            </a:r>
            <a:br>
              <a:rPr lang="en-US" sz="4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00" name="Google Shape;100;p1" descr="mrayztno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8175" y="4849812"/>
            <a:ext cx="1690687" cy="14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10</a:t>
            </a:fld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Visualizing Orders of Growth</a:t>
            </a:r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On a graph, as</a:t>
            </a:r>
            <a:b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 go to the</a:t>
            </a:r>
            <a:b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right, a faster</a:t>
            </a:r>
            <a:b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growing</a:t>
            </a:r>
            <a:b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b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eventually</a:t>
            </a:r>
            <a:b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becomes</a:t>
            </a:r>
            <a:b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larger... </a:t>
            </a:r>
            <a:endParaRPr/>
          </a:p>
        </p:txBody>
      </p:sp>
      <p:cxnSp>
        <p:nvCxnSpPr>
          <p:cNvPr id="187" name="Google Shape;187;p13"/>
          <p:cNvCxnSpPr/>
          <p:nvPr/>
        </p:nvCxnSpPr>
        <p:spPr>
          <a:xfrm rot="10800000">
            <a:off x="4267200" y="2438400"/>
            <a:ext cx="0" cy="3048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8" name="Google Shape;188;p13"/>
          <p:cNvCxnSpPr/>
          <p:nvPr/>
        </p:nvCxnSpPr>
        <p:spPr>
          <a:xfrm>
            <a:off x="4267200" y="5486400"/>
            <a:ext cx="2971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9" name="Google Shape;189;p13"/>
          <p:cNvCxnSpPr/>
          <p:nvPr/>
        </p:nvCxnSpPr>
        <p:spPr>
          <a:xfrm rot="10800000" flipH="1">
            <a:off x="4267200" y="2590800"/>
            <a:ext cx="2895600" cy="2438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90" name="Google Shape;190;p13"/>
          <p:cNvSpPr/>
          <p:nvPr/>
        </p:nvSpPr>
        <p:spPr>
          <a:xfrm>
            <a:off x="4267200" y="2362200"/>
            <a:ext cx="1752600" cy="3048000"/>
          </a:xfrm>
          <a:custGeom>
            <a:avLst/>
            <a:gdLst/>
            <a:ahLst/>
            <a:cxnLst/>
            <a:rect l="l" t="t" r="r" b="b"/>
            <a:pathLst>
              <a:path w="1104" h="1920" extrusionOk="0">
                <a:moveTo>
                  <a:pt x="0" y="1920"/>
                </a:moveTo>
                <a:cubicBezTo>
                  <a:pt x="244" y="1840"/>
                  <a:pt x="488" y="1760"/>
                  <a:pt x="672" y="1440"/>
                </a:cubicBezTo>
                <a:cubicBezTo>
                  <a:pt x="856" y="1120"/>
                  <a:pt x="980" y="560"/>
                  <a:pt x="110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6553200" y="2895600"/>
            <a:ext cx="17224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)=30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+8</a:t>
            </a:r>
            <a:endParaRPr/>
          </a:p>
        </p:txBody>
      </p:sp>
      <p:sp>
        <p:nvSpPr>
          <p:cNvPr id="192" name="Google Shape;192;p13"/>
          <p:cNvSpPr txBox="1"/>
          <p:nvPr/>
        </p:nvSpPr>
        <p:spPr>
          <a:xfrm>
            <a:off x="4876800" y="54864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endParaRPr/>
          </a:p>
        </p:txBody>
      </p:sp>
      <p:sp>
        <p:nvSpPr>
          <p:cNvPr id="193" name="Google Shape;193;p13"/>
          <p:cNvSpPr txBox="1"/>
          <p:nvPr/>
        </p:nvSpPr>
        <p:spPr>
          <a:xfrm>
            <a:off x="5410200" y="4343400"/>
            <a:ext cx="15081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0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</a:t>
            </a:r>
            <a:r>
              <a:rPr lang="en-US" sz="2400" b="0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baseline="30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endParaRPr/>
          </a:p>
        </p:txBody>
      </p:sp>
      <p:sp>
        <p:nvSpPr>
          <p:cNvPr id="194" name="Google Shape;194;p13"/>
          <p:cNvSpPr txBox="1"/>
          <p:nvPr/>
        </p:nvSpPr>
        <p:spPr>
          <a:xfrm rot="-5400000">
            <a:off x="2684462" y="3792537"/>
            <a:ext cx="27082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of function →</a:t>
            </a:r>
            <a:endParaRPr/>
          </a:p>
        </p:txBody>
      </p:sp>
      <p:sp>
        <p:nvSpPr>
          <p:cNvPr id="195" name="Google Shape;195;p13"/>
          <p:cNvSpPr txBox="1"/>
          <p:nvPr/>
        </p:nvSpPr>
        <p:spPr>
          <a:xfrm>
            <a:off x="1913850" y="5223250"/>
            <a:ext cx="1342500" cy="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11</a:t>
            </a:fld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6953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Examples …</a:t>
            </a: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 sz="2800" b="0" i="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+ 100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+ 10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+ 50 is 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+ 2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  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constants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is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1273 is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12</a:t>
            </a:fld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notations</a:t>
            </a:r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4122737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rsiva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O-notation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sz="2400" b="0" i="0" u="none">
              <a:solidFill>
                <a:schemeClr val="accent2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graphicFrame>
        <p:nvGraphicFramePr>
          <p:cNvPr id="224" name="Google Shape;224;p17"/>
          <p:cNvGraphicFramePr>
            <a:graphicFrameLocks noSelect="1"/>
          </p:cNvGraphicFramePr>
          <p:nvPr/>
        </p:nvGraphicFramePr>
        <p:xfrm>
          <a:off x="739775" y="1736725"/>
          <a:ext cx="7769225" cy="4395787"/>
        </p:xfrm>
        <a:graphic>
          <a:graphicData uri="http://schemas.openxmlformats.org/presentationml/2006/ole">
            <p:oleObj spid="_x0000_m1026" r:id="rId4" imgW="0" imgH="0" progId="">
              <p:embed/>
            </p:oleObj>
          </a:graphicData>
        </a:graphic>
      </p:graphicFrame>
      <p:sp>
        <p:nvSpPr>
          <p:cNvPr id="225" name="Google Shape;225;p17"/>
          <p:cNvSpPr txBox="1"/>
          <p:nvPr/>
        </p:nvSpPr>
        <p:spPr>
          <a:xfrm>
            <a:off x="4429125" y="2563812"/>
            <a:ext cx="4122737" cy="373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13</a:t>
            </a:fld>
            <a:endParaRPr/>
          </a:p>
        </p:txBody>
      </p:sp>
      <p:sp>
        <p:nvSpPr>
          <p:cNvPr id="249" name="Google Shape;249;p21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Note 30</a:t>
            </a:r>
            <a:r>
              <a:rPr lang="en-US" sz="24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+8 isn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b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less than </a:t>
            </a:r>
            <a:r>
              <a:rPr lang="en-US" sz="24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anywhere 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&gt;0).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It isn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 even</a:t>
            </a:r>
            <a:b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less than 31</a:t>
            </a:r>
            <a:r>
              <a:rPr lang="en-US" sz="24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everywhere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But it </a:t>
            </a:r>
            <a:r>
              <a:rPr lang="en-US" sz="24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less than</a:t>
            </a:r>
            <a:b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lang="en-US" sz="24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everywhere to</a:t>
            </a:r>
            <a:br>
              <a:rPr lang="en-US" sz="2400" b="0" i="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right of </a:t>
            </a:r>
            <a:r>
              <a:rPr lang="en-US" sz="2400" b="0" i="1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=8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grpSp>
        <p:nvGrpSpPr>
          <p:cNvPr id="250" name="Google Shape;250;p21"/>
          <p:cNvGrpSpPr/>
          <p:nvPr/>
        </p:nvGrpSpPr>
        <p:grpSpPr>
          <a:xfrm>
            <a:off x="5045075" y="2286000"/>
            <a:ext cx="2117725" cy="3200400"/>
            <a:chOff x="3178" y="1440"/>
            <a:chExt cx="1334" cy="2016"/>
          </a:xfrm>
        </p:grpSpPr>
        <p:sp>
          <p:nvSpPr>
            <p:cNvPr id="251" name="Google Shape;251;p21"/>
            <p:cNvSpPr txBox="1"/>
            <p:nvPr/>
          </p:nvSpPr>
          <p:spPr>
            <a:xfrm>
              <a:off x="3216" y="1440"/>
              <a:ext cx="1296" cy="20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2" name="Google Shape;252;p21"/>
            <p:cNvCxnSpPr/>
            <p:nvPr/>
          </p:nvCxnSpPr>
          <p:spPr>
            <a:xfrm rot="10800000">
              <a:off x="3216" y="1440"/>
              <a:ext cx="0" cy="2016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53" name="Google Shape;253;p21"/>
            <p:cNvSpPr txBox="1"/>
            <p:nvPr/>
          </p:nvSpPr>
          <p:spPr>
            <a:xfrm>
              <a:off x="3178" y="3120"/>
              <a:ext cx="94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n&gt;n</a:t>
              </a:r>
              <a:r>
                <a:rPr lang="en-US" sz="2400" b="0" i="1" u="none" baseline="-25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400" b="0" i="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=8 →</a:t>
              </a:r>
              <a:endParaRPr/>
            </a:p>
          </p:txBody>
        </p:sp>
      </p:grpSp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Big-O example, graphically</a:t>
            </a:r>
            <a:endParaRPr/>
          </a:p>
        </p:txBody>
      </p:sp>
      <p:cxnSp>
        <p:nvCxnSpPr>
          <p:cNvPr id="255" name="Google Shape;255;p21"/>
          <p:cNvCxnSpPr/>
          <p:nvPr/>
        </p:nvCxnSpPr>
        <p:spPr>
          <a:xfrm rot="10800000">
            <a:off x="4267200" y="2286000"/>
            <a:ext cx="0" cy="3200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6" name="Google Shape;256;p21"/>
          <p:cNvCxnSpPr/>
          <p:nvPr/>
        </p:nvCxnSpPr>
        <p:spPr>
          <a:xfrm>
            <a:off x="4267200" y="5486400"/>
            <a:ext cx="2971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7" name="Google Shape;257;p21"/>
          <p:cNvCxnSpPr/>
          <p:nvPr/>
        </p:nvCxnSpPr>
        <p:spPr>
          <a:xfrm rot="10800000" flipH="1">
            <a:off x="4267200" y="2286000"/>
            <a:ext cx="2209800" cy="2895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58" name="Google Shape;258;p21"/>
          <p:cNvSpPr txBox="1"/>
          <p:nvPr/>
        </p:nvSpPr>
        <p:spPr>
          <a:xfrm>
            <a:off x="4876800" y="54864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 rot="-5400000">
            <a:off x="2684462" y="3792537"/>
            <a:ext cx="27082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of function →</a:t>
            </a:r>
            <a:endParaRPr/>
          </a:p>
        </p:txBody>
      </p:sp>
      <p:cxnSp>
        <p:nvCxnSpPr>
          <p:cNvPr id="260" name="Google Shape;260;p21"/>
          <p:cNvCxnSpPr/>
          <p:nvPr/>
        </p:nvCxnSpPr>
        <p:spPr>
          <a:xfrm rot="10800000" flipH="1">
            <a:off x="4267200" y="3962400"/>
            <a:ext cx="2819400" cy="1524000"/>
          </a:xfrm>
          <a:prstGeom prst="straightConnector1">
            <a:avLst/>
          </a:prstGeom>
          <a:noFill/>
          <a:ln w="38100" cap="flat" cmpd="sng">
            <a:solidFill>
              <a:srgbClr val="339966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61" name="Google Shape;261;p21"/>
          <p:cNvSpPr txBox="1"/>
          <p:nvPr/>
        </p:nvSpPr>
        <p:spPr>
          <a:xfrm>
            <a:off x="6629400" y="4038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6019800" y="25908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+8</a:t>
            </a:r>
            <a:endParaRPr/>
          </a:p>
        </p:txBody>
      </p:sp>
      <p:grpSp>
        <p:nvGrpSpPr>
          <p:cNvPr id="263" name="Google Shape;263;p21"/>
          <p:cNvGrpSpPr/>
          <p:nvPr/>
        </p:nvGrpSpPr>
        <p:grpSpPr>
          <a:xfrm>
            <a:off x="4267200" y="2209800"/>
            <a:ext cx="1905000" cy="3276600"/>
            <a:chOff x="2688" y="1392"/>
            <a:chExt cx="1200" cy="2064"/>
          </a:xfrm>
        </p:grpSpPr>
        <p:cxnSp>
          <p:nvCxnSpPr>
            <p:cNvPr id="264" name="Google Shape;264;p21"/>
            <p:cNvCxnSpPr/>
            <p:nvPr/>
          </p:nvCxnSpPr>
          <p:spPr>
            <a:xfrm rot="10800000" flipH="1">
              <a:off x="2688" y="1440"/>
              <a:ext cx="1200" cy="2016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5" name="Google Shape;265;p21"/>
            <p:cNvSpPr txBox="1"/>
            <p:nvPr/>
          </p:nvSpPr>
          <p:spPr>
            <a:xfrm>
              <a:off x="3168" y="1392"/>
              <a:ext cx="624" cy="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cn </a:t>
              </a:r>
              <a:r>
                <a:rPr lang="en-US" sz="2400" b="0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br>
                <a:rPr lang="en-US" sz="2400" b="0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 b="0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r>
                <a:rPr lang="en-US" sz="2400" b="0" i="1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</p:grpSp>
      <p:sp>
        <p:nvSpPr>
          <p:cNvPr id="266" name="Google Shape;266;p21"/>
          <p:cNvSpPr txBox="1"/>
          <p:nvPr/>
        </p:nvSpPr>
        <p:spPr>
          <a:xfrm>
            <a:off x="7239000" y="3532187"/>
            <a:ext cx="1447800" cy="1241425"/>
          </a:xfrm>
          <a:prstGeom prst="rect">
            <a:avLst/>
          </a:prstGeom>
          <a:solidFill>
            <a:schemeClr val="lt1"/>
          </a:solidFill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lang="en-US" sz="3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+8</a:t>
            </a:r>
            <a:b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∈O(</a:t>
            </a:r>
            <a:r>
              <a:rPr lang="en-US" sz="3600" b="0" i="1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14</a:t>
            </a:fld>
            <a:endParaRPr/>
          </a:p>
        </p:txBody>
      </p:sp>
      <p:sp>
        <p:nvSpPr>
          <p:cNvPr id="279" name="Google Shape;279;p23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notations (cont.)</a:t>
            </a:r>
            <a:endParaRPr/>
          </a:p>
        </p:txBody>
      </p:sp>
      <p:sp>
        <p:nvSpPr>
          <p:cNvPr id="280" name="Google Shape;280;p23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rsiva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Ω - notation</a:t>
            </a:r>
            <a:endParaRPr/>
          </a:p>
        </p:txBody>
      </p:sp>
      <p:graphicFrame>
        <p:nvGraphicFramePr>
          <p:cNvPr id="281" name="Google Shape;281;p23"/>
          <p:cNvGraphicFramePr>
            <a:graphicFrameLocks noSelect="1"/>
          </p:cNvGraphicFramePr>
          <p:nvPr/>
        </p:nvGraphicFramePr>
        <p:xfrm>
          <a:off x="306387" y="1620837"/>
          <a:ext cx="7615237" cy="4562475"/>
        </p:xfrm>
        <a:graphic>
          <a:graphicData uri="http://schemas.openxmlformats.org/presentationml/2006/ole">
            <p:oleObj spid="_x0000_m51202" r:id="rId4" imgW="0" imgH="0" progId="">
              <p:embed/>
            </p:oleObj>
          </a:graphicData>
        </a:graphic>
      </p:graphicFrame>
      <p:sp>
        <p:nvSpPr>
          <p:cNvPr id="282" name="Google Shape;282;p23"/>
          <p:cNvSpPr txBox="1"/>
          <p:nvPr/>
        </p:nvSpPr>
        <p:spPr>
          <a:xfrm>
            <a:off x="4506912" y="2986087"/>
            <a:ext cx="3900487" cy="171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000" b="0" i="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Ω(g(n))</a:t>
            </a:r>
            <a:r>
              <a:rPr lang="en-US" sz="2000" b="0" i="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is the set of functions with larger or same order of growth as </a:t>
            </a:r>
            <a:r>
              <a:rPr lang="en-US" sz="2000" b="0" i="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15</a:t>
            </a:fld>
            <a:endParaRPr/>
          </a:p>
        </p:txBody>
      </p:sp>
      <p:sp>
        <p:nvSpPr>
          <p:cNvPr id="305" name="Google Shape;305;p25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notations (cont.)</a:t>
            </a:r>
            <a:endParaRPr/>
          </a:p>
        </p:txBody>
      </p:sp>
      <p:sp>
        <p:nvSpPr>
          <p:cNvPr id="306" name="Google Shape;306;p25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rsiva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Θ-notation</a:t>
            </a:r>
            <a:endParaRPr/>
          </a:p>
        </p:txBody>
      </p:sp>
      <p:graphicFrame>
        <p:nvGraphicFramePr>
          <p:cNvPr id="307" name="Google Shape;307;p25"/>
          <p:cNvGraphicFramePr>
            <a:graphicFrameLocks noSelect="1"/>
          </p:cNvGraphicFramePr>
          <p:nvPr/>
        </p:nvGraphicFramePr>
        <p:xfrm>
          <a:off x="285750" y="2574925"/>
          <a:ext cx="5676900" cy="3871912"/>
        </p:xfrm>
        <a:graphic>
          <a:graphicData uri="http://schemas.openxmlformats.org/presentationml/2006/ole">
            <p:oleObj spid="_x0000_m61443" r:id="rId4" imgW="0" imgH="0" progId="">
              <p:embed/>
            </p:oleObj>
          </a:graphicData>
        </a:graphic>
      </p:graphicFrame>
      <p:graphicFrame>
        <p:nvGraphicFramePr>
          <p:cNvPr id="308" name="Google Shape;308;p25"/>
          <p:cNvGraphicFramePr>
            <a:graphicFrameLocks noChangeAspect="1"/>
          </p:cNvGraphicFramePr>
          <p:nvPr/>
        </p:nvGraphicFramePr>
        <p:xfrm>
          <a:off x="285750" y="1614487"/>
          <a:ext cx="8048625" cy="858837"/>
        </p:xfrm>
        <a:graphic>
          <a:graphicData uri="http://schemas.openxmlformats.org/presentationml/2006/ole">
            <p:oleObj spid="_x0000_s61442" r:id="rId5" imgW="5678049" imgH="3873171" progId="">
              <p:embed/>
            </p:oleObj>
          </a:graphicData>
        </a:graphic>
      </p:graphicFrame>
      <p:sp>
        <p:nvSpPr>
          <p:cNvPr id="309" name="Google Shape;309;p25"/>
          <p:cNvSpPr txBox="1"/>
          <p:nvPr/>
        </p:nvSpPr>
        <p:spPr>
          <a:xfrm>
            <a:off x="4286250" y="2846387"/>
            <a:ext cx="4089400" cy="164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2000" b="0" i="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Θ(g(n))</a:t>
            </a:r>
            <a:r>
              <a:rPr lang="en-US" sz="2000" b="0" i="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is the set of functions with the same order of growth as </a:t>
            </a:r>
            <a:r>
              <a:rPr lang="en-US" sz="2000" b="0" i="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</a:t>
            </a:r>
            <a:endParaRPr sz="2400" b="0" i="0" u="non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16</a:t>
            </a:fld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Common orders of magnitude</a:t>
            </a:r>
            <a:endParaRPr/>
          </a:p>
        </p:txBody>
      </p:sp>
      <p:pic>
        <p:nvPicPr>
          <p:cNvPr id="316" name="Google Shape;316;p26" descr="asymptotic_fig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409700"/>
            <a:ext cx="43735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17</a:t>
            </a:fld>
            <a:endParaRPr/>
          </a:p>
        </p:txBody>
      </p:sp>
      <p:pic>
        <p:nvPicPr>
          <p:cNvPr id="322" name="Google Shape;322;p27" descr="asymptotic_fig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524000"/>
            <a:ext cx="8382000" cy="44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7"/>
          <p:cNvSpPr txBox="1"/>
          <p:nvPr/>
        </p:nvSpPr>
        <p:spPr>
          <a:xfrm>
            <a:off x="685800" y="304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Common orders of magnitude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18</a:t>
            </a:fld>
            <a:endParaRPr/>
          </a:p>
        </p:txBody>
      </p:sp>
      <p:sp>
        <p:nvSpPr>
          <p:cNvPr id="329" name="Google Shape;329;p28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Logarithms and properties</a:t>
            </a:r>
            <a:endParaRPr/>
          </a:p>
        </p:txBody>
      </p:sp>
      <p:sp>
        <p:nvSpPr>
          <p:cNvPr id="330" name="Google Shape;330;p28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8320087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algorithm analysis we often use the notation </a:t>
            </a:r>
            <a:r>
              <a:rPr lang="en-US" sz="2400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 b="0" i="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 n</a:t>
            </a:r>
            <a:r>
              <a:rPr lang="en-US" sz="2400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without specifying the base</a:t>
            </a:r>
            <a:endParaRPr/>
          </a:p>
        </p:txBody>
      </p:sp>
      <p:pic>
        <p:nvPicPr>
          <p:cNvPr id="331" name="Google Shape;331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47950" y="2616200"/>
            <a:ext cx="18288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419725" y="2603500"/>
            <a:ext cx="1116012" cy="47783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8"/>
          <p:cNvSpPr txBox="1"/>
          <p:nvPr/>
        </p:nvSpPr>
        <p:spPr>
          <a:xfrm>
            <a:off x="590550" y="2701925"/>
            <a:ext cx="1835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logarithm</a:t>
            </a:r>
            <a:endParaRPr/>
          </a:p>
        </p:txBody>
      </p:sp>
      <p:sp>
        <p:nvSpPr>
          <p:cNvPr id="334" name="Google Shape;334;p28"/>
          <p:cNvSpPr txBox="1"/>
          <p:nvPr/>
        </p:nvSpPr>
        <p:spPr>
          <a:xfrm>
            <a:off x="590550" y="3236912"/>
            <a:ext cx="1924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logarithm</a:t>
            </a:r>
            <a:endParaRPr/>
          </a:p>
        </p:txBody>
      </p:sp>
      <p:pic>
        <p:nvPicPr>
          <p:cNvPr id="335" name="Google Shape;335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06687" y="3789362"/>
            <a:ext cx="2032000" cy="9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10350" y="2627312"/>
            <a:ext cx="949325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48300" y="3192462"/>
            <a:ext cx="1111250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10350" y="3192462"/>
            <a:ext cx="1641475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448300" y="3676650"/>
            <a:ext cx="977900" cy="82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10350" y="3889375"/>
            <a:ext cx="1554162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564187" y="5227637"/>
            <a:ext cx="1028700" cy="45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738937" y="4559300"/>
            <a:ext cx="6762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670550" y="4584700"/>
            <a:ext cx="954087" cy="40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707187" y="5129212"/>
            <a:ext cx="852487" cy="8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Types of Analysis</a:t>
            </a: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8229600" cy="535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Worst case</a:t>
            </a:r>
            <a:endParaRPr/>
          </a:p>
          <a:p>
            <a:pPr marL="74295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an upper bound on running time</a:t>
            </a:r>
            <a:endParaRPr/>
          </a:p>
          <a:p>
            <a:pPr marL="74295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absolute </a:t>
            </a:r>
            <a:r>
              <a:rPr lang="en-US" sz="2000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guarantee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the algorithm would not run longer, no matter what the inputs are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Best case</a:t>
            </a:r>
            <a:endParaRPr sz="24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 lower bound on running time</a:t>
            </a:r>
            <a:endParaRPr/>
          </a:p>
          <a:p>
            <a:pPr marL="74295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is the one for which the algorithm runs the fastest</a:t>
            </a:r>
            <a:endParaRPr/>
          </a:p>
          <a:p>
            <a:pPr marL="342900" lvl="0" indent="-1905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sz="2400" b="0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sz="2400" b="0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Average case</a:t>
            </a:r>
            <a:endParaRPr sz="24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 </a:t>
            </a:r>
            <a:r>
              <a:rPr lang="en-US" sz="2000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about the running time</a:t>
            </a:r>
            <a:endParaRPr/>
          </a:p>
          <a:p>
            <a:pPr marL="74295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Assumes that the input is random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000" y="4360862"/>
            <a:ext cx="697230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827087" y="4292600"/>
            <a:ext cx="7202487" cy="64452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3</a:t>
            </a:fld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compare algorithms?</a:t>
            </a:r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need to define a number of </a:t>
            </a:r>
            <a:r>
              <a:rPr lang="en-US" sz="3200" b="0" i="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objective measures</a:t>
            </a:r>
            <a:r>
              <a:rPr lang="en-US" sz="32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endParaRPr sz="3200" b="0" i="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(1) Compare execution times? </a:t>
            </a:r>
            <a:endParaRPr sz="2800" b="0" i="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 b="1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Not good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times are specific to a particular  	computer !!</a:t>
            </a:r>
            <a:endParaRPr sz="2800" b="0" i="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(2) Count the number of statements executed?  </a:t>
            </a:r>
            <a:endParaRPr sz="2800" b="0" i="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 b="1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Not good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number of statements vary with 	the programming language as well as the 	style of the 	individual programmer.</a:t>
            </a:r>
            <a:endParaRPr sz="2800" b="0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 sz="2800" b="0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4</a:t>
            </a:fld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Ideal Solution</a:t>
            </a:r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endParaRPr sz="3200" b="0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Express running time as a function of the input size </a:t>
            </a:r>
            <a:r>
              <a:rPr lang="en-US" sz="32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(i.e., </a:t>
            </a:r>
            <a:r>
              <a:rPr lang="en-US" sz="3200" b="0" i="1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f(n)</a:t>
            </a:r>
            <a:r>
              <a:rPr lang="en-US" sz="32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32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Compare different functions corresponding to running times.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Such an analysis is independent of machine time, programming style, etc.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endParaRPr sz="3200" b="0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5</a:t>
            </a:fld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151" name="Google Shape;151;p8"/>
          <p:cNvSpPr txBox="1">
            <a:spLocks noGrp="1"/>
          </p:cNvSpPr>
          <p:nvPr>
            <p:ph type="body" idx="1"/>
          </p:nvPr>
        </p:nvSpPr>
        <p:spPr>
          <a:xfrm>
            <a:off x="598487" y="1443037"/>
            <a:ext cx="80772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Char char="•"/>
            </a:pPr>
            <a:r>
              <a:rPr lang="en-US" sz="2600" b="1" i="1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Algorithm 3 </a:t>
            </a:r>
            <a:r>
              <a:rPr lang="en-US" sz="2600" b="0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                </a:t>
            </a:r>
            <a:r>
              <a:rPr lang="en-US" sz="2600" b="0" i="1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Cost </a:t>
            </a:r>
            <a:endParaRPr sz="2600" b="0" i="1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	sum = 0;                                 </a:t>
            </a:r>
            <a:r>
              <a:rPr lang="en-US" sz="2600" b="0" i="0" u="none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600" b="0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for(</a:t>
            </a:r>
            <a:r>
              <a:rPr lang="en-US" sz="2600" b="0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00" b="0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=1; </a:t>
            </a:r>
            <a:r>
              <a:rPr lang="en-US" sz="2600" b="0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00" b="0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&lt;=N; </a:t>
            </a:r>
            <a:r>
              <a:rPr lang="en-US" sz="2600" b="0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00" b="0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++)                     </a:t>
            </a:r>
            <a:r>
              <a:rPr lang="en-US" sz="2600" b="0" i="0" u="none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endParaRPr sz="2600" b="0" i="0" u="none" baseline="-25000">
              <a:solidFill>
                <a:srgbClr val="DD0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   for(j=1; j&lt;=N; j++)                  n(n+1) </a:t>
            </a:r>
            <a:endParaRPr sz="2600" b="0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	   sum += </a:t>
            </a:r>
            <a:r>
              <a:rPr lang="en-US" sz="2600" b="0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arr</a:t>
            </a:r>
            <a:r>
              <a:rPr lang="en-US" sz="2600" b="0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600" b="0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00" b="0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][j];              </a:t>
            </a:r>
            <a:r>
              <a:rPr lang="en-US" sz="2600" b="0" i="0" u="none" dirty="0" err="1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nn</a:t>
            </a:r>
            <a:endParaRPr sz="2600" b="0" i="0" u="none" baseline="-25000">
              <a:solidFill>
                <a:srgbClr val="DD0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------------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None/>
            </a:pPr>
            <a:endParaRPr lang="en-US" sz="2600" b="0" i="1" u="none" dirty="0" smtClean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i="1" dirty="0" smtClean="0"/>
              <a:t>Total frequency count</a:t>
            </a:r>
            <a:endParaRPr sz="2600" b="0" i="1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Char char="•"/>
            </a:pPr>
            <a:r>
              <a:rPr lang="en-US" sz="26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1+n+1+n(n+1)+</a:t>
            </a:r>
            <a:r>
              <a:rPr lang="en-US" sz="26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Char char="•"/>
            </a:pPr>
            <a:r>
              <a:rPr lang="en-US" sz="26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1+n+1+n2+n+n2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Char char="•"/>
            </a:pPr>
            <a:r>
              <a:rPr lang="en-US" sz="26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2+2n+2n</a:t>
            </a:r>
            <a:r>
              <a:rPr lang="en-US" sz="2600" b="1" i="0" u="none" baseline="300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None/>
            </a:pPr>
            <a:endParaRPr sz="2600" b="1" i="0" u="none" baseline="30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6</a:t>
            </a:fld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Analysis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compare two algorithms with running times </a:t>
            </a:r>
            <a:r>
              <a:rPr lang="en-US" sz="32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f(n)</a:t>
            </a:r>
            <a:r>
              <a:rPr lang="en-US" sz="32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32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g(n),</a:t>
            </a:r>
            <a:r>
              <a:rPr lang="en-US" sz="32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we need a </a:t>
            </a: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rough measure</a:t>
            </a:r>
            <a:r>
              <a:rPr lang="en-US" sz="32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that characterizes </a:t>
            </a: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how fast each function grows.</a:t>
            </a:r>
            <a:endParaRPr sz="3200" b="0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lang="en-US" sz="3200" b="0" i="1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Hint:</a:t>
            </a:r>
            <a:r>
              <a:rPr lang="en-US" sz="32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use </a:t>
            </a:r>
            <a:r>
              <a:rPr lang="en-US" sz="32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rate of growth</a:t>
            </a:r>
            <a:r>
              <a:rPr lang="en-US" sz="32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Compare functions in the limit, that is, </a:t>
            </a: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asymptotically!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(i.e., for large values of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 sz="2800" b="0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 sz="2800" b="0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7</a:t>
            </a:fld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Rate of Growth</a:t>
            </a:r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b="0" i="0" u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 b="0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low order terms in a function are relatively insignificant for </a:t>
            </a:r>
            <a:r>
              <a:rPr lang="en-US" sz="2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large</a:t>
            </a:r>
            <a:r>
              <a:rPr lang="en-US" sz="2800" b="0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1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2800" b="0" i="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           </a:t>
            </a:r>
            <a:r>
              <a:rPr lang="en-US" sz="2800" b="0" i="1" u="none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baseline="30000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800" b="0" i="0" u="none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+ 100</a:t>
            </a:r>
            <a:r>
              <a:rPr lang="en-US" sz="2800" b="0" i="1" u="none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baseline="30000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+ 10</a:t>
            </a:r>
            <a:r>
              <a:rPr lang="en-US" sz="2800" b="0" i="1" u="none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+ 50</a:t>
            </a:r>
            <a:r>
              <a:rPr lang="en-US" sz="2800" b="0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~     </a:t>
            </a:r>
            <a:r>
              <a:rPr lang="en-US" sz="2800" b="0" i="1" u="none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baseline="30000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 sz="2800" b="0" i="0" u="none" baseline="30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0" i="1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i.e., </a:t>
            </a:r>
            <a:r>
              <a:rPr lang="en-US" sz="2800" b="0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say that</a:t>
            </a:r>
            <a:r>
              <a:rPr lang="en-US" sz="2800" b="0" i="1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1" u="none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baseline="30000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800" b="0" i="0" u="none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+ 100</a:t>
            </a:r>
            <a:r>
              <a:rPr lang="en-US" sz="2800" b="0" i="1" u="none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baseline="30000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+ 10</a:t>
            </a:r>
            <a:r>
              <a:rPr lang="en-US" sz="2800" b="0" i="1" u="none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+ 50</a:t>
            </a:r>
            <a:r>
              <a:rPr lang="en-US" sz="2800" b="0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0" i="1" u="none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baseline="30000" dirty="0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800" b="0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have the same  </a:t>
            </a:r>
            <a:r>
              <a:rPr lang="en-US" sz="2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rate of growth</a:t>
            </a:r>
            <a:r>
              <a:rPr lang="en-US" sz="2800" b="0" i="0" u="sng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 sz="2800" b="0" i="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8</a:t>
            </a:fld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</a:t>
            </a:r>
            <a:endParaRPr/>
          </a:p>
        </p:txBody>
      </p:sp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0" indent="-5334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notation: asymptotic “less than”: 		</a:t>
            </a:r>
            <a:endParaRPr/>
          </a:p>
          <a:p>
            <a:pPr marL="914400" lvl="1" indent="-457200" algn="l" rtl="0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f(n)=O(g(n)) implies:  f(n) “≤” g(n)</a:t>
            </a:r>
            <a:endParaRPr/>
          </a:p>
          <a:p>
            <a:pPr marL="533400" lvl="0" indent="-533400" algn="l" rtl="0">
              <a:lnSpc>
                <a:spcPct val="1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Ω notation: asymptotic “greater than”: 	</a:t>
            </a:r>
            <a:endParaRPr/>
          </a:p>
          <a:p>
            <a:pPr marL="914400" lvl="1" indent="-457200" algn="l" rtl="0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f(n)= Ω (g(n)) implies: f(n) “≥” g(n)</a:t>
            </a:r>
            <a:endParaRPr/>
          </a:p>
          <a:p>
            <a:pPr marL="533400" lvl="0" indent="-533400" algn="l" rtl="0">
              <a:lnSpc>
                <a:spcPct val="1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Θ notation: asymptotic “equality”: 		</a:t>
            </a:r>
            <a:endParaRPr/>
          </a:p>
          <a:p>
            <a:pPr marL="914400" lvl="1" indent="-457200" algn="l" rtl="0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f(n)= Θ (g(n)) implies: f(n) “=” g(n)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t>9</a:t>
            </a:fld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Big-O Notation</a:t>
            </a:r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say 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800" b="0" i="0" u="none" baseline="-25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)=30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n+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order n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or O (n)  </a:t>
            </a:r>
            <a:b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It is, at most, roughly 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proportional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800" b="0" i="0" u="none" baseline="-25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)=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+1 is 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order n</a:t>
            </a:r>
            <a:r>
              <a:rPr lang="en-US" sz="2800" b="0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or O(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). It is, at most, roughly proportional to 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general, any O(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function is faster- growing than any O(</a:t>
            </a:r>
            <a:r>
              <a:rPr lang="en-US" sz="2800" b="0" i="1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function.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 sz="2800" b="0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398</Words>
  <PresentationFormat>On-screen Show (4:3)</PresentationFormat>
  <Paragraphs>115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Comic Sans MS</vt:lpstr>
      <vt:lpstr>Courier New</vt:lpstr>
      <vt:lpstr>Times New Roman</vt:lpstr>
      <vt:lpstr>Corsiva</vt:lpstr>
      <vt:lpstr>1_Default Design</vt:lpstr>
      <vt:lpstr>Default Design</vt:lpstr>
      <vt:lpstr>Analysis of Algorithms </vt:lpstr>
      <vt:lpstr>Types of Analysis</vt:lpstr>
      <vt:lpstr>How do we compare algorithms?</vt:lpstr>
      <vt:lpstr>Ideal Solution</vt:lpstr>
      <vt:lpstr>Example</vt:lpstr>
      <vt:lpstr>Asymptotic Analysis</vt:lpstr>
      <vt:lpstr>Rate of Growth</vt:lpstr>
      <vt:lpstr>Asymptotic Notation</vt:lpstr>
      <vt:lpstr>Big-O Notation</vt:lpstr>
      <vt:lpstr>Visualizing Orders of Growth</vt:lpstr>
      <vt:lpstr>More Examples …</vt:lpstr>
      <vt:lpstr>Asymptotic notations</vt:lpstr>
      <vt:lpstr>Big-O example, graphically</vt:lpstr>
      <vt:lpstr>Asymptotic notations (cont.)</vt:lpstr>
      <vt:lpstr>Asymptotic notations (cont.)</vt:lpstr>
      <vt:lpstr>Common orders of magnitude</vt:lpstr>
      <vt:lpstr>Slide 17</vt:lpstr>
      <vt:lpstr>Logarithms and properties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</dc:title>
  <dc:creator>Monica Nicolescu</dc:creator>
  <cp:lastModifiedBy>Admin</cp:lastModifiedBy>
  <cp:revision>2</cp:revision>
  <dcterms:created xsi:type="dcterms:W3CDTF">2003-07-26T00:47:08Z</dcterms:created>
  <dcterms:modified xsi:type="dcterms:W3CDTF">2024-01-08T07:53:35Z</dcterms:modified>
</cp:coreProperties>
</file>