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55" r:id="rId3"/>
    <p:sldId id="364"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2" d="100"/>
          <a:sy n="62" d="100"/>
        </p:scale>
        <p:origin x="82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DCFF8-2A8B-E3A3-2540-D565A06A6B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6EB1A72-4ED2-C3B0-3674-ED5382B8DA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C1D92B8-2E1C-4A52-22E6-30F744909F51}"/>
              </a:ext>
            </a:extLst>
          </p:cNvPr>
          <p:cNvSpPr>
            <a:spLocks noGrp="1"/>
          </p:cNvSpPr>
          <p:nvPr>
            <p:ph type="dt" sz="half" idx="10"/>
          </p:nvPr>
        </p:nvSpPr>
        <p:spPr/>
        <p:txBody>
          <a:bodyPr/>
          <a:lstStyle/>
          <a:p>
            <a:fld id="{1584C40F-5D2B-47CB-8AF0-AB46B67F7DCF}" type="datetimeFigureOut">
              <a:rPr lang="en-US" smtClean="0"/>
              <a:t>9/9/2024</a:t>
            </a:fld>
            <a:endParaRPr lang="en-US"/>
          </a:p>
        </p:txBody>
      </p:sp>
      <p:sp>
        <p:nvSpPr>
          <p:cNvPr id="5" name="Footer Placeholder 4">
            <a:extLst>
              <a:ext uri="{FF2B5EF4-FFF2-40B4-BE49-F238E27FC236}">
                <a16:creationId xmlns:a16="http://schemas.microsoft.com/office/drawing/2014/main" id="{4C9C495E-ED93-F01D-5297-E3FB50D5B2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8FB23D-7CA6-2939-934E-E527914F0A7D}"/>
              </a:ext>
            </a:extLst>
          </p:cNvPr>
          <p:cNvSpPr>
            <a:spLocks noGrp="1"/>
          </p:cNvSpPr>
          <p:nvPr>
            <p:ph type="sldNum" sz="quarter" idx="12"/>
          </p:nvPr>
        </p:nvSpPr>
        <p:spPr/>
        <p:txBody>
          <a:bodyPr/>
          <a:lstStyle/>
          <a:p>
            <a:fld id="{636F16AD-3F3F-4382-A7E2-B98E72D5BB33}" type="slidenum">
              <a:rPr lang="en-US" smtClean="0"/>
              <a:t>‹#›</a:t>
            </a:fld>
            <a:endParaRPr lang="en-US"/>
          </a:p>
        </p:txBody>
      </p:sp>
    </p:spTree>
    <p:extLst>
      <p:ext uri="{BB962C8B-B14F-4D97-AF65-F5344CB8AC3E}">
        <p14:creationId xmlns:p14="http://schemas.microsoft.com/office/powerpoint/2010/main" val="2165857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BC047-94D7-6E5F-8BB4-B8CA8787B4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17C13C-F59C-5783-E1B7-CF70175FCB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D71F7D-E1A0-38E6-7292-29951FFB28FF}"/>
              </a:ext>
            </a:extLst>
          </p:cNvPr>
          <p:cNvSpPr>
            <a:spLocks noGrp="1"/>
          </p:cNvSpPr>
          <p:nvPr>
            <p:ph type="dt" sz="half" idx="10"/>
          </p:nvPr>
        </p:nvSpPr>
        <p:spPr/>
        <p:txBody>
          <a:bodyPr/>
          <a:lstStyle/>
          <a:p>
            <a:fld id="{1584C40F-5D2B-47CB-8AF0-AB46B67F7DCF}" type="datetimeFigureOut">
              <a:rPr lang="en-US" smtClean="0"/>
              <a:t>9/9/2024</a:t>
            </a:fld>
            <a:endParaRPr lang="en-US"/>
          </a:p>
        </p:txBody>
      </p:sp>
      <p:sp>
        <p:nvSpPr>
          <p:cNvPr id="5" name="Footer Placeholder 4">
            <a:extLst>
              <a:ext uri="{FF2B5EF4-FFF2-40B4-BE49-F238E27FC236}">
                <a16:creationId xmlns:a16="http://schemas.microsoft.com/office/drawing/2014/main" id="{4AB5340B-2A46-C7E6-3897-4586E921D9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C91C9B-8663-D3FD-770F-DCA1F06707E4}"/>
              </a:ext>
            </a:extLst>
          </p:cNvPr>
          <p:cNvSpPr>
            <a:spLocks noGrp="1"/>
          </p:cNvSpPr>
          <p:nvPr>
            <p:ph type="sldNum" sz="quarter" idx="12"/>
          </p:nvPr>
        </p:nvSpPr>
        <p:spPr/>
        <p:txBody>
          <a:bodyPr/>
          <a:lstStyle/>
          <a:p>
            <a:fld id="{636F16AD-3F3F-4382-A7E2-B98E72D5BB33}" type="slidenum">
              <a:rPr lang="en-US" smtClean="0"/>
              <a:t>‹#›</a:t>
            </a:fld>
            <a:endParaRPr lang="en-US"/>
          </a:p>
        </p:txBody>
      </p:sp>
    </p:spTree>
    <p:extLst>
      <p:ext uri="{BB962C8B-B14F-4D97-AF65-F5344CB8AC3E}">
        <p14:creationId xmlns:p14="http://schemas.microsoft.com/office/powerpoint/2010/main" val="1869621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C2DE4E-CDCE-0B4F-B441-7086981DCB9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DDDE510-86D6-9B91-6D88-AE942B67BE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D02751-4B69-1C9D-6417-2E77E453B526}"/>
              </a:ext>
            </a:extLst>
          </p:cNvPr>
          <p:cNvSpPr>
            <a:spLocks noGrp="1"/>
          </p:cNvSpPr>
          <p:nvPr>
            <p:ph type="dt" sz="half" idx="10"/>
          </p:nvPr>
        </p:nvSpPr>
        <p:spPr/>
        <p:txBody>
          <a:bodyPr/>
          <a:lstStyle/>
          <a:p>
            <a:fld id="{1584C40F-5D2B-47CB-8AF0-AB46B67F7DCF}" type="datetimeFigureOut">
              <a:rPr lang="en-US" smtClean="0"/>
              <a:t>9/9/2024</a:t>
            </a:fld>
            <a:endParaRPr lang="en-US"/>
          </a:p>
        </p:txBody>
      </p:sp>
      <p:sp>
        <p:nvSpPr>
          <p:cNvPr id="5" name="Footer Placeholder 4">
            <a:extLst>
              <a:ext uri="{FF2B5EF4-FFF2-40B4-BE49-F238E27FC236}">
                <a16:creationId xmlns:a16="http://schemas.microsoft.com/office/drawing/2014/main" id="{A5813C48-02E7-EE3A-31CF-BA9E84D36B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C54593-5371-6423-F825-D9993FB4BC61}"/>
              </a:ext>
            </a:extLst>
          </p:cNvPr>
          <p:cNvSpPr>
            <a:spLocks noGrp="1"/>
          </p:cNvSpPr>
          <p:nvPr>
            <p:ph type="sldNum" sz="quarter" idx="12"/>
          </p:nvPr>
        </p:nvSpPr>
        <p:spPr/>
        <p:txBody>
          <a:bodyPr/>
          <a:lstStyle/>
          <a:p>
            <a:fld id="{636F16AD-3F3F-4382-A7E2-B98E72D5BB33}" type="slidenum">
              <a:rPr lang="en-US" smtClean="0"/>
              <a:t>‹#›</a:t>
            </a:fld>
            <a:endParaRPr lang="en-US"/>
          </a:p>
        </p:txBody>
      </p:sp>
    </p:spTree>
    <p:extLst>
      <p:ext uri="{BB962C8B-B14F-4D97-AF65-F5344CB8AC3E}">
        <p14:creationId xmlns:p14="http://schemas.microsoft.com/office/powerpoint/2010/main" val="1594883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5" hasCustomPrompt="1"/>
          </p:nvPr>
        </p:nvSpPr>
        <p:spPr>
          <a:xfrm>
            <a:off x="743576" y="1289684"/>
            <a:ext cx="10711543" cy="3732692"/>
          </a:xfrm>
        </p:spPr>
        <p:txBody>
          <a:bodyPr>
            <a:noAutofit/>
          </a:bodyPr>
          <a:lstStyle>
            <a:lvl1pPr marL="0" indent="0" algn="l">
              <a:buFont typeface="Arial" panose="020B0604020202020204" pitchFamily="34" charset="0"/>
              <a:buNone/>
              <a:defRPr sz="2400" b="0" i="0" baseline="0">
                <a:solidFill>
                  <a:srgbClr val="000000"/>
                </a:solidFill>
                <a:latin typeface="Arial" charset="0"/>
                <a:ea typeface="Arial" charset="0"/>
                <a:cs typeface="Arial" charset="0"/>
              </a:defRPr>
            </a:lvl1pPr>
            <a:lvl2pPr>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006298"/>
                </a:solidFill>
              </a:rPr>
              <a:t>Joyce Farrell, Java Programming, 10</a:t>
            </a:r>
            <a:r>
              <a:rPr lang="en-US" sz="1400" baseline="30000" dirty="0">
                <a:solidFill>
                  <a:srgbClr val="006298"/>
                </a:solidFill>
              </a:rPr>
              <a:t>th</a:t>
            </a:r>
            <a:r>
              <a:rPr lang="en-US" sz="1400" dirty="0">
                <a:solidFill>
                  <a:srgbClr val="006298"/>
                </a:solidFill>
              </a:rPr>
              <a:t> Edition. © 2023 Cengage. All Rights Reserved. May not be scanned, copied or duplicated, or posted to a publicly accessible website, in whole or in part.</a:t>
            </a:r>
            <a:endParaRPr kumimoji="0" lang="en-US" sz="1400" b="0" i="0" u="none" strike="noStrike" kern="1200" cap="none" spc="0" normalizeH="0" baseline="0" noProof="0" dirty="0">
              <a:ln>
                <a:noFill/>
              </a:ln>
              <a:solidFill>
                <a:srgbClr val="006298"/>
              </a:solidFill>
              <a:effectLst/>
              <a:uLnTx/>
              <a:uFillTx/>
              <a:latin typeface="arial" charset="0"/>
              <a:ea typeface="+mn-ea"/>
              <a:cs typeface="+mn-cs"/>
            </a:endParaRPr>
          </a:p>
        </p:txBody>
      </p:sp>
    </p:spTree>
    <p:extLst>
      <p:ext uri="{BB962C8B-B14F-4D97-AF65-F5344CB8AC3E}">
        <p14:creationId xmlns:p14="http://schemas.microsoft.com/office/powerpoint/2010/main" val="5918696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5" hasCustomPrompt="1"/>
          </p:nvPr>
        </p:nvSpPr>
        <p:spPr>
          <a:xfrm>
            <a:off x="743576" y="1289684"/>
            <a:ext cx="10711543" cy="3732692"/>
          </a:xfrm>
        </p:spPr>
        <p:txBody>
          <a:bodyPr>
            <a:noAutofit/>
          </a:bodyPr>
          <a:lstStyle>
            <a:lvl1pPr marL="0" indent="0" algn="l">
              <a:buFont typeface="Arial" panose="020B0604020202020204" pitchFamily="34" charset="0"/>
              <a:buNone/>
              <a:defRPr sz="2400" b="0" i="0" baseline="0">
                <a:solidFill>
                  <a:srgbClr val="000000"/>
                </a:solidFill>
                <a:latin typeface="Arial" charset="0"/>
                <a:ea typeface="Arial" charset="0"/>
                <a:cs typeface="Arial" charset="0"/>
              </a:defRPr>
            </a:lvl1pPr>
            <a:lvl2pPr>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006298"/>
                </a:solidFill>
              </a:rPr>
              <a:t>Joyce Farrell, Java Programming, 10</a:t>
            </a:r>
            <a:r>
              <a:rPr lang="en-US" sz="1400" baseline="30000" dirty="0">
                <a:solidFill>
                  <a:srgbClr val="006298"/>
                </a:solidFill>
              </a:rPr>
              <a:t>th</a:t>
            </a:r>
            <a:r>
              <a:rPr lang="en-US" sz="1400" dirty="0">
                <a:solidFill>
                  <a:srgbClr val="006298"/>
                </a:solidFill>
              </a:rPr>
              <a:t> Edition. © 2023 Cengage. All Rights Reserved. May not be scanned, copied or duplicated, or posted to a publicly accessible website, in whole or in part.</a:t>
            </a:r>
            <a:endParaRPr kumimoji="0" lang="en-US" sz="1400" b="0" i="0" u="none" strike="noStrike" kern="1200" cap="none" spc="0" normalizeH="0" baseline="0" noProof="0" dirty="0">
              <a:ln>
                <a:noFill/>
              </a:ln>
              <a:solidFill>
                <a:srgbClr val="006298"/>
              </a:solidFill>
              <a:effectLst/>
              <a:uLnTx/>
              <a:uFillTx/>
              <a:latin typeface="arial" charset="0"/>
              <a:ea typeface="+mn-ea"/>
              <a:cs typeface="+mn-cs"/>
            </a:endParaRPr>
          </a:p>
        </p:txBody>
      </p:sp>
    </p:spTree>
    <p:extLst>
      <p:ext uri="{BB962C8B-B14F-4D97-AF65-F5344CB8AC3E}">
        <p14:creationId xmlns:p14="http://schemas.microsoft.com/office/powerpoint/2010/main" val="3663896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CB3A3-ED3F-A5DF-F5D5-B460DF6DEA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55691A-2AF9-3926-274D-DCD5B9C5FF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7005BC-C993-4D77-9FB5-7B45A9365756}"/>
              </a:ext>
            </a:extLst>
          </p:cNvPr>
          <p:cNvSpPr>
            <a:spLocks noGrp="1"/>
          </p:cNvSpPr>
          <p:nvPr>
            <p:ph type="dt" sz="half" idx="10"/>
          </p:nvPr>
        </p:nvSpPr>
        <p:spPr/>
        <p:txBody>
          <a:bodyPr/>
          <a:lstStyle/>
          <a:p>
            <a:fld id="{1584C40F-5D2B-47CB-8AF0-AB46B67F7DCF}" type="datetimeFigureOut">
              <a:rPr lang="en-US" smtClean="0"/>
              <a:t>9/9/2024</a:t>
            </a:fld>
            <a:endParaRPr lang="en-US"/>
          </a:p>
        </p:txBody>
      </p:sp>
      <p:sp>
        <p:nvSpPr>
          <p:cNvPr id="5" name="Footer Placeholder 4">
            <a:extLst>
              <a:ext uri="{FF2B5EF4-FFF2-40B4-BE49-F238E27FC236}">
                <a16:creationId xmlns:a16="http://schemas.microsoft.com/office/drawing/2014/main" id="{869A3C5B-87A6-1C39-AFB1-D92FB61A47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B04EF6-AD34-4358-2DCF-D7B8B2CFE5DE}"/>
              </a:ext>
            </a:extLst>
          </p:cNvPr>
          <p:cNvSpPr>
            <a:spLocks noGrp="1"/>
          </p:cNvSpPr>
          <p:nvPr>
            <p:ph type="sldNum" sz="quarter" idx="12"/>
          </p:nvPr>
        </p:nvSpPr>
        <p:spPr/>
        <p:txBody>
          <a:bodyPr/>
          <a:lstStyle/>
          <a:p>
            <a:fld id="{636F16AD-3F3F-4382-A7E2-B98E72D5BB33}" type="slidenum">
              <a:rPr lang="en-US" smtClean="0"/>
              <a:t>‹#›</a:t>
            </a:fld>
            <a:endParaRPr lang="en-US"/>
          </a:p>
        </p:txBody>
      </p:sp>
    </p:spTree>
    <p:extLst>
      <p:ext uri="{BB962C8B-B14F-4D97-AF65-F5344CB8AC3E}">
        <p14:creationId xmlns:p14="http://schemas.microsoft.com/office/powerpoint/2010/main" val="2920258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F7A24-EB09-B52D-9D10-995D51FBCE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07734B-AD08-ACD8-90BB-D9222375374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7986B9-3241-20AA-8C4B-8ECE9D80AC2A}"/>
              </a:ext>
            </a:extLst>
          </p:cNvPr>
          <p:cNvSpPr>
            <a:spLocks noGrp="1"/>
          </p:cNvSpPr>
          <p:nvPr>
            <p:ph type="dt" sz="half" idx="10"/>
          </p:nvPr>
        </p:nvSpPr>
        <p:spPr/>
        <p:txBody>
          <a:bodyPr/>
          <a:lstStyle/>
          <a:p>
            <a:fld id="{1584C40F-5D2B-47CB-8AF0-AB46B67F7DCF}" type="datetimeFigureOut">
              <a:rPr lang="en-US" smtClean="0"/>
              <a:t>9/9/2024</a:t>
            </a:fld>
            <a:endParaRPr lang="en-US"/>
          </a:p>
        </p:txBody>
      </p:sp>
      <p:sp>
        <p:nvSpPr>
          <p:cNvPr id="5" name="Footer Placeholder 4">
            <a:extLst>
              <a:ext uri="{FF2B5EF4-FFF2-40B4-BE49-F238E27FC236}">
                <a16:creationId xmlns:a16="http://schemas.microsoft.com/office/drawing/2014/main" id="{062EB78A-88CC-D556-5D77-F984288F16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20331-24AB-E851-7AF9-0790820C49A8}"/>
              </a:ext>
            </a:extLst>
          </p:cNvPr>
          <p:cNvSpPr>
            <a:spLocks noGrp="1"/>
          </p:cNvSpPr>
          <p:nvPr>
            <p:ph type="sldNum" sz="quarter" idx="12"/>
          </p:nvPr>
        </p:nvSpPr>
        <p:spPr/>
        <p:txBody>
          <a:bodyPr/>
          <a:lstStyle/>
          <a:p>
            <a:fld id="{636F16AD-3F3F-4382-A7E2-B98E72D5BB33}" type="slidenum">
              <a:rPr lang="en-US" smtClean="0"/>
              <a:t>‹#›</a:t>
            </a:fld>
            <a:endParaRPr lang="en-US"/>
          </a:p>
        </p:txBody>
      </p:sp>
    </p:spTree>
    <p:extLst>
      <p:ext uri="{BB962C8B-B14F-4D97-AF65-F5344CB8AC3E}">
        <p14:creationId xmlns:p14="http://schemas.microsoft.com/office/powerpoint/2010/main" val="2242112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16C8E-24E5-4805-553E-C2D93BAE59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8E9428-2876-74FA-F6AF-8DC1758AD2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258703-63F2-DBF6-2065-44F3CA2678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A15B3E-C3AD-A8E2-4F61-9127857139E9}"/>
              </a:ext>
            </a:extLst>
          </p:cNvPr>
          <p:cNvSpPr>
            <a:spLocks noGrp="1"/>
          </p:cNvSpPr>
          <p:nvPr>
            <p:ph type="dt" sz="half" idx="10"/>
          </p:nvPr>
        </p:nvSpPr>
        <p:spPr/>
        <p:txBody>
          <a:bodyPr/>
          <a:lstStyle/>
          <a:p>
            <a:fld id="{1584C40F-5D2B-47CB-8AF0-AB46B67F7DCF}" type="datetimeFigureOut">
              <a:rPr lang="en-US" smtClean="0"/>
              <a:t>9/9/2024</a:t>
            </a:fld>
            <a:endParaRPr lang="en-US"/>
          </a:p>
        </p:txBody>
      </p:sp>
      <p:sp>
        <p:nvSpPr>
          <p:cNvPr id="6" name="Footer Placeholder 5">
            <a:extLst>
              <a:ext uri="{FF2B5EF4-FFF2-40B4-BE49-F238E27FC236}">
                <a16:creationId xmlns:a16="http://schemas.microsoft.com/office/drawing/2014/main" id="{D474E428-7F1A-DE99-C92B-1FFCBCAC7F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9CFFAE-51F9-613D-83F2-D2B5162AD2A2}"/>
              </a:ext>
            </a:extLst>
          </p:cNvPr>
          <p:cNvSpPr>
            <a:spLocks noGrp="1"/>
          </p:cNvSpPr>
          <p:nvPr>
            <p:ph type="sldNum" sz="quarter" idx="12"/>
          </p:nvPr>
        </p:nvSpPr>
        <p:spPr/>
        <p:txBody>
          <a:bodyPr/>
          <a:lstStyle/>
          <a:p>
            <a:fld id="{636F16AD-3F3F-4382-A7E2-B98E72D5BB33}" type="slidenum">
              <a:rPr lang="en-US" smtClean="0"/>
              <a:t>‹#›</a:t>
            </a:fld>
            <a:endParaRPr lang="en-US"/>
          </a:p>
        </p:txBody>
      </p:sp>
    </p:spTree>
    <p:extLst>
      <p:ext uri="{BB962C8B-B14F-4D97-AF65-F5344CB8AC3E}">
        <p14:creationId xmlns:p14="http://schemas.microsoft.com/office/powerpoint/2010/main" val="1288325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21C47-38C7-4DB1-535F-88C2970F8C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99A5E1-2EA4-2B5F-C8F7-982BCFABEB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FF2AA1-854C-0911-8DFA-D144F7E102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06BFC9-397D-3D35-FE49-69779AD00C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E5295A-94AE-A330-ACBD-0E49190987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6ABF6C-3A94-6538-B38F-19DBEED5F221}"/>
              </a:ext>
            </a:extLst>
          </p:cNvPr>
          <p:cNvSpPr>
            <a:spLocks noGrp="1"/>
          </p:cNvSpPr>
          <p:nvPr>
            <p:ph type="dt" sz="half" idx="10"/>
          </p:nvPr>
        </p:nvSpPr>
        <p:spPr/>
        <p:txBody>
          <a:bodyPr/>
          <a:lstStyle/>
          <a:p>
            <a:fld id="{1584C40F-5D2B-47CB-8AF0-AB46B67F7DCF}" type="datetimeFigureOut">
              <a:rPr lang="en-US" smtClean="0"/>
              <a:t>9/9/2024</a:t>
            </a:fld>
            <a:endParaRPr lang="en-US"/>
          </a:p>
        </p:txBody>
      </p:sp>
      <p:sp>
        <p:nvSpPr>
          <p:cNvPr id="8" name="Footer Placeholder 7">
            <a:extLst>
              <a:ext uri="{FF2B5EF4-FFF2-40B4-BE49-F238E27FC236}">
                <a16:creationId xmlns:a16="http://schemas.microsoft.com/office/drawing/2014/main" id="{BF1F2970-0582-B55B-D8D7-CC42940CB5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CE6747F-4FD1-7AB7-A52B-793D3C5278D8}"/>
              </a:ext>
            </a:extLst>
          </p:cNvPr>
          <p:cNvSpPr>
            <a:spLocks noGrp="1"/>
          </p:cNvSpPr>
          <p:nvPr>
            <p:ph type="sldNum" sz="quarter" idx="12"/>
          </p:nvPr>
        </p:nvSpPr>
        <p:spPr/>
        <p:txBody>
          <a:bodyPr/>
          <a:lstStyle/>
          <a:p>
            <a:fld id="{636F16AD-3F3F-4382-A7E2-B98E72D5BB33}" type="slidenum">
              <a:rPr lang="en-US" smtClean="0"/>
              <a:t>‹#›</a:t>
            </a:fld>
            <a:endParaRPr lang="en-US"/>
          </a:p>
        </p:txBody>
      </p:sp>
    </p:spTree>
    <p:extLst>
      <p:ext uri="{BB962C8B-B14F-4D97-AF65-F5344CB8AC3E}">
        <p14:creationId xmlns:p14="http://schemas.microsoft.com/office/powerpoint/2010/main" val="609770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31901-7A91-7E54-2645-B354132A08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9D195C5-8D71-F1BF-1480-35E81864528B}"/>
              </a:ext>
            </a:extLst>
          </p:cNvPr>
          <p:cNvSpPr>
            <a:spLocks noGrp="1"/>
          </p:cNvSpPr>
          <p:nvPr>
            <p:ph type="dt" sz="half" idx="10"/>
          </p:nvPr>
        </p:nvSpPr>
        <p:spPr/>
        <p:txBody>
          <a:bodyPr/>
          <a:lstStyle/>
          <a:p>
            <a:fld id="{1584C40F-5D2B-47CB-8AF0-AB46B67F7DCF}" type="datetimeFigureOut">
              <a:rPr lang="en-US" smtClean="0"/>
              <a:t>9/9/2024</a:t>
            </a:fld>
            <a:endParaRPr lang="en-US"/>
          </a:p>
        </p:txBody>
      </p:sp>
      <p:sp>
        <p:nvSpPr>
          <p:cNvPr id="4" name="Footer Placeholder 3">
            <a:extLst>
              <a:ext uri="{FF2B5EF4-FFF2-40B4-BE49-F238E27FC236}">
                <a16:creationId xmlns:a16="http://schemas.microsoft.com/office/drawing/2014/main" id="{6A2FB244-65BA-C903-F85F-BAB66F0750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CFECE3-A2C8-BED9-D7D0-37CDAB82A2BB}"/>
              </a:ext>
            </a:extLst>
          </p:cNvPr>
          <p:cNvSpPr>
            <a:spLocks noGrp="1"/>
          </p:cNvSpPr>
          <p:nvPr>
            <p:ph type="sldNum" sz="quarter" idx="12"/>
          </p:nvPr>
        </p:nvSpPr>
        <p:spPr/>
        <p:txBody>
          <a:bodyPr/>
          <a:lstStyle/>
          <a:p>
            <a:fld id="{636F16AD-3F3F-4382-A7E2-B98E72D5BB33}" type="slidenum">
              <a:rPr lang="en-US" smtClean="0"/>
              <a:t>‹#›</a:t>
            </a:fld>
            <a:endParaRPr lang="en-US"/>
          </a:p>
        </p:txBody>
      </p:sp>
    </p:spTree>
    <p:extLst>
      <p:ext uri="{BB962C8B-B14F-4D97-AF65-F5344CB8AC3E}">
        <p14:creationId xmlns:p14="http://schemas.microsoft.com/office/powerpoint/2010/main" val="1682463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2D9602-CB1B-F5D1-86F4-BE4E1ED3787D}"/>
              </a:ext>
            </a:extLst>
          </p:cNvPr>
          <p:cNvSpPr>
            <a:spLocks noGrp="1"/>
          </p:cNvSpPr>
          <p:nvPr>
            <p:ph type="dt" sz="half" idx="10"/>
          </p:nvPr>
        </p:nvSpPr>
        <p:spPr/>
        <p:txBody>
          <a:bodyPr/>
          <a:lstStyle/>
          <a:p>
            <a:fld id="{1584C40F-5D2B-47CB-8AF0-AB46B67F7DCF}" type="datetimeFigureOut">
              <a:rPr lang="en-US" smtClean="0"/>
              <a:t>9/9/2024</a:t>
            </a:fld>
            <a:endParaRPr lang="en-US"/>
          </a:p>
        </p:txBody>
      </p:sp>
      <p:sp>
        <p:nvSpPr>
          <p:cNvPr id="3" name="Footer Placeholder 2">
            <a:extLst>
              <a:ext uri="{FF2B5EF4-FFF2-40B4-BE49-F238E27FC236}">
                <a16:creationId xmlns:a16="http://schemas.microsoft.com/office/drawing/2014/main" id="{A29AF7F7-CB75-1492-A263-50CF4ECB79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AAA975-876E-F75C-8061-E6FD33C9BE87}"/>
              </a:ext>
            </a:extLst>
          </p:cNvPr>
          <p:cNvSpPr>
            <a:spLocks noGrp="1"/>
          </p:cNvSpPr>
          <p:nvPr>
            <p:ph type="sldNum" sz="quarter" idx="12"/>
          </p:nvPr>
        </p:nvSpPr>
        <p:spPr/>
        <p:txBody>
          <a:bodyPr/>
          <a:lstStyle/>
          <a:p>
            <a:fld id="{636F16AD-3F3F-4382-A7E2-B98E72D5BB33}" type="slidenum">
              <a:rPr lang="en-US" smtClean="0"/>
              <a:t>‹#›</a:t>
            </a:fld>
            <a:endParaRPr lang="en-US"/>
          </a:p>
        </p:txBody>
      </p:sp>
    </p:spTree>
    <p:extLst>
      <p:ext uri="{BB962C8B-B14F-4D97-AF65-F5344CB8AC3E}">
        <p14:creationId xmlns:p14="http://schemas.microsoft.com/office/powerpoint/2010/main" val="3021478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CFD0-10B0-5D1B-F46F-4988F1451B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895254C-2F03-4E73-961D-9D5A5F4626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D6DA44-E454-E972-E0A6-00B8683FE1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FDE535-3468-AB15-E6F7-388C28CD69E0}"/>
              </a:ext>
            </a:extLst>
          </p:cNvPr>
          <p:cNvSpPr>
            <a:spLocks noGrp="1"/>
          </p:cNvSpPr>
          <p:nvPr>
            <p:ph type="dt" sz="half" idx="10"/>
          </p:nvPr>
        </p:nvSpPr>
        <p:spPr/>
        <p:txBody>
          <a:bodyPr/>
          <a:lstStyle/>
          <a:p>
            <a:fld id="{1584C40F-5D2B-47CB-8AF0-AB46B67F7DCF}" type="datetimeFigureOut">
              <a:rPr lang="en-US" smtClean="0"/>
              <a:t>9/9/2024</a:t>
            </a:fld>
            <a:endParaRPr lang="en-US"/>
          </a:p>
        </p:txBody>
      </p:sp>
      <p:sp>
        <p:nvSpPr>
          <p:cNvPr id="6" name="Footer Placeholder 5">
            <a:extLst>
              <a:ext uri="{FF2B5EF4-FFF2-40B4-BE49-F238E27FC236}">
                <a16:creationId xmlns:a16="http://schemas.microsoft.com/office/drawing/2014/main" id="{F16B16CC-DDC6-F3C4-B8DA-0242F853D2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7905BD-2362-BF5B-70AD-DFAC3DCC4441}"/>
              </a:ext>
            </a:extLst>
          </p:cNvPr>
          <p:cNvSpPr>
            <a:spLocks noGrp="1"/>
          </p:cNvSpPr>
          <p:nvPr>
            <p:ph type="sldNum" sz="quarter" idx="12"/>
          </p:nvPr>
        </p:nvSpPr>
        <p:spPr/>
        <p:txBody>
          <a:bodyPr/>
          <a:lstStyle/>
          <a:p>
            <a:fld id="{636F16AD-3F3F-4382-A7E2-B98E72D5BB33}" type="slidenum">
              <a:rPr lang="en-US" smtClean="0"/>
              <a:t>‹#›</a:t>
            </a:fld>
            <a:endParaRPr lang="en-US"/>
          </a:p>
        </p:txBody>
      </p:sp>
    </p:spTree>
    <p:extLst>
      <p:ext uri="{BB962C8B-B14F-4D97-AF65-F5344CB8AC3E}">
        <p14:creationId xmlns:p14="http://schemas.microsoft.com/office/powerpoint/2010/main" val="2730271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C503C-A59F-D0B4-7DEC-55BA3ACC31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EAEF0F8-E2CB-3B61-9FD2-0F3A2D9535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AF3A79-3B5F-0D7E-6B4F-0FF0B570E1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D40DD7-DD1D-D837-63C4-4C0C7F502F13}"/>
              </a:ext>
            </a:extLst>
          </p:cNvPr>
          <p:cNvSpPr>
            <a:spLocks noGrp="1"/>
          </p:cNvSpPr>
          <p:nvPr>
            <p:ph type="dt" sz="half" idx="10"/>
          </p:nvPr>
        </p:nvSpPr>
        <p:spPr/>
        <p:txBody>
          <a:bodyPr/>
          <a:lstStyle/>
          <a:p>
            <a:fld id="{1584C40F-5D2B-47CB-8AF0-AB46B67F7DCF}" type="datetimeFigureOut">
              <a:rPr lang="en-US" smtClean="0"/>
              <a:t>9/9/2024</a:t>
            </a:fld>
            <a:endParaRPr lang="en-US"/>
          </a:p>
        </p:txBody>
      </p:sp>
      <p:sp>
        <p:nvSpPr>
          <p:cNvPr id="6" name="Footer Placeholder 5">
            <a:extLst>
              <a:ext uri="{FF2B5EF4-FFF2-40B4-BE49-F238E27FC236}">
                <a16:creationId xmlns:a16="http://schemas.microsoft.com/office/drawing/2014/main" id="{DE0A8033-3D7A-38AD-F259-AE12D54C6B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08D679-DE77-DF33-EE5E-7968D36F7F58}"/>
              </a:ext>
            </a:extLst>
          </p:cNvPr>
          <p:cNvSpPr>
            <a:spLocks noGrp="1"/>
          </p:cNvSpPr>
          <p:nvPr>
            <p:ph type="sldNum" sz="quarter" idx="12"/>
          </p:nvPr>
        </p:nvSpPr>
        <p:spPr/>
        <p:txBody>
          <a:bodyPr/>
          <a:lstStyle/>
          <a:p>
            <a:fld id="{636F16AD-3F3F-4382-A7E2-B98E72D5BB33}" type="slidenum">
              <a:rPr lang="en-US" smtClean="0"/>
              <a:t>‹#›</a:t>
            </a:fld>
            <a:endParaRPr lang="en-US"/>
          </a:p>
        </p:txBody>
      </p:sp>
    </p:spTree>
    <p:extLst>
      <p:ext uri="{BB962C8B-B14F-4D97-AF65-F5344CB8AC3E}">
        <p14:creationId xmlns:p14="http://schemas.microsoft.com/office/powerpoint/2010/main" val="3101497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257F53-5648-A57F-40A2-3BA62786C6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C4D3499-A405-09D2-641C-0D9D7245F7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2B26BB-5C4E-6323-FF88-37523C2E39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584C40F-5D2B-47CB-8AF0-AB46B67F7DCF}" type="datetimeFigureOut">
              <a:rPr lang="en-US" smtClean="0"/>
              <a:t>9/9/2024</a:t>
            </a:fld>
            <a:endParaRPr lang="en-US"/>
          </a:p>
        </p:txBody>
      </p:sp>
      <p:sp>
        <p:nvSpPr>
          <p:cNvPr id="5" name="Footer Placeholder 4">
            <a:extLst>
              <a:ext uri="{FF2B5EF4-FFF2-40B4-BE49-F238E27FC236}">
                <a16:creationId xmlns:a16="http://schemas.microsoft.com/office/drawing/2014/main" id="{E71E6194-D576-942C-5AB2-0FDE3E1D6A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888A0BF-F08F-A035-34E8-2DF9D1A03A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36F16AD-3F3F-4382-A7E2-B98E72D5BB33}" type="slidenum">
              <a:rPr lang="en-US" smtClean="0"/>
              <a:t>‹#›</a:t>
            </a:fld>
            <a:endParaRPr lang="en-US"/>
          </a:p>
        </p:txBody>
      </p:sp>
    </p:spTree>
    <p:extLst>
      <p:ext uri="{BB962C8B-B14F-4D97-AF65-F5344CB8AC3E}">
        <p14:creationId xmlns:p14="http://schemas.microsoft.com/office/powerpoint/2010/main" val="2192233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1674B-387E-146A-9226-1569C26809DD}"/>
              </a:ext>
            </a:extLst>
          </p:cNvPr>
          <p:cNvSpPr>
            <a:spLocks noGrp="1"/>
          </p:cNvSpPr>
          <p:nvPr>
            <p:ph type="ctrTitle"/>
          </p:nvPr>
        </p:nvSpPr>
        <p:spPr/>
        <p:txBody>
          <a:bodyPr/>
          <a:lstStyle/>
          <a:p>
            <a:r>
              <a:rPr lang="en-US" dirty="0"/>
              <a:t>GUI  input and output</a:t>
            </a:r>
          </a:p>
        </p:txBody>
      </p:sp>
      <p:sp>
        <p:nvSpPr>
          <p:cNvPr id="3" name="Subtitle 2">
            <a:extLst>
              <a:ext uri="{FF2B5EF4-FFF2-40B4-BE49-F238E27FC236}">
                <a16:creationId xmlns:a16="http://schemas.microsoft.com/office/drawing/2014/main" id="{40DE2E2A-026D-49A6-1D62-2342DBD8BEB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17340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17F02-AAAD-486C-9E5B-3A679C8C7B41}"/>
              </a:ext>
            </a:extLst>
          </p:cNvPr>
          <p:cNvSpPr>
            <a:spLocks noGrp="1"/>
          </p:cNvSpPr>
          <p:nvPr>
            <p:ph type="title"/>
          </p:nvPr>
        </p:nvSpPr>
        <p:spPr/>
        <p:txBody>
          <a:bodyPr>
            <a:normAutofit/>
          </a:bodyPr>
          <a:lstStyle/>
          <a:p>
            <a:r>
              <a:rPr lang="en-US" sz="2800" dirty="0"/>
              <a:t>2.7 Using the </a:t>
            </a:r>
            <a:r>
              <a:rPr lang="en-US" sz="2800" dirty="0">
                <a:latin typeface="Courier New" panose="02070309020205020404" pitchFamily="49" charset="0"/>
                <a:cs typeface="Courier New" panose="02070309020205020404" pitchFamily="49" charset="0"/>
              </a:rPr>
              <a:t>JOptionPane</a:t>
            </a:r>
            <a:r>
              <a:rPr lang="en-US" sz="2800" dirty="0"/>
              <a:t> Class to Accept GUI Input (1 of 6)</a:t>
            </a:r>
          </a:p>
        </p:txBody>
      </p:sp>
      <p:sp>
        <p:nvSpPr>
          <p:cNvPr id="3" name="Text Placeholder 2">
            <a:extLst>
              <a:ext uri="{FF2B5EF4-FFF2-40B4-BE49-F238E27FC236}">
                <a16:creationId xmlns:a16="http://schemas.microsoft.com/office/drawing/2014/main" id="{603D1EBA-7465-4D01-8B04-F5BA4BD1D5F2}"/>
              </a:ext>
            </a:extLst>
          </p:cNvPr>
          <p:cNvSpPr>
            <a:spLocks noGrp="1"/>
          </p:cNvSpPr>
          <p:nvPr>
            <p:ph type="body" sz="quarter" idx="15"/>
          </p:nvPr>
        </p:nvSpPr>
        <p:spPr/>
        <p:txBody>
          <a:bodyPr/>
          <a:lstStyle/>
          <a:p>
            <a:r>
              <a:rPr lang="en-US" b="1" dirty="0">
                <a:solidFill>
                  <a:srgbClr val="006298"/>
                </a:solidFill>
              </a:rPr>
              <a:t>Input dialog box</a:t>
            </a:r>
          </a:p>
          <a:p>
            <a:pPr marL="342900" indent="-342900">
              <a:buFont typeface="Arial" panose="020B0604020202020204" pitchFamily="34" charset="0"/>
              <a:buChar char="•"/>
            </a:pPr>
            <a:r>
              <a:rPr lang="en-US" dirty="0">
                <a:latin typeface="Courier New" panose="02070309020205020404" pitchFamily="49" charset="0"/>
                <a:cs typeface="Courier New" panose="02070309020205020404" pitchFamily="49" charset="0"/>
              </a:rPr>
              <a:t>InputDialog</a:t>
            </a:r>
          </a:p>
          <a:p>
            <a:pPr marL="342900" indent="-342900">
              <a:buFont typeface="Arial" panose="020B0604020202020204" pitchFamily="34" charset="0"/>
              <a:buChar char="•"/>
            </a:pPr>
            <a:r>
              <a:rPr lang="en-US" dirty="0"/>
              <a:t>Asks a question </a:t>
            </a:r>
          </a:p>
          <a:p>
            <a:pPr marL="342900" indent="-342900">
              <a:buFont typeface="Arial" panose="020B0604020202020204" pitchFamily="34" charset="0"/>
              <a:buChar char="•"/>
            </a:pPr>
            <a:r>
              <a:rPr lang="en-US" dirty="0"/>
              <a:t>Provides a text field in which the user can enter a response</a:t>
            </a:r>
          </a:p>
          <a:p>
            <a:endParaRPr lang="en-US" dirty="0"/>
          </a:p>
          <a:p>
            <a:endParaRPr lang="en-US" dirty="0"/>
          </a:p>
        </p:txBody>
      </p:sp>
      <p:pic>
        <p:nvPicPr>
          <p:cNvPr id="5" name="Picture 4" descr="Program code. In the code, the words in the variable names are merged. Line 1. Import, java x, dot, swing, dot, j option pane, semicolon. Line 2. Public class, hello name dialog. Line 3. Left brace. Line 4, indented once. Public static void, main, left parenthesis, string, left bracket, right bracket, space, a r g s, right parenthesis. Line 5, indented once. Left brace. Line 6, indented twice. String, space, result, semicolon. Line 7, indented twice. Result, space = space, j option pane, dot, show input dialog, left parenthesis, null, comma, space, open quotes, what, space, is, space, your, space, name, question mark, close quotes, right parenthesis, semicolon. Line 8, indented twice. J option pane, dot, show message dialog, left parenthesis, null, comma, space, open quotes, hello, comma, space, close quotes, space + space, result, space + space, open quotes, exclamation point, close quotes, right parenthesis, semicolon. Line 9, indented once. Right brace. Line 10. Right brace.">
            <a:extLst>
              <a:ext uri="{FF2B5EF4-FFF2-40B4-BE49-F238E27FC236}">
                <a16:creationId xmlns:a16="http://schemas.microsoft.com/office/drawing/2014/main" id="{E47F3B5D-E594-4E80-BB56-A37F1B1791B4}"/>
              </a:ext>
            </a:extLst>
          </p:cNvPr>
          <p:cNvPicPr>
            <a:picLocks noChangeAspect="1"/>
          </p:cNvPicPr>
          <p:nvPr/>
        </p:nvPicPr>
        <p:blipFill>
          <a:blip r:embed="rId2"/>
          <a:srcRect l="2376" r="2376"/>
          <a:stretch/>
        </p:blipFill>
        <p:spPr>
          <a:xfrm>
            <a:off x="2542259" y="3079636"/>
            <a:ext cx="7564682" cy="2167206"/>
          </a:xfrm>
          <a:prstGeom prst="rect">
            <a:avLst/>
          </a:prstGeom>
          <a:ln w="12700">
            <a:solidFill>
              <a:schemeClr val="tx1"/>
            </a:solidFill>
          </a:ln>
        </p:spPr>
      </p:pic>
      <p:sp>
        <p:nvSpPr>
          <p:cNvPr id="6" name="TextBox 5">
            <a:extLst>
              <a:ext uri="{FF2B5EF4-FFF2-40B4-BE49-F238E27FC236}">
                <a16:creationId xmlns:a16="http://schemas.microsoft.com/office/drawing/2014/main" id="{0553E33F-3B2F-4833-8B8D-D863C0710371}"/>
              </a:ext>
            </a:extLst>
          </p:cNvPr>
          <p:cNvSpPr txBox="1"/>
          <p:nvPr/>
        </p:nvSpPr>
        <p:spPr>
          <a:xfrm>
            <a:off x="2930769" y="5425537"/>
            <a:ext cx="5767754" cy="353943"/>
          </a:xfrm>
          <a:prstGeom prst="rect">
            <a:avLst/>
          </a:prstGeom>
          <a:noFill/>
          <a:effectLst/>
        </p:spPr>
        <p:txBody>
          <a:bodyPr wrap="square" lIns="0" tIns="0" rIns="0" rtlCol="0" anchor="b">
            <a:spAutoFit/>
          </a:bodyPr>
          <a:lstStyle/>
          <a:p>
            <a:r>
              <a:rPr lang="en-US" sz="2000" dirty="0">
                <a:solidFill>
                  <a:srgbClr val="004A78"/>
                </a:solidFill>
                <a:latin typeface="Open Sans" panose="020B0606030504020204" pitchFamily="34" charset="0"/>
                <a:ea typeface="Open Sans" panose="020B0606030504020204" pitchFamily="34" charset="0"/>
                <a:cs typeface="Open Sans" panose="020B0606030504020204" pitchFamily="34" charset="0"/>
              </a:rPr>
              <a:t>Figure 2-27: The </a:t>
            </a:r>
            <a:r>
              <a:rPr lang="en-US" sz="2000" dirty="0" err="1">
                <a:solidFill>
                  <a:srgbClr val="004A78"/>
                </a:solidFill>
                <a:latin typeface="Courier New" panose="02070309020205020404" pitchFamily="49" charset="0"/>
                <a:ea typeface="Open Sans" panose="020B0606030504020204" pitchFamily="34" charset="0"/>
                <a:cs typeface="Courier New" panose="02070309020205020404" pitchFamily="49" charset="0"/>
              </a:rPr>
              <a:t>HelloNameDialog</a:t>
            </a:r>
            <a:r>
              <a:rPr lang="en-US" sz="2000" dirty="0">
                <a:solidFill>
                  <a:srgbClr val="004A78"/>
                </a:solidFill>
                <a:latin typeface="Open Sans" panose="020B0606030504020204" pitchFamily="34" charset="0"/>
                <a:ea typeface="Open Sans" panose="020B0606030504020204" pitchFamily="34" charset="0"/>
                <a:cs typeface="Open Sans" panose="020B0606030504020204" pitchFamily="34" charset="0"/>
              </a:rPr>
              <a:t> class</a:t>
            </a:r>
          </a:p>
        </p:txBody>
      </p:sp>
    </p:spTree>
    <p:extLst>
      <p:ext uri="{BB962C8B-B14F-4D97-AF65-F5344CB8AC3E}">
        <p14:creationId xmlns:p14="http://schemas.microsoft.com/office/powerpoint/2010/main" val="318827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17F02-AAAD-486C-9E5B-3A679C8C7B41}"/>
              </a:ext>
              <a:ext uri="{C183D7F6-B498-43B3-948B-1728B52AA6E4}">
                <adec:decorative xmlns:adec="http://schemas.microsoft.com/office/drawing/2017/decorative" val="0"/>
              </a:ext>
            </a:extLst>
          </p:cNvPr>
          <p:cNvSpPr>
            <a:spLocks noGrp="1"/>
          </p:cNvSpPr>
          <p:nvPr>
            <p:ph type="title"/>
          </p:nvPr>
        </p:nvSpPr>
        <p:spPr/>
        <p:txBody>
          <a:bodyPr>
            <a:noAutofit/>
          </a:bodyPr>
          <a:lstStyle/>
          <a:p>
            <a:r>
              <a:rPr lang="en-US" sz="3200" dirty="0"/>
              <a:t>2.7 Using the </a:t>
            </a:r>
            <a:r>
              <a:rPr lang="en-US" sz="3200" dirty="0">
                <a:latin typeface="Courier New" panose="02070309020205020404" pitchFamily="49" charset="0"/>
                <a:cs typeface="Courier New" panose="02070309020205020404" pitchFamily="49" charset="0"/>
              </a:rPr>
              <a:t>JOptionPane</a:t>
            </a:r>
            <a:r>
              <a:rPr lang="en-US" sz="3200" dirty="0"/>
              <a:t> Class to Accept GUI Input</a:t>
            </a:r>
            <a:br>
              <a:rPr lang="en-US" sz="3200" dirty="0"/>
            </a:br>
            <a:r>
              <a:rPr lang="en-US" sz="3200" dirty="0"/>
              <a:t>(2 of 6)</a:t>
            </a:r>
          </a:p>
        </p:txBody>
      </p:sp>
      <p:pic>
        <p:nvPicPr>
          <p:cNvPr id="4" name="Picture 3" descr="Screenshot of the input dialog box of the hello name dialog application. Input is written on the menu bar of the dialog box. In the content area is the following question beside a question mark icon: what is your name. Below the question is a text box in which William is typed in. Below the text box is two buttons to click ok and cancel.">
            <a:extLst>
              <a:ext uri="{FF2B5EF4-FFF2-40B4-BE49-F238E27FC236}">
                <a16:creationId xmlns:a16="http://schemas.microsoft.com/office/drawing/2014/main" id="{F5DE6E32-4A54-4CE6-82EA-04D67516D55E}"/>
              </a:ext>
            </a:extLst>
          </p:cNvPr>
          <p:cNvPicPr>
            <a:picLocks noChangeAspect="1"/>
          </p:cNvPicPr>
          <p:nvPr/>
        </p:nvPicPr>
        <p:blipFill>
          <a:blip r:embed="rId2"/>
          <a:stretch>
            <a:fillRect/>
          </a:stretch>
        </p:blipFill>
        <p:spPr>
          <a:xfrm>
            <a:off x="2099309" y="2338128"/>
            <a:ext cx="3267695" cy="1583661"/>
          </a:xfrm>
          <a:prstGeom prst="rect">
            <a:avLst/>
          </a:prstGeom>
        </p:spPr>
      </p:pic>
      <p:sp>
        <p:nvSpPr>
          <p:cNvPr id="8" name="TextBox 7">
            <a:extLst>
              <a:ext uri="{FF2B5EF4-FFF2-40B4-BE49-F238E27FC236}">
                <a16:creationId xmlns:a16="http://schemas.microsoft.com/office/drawing/2014/main" id="{6D9A2651-454E-4DE3-8023-A517730DA93B}"/>
              </a:ext>
            </a:extLst>
          </p:cNvPr>
          <p:cNvSpPr txBox="1"/>
          <p:nvPr/>
        </p:nvSpPr>
        <p:spPr>
          <a:xfrm>
            <a:off x="2286000" y="4277586"/>
            <a:ext cx="3235569" cy="1277273"/>
          </a:xfrm>
          <a:prstGeom prst="rect">
            <a:avLst/>
          </a:prstGeom>
          <a:noFill/>
          <a:effectLst/>
        </p:spPr>
        <p:txBody>
          <a:bodyPr wrap="square" lIns="0" tIns="0" rIns="0" rtlCol="0" anchor="b">
            <a:spAutoFit/>
          </a:bodyPr>
          <a:lstStyle/>
          <a:p>
            <a:r>
              <a:rPr lang="en-US" sz="2000" dirty="0">
                <a:solidFill>
                  <a:srgbClr val="004A78"/>
                </a:solidFill>
                <a:latin typeface="Open Sans" panose="020B0606030504020204" pitchFamily="34" charset="0"/>
                <a:ea typeface="Open Sans" panose="020B0606030504020204" pitchFamily="34" charset="0"/>
                <a:cs typeface="Open Sans" panose="020B0606030504020204" pitchFamily="34" charset="0"/>
              </a:rPr>
              <a:t>Figure 2-28: Input dialog box of the </a:t>
            </a:r>
            <a:r>
              <a:rPr lang="en-US" sz="2000" dirty="0" err="1">
                <a:solidFill>
                  <a:srgbClr val="004A78"/>
                </a:solidFill>
                <a:latin typeface="Courier New" panose="02070309020205020404" pitchFamily="49" charset="0"/>
                <a:ea typeface="Open Sans" panose="020B0606030504020204" pitchFamily="34" charset="0"/>
                <a:cs typeface="Courier New" panose="02070309020205020404" pitchFamily="49" charset="0"/>
              </a:rPr>
              <a:t>HelloNameDialog</a:t>
            </a:r>
            <a:r>
              <a:rPr lang="en-US" sz="2000" dirty="0">
                <a:solidFill>
                  <a:srgbClr val="004A78"/>
                </a:solidFill>
                <a:latin typeface="Open Sans" panose="020B0606030504020204" pitchFamily="34" charset="0"/>
                <a:ea typeface="Open Sans" panose="020B0606030504020204" pitchFamily="34" charset="0"/>
                <a:cs typeface="Open Sans" panose="020B0606030504020204" pitchFamily="34" charset="0"/>
              </a:rPr>
              <a:t> application</a:t>
            </a:r>
          </a:p>
        </p:txBody>
      </p:sp>
      <p:pic>
        <p:nvPicPr>
          <p:cNvPr id="9" name="Picture 8" descr="Screenshot of the output of the hello name dialog application. Message is written on the menu bar of the dialog box. In the content area is the following text beside an information icon: hello, William. Below the text is a button to click ok.">
            <a:extLst>
              <a:ext uri="{FF2B5EF4-FFF2-40B4-BE49-F238E27FC236}">
                <a16:creationId xmlns:a16="http://schemas.microsoft.com/office/drawing/2014/main" id="{FC2D820B-220A-432D-997F-228F6C74E8B5}"/>
              </a:ext>
            </a:extLst>
          </p:cNvPr>
          <p:cNvPicPr>
            <a:picLocks noChangeAspect="1"/>
          </p:cNvPicPr>
          <p:nvPr/>
        </p:nvPicPr>
        <p:blipFill>
          <a:blip r:embed="rId3"/>
          <a:stretch>
            <a:fillRect/>
          </a:stretch>
        </p:blipFill>
        <p:spPr>
          <a:xfrm>
            <a:off x="6293200" y="2371585"/>
            <a:ext cx="3167323" cy="1516746"/>
          </a:xfrm>
          <a:prstGeom prst="rect">
            <a:avLst/>
          </a:prstGeom>
        </p:spPr>
      </p:pic>
      <p:sp>
        <p:nvSpPr>
          <p:cNvPr id="7" name="TextBox 6">
            <a:extLst>
              <a:ext uri="{FF2B5EF4-FFF2-40B4-BE49-F238E27FC236}">
                <a16:creationId xmlns:a16="http://schemas.microsoft.com/office/drawing/2014/main" id="{BD6858F2-5FD4-47A2-A54A-53E1DDDA57A3}"/>
              </a:ext>
            </a:extLst>
          </p:cNvPr>
          <p:cNvSpPr txBox="1"/>
          <p:nvPr/>
        </p:nvSpPr>
        <p:spPr>
          <a:xfrm>
            <a:off x="6506307" y="4235554"/>
            <a:ext cx="2954216" cy="969496"/>
          </a:xfrm>
          <a:prstGeom prst="rect">
            <a:avLst/>
          </a:prstGeom>
          <a:noFill/>
          <a:effectLst/>
        </p:spPr>
        <p:txBody>
          <a:bodyPr wrap="square" lIns="0" tIns="0" rIns="0" rtlCol="0" anchor="b">
            <a:spAutoFit/>
          </a:bodyPr>
          <a:lstStyle/>
          <a:p>
            <a:r>
              <a:rPr lang="en-US" sz="2000" dirty="0">
                <a:solidFill>
                  <a:srgbClr val="004A78"/>
                </a:solidFill>
                <a:latin typeface="Open Sans" panose="020B0606030504020204" pitchFamily="34" charset="0"/>
                <a:ea typeface="Open Sans" panose="020B0606030504020204" pitchFamily="34" charset="0"/>
                <a:cs typeface="Open Sans" panose="020B0606030504020204" pitchFamily="34" charset="0"/>
              </a:rPr>
              <a:t>Figure 2-29: Output of the </a:t>
            </a:r>
            <a:r>
              <a:rPr lang="en-US" sz="2000" dirty="0" err="1">
                <a:solidFill>
                  <a:srgbClr val="004A78"/>
                </a:solidFill>
                <a:latin typeface="Courier New" panose="02070309020205020404" pitchFamily="49" charset="0"/>
                <a:ea typeface="Open Sans" panose="020B0606030504020204" pitchFamily="34" charset="0"/>
                <a:cs typeface="Courier New" panose="02070309020205020404" pitchFamily="49" charset="0"/>
              </a:rPr>
              <a:t>HelloNameDialog</a:t>
            </a:r>
            <a:r>
              <a:rPr lang="en-US" sz="2000" dirty="0">
                <a:solidFill>
                  <a:srgbClr val="004A78"/>
                </a:solidFill>
                <a:latin typeface="Open Sans" panose="020B0606030504020204" pitchFamily="34" charset="0"/>
                <a:ea typeface="Open Sans" panose="020B0606030504020204" pitchFamily="34" charset="0"/>
                <a:cs typeface="Open Sans" panose="020B0606030504020204" pitchFamily="34" charset="0"/>
              </a:rPr>
              <a:t> application</a:t>
            </a:r>
          </a:p>
        </p:txBody>
      </p:sp>
    </p:spTree>
    <p:extLst>
      <p:ext uri="{BB962C8B-B14F-4D97-AF65-F5344CB8AC3E}">
        <p14:creationId xmlns:p14="http://schemas.microsoft.com/office/powerpoint/2010/main" val="4841729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TotalTime>
  <Words>76</Words>
  <Application>Microsoft Office PowerPoint</Application>
  <PresentationFormat>Widescreen</PresentationFormat>
  <Paragraphs>10</Paragraphs>
  <Slides>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vt:i4>
      </vt:variant>
    </vt:vector>
  </HeadingPairs>
  <TitlesOfParts>
    <vt:vector size="11" baseType="lpstr">
      <vt:lpstr>Aptos</vt:lpstr>
      <vt:lpstr>Aptos Display</vt:lpstr>
      <vt:lpstr>Arial</vt:lpstr>
      <vt:lpstr>Arial</vt:lpstr>
      <vt:lpstr>Courier New</vt:lpstr>
      <vt:lpstr>Open Sans</vt:lpstr>
      <vt:lpstr>Summer Font</vt:lpstr>
      <vt:lpstr>Office Theme</vt:lpstr>
      <vt:lpstr>GUI  input and output</vt:lpstr>
      <vt:lpstr>2.7 Using the JOptionPane Class to Accept GUI Input (1 of 6)</vt:lpstr>
      <vt:lpstr>2.7 Using the JOptionPane Class to Accept GUI Input (2 of 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Rashid Jalal Qureshi</dc:creator>
  <cp:lastModifiedBy>Rashid Jalal Qureshi</cp:lastModifiedBy>
  <cp:revision>2</cp:revision>
  <dcterms:created xsi:type="dcterms:W3CDTF">2024-09-09T19:49:33Z</dcterms:created>
  <dcterms:modified xsi:type="dcterms:W3CDTF">2024-09-09T19:50:49Z</dcterms:modified>
</cp:coreProperties>
</file>