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73025">
              <a:lnSpc>
                <a:spcPct val="100000"/>
              </a:lnSpc>
              <a:spcBef>
                <a:spcPts val="60"/>
              </a:spcBef>
            </a:pPr>
            <a:r>
              <a:rPr dirty="0"/>
              <a:t>Page</a:t>
            </a:r>
            <a:r>
              <a:rPr dirty="0" spc="-15"/>
              <a:t> </a:t>
            </a: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73025">
              <a:lnSpc>
                <a:spcPct val="100000"/>
              </a:lnSpc>
              <a:spcBef>
                <a:spcPts val="60"/>
              </a:spcBef>
            </a:pPr>
            <a:r>
              <a:rPr dirty="0"/>
              <a:t>Page</a:t>
            </a:r>
            <a:r>
              <a:rPr dirty="0" spc="-15"/>
              <a:t> </a:t>
            </a: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73025">
              <a:lnSpc>
                <a:spcPct val="100000"/>
              </a:lnSpc>
              <a:spcBef>
                <a:spcPts val="60"/>
              </a:spcBef>
            </a:pPr>
            <a:r>
              <a:rPr dirty="0"/>
              <a:t>Page</a:t>
            </a:r>
            <a:r>
              <a:rPr dirty="0" spc="-15"/>
              <a:t> </a:t>
            </a: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73025">
              <a:lnSpc>
                <a:spcPct val="100000"/>
              </a:lnSpc>
              <a:spcBef>
                <a:spcPts val="60"/>
              </a:spcBef>
            </a:pPr>
            <a:r>
              <a:rPr dirty="0"/>
              <a:t>Page</a:t>
            </a:r>
            <a:r>
              <a:rPr dirty="0" spc="-15"/>
              <a:t> </a:t>
            </a: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73025">
              <a:lnSpc>
                <a:spcPct val="100000"/>
              </a:lnSpc>
              <a:spcBef>
                <a:spcPts val="60"/>
              </a:spcBef>
            </a:pPr>
            <a:r>
              <a:rPr dirty="0"/>
              <a:t>Page</a:t>
            </a:r>
            <a:r>
              <a:rPr dirty="0" spc="-15"/>
              <a:t> </a:t>
            </a: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99" y="304799"/>
            <a:ext cx="6951980" cy="10066020"/>
          </a:xfrm>
          <a:custGeom>
            <a:avLst/>
            <a:gdLst/>
            <a:ahLst/>
            <a:cxnLst/>
            <a:rect l="l" t="t" r="r" b="b"/>
            <a:pathLst>
              <a:path w="6951980" h="10066020">
                <a:moveTo>
                  <a:pt x="2539" y="0"/>
                </a:moveTo>
                <a:lnTo>
                  <a:pt x="2539" y="10066019"/>
                </a:lnTo>
              </a:path>
              <a:path w="6951980" h="10066020">
                <a:moveTo>
                  <a:pt x="6949440" y="0"/>
                </a:moveTo>
                <a:lnTo>
                  <a:pt x="6949440" y="10066019"/>
                </a:lnTo>
              </a:path>
              <a:path w="6951980" h="10066020">
                <a:moveTo>
                  <a:pt x="0" y="2539"/>
                </a:moveTo>
                <a:lnTo>
                  <a:pt x="6951980" y="2539"/>
                </a:lnTo>
              </a:path>
            </a:pathLst>
          </a:custGeom>
          <a:ln w="60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16864" y="316864"/>
            <a:ext cx="6927850" cy="10059670"/>
          </a:xfrm>
          <a:custGeom>
            <a:avLst/>
            <a:gdLst/>
            <a:ahLst/>
            <a:cxnLst/>
            <a:rect l="l" t="t" r="r" b="b"/>
            <a:pathLst>
              <a:path w="6927850" h="10059670">
                <a:moveTo>
                  <a:pt x="0" y="3175"/>
                </a:moveTo>
                <a:lnTo>
                  <a:pt x="6927850" y="3175"/>
                </a:lnTo>
              </a:path>
              <a:path w="6927850" h="10059670">
                <a:moveTo>
                  <a:pt x="3175" y="0"/>
                </a:moveTo>
                <a:lnTo>
                  <a:pt x="3175" y="1005967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241540" y="316864"/>
            <a:ext cx="0" cy="10059670"/>
          </a:xfrm>
          <a:custGeom>
            <a:avLst/>
            <a:gdLst/>
            <a:ahLst/>
            <a:cxnLst/>
            <a:rect l="l" t="t" r="r" b="b"/>
            <a:pathLst>
              <a:path w="0" h="10059670">
                <a:moveTo>
                  <a:pt x="0" y="0"/>
                </a:moveTo>
                <a:lnTo>
                  <a:pt x="0" y="10059670"/>
                </a:lnTo>
              </a:path>
            </a:pathLst>
          </a:custGeom>
          <a:ln w="60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36319" y="868426"/>
            <a:ext cx="4533900" cy="1101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201536" y="9911259"/>
            <a:ext cx="472440" cy="272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73025">
              <a:lnSpc>
                <a:spcPct val="100000"/>
              </a:lnSpc>
              <a:spcBef>
                <a:spcPts val="60"/>
              </a:spcBef>
            </a:pPr>
            <a:r>
              <a:rPr dirty="0"/>
              <a:t>Page</a:t>
            </a:r>
            <a:r>
              <a:rPr dirty="0" spc="-15"/>
              <a:t> </a:t>
            </a: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9.png"/><Relationship Id="rId4" Type="http://schemas.openxmlformats.org/officeDocument/2006/relationships/image" Target="../media/image4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4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89559" y="172084"/>
            <a:ext cx="0" cy="10463530"/>
          </a:xfrm>
          <a:custGeom>
            <a:avLst/>
            <a:gdLst/>
            <a:ahLst/>
            <a:cxnLst/>
            <a:rect l="l" t="t" r="r" b="b"/>
            <a:pathLst>
              <a:path w="0" h="10463530">
                <a:moveTo>
                  <a:pt x="0" y="0"/>
                </a:moveTo>
                <a:lnTo>
                  <a:pt x="0" y="1046353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283209" y="168909"/>
            <a:ext cx="6995159" cy="10469880"/>
            <a:chOff x="283209" y="168909"/>
            <a:chExt cx="6995159" cy="10469880"/>
          </a:xfrm>
        </p:grpSpPr>
        <p:sp>
          <p:nvSpPr>
            <p:cNvPr id="4" name="object 4" descr=""/>
            <p:cNvSpPr/>
            <p:nvPr/>
          </p:nvSpPr>
          <p:spPr>
            <a:xfrm>
              <a:off x="286384" y="172084"/>
              <a:ext cx="6988809" cy="10463530"/>
            </a:xfrm>
            <a:custGeom>
              <a:avLst/>
              <a:gdLst/>
              <a:ahLst/>
              <a:cxnLst/>
              <a:rect l="l" t="t" r="r" b="b"/>
              <a:pathLst>
                <a:path w="6988809" h="10463530">
                  <a:moveTo>
                    <a:pt x="6985635" y="0"/>
                  </a:moveTo>
                  <a:lnTo>
                    <a:pt x="6985635" y="10463530"/>
                  </a:lnTo>
                </a:path>
                <a:path w="6988809" h="10463530">
                  <a:moveTo>
                    <a:pt x="0" y="2540"/>
                  </a:moveTo>
                  <a:lnTo>
                    <a:pt x="6988810" y="2540"/>
                  </a:lnTo>
                </a:path>
              </a:pathLst>
            </a:custGeom>
            <a:ln w="60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98449" y="187324"/>
              <a:ext cx="6964680" cy="0"/>
            </a:xfrm>
            <a:custGeom>
              <a:avLst/>
              <a:gdLst/>
              <a:ahLst/>
              <a:cxnLst/>
              <a:rect l="l" t="t" r="r" b="b"/>
              <a:pathLst>
                <a:path w="6964680" h="0">
                  <a:moveTo>
                    <a:pt x="0" y="0"/>
                  </a:moveTo>
                  <a:lnTo>
                    <a:pt x="6964680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01624" y="184149"/>
              <a:ext cx="0" cy="10439400"/>
            </a:xfrm>
            <a:custGeom>
              <a:avLst/>
              <a:gdLst/>
              <a:ahLst/>
              <a:cxnLst/>
              <a:rect l="l" t="t" r="r" b="b"/>
              <a:pathLst>
                <a:path w="0" h="10439400">
                  <a:moveTo>
                    <a:pt x="0" y="0"/>
                  </a:moveTo>
                  <a:lnTo>
                    <a:pt x="0" y="10439401"/>
                  </a:lnTo>
                </a:path>
              </a:pathLst>
            </a:custGeom>
            <a:ln w="60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98449" y="10620374"/>
              <a:ext cx="6964680" cy="0"/>
            </a:xfrm>
            <a:custGeom>
              <a:avLst/>
              <a:gdLst/>
              <a:ahLst/>
              <a:cxnLst/>
              <a:rect l="l" t="t" r="r" b="b"/>
              <a:pathLst>
                <a:path w="6964680" h="0">
                  <a:moveTo>
                    <a:pt x="0" y="0"/>
                  </a:moveTo>
                  <a:lnTo>
                    <a:pt x="6964680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259954" y="184149"/>
              <a:ext cx="0" cy="10439400"/>
            </a:xfrm>
            <a:custGeom>
              <a:avLst/>
              <a:gdLst/>
              <a:ahLst/>
              <a:cxnLst/>
              <a:rect l="l" t="t" r="r" b="b"/>
              <a:pathLst>
                <a:path w="0" h="10439400">
                  <a:moveTo>
                    <a:pt x="0" y="0"/>
                  </a:moveTo>
                  <a:lnTo>
                    <a:pt x="0" y="10439401"/>
                  </a:lnTo>
                </a:path>
              </a:pathLst>
            </a:custGeom>
            <a:ln w="60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1224" y="4429506"/>
              <a:ext cx="3543300" cy="1269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1004" y="4861052"/>
              <a:ext cx="2207895" cy="1269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5100" y="4861052"/>
              <a:ext cx="1440179" cy="1269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1224" y="5402453"/>
              <a:ext cx="3543300" cy="1269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1224" y="6032119"/>
              <a:ext cx="3543300" cy="12699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289559" y="172084"/>
              <a:ext cx="0" cy="10463530"/>
            </a:xfrm>
            <a:custGeom>
              <a:avLst/>
              <a:gdLst/>
              <a:ahLst/>
              <a:cxnLst/>
              <a:rect l="l" t="t" r="r" b="b"/>
              <a:pathLst>
                <a:path w="0" h="10463530">
                  <a:moveTo>
                    <a:pt x="0" y="0"/>
                  </a:moveTo>
                  <a:lnTo>
                    <a:pt x="0" y="1046353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86384" y="172084"/>
              <a:ext cx="6988809" cy="10463530"/>
            </a:xfrm>
            <a:custGeom>
              <a:avLst/>
              <a:gdLst/>
              <a:ahLst/>
              <a:cxnLst/>
              <a:rect l="l" t="t" r="r" b="b"/>
              <a:pathLst>
                <a:path w="6988809" h="10463530">
                  <a:moveTo>
                    <a:pt x="6985635" y="0"/>
                  </a:moveTo>
                  <a:lnTo>
                    <a:pt x="6985635" y="10463530"/>
                  </a:lnTo>
                </a:path>
                <a:path w="6988809" h="10463530">
                  <a:moveTo>
                    <a:pt x="0" y="2540"/>
                  </a:moveTo>
                  <a:lnTo>
                    <a:pt x="6988810" y="2540"/>
                  </a:lnTo>
                </a:path>
              </a:pathLst>
            </a:custGeom>
            <a:ln w="60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98449" y="187324"/>
              <a:ext cx="6964680" cy="0"/>
            </a:xfrm>
            <a:custGeom>
              <a:avLst/>
              <a:gdLst/>
              <a:ahLst/>
              <a:cxnLst/>
              <a:rect l="l" t="t" r="r" b="b"/>
              <a:pathLst>
                <a:path w="6964680" h="0">
                  <a:moveTo>
                    <a:pt x="0" y="0"/>
                  </a:moveTo>
                  <a:lnTo>
                    <a:pt x="6964680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01624" y="184149"/>
              <a:ext cx="0" cy="10439400"/>
            </a:xfrm>
            <a:custGeom>
              <a:avLst/>
              <a:gdLst/>
              <a:ahLst/>
              <a:cxnLst/>
              <a:rect l="l" t="t" r="r" b="b"/>
              <a:pathLst>
                <a:path w="0" h="10439400">
                  <a:moveTo>
                    <a:pt x="0" y="0"/>
                  </a:moveTo>
                  <a:lnTo>
                    <a:pt x="0" y="10439401"/>
                  </a:lnTo>
                </a:path>
              </a:pathLst>
            </a:custGeom>
            <a:ln w="60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98449" y="10620374"/>
              <a:ext cx="6964680" cy="0"/>
            </a:xfrm>
            <a:custGeom>
              <a:avLst/>
              <a:gdLst/>
              <a:ahLst/>
              <a:cxnLst/>
              <a:rect l="l" t="t" r="r" b="b"/>
              <a:pathLst>
                <a:path w="6964680" h="0">
                  <a:moveTo>
                    <a:pt x="0" y="0"/>
                  </a:moveTo>
                  <a:lnTo>
                    <a:pt x="6964680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259954" y="184149"/>
              <a:ext cx="0" cy="10439400"/>
            </a:xfrm>
            <a:custGeom>
              <a:avLst/>
              <a:gdLst/>
              <a:ahLst/>
              <a:cxnLst/>
              <a:rect l="l" t="t" r="r" b="b"/>
              <a:pathLst>
                <a:path w="0" h="10439400">
                  <a:moveTo>
                    <a:pt x="0" y="0"/>
                  </a:moveTo>
                  <a:lnTo>
                    <a:pt x="0" y="10439401"/>
                  </a:lnTo>
                </a:path>
              </a:pathLst>
            </a:custGeom>
            <a:ln w="60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6649" y="6568948"/>
              <a:ext cx="3543300" cy="12699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750" rIns="0" bIns="0" rtlCol="0" vert="horz">
            <a:spAutoFit/>
          </a:bodyPr>
          <a:lstStyle/>
          <a:p>
            <a:pPr algn="ctr" marL="12700" marR="5080">
              <a:lnSpc>
                <a:spcPts val="2810"/>
              </a:lnSpc>
              <a:spcBef>
                <a:spcPts val="250"/>
              </a:spcBef>
            </a:pPr>
            <a:r>
              <a:rPr dirty="0"/>
              <a:t>310255:</a:t>
            </a:r>
            <a:r>
              <a:rPr dirty="0" spc="-50"/>
              <a:t> </a:t>
            </a:r>
            <a:r>
              <a:rPr dirty="0"/>
              <a:t>Seminar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 spc="-10"/>
              <a:t>Technical Communication</a:t>
            </a:r>
          </a:p>
          <a:p>
            <a:pPr algn="ctr" marL="33655">
              <a:lnSpc>
                <a:spcPts val="2705"/>
              </a:lnSpc>
            </a:pPr>
            <a:r>
              <a:rPr dirty="0"/>
              <a:t>(Guidelines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Log</a:t>
            </a:r>
            <a:r>
              <a:rPr dirty="0" spc="-40"/>
              <a:t> </a:t>
            </a:r>
            <a:r>
              <a:rPr dirty="0" spc="-10"/>
              <a:t>Book)</a:t>
            </a:r>
          </a:p>
        </p:txBody>
      </p:sp>
      <p:sp>
        <p:nvSpPr>
          <p:cNvPr id="22" name="object 22" descr=""/>
          <p:cNvSpPr txBox="1"/>
          <p:nvPr/>
        </p:nvSpPr>
        <p:spPr>
          <a:xfrm>
            <a:off x="444804" y="2307462"/>
            <a:ext cx="5547995" cy="2133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143000">
              <a:lnSpc>
                <a:spcPct val="100000"/>
              </a:lnSpc>
              <a:spcBef>
                <a:spcPts val="105"/>
              </a:spcBef>
            </a:pPr>
            <a:r>
              <a:rPr dirty="0" sz="2200" b="1">
                <a:latin typeface="Trebuchet MS"/>
                <a:cs typeface="Trebuchet MS"/>
              </a:rPr>
              <a:t>Third</a:t>
            </a:r>
            <a:r>
              <a:rPr dirty="0" sz="2200" spc="-50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Year</a:t>
            </a:r>
            <a:r>
              <a:rPr dirty="0" sz="2200" spc="-4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Computer</a:t>
            </a:r>
            <a:r>
              <a:rPr dirty="0" sz="2200" spc="-45" b="1">
                <a:latin typeface="Trebuchet MS"/>
                <a:cs typeface="Trebuchet MS"/>
              </a:rPr>
              <a:t> </a:t>
            </a:r>
            <a:r>
              <a:rPr dirty="0" sz="2200" spc="-10" b="1">
                <a:latin typeface="Trebuchet MS"/>
                <a:cs typeface="Trebuchet MS"/>
              </a:rPr>
              <a:t>Engineering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90"/>
              </a:spcBef>
            </a:pPr>
            <a:endParaRPr sz="2200">
              <a:latin typeface="Trebuchet MS"/>
              <a:cs typeface="Trebuchet MS"/>
            </a:endParaRPr>
          </a:p>
          <a:p>
            <a:pPr algn="ctr" marL="1139825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Trebuchet MS"/>
                <a:cs typeface="Trebuchet MS"/>
              </a:rPr>
              <a:t>Year</a:t>
            </a:r>
            <a:r>
              <a:rPr dirty="0" sz="1600" spc="-1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2025</a:t>
            </a:r>
            <a:r>
              <a:rPr dirty="0" sz="1600" spc="-1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-</a:t>
            </a:r>
            <a:r>
              <a:rPr dirty="0" sz="1600" spc="-5">
                <a:latin typeface="Trebuchet MS"/>
                <a:cs typeface="Trebuchet MS"/>
              </a:rPr>
              <a:t> </a:t>
            </a:r>
            <a:r>
              <a:rPr dirty="0" sz="1600" spc="-20">
                <a:latin typeface="Trebuchet MS"/>
                <a:cs typeface="Trebuchet MS"/>
              </a:rPr>
              <a:t>2026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  <a:tabLst>
                <a:tab pos="1369060" algn="l"/>
                <a:tab pos="2600325" algn="l"/>
              </a:tabLst>
            </a:pPr>
            <a:r>
              <a:rPr dirty="0" sz="1600">
                <a:latin typeface="Trebuchet MS"/>
                <a:cs typeface="Trebuchet MS"/>
              </a:rPr>
              <a:t>Seminar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 spc="-25">
                <a:latin typeface="Trebuchet MS"/>
                <a:cs typeface="Trebuchet MS"/>
              </a:rPr>
              <a:t>ID:</a:t>
            </a:r>
            <a:r>
              <a:rPr dirty="0" sz="1600">
                <a:latin typeface="Trebuchet MS"/>
                <a:cs typeface="Trebuchet MS"/>
              </a:rPr>
              <a:t>	</a:t>
            </a:r>
            <a:r>
              <a:rPr dirty="0" u="sng" sz="16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Trebuchet MS"/>
                <a:cs typeface="Trebuchet MS"/>
              </a:rPr>
              <a:t>Name</a:t>
            </a:r>
            <a:r>
              <a:rPr dirty="0" sz="1600" spc="-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of</a:t>
            </a:r>
            <a:r>
              <a:rPr dirty="0" sz="1600" spc="-10">
                <a:latin typeface="Trebuchet MS"/>
                <a:cs typeface="Trebuchet MS"/>
              </a:rPr>
              <a:t> Student: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44804" y="4640071"/>
            <a:ext cx="107251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Trebuchet MS"/>
                <a:cs typeface="Trebuchet MS"/>
              </a:rPr>
              <a:t>Mobile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 spc="-20">
                <a:latin typeface="Trebuchet MS"/>
                <a:cs typeface="Trebuchet MS"/>
              </a:rPr>
              <a:t>No.: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457447" y="4646167"/>
            <a:ext cx="930275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>
                <a:latin typeface="Trebuchet MS"/>
                <a:cs typeface="Trebuchet MS"/>
              </a:rPr>
              <a:t>e-</a:t>
            </a:r>
            <a:r>
              <a:rPr dirty="0" sz="1550" spc="-5">
                <a:latin typeface="Trebuchet MS"/>
                <a:cs typeface="Trebuchet MS"/>
              </a:rPr>
              <a:t> </a:t>
            </a:r>
            <a:r>
              <a:rPr dirty="0" sz="1550">
                <a:latin typeface="Trebuchet MS"/>
                <a:cs typeface="Trebuchet MS"/>
              </a:rPr>
              <a:t>Mail</a:t>
            </a:r>
            <a:r>
              <a:rPr dirty="0" sz="1550" spc="-35">
                <a:latin typeface="Trebuchet MS"/>
                <a:cs typeface="Trebuchet MS"/>
              </a:rPr>
              <a:t> </a:t>
            </a:r>
            <a:r>
              <a:rPr dirty="0" sz="1550" spc="-25">
                <a:latin typeface="Trebuchet MS"/>
                <a:cs typeface="Trebuchet MS"/>
              </a:rPr>
              <a:t>ID: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44804" y="5112511"/>
            <a:ext cx="1918970" cy="14503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72235" algn="l"/>
              </a:tabLst>
            </a:pPr>
            <a:r>
              <a:rPr dirty="0" sz="1600">
                <a:latin typeface="Trebuchet MS"/>
                <a:cs typeface="Trebuchet MS"/>
              </a:rPr>
              <a:t>Seminar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 spc="-20">
                <a:latin typeface="Trebuchet MS"/>
                <a:cs typeface="Trebuchet MS"/>
              </a:rPr>
              <a:t>Title</a:t>
            </a:r>
            <a:r>
              <a:rPr dirty="0" sz="1600">
                <a:latin typeface="Trebuchet MS"/>
                <a:cs typeface="Trebuchet MS"/>
              </a:rPr>
              <a:t>	</a:t>
            </a:r>
            <a:r>
              <a:rPr dirty="0" sz="1600" spc="-50">
                <a:latin typeface="Trebuchet MS"/>
                <a:cs typeface="Trebuchet MS"/>
              </a:rPr>
              <a:t>: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93700"/>
              </a:lnSpc>
              <a:spcBef>
                <a:spcPts val="1850"/>
              </a:spcBef>
            </a:pPr>
            <a:r>
              <a:rPr dirty="0" sz="1600">
                <a:latin typeface="Trebuchet MS"/>
                <a:cs typeface="Trebuchet MS"/>
              </a:rPr>
              <a:t>Seminar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Guide</a:t>
            </a:r>
            <a:r>
              <a:rPr dirty="0" sz="1600" spc="-30">
                <a:latin typeface="Trebuchet MS"/>
                <a:cs typeface="Trebuchet MS"/>
              </a:rPr>
              <a:t> </a:t>
            </a:r>
            <a:r>
              <a:rPr dirty="0" sz="1600" spc="-50">
                <a:latin typeface="Trebuchet MS"/>
                <a:cs typeface="Trebuchet MS"/>
              </a:rPr>
              <a:t>: </a:t>
            </a:r>
            <a:r>
              <a:rPr dirty="0" sz="1600">
                <a:latin typeface="Trebuchet MS"/>
                <a:cs typeface="Trebuchet MS"/>
              </a:rPr>
              <a:t>Area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of</a:t>
            </a:r>
            <a:r>
              <a:rPr dirty="0" sz="1600" spc="-1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the</a:t>
            </a:r>
            <a:r>
              <a:rPr dirty="0" sz="1600" spc="-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Seminar: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85012" y="8167496"/>
            <a:ext cx="6379210" cy="16198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latin typeface="Trebuchet MS"/>
                <a:cs typeface="Trebuchet MS"/>
              </a:rPr>
              <a:t>Department</a:t>
            </a:r>
            <a:r>
              <a:rPr dirty="0" sz="1600" spc="-55" b="1">
                <a:latin typeface="Trebuchet MS"/>
                <a:cs typeface="Trebuchet MS"/>
              </a:rPr>
              <a:t> </a:t>
            </a:r>
            <a:r>
              <a:rPr dirty="0" sz="1600" b="1">
                <a:latin typeface="Trebuchet MS"/>
                <a:cs typeface="Trebuchet MS"/>
              </a:rPr>
              <a:t>of</a:t>
            </a:r>
            <a:r>
              <a:rPr dirty="0" sz="1600" spc="-55" b="1">
                <a:latin typeface="Trebuchet MS"/>
                <a:cs typeface="Trebuchet MS"/>
              </a:rPr>
              <a:t> </a:t>
            </a:r>
            <a:r>
              <a:rPr dirty="0" sz="1600" b="1">
                <a:latin typeface="Trebuchet MS"/>
                <a:cs typeface="Trebuchet MS"/>
              </a:rPr>
              <a:t>Computer</a:t>
            </a:r>
            <a:r>
              <a:rPr dirty="0" sz="1600" spc="-55" b="1">
                <a:latin typeface="Trebuchet MS"/>
                <a:cs typeface="Trebuchet MS"/>
              </a:rPr>
              <a:t> </a:t>
            </a:r>
            <a:r>
              <a:rPr dirty="0" sz="1600" spc="-10" b="1">
                <a:latin typeface="Trebuchet MS"/>
                <a:cs typeface="Trebuchet MS"/>
              </a:rPr>
              <a:t>Engineering</a:t>
            </a:r>
            <a:endParaRPr sz="1600">
              <a:latin typeface="Trebuchet MS"/>
              <a:cs typeface="Trebuchet MS"/>
            </a:endParaRPr>
          </a:p>
          <a:p>
            <a:pPr algn="ctr" marL="208915">
              <a:lnSpc>
                <a:spcPts val="1385"/>
              </a:lnSpc>
              <a:spcBef>
                <a:spcPts val="1455"/>
              </a:spcBef>
            </a:pPr>
            <a:r>
              <a:rPr dirty="0" sz="1200" b="1">
                <a:latin typeface="Times New Roman"/>
                <a:cs typeface="Times New Roman"/>
              </a:rPr>
              <a:t>Pimpri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Chinchwad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Educational</a:t>
            </a:r>
            <a:r>
              <a:rPr dirty="0" sz="1200" spc="-5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Trust’s</a:t>
            </a:r>
            <a:endParaRPr sz="1200">
              <a:latin typeface="Times New Roman"/>
              <a:cs typeface="Times New Roman"/>
            </a:endParaRPr>
          </a:p>
          <a:p>
            <a:pPr algn="ctr" marR="40005">
              <a:lnSpc>
                <a:spcPts val="1785"/>
              </a:lnSpc>
            </a:pPr>
            <a:r>
              <a:rPr dirty="0" sz="1550" b="1">
                <a:latin typeface="Arial"/>
                <a:cs typeface="Arial"/>
              </a:rPr>
              <a:t>Pimpri</a:t>
            </a:r>
            <a:r>
              <a:rPr dirty="0" sz="1550" spc="-40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Chinchwad</a:t>
            </a:r>
            <a:r>
              <a:rPr dirty="0" sz="1550" spc="-30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College</a:t>
            </a:r>
            <a:r>
              <a:rPr dirty="0" sz="1550" spc="-40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Of</a:t>
            </a:r>
            <a:r>
              <a:rPr dirty="0" sz="1550" spc="-15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Engginering</a:t>
            </a:r>
            <a:r>
              <a:rPr dirty="0" sz="1550" spc="-30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&amp;</a:t>
            </a:r>
            <a:r>
              <a:rPr dirty="0" sz="1550" spc="-60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Research,</a:t>
            </a:r>
            <a:r>
              <a:rPr dirty="0" sz="1550" spc="-35" b="1">
                <a:latin typeface="Arial"/>
                <a:cs typeface="Arial"/>
              </a:rPr>
              <a:t> </a:t>
            </a:r>
            <a:r>
              <a:rPr dirty="0" sz="1550" spc="-10" b="1">
                <a:latin typeface="Arial"/>
                <a:cs typeface="Arial"/>
              </a:rPr>
              <a:t>Ravet</a:t>
            </a:r>
            <a:endParaRPr sz="1550">
              <a:latin typeface="Arial"/>
              <a:cs typeface="Arial"/>
            </a:endParaRPr>
          </a:p>
          <a:p>
            <a:pPr algn="ctr">
              <a:lnSpc>
                <a:spcPts val="1240"/>
              </a:lnSpc>
            </a:pPr>
            <a:r>
              <a:rPr dirty="0" sz="1050">
                <a:latin typeface="Times New Roman"/>
                <a:cs typeface="Times New Roman"/>
              </a:rPr>
              <a:t>An</a:t>
            </a:r>
            <a:r>
              <a:rPr dirty="0" sz="1050" spc="-1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Autonomous</a:t>
            </a:r>
            <a:r>
              <a:rPr dirty="0" sz="1050" spc="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Institute</a:t>
            </a:r>
            <a:r>
              <a:rPr dirty="0" sz="1050" spc="-2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|</a:t>
            </a:r>
            <a:r>
              <a:rPr dirty="0" sz="1050" spc="-3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NBA</a:t>
            </a:r>
            <a:r>
              <a:rPr dirty="0" sz="1050" spc="-30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Accredited</a:t>
            </a:r>
            <a:r>
              <a:rPr dirty="0" sz="1050" spc="-3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(4</a:t>
            </a:r>
            <a:r>
              <a:rPr dirty="0" sz="1050" spc="-1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UG</a:t>
            </a:r>
            <a:r>
              <a:rPr dirty="0" sz="1050" spc="-10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Programs)</a:t>
            </a:r>
            <a:r>
              <a:rPr dirty="0" sz="1050" spc="-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|</a:t>
            </a:r>
            <a:r>
              <a:rPr dirty="0" sz="1050" spc="-3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NAAC</a:t>
            </a:r>
            <a:r>
              <a:rPr dirty="0" sz="1050" spc="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A++</a:t>
            </a:r>
            <a:r>
              <a:rPr dirty="0" sz="1050" spc="-1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Accredited</a:t>
            </a:r>
            <a:r>
              <a:rPr dirty="0" sz="1050" spc="-1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|</a:t>
            </a:r>
            <a:r>
              <a:rPr dirty="0" sz="1050" spc="-30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An</a:t>
            </a:r>
            <a:r>
              <a:rPr dirty="0" sz="1050" spc="-3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ISO</a:t>
            </a:r>
            <a:r>
              <a:rPr dirty="0" sz="1050" spc="-10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21001:2018</a:t>
            </a:r>
            <a:r>
              <a:rPr dirty="0" sz="1050" spc="-15">
                <a:latin typeface="Times New Roman"/>
                <a:cs typeface="Times New Roman"/>
              </a:rPr>
              <a:t> </a:t>
            </a:r>
            <a:r>
              <a:rPr dirty="0" sz="1050" spc="-10">
                <a:latin typeface="Times New Roman"/>
                <a:cs typeface="Times New Roman"/>
              </a:rPr>
              <a:t>Certified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1050">
              <a:latin typeface="Times New Roman"/>
              <a:cs typeface="Times New Roman"/>
            </a:endParaRPr>
          </a:p>
          <a:p>
            <a:pPr algn="ctr" marL="8255">
              <a:lnSpc>
                <a:spcPct val="100000"/>
              </a:lnSpc>
            </a:pPr>
            <a:r>
              <a:rPr dirty="0" sz="1600" b="1">
                <a:latin typeface="Trebuchet MS"/>
                <a:cs typeface="Trebuchet MS"/>
              </a:rPr>
              <a:t>Savitribai</a:t>
            </a:r>
            <a:r>
              <a:rPr dirty="0" sz="1600" spc="-55" b="1">
                <a:latin typeface="Trebuchet MS"/>
                <a:cs typeface="Trebuchet MS"/>
              </a:rPr>
              <a:t> </a:t>
            </a:r>
            <a:r>
              <a:rPr dirty="0" sz="1600" b="1">
                <a:latin typeface="Trebuchet MS"/>
                <a:cs typeface="Trebuchet MS"/>
              </a:rPr>
              <a:t>Phule</a:t>
            </a:r>
            <a:r>
              <a:rPr dirty="0" sz="1600" spc="-45" b="1">
                <a:latin typeface="Trebuchet MS"/>
                <a:cs typeface="Trebuchet MS"/>
              </a:rPr>
              <a:t> </a:t>
            </a:r>
            <a:r>
              <a:rPr dirty="0" sz="1600" b="1">
                <a:latin typeface="Trebuchet MS"/>
                <a:cs typeface="Trebuchet MS"/>
              </a:rPr>
              <a:t>Pune</a:t>
            </a:r>
            <a:r>
              <a:rPr dirty="0" sz="1600" spc="-45" b="1">
                <a:latin typeface="Trebuchet MS"/>
                <a:cs typeface="Trebuchet MS"/>
              </a:rPr>
              <a:t> </a:t>
            </a:r>
            <a:r>
              <a:rPr dirty="0" sz="1600" spc="-10" b="1">
                <a:latin typeface="Trebuchet MS"/>
                <a:cs typeface="Trebuchet MS"/>
              </a:rPr>
              <a:t>University</a:t>
            </a:r>
            <a:endParaRPr sz="1600">
              <a:latin typeface="Trebuchet MS"/>
              <a:cs typeface="Trebuchet MS"/>
            </a:endParaRPr>
          </a:p>
          <a:p>
            <a:pPr algn="ctr" marR="220979">
              <a:lnSpc>
                <a:spcPct val="100000"/>
              </a:lnSpc>
              <a:spcBef>
                <a:spcPts val="20"/>
              </a:spcBef>
            </a:pPr>
            <a:r>
              <a:rPr dirty="0" sz="1200" spc="-10" b="1">
                <a:latin typeface="Times New Roman"/>
                <a:cs typeface="Times New Roman"/>
              </a:rPr>
              <a:t>(2025-2026)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68650" y="7297292"/>
            <a:ext cx="1228725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14325" y="10370819"/>
            <a:ext cx="6951980" cy="0"/>
          </a:xfrm>
          <a:custGeom>
            <a:avLst/>
            <a:gdLst/>
            <a:ahLst/>
            <a:cxnLst/>
            <a:rect l="l" t="t" r="r" b="b"/>
            <a:pathLst>
              <a:path w="6951980" h="0">
                <a:moveTo>
                  <a:pt x="0" y="0"/>
                </a:moveTo>
                <a:lnTo>
                  <a:pt x="6951980" y="0"/>
                </a:lnTo>
              </a:path>
            </a:pathLst>
          </a:custGeom>
          <a:ln w="60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8725" y="9718739"/>
            <a:ext cx="5311775" cy="47623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359535" y="874521"/>
            <a:ext cx="195961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b="1">
                <a:latin typeface="Trebuchet MS"/>
                <a:cs typeface="Trebuchet MS"/>
              </a:rPr>
              <a:t>3.</a:t>
            </a:r>
            <a:r>
              <a:rPr dirty="0" sz="1400" spc="-25" b="1">
                <a:latin typeface="Trebuchet MS"/>
                <a:cs typeface="Trebuchet MS"/>
              </a:rPr>
              <a:t> </a:t>
            </a:r>
            <a:r>
              <a:rPr dirty="0" sz="1400" b="1">
                <a:latin typeface="Trebuchet MS"/>
                <a:cs typeface="Trebuchet MS"/>
              </a:rPr>
              <a:t>Review</a:t>
            </a:r>
            <a:r>
              <a:rPr dirty="0" sz="1400" spc="-50" b="1">
                <a:latin typeface="Trebuchet MS"/>
                <a:cs typeface="Trebuchet MS"/>
              </a:rPr>
              <a:t> </a:t>
            </a:r>
            <a:r>
              <a:rPr dirty="0" sz="1400" b="1">
                <a:latin typeface="Trebuchet MS"/>
                <a:cs typeface="Trebuchet MS"/>
              </a:rPr>
              <a:t>and</a:t>
            </a:r>
            <a:r>
              <a:rPr dirty="0" sz="1400" spc="-30" b="1">
                <a:latin typeface="Trebuchet MS"/>
                <a:cs typeface="Trebuchet MS"/>
              </a:rPr>
              <a:t> </a:t>
            </a:r>
            <a:r>
              <a:rPr dirty="0" sz="1400" b="1">
                <a:latin typeface="Trebuchet MS"/>
                <a:cs typeface="Trebuchet MS"/>
              </a:rPr>
              <a:t>Visit</a:t>
            </a:r>
            <a:r>
              <a:rPr dirty="0" sz="1400" spc="-20" b="1">
                <a:latin typeface="Trebuchet MS"/>
                <a:cs typeface="Trebuchet MS"/>
              </a:rPr>
              <a:t> </a:t>
            </a:r>
            <a:r>
              <a:rPr dirty="0" sz="1400" spc="-25" b="1">
                <a:latin typeface="Trebuchet MS"/>
                <a:cs typeface="Trebuchet MS"/>
              </a:rPr>
              <a:t>Log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359535" y="9750018"/>
            <a:ext cx="1012825" cy="1758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000">
                <a:latin typeface="Cambria"/>
                <a:cs typeface="Cambria"/>
              </a:rPr>
              <a:t>Seminar</a:t>
            </a:r>
            <a:r>
              <a:rPr dirty="0" sz="1000" spc="-3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Log</a:t>
            </a:r>
            <a:r>
              <a:rPr dirty="0" sz="1000" spc="-20">
                <a:latin typeface="Cambria"/>
                <a:cs typeface="Cambria"/>
              </a:rPr>
              <a:t> Book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783585" y="9750018"/>
            <a:ext cx="2537460" cy="1758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000">
                <a:latin typeface="Cambria"/>
                <a:cs typeface="Cambria"/>
              </a:rPr>
              <a:t>Third</a:t>
            </a:r>
            <a:r>
              <a:rPr dirty="0" sz="1000" spc="-1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Year</a:t>
            </a:r>
            <a:r>
              <a:rPr dirty="0" sz="1000" spc="-1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Computer</a:t>
            </a:r>
            <a:r>
              <a:rPr dirty="0" sz="1000" spc="-10">
                <a:latin typeface="Cambria"/>
                <a:cs typeface="Cambria"/>
              </a:rPr>
              <a:t> Engineering,</a:t>
            </a:r>
            <a:r>
              <a:rPr dirty="0" sz="1000" spc="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SPPU,</a:t>
            </a:r>
            <a:r>
              <a:rPr dirty="0" sz="1000" spc="5">
                <a:latin typeface="Cambria"/>
                <a:cs typeface="Cambria"/>
              </a:rPr>
              <a:t> </a:t>
            </a:r>
            <a:r>
              <a:rPr dirty="0" sz="1000" spc="-20">
                <a:latin typeface="Cambria"/>
                <a:cs typeface="Cambria"/>
              </a:rPr>
              <a:t>Pune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262496" y="9755811"/>
            <a:ext cx="367030" cy="16891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950">
                <a:latin typeface="Cambria"/>
                <a:cs typeface="Cambria"/>
              </a:rPr>
              <a:t>Page</a:t>
            </a:r>
            <a:r>
              <a:rPr dirty="0" sz="950" spc="-15">
                <a:latin typeface="Cambria"/>
                <a:cs typeface="Cambria"/>
              </a:rPr>
              <a:t> </a:t>
            </a:r>
            <a:r>
              <a:rPr dirty="0" sz="950" spc="-50">
                <a:latin typeface="Cambria"/>
                <a:cs typeface="Cambria"/>
              </a:rPr>
              <a:t>4</a:t>
            </a:r>
            <a:endParaRPr sz="950">
              <a:latin typeface="Cambria"/>
              <a:cs typeface="Cambria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841552" y="1265173"/>
          <a:ext cx="6327140" cy="7246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255"/>
                <a:gridCol w="1655445"/>
                <a:gridCol w="2402204"/>
                <a:gridCol w="1542414"/>
              </a:tblGrid>
              <a:tr h="783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39700">
                        <a:lnSpc>
                          <a:spcPts val="1405"/>
                        </a:lnSpc>
                      </a:pP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Sr.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115570">
                        <a:lnSpc>
                          <a:spcPts val="1405"/>
                        </a:lnSpc>
                      </a:pP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No.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35025">
                        <a:lnSpc>
                          <a:spcPct val="100000"/>
                        </a:lnSpc>
                      </a:pPr>
                      <a:r>
                        <a:rPr dirty="0" sz="1200" spc="-20" b="1">
                          <a:latin typeface="Trebuchet MS"/>
                          <a:cs typeface="Trebuchet MS"/>
                        </a:rPr>
                        <a:t>Date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1206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dirty="0" sz="1200" b="1">
                          <a:latin typeface="Trebuchet MS"/>
                          <a:cs typeface="Trebuchet MS"/>
                        </a:rPr>
                        <a:t>Details</a:t>
                      </a:r>
                      <a:r>
                        <a:rPr dirty="0" sz="1200" spc="-3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200" spc="-4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Discussion/</a:t>
                      </a: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Remark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1206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74320" marR="205740" indent="-2540">
                        <a:lnSpc>
                          <a:spcPct val="95900"/>
                        </a:lnSpc>
                        <a:spcBef>
                          <a:spcPts val="994"/>
                        </a:spcBef>
                      </a:pPr>
                      <a:r>
                        <a:rPr dirty="0" sz="1200" b="1">
                          <a:latin typeface="Trebuchet MS"/>
                          <a:cs typeface="Trebuchet MS"/>
                        </a:rPr>
                        <a:t>Signature</a:t>
                      </a:r>
                      <a:r>
                        <a:rPr dirty="0" sz="1200" spc="-4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Guide/Seminar Incharge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12636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5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200" spc="-50" b="1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  <a:spcBef>
                          <a:spcPts val="335"/>
                        </a:spcBef>
                      </a:pP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1.7.2025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algn="ctr" marL="502920" marR="501015" indent="3810">
                        <a:lnSpc>
                          <a:spcPts val="1390"/>
                        </a:lnSpc>
                        <a:spcBef>
                          <a:spcPts val="65"/>
                        </a:spcBef>
                      </a:pP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8.7.2025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425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270510">
                        <a:lnSpc>
                          <a:spcPts val="1390"/>
                        </a:lnSpc>
                        <a:spcBef>
                          <a:spcPts val="1120"/>
                        </a:spcBef>
                      </a:pPr>
                      <a:r>
                        <a:rPr dirty="0" sz="1200" b="1">
                          <a:latin typeface="Trebuchet MS"/>
                          <a:cs typeface="Trebuchet MS"/>
                        </a:rPr>
                        <a:t>Awareness</a:t>
                      </a:r>
                      <a:r>
                        <a:rPr dirty="0" sz="1200" spc="-4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session</a:t>
                      </a:r>
                      <a:r>
                        <a:rPr dirty="0" sz="1200" spc="-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200" spc="-20" b="1">
                          <a:latin typeface="Trebuchet MS"/>
                          <a:cs typeface="Trebuchet MS"/>
                        </a:rPr>
                        <a:t> Topic 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Finalization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142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5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200" spc="-50" b="1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  <a:spcBef>
                          <a:spcPts val="335"/>
                        </a:spcBef>
                      </a:pP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1.7.2025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algn="ctr" marL="457200" marR="455295" indent="3175">
                        <a:lnSpc>
                          <a:spcPts val="1390"/>
                        </a:lnSpc>
                        <a:spcBef>
                          <a:spcPts val="65"/>
                        </a:spcBef>
                      </a:pP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11.7.2025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425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dirty="0" sz="1200" b="1">
                          <a:latin typeface="Trebuchet MS"/>
                          <a:cs typeface="Trebuchet MS"/>
                        </a:rPr>
                        <a:t>0th</a:t>
                      </a:r>
                      <a:r>
                        <a:rPr dirty="0" sz="1200" spc="-1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Review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6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200" spc="-50" b="1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0"/>
                        </a:lnSpc>
                        <a:spcBef>
                          <a:spcPts val="335"/>
                        </a:spcBef>
                      </a:pP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12.7.2025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algn="ctr" marL="457200" marR="455295" indent="3810">
                        <a:lnSpc>
                          <a:spcPts val="1390"/>
                        </a:lnSpc>
                        <a:spcBef>
                          <a:spcPts val="65"/>
                        </a:spcBef>
                      </a:pP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19.7.2025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425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209550">
                        <a:lnSpc>
                          <a:spcPts val="1400"/>
                        </a:lnSpc>
                        <a:spcBef>
                          <a:spcPts val="1110"/>
                        </a:spcBef>
                      </a:pPr>
                      <a:r>
                        <a:rPr dirty="0" sz="1200" b="1">
                          <a:latin typeface="Trebuchet MS"/>
                          <a:cs typeface="Trebuchet MS"/>
                        </a:rPr>
                        <a:t>Preparing</a:t>
                      </a: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draft</a:t>
                      </a:r>
                      <a:r>
                        <a:rPr dirty="0" sz="1200" spc="-1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200" spc="-3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proposal</a:t>
                      </a:r>
                      <a:r>
                        <a:rPr dirty="0" sz="1200" spc="-2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seminar/synopsis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1409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5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200" spc="-50" b="1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  <a:spcBef>
                          <a:spcPts val="335"/>
                        </a:spcBef>
                      </a:pP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21.7.2025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algn="ctr" marL="457200" marR="455295" indent="3175">
                        <a:lnSpc>
                          <a:spcPts val="1390"/>
                        </a:lnSpc>
                        <a:spcBef>
                          <a:spcPts val="65"/>
                        </a:spcBef>
                      </a:pP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23.7.2025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425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dirty="0" sz="1200" b="1">
                          <a:latin typeface="Trebuchet MS"/>
                          <a:cs typeface="Trebuchet MS"/>
                        </a:rPr>
                        <a:t>Submission</a:t>
                      </a:r>
                      <a:r>
                        <a:rPr dirty="0" sz="1200" spc="-2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200" spc="-4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synopsis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8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200" spc="-50" b="1">
                          <a:latin typeface="Trebuchet MS"/>
                          <a:cs typeface="Trebuchet MS"/>
                        </a:rPr>
                        <a:t>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ts val="1430"/>
                        </a:lnSpc>
                        <a:spcBef>
                          <a:spcPts val="1035"/>
                        </a:spcBef>
                      </a:pP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24.7.2025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457200">
                        <a:lnSpc>
                          <a:spcPts val="1430"/>
                        </a:lnSpc>
                      </a:pP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25.7.2025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131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dirty="0" sz="1200" b="1">
                          <a:latin typeface="Trebuchet MS"/>
                          <a:cs typeface="Trebuchet MS"/>
                        </a:rPr>
                        <a:t>1st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 Review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5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200" spc="-50" b="1">
                          <a:latin typeface="Trebuchet MS"/>
                          <a:cs typeface="Trebuchet MS"/>
                        </a:rPr>
                        <a:t>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  <a:spcBef>
                          <a:spcPts val="335"/>
                        </a:spcBef>
                      </a:pP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26.7.2025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algn="ctr" marL="502920" marR="501015" indent="3810">
                        <a:lnSpc>
                          <a:spcPts val="1390"/>
                        </a:lnSpc>
                        <a:spcBef>
                          <a:spcPts val="65"/>
                        </a:spcBef>
                      </a:pP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2.8.2025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425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288290">
                        <a:lnSpc>
                          <a:spcPts val="1390"/>
                        </a:lnSpc>
                        <a:spcBef>
                          <a:spcPts val="1120"/>
                        </a:spcBef>
                      </a:pPr>
                      <a:r>
                        <a:rPr dirty="0" sz="1200" b="1">
                          <a:latin typeface="Trebuchet MS"/>
                          <a:cs typeface="Trebuchet MS"/>
                        </a:rPr>
                        <a:t>Presentation -</a:t>
                      </a: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update</a:t>
                      </a:r>
                      <a:r>
                        <a:rPr dirty="0" sz="1200" spc="-4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as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per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review</a:t>
                      </a:r>
                      <a:r>
                        <a:rPr dirty="0" sz="1200" spc="-2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panel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 suggestions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142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5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200" spc="-50" b="1">
                          <a:latin typeface="Trebuchet MS"/>
                          <a:cs typeface="Trebuchet MS"/>
                        </a:rPr>
                        <a:t>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  <a:spcBef>
                          <a:spcPts val="335"/>
                        </a:spcBef>
                      </a:pP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4.8.2025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algn="ctr" marL="457200" marR="454659" indent="2540">
                        <a:lnSpc>
                          <a:spcPts val="1390"/>
                        </a:lnSpc>
                        <a:spcBef>
                          <a:spcPts val="65"/>
                        </a:spcBef>
                      </a:pP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30.8.2025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425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281940">
                        <a:lnSpc>
                          <a:spcPts val="1390"/>
                        </a:lnSpc>
                        <a:spcBef>
                          <a:spcPts val="1120"/>
                        </a:spcBef>
                      </a:pPr>
                      <a:r>
                        <a:rPr dirty="0" sz="1200" b="1">
                          <a:latin typeface="Trebuchet MS"/>
                          <a:cs typeface="Trebuchet MS"/>
                        </a:rPr>
                        <a:t>Presentation/Seminar</a:t>
                      </a:r>
                      <a:r>
                        <a:rPr dirty="0" sz="1200" spc="-8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report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draft</a:t>
                      </a:r>
                      <a:r>
                        <a:rPr dirty="0" sz="1200" spc="-3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preparation</a:t>
                      </a: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dirty="0" sz="1200" spc="-2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Latex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142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6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200" spc="-50" b="1">
                          <a:latin typeface="Trebuchet MS"/>
                          <a:cs typeface="Trebuchet MS"/>
                        </a:rPr>
                        <a:t>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0"/>
                        </a:lnSpc>
                        <a:spcBef>
                          <a:spcPts val="335"/>
                        </a:spcBef>
                      </a:pP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1.9.2025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algn="ctr" marL="502920" marR="501015" indent="2540">
                        <a:lnSpc>
                          <a:spcPts val="1390"/>
                        </a:lnSpc>
                        <a:spcBef>
                          <a:spcPts val="65"/>
                        </a:spcBef>
                      </a:pP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5.9.2025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425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686435">
                        <a:lnSpc>
                          <a:spcPts val="1400"/>
                        </a:lnSpc>
                        <a:spcBef>
                          <a:spcPts val="1110"/>
                        </a:spcBef>
                      </a:pPr>
                      <a:r>
                        <a:rPr dirty="0" sz="1200" b="1">
                          <a:latin typeface="Trebuchet MS"/>
                          <a:cs typeface="Trebuchet MS"/>
                        </a:rPr>
                        <a:t>Seminar</a:t>
                      </a:r>
                      <a:r>
                        <a:rPr dirty="0" sz="1200" spc="-4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presentation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50" b="1">
                          <a:latin typeface="Trebuchet MS"/>
                          <a:cs typeface="Trebuchet MS"/>
                        </a:rPr>
                        <a:t>-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approval</a:t>
                      </a:r>
                      <a:r>
                        <a:rPr dirty="0" sz="1200" spc="-4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from</a:t>
                      </a: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0" b="1">
                          <a:latin typeface="Trebuchet MS"/>
                          <a:cs typeface="Trebuchet MS"/>
                        </a:rPr>
                        <a:t>guide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1409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5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200" spc="-50" b="1">
                          <a:latin typeface="Trebuchet MS"/>
                          <a:cs typeface="Trebuchet MS"/>
                        </a:rPr>
                        <a:t>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  <a:spcBef>
                          <a:spcPts val="335"/>
                        </a:spcBef>
                      </a:pP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8.9.2025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algn="ctr" marL="457200" marR="454659" indent="2540">
                        <a:lnSpc>
                          <a:spcPts val="1390"/>
                        </a:lnSpc>
                        <a:spcBef>
                          <a:spcPts val="65"/>
                        </a:spcBef>
                      </a:pP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13.9.2025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425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674370">
                        <a:lnSpc>
                          <a:spcPts val="1390"/>
                        </a:lnSpc>
                        <a:spcBef>
                          <a:spcPts val="1120"/>
                        </a:spcBef>
                      </a:pPr>
                      <a:r>
                        <a:rPr dirty="0" sz="1200" b="1">
                          <a:latin typeface="Trebuchet MS"/>
                          <a:cs typeface="Trebuchet MS"/>
                        </a:rPr>
                        <a:t>Seminar</a:t>
                      </a:r>
                      <a:r>
                        <a:rPr dirty="0" sz="1200" spc="-3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Report</a:t>
                      </a: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draft</a:t>
                      </a:r>
                      <a:r>
                        <a:rPr dirty="0" sz="1200" spc="32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50" b="1">
                          <a:latin typeface="Trebuchet MS"/>
                          <a:cs typeface="Trebuchet MS"/>
                        </a:rPr>
                        <a:t>–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approval</a:t>
                      </a:r>
                      <a:r>
                        <a:rPr dirty="0" sz="1200" spc="-4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from</a:t>
                      </a: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0" b="1">
                          <a:latin typeface="Trebuchet MS"/>
                          <a:cs typeface="Trebuchet MS"/>
                        </a:rPr>
                        <a:t>guide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142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6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10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ts val="1415"/>
                        </a:lnSpc>
                        <a:spcBef>
                          <a:spcPts val="1030"/>
                        </a:spcBef>
                      </a:pP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18.9.2025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457200">
                        <a:lnSpc>
                          <a:spcPts val="1415"/>
                        </a:lnSpc>
                      </a:pP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19.9.2025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130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401320">
                        <a:lnSpc>
                          <a:spcPts val="1390"/>
                        </a:lnSpc>
                        <a:spcBef>
                          <a:spcPts val="1120"/>
                        </a:spcBef>
                      </a:pPr>
                      <a:r>
                        <a:rPr dirty="0" sz="1200" b="1">
                          <a:latin typeface="Trebuchet MS"/>
                          <a:cs typeface="Trebuchet MS"/>
                        </a:rPr>
                        <a:t>Final</a:t>
                      </a:r>
                      <a:r>
                        <a:rPr dirty="0" sz="1200" spc="-3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Seminar</a:t>
                      </a:r>
                      <a:r>
                        <a:rPr dirty="0" sz="1200" spc="-3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review</a:t>
                      </a:r>
                      <a:r>
                        <a:rPr dirty="0" sz="1200" spc="-3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Seminar</a:t>
                      </a:r>
                      <a:r>
                        <a:rPr dirty="0" sz="1200" spc="-4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Report</a:t>
                      </a:r>
                      <a:r>
                        <a:rPr dirty="0" sz="1200" spc="-3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submission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142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04800" y="10317479"/>
            <a:ext cx="6955155" cy="21590"/>
            <a:chOff x="304800" y="10317479"/>
            <a:chExt cx="6955155" cy="21590"/>
          </a:xfrm>
        </p:grpSpPr>
        <p:sp>
          <p:nvSpPr>
            <p:cNvPr id="3" name="object 3" descr=""/>
            <p:cNvSpPr/>
            <p:nvPr/>
          </p:nvSpPr>
          <p:spPr>
            <a:xfrm>
              <a:off x="7247890" y="10317479"/>
              <a:ext cx="12065" cy="18415"/>
            </a:xfrm>
            <a:custGeom>
              <a:avLst/>
              <a:gdLst/>
              <a:ahLst/>
              <a:cxnLst/>
              <a:rect l="l" t="t" r="r" b="b"/>
              <a:pathLst>
                <a:path w="12065" h="18415">
                  <a:moveTo>
                    <a:pt x="12064" y="0"/>
                  </a:moveTo>
                  <a:lnTo>
                    <a:pt x="0" y="0"/>
                  </a:lnTo>
                  <a:lnTo>
                    <a:pt x="0" y="18414"/>
                  </a:lnTo>
                  <a:lnTo>
                    <a:pt x="12064" y="18414"/>
                  </a:lnTo>
                  <a:lnTo>
                    <a:pt x="12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04800" y="10335894"/>
              <a:ext cx="6951980" cy="0"/>
            </a:xfrm>
            <a:custGeom>
              <a:avLst/>
              <a:gdLst/>
              <a:ahLst/>
              <a:cxnLst/>
              <a:rect l="l" t="t" r="r" b="b"/>
              <a:pathLst>
                <a:path w="6951980" h="0">
                  <a:moveTo>
                    <a:pt x="0" y="0"/>
                  </a:moveTo>
                  <a:lnTo>
                    <a:pt x="6951980" y="0"/>
                  </a:lnTo>
                </a:path>
              </a:pathLst>
            </a:custGeom>
            <a:ln w="60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1359535" y="874521"/>
            <a:ext cx="3572510" cy="5740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b="1">
                <a:latin typeface="Trebuchet MS"/>
                <a:cs typeface="Trebuchet MS"/>
              </a:rPr>
              <a:t>4.</a:t>
            </a:r>
            <a:r>
              <a:rPr dirty="0" sz="1400" spc="10" b="1">
                <a:latin typeface="Trebuchet MS"/>
                <a:cs typeface="Trebuchet MS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Seminar</a:t>
            </a: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Evaluation</a:t>
            </a:r>
            <a:r>
              <a:rPr dirty="0" u="sng" sz="1400" spc="-5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Sheet</a:t>
            </a:r>
            <a:r>
              <a:rPr dirty="0" u="sng" sz="1400" spc="-3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(Internal</a:t>
            </a:r>
            <a:r>
              <a:rPr dirty="0" sz="1400" spc="-10" b="1">
                <a:latin typeface="Trebuchet MS"/>
                <a:cs typeface="Trebuchet MS"/>
              </a:rPr>
              <a:t>)</a:t>
            </a:r>
            <a:endParaRPr sz="1400">
              <a:latin typeface="Trebuchet MS"/>
              <a:cs typeface="Trebuchet MS"/>
            </a:endParaRPr>
          </a:p>
          <a:p>
            <a:pPr marL="1732280">
              <a:lnSpc>
                <a:spcPct val="100000"/>
              </a:lnSpc>
              <a:spcBef>
                <a:spcPts val="1210"/>
              </a:spcBef>
            </a:pPr>
            <a:r>
              <a:rPr dirty="0" sz="1200">
                <a:latin typeface="Trebuchet MS"/>
                <a:cs typeface="Trebuchet MS"/>
              </a:rPr>
              <a:t>Table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1.1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Evaluation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Sheet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1308227" y="2515184"/>
            <a:ext cx="445134" cy="363220"/>
            <a:chOff x="1308227" y="2515184"/>
            <a:chExt cx="445134" cy="363220"/>
          </a:xfrm>
        </p:grpSpPr>
        <p:sp>
          <p:nvSpPr>
            <p:cNvPr id="7" name="object 7" descr=""/>
            <p:cNvSpPr/>
            <p:nvPr/>
          </p:nvSpPr>
          <p:spPr>
            <a:xfrm>
              <a:off x="1308227" y="2515196"/>
              <a:ext cx="445134" cy="351155"/>
            </a:xfrm>
            <a:custGeom>
              <a:avLst/>
              <a:gdLst/>
              <a:ahLst/>
              <a:cxnLst/>
              <a:rect l="l" t="t" r="r" b="b"/>
              <a:pathLst>
                <a:path w="445135" h="351155">
                  <a:moveTo>
                    <a:pt x="64008" y="177088"/>
                  </a:moveTo>
                  <a:lnTo>
                    <a:pt x="0" y="177088"/>
                  </a:lnTo>
                  <a:lnTo>
                    <a:pt x="0" y="189268"/>
                  </a:lnTo>
                  <a:lnTo>
                    <a:pt x="64008" y="189268"/>
                  </a:lnTo>
                  <a:lnTo>
                    <a:pt x="64008" y="177088"/>
                  </a:lnTo>
                  <a:close/>
                </a:path>
                <a:path w="445135" h="351155">
                  <a:moveTo>
                    <a:pt x="356616" y="192316"/>
                  </a:moveTo>
                  <a:lnTo>
                    <a:pt x="88392" y="192316"/>
                  </a:lnTo>
                  <a:lnTo>
                    <a:pt x="88392" y="350812"/>
                  </a:lnTo>
                  <a:lnTo>
                    <a:pt x="356616" y="350812"/>
                  </a:lnTo>
                  <a:lnTo>
                    <a:pt x="356616" y="192316"/>
                  </a:lnTo>
                  <a:close/>
                </a:path>
                <a:path w="445135" h="351155">
                  <a:moveTo>
                    <a:pt x="445008" y="0"/>
                  </a:moveTo>
                  <a:lnTo>
                    <a:pt x="0" y="0"/>
                  </a:lnTo>
                  <a:lnTo>
                    <a:pt x="0" y="177076"/>
                  </a:lnTo>
                  <a:lnTo>
                    <a:pt x="445008" y="177076"/>
                  </a:lnTo>
                  <a:lnTo>
                    <a:pt x="44500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372235" y="2692285"/>
              <a:ext cx="381000" cy="186055"/>
            </a:xfrm>
            <a:custGeom>
              <a:avLst/>
              <a:gdLst/>
              <a:ahLst/>
              <a:cxnLst/>
              <a:rect l="l" t="t" r="r" b="b"/>
              <a:pathLst>
                <a:path w="381000" h="186055">
                  <a:moveTo>
                    <a:pt x="12179" y="0"/>
                  </a:moveTo>
                  <a:lnTo>
                    <a:pt x="0" y="0"/>
                  </a:lnTo>
                  <a:lnTo>
                    <a:pt x="0" y="12179"/>
                  </a:lnTo>
                  <a:lnTo>
                    <a:pt x="12179" y="12179"/>
                  </a:lnTo>
                  <a:lnTo>
                    <a:pt x="12179" y="0"/>
                  </a:lnTo>
                  <a:close/>
                </a:path>
                <a:path w="381000" h="186055">
                  <a:moveTo>
                    <a:pt x="36563" y="0"/>
                  </a:moveTo>
                  <a:lnTo>
                    <a:pt x="24384" y="0"/>
                  </a:lnTo>
                  <a:lnTo>
                    <a:pt x="12192" y="0"/>
                  </a:lnTo>
                  <a:lnTo>
                    <a:pt x="12192" y="12179"/>
                  </a:lnTo>
                  <a:lnTo>
                    <a:pt x="24384" y="12179"/>
                  </a:lnTo>
                  <a:lnTo>
                    <a:pt x="36563" y="12179"/>
                  </a:lnTo>
                  <a:lnTo>
                    <a:pt x="36563" y="0"/>
                  </a:lnTo>
                  <a:close/>
                </a:path>
                <a:path w="381000" h="186055">
                  <a:moveTo>
                    <a:pt x="240779" y="173723"/>
                  </a:moveTo>
                  <a:lnTo>
                    <a:pt x="24384" y="173723"/>
                  </a:lnTo>
                  <a:lnTo>
                    <a:pt x="24384" y="185915"/>
                  </a:lnTo>
                  <a:lnTo>
                    <a:pt x="240779" y="185915"/>
                  </a:lnTo>
                  <a:lnTo>
                    <a:pt x="240779" y="173723"/>
                  </a:lnTo>
                  <a:close/>
                </a:path>
                <a:path w="381000" h="186055">
                  <a:moveTo>
                    <a:pt x="381000" y="0"/>
                  </a:moveTo>
                  <a:lnTo>
                    <a:pt x="304800" y="0"/>
                  </a:lnTo>
                  <a:lnTo>
                    <a:pt x="292608" y="0"/>
                  </a:lnTo>
                  <a:lnTo>
                    <a:pt x="36576" y="0"/>
                  </a:lnTo>
                  <a:lnTo>
                    <a:pt x="36576" y="12179"/>
                  </a:lnTo>
                  <a:lnTo>
                    <a:pt x="292608" y="12179"/>
                  </a:lnTo>
                  <a:lnTo>
                    <a:pt x="304800" y="12179"/>
                  </a:lnTo>
                  <a:lnTo>
                    <a:pt x="381000" y="12179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13027" y="2866008"/>
              <a:ext cx="52069" cy="12700"/>
            </a:xfrm>
            <a:custGeom>
              <a:avLst/>
              <a:gdLst/>
              <a:ahLst/>
              <a:cxnLst/>
              <a:rect l="l" t="t" r="r" b="b"/>
              <a:pathLst>
                <a:path w="52069" h="12700">
                  <a:moveTo>
                    <a:pt x="51816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12192" y="12192"/>
                  </a:lnTo>
                  <a:lnTo>
                    <a:pt x="51816" y="12192"/>
                  </a:lnTo>
                  <a:lnTo>
                    <a:pt x="518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780592" y="1445005"/>
          <a:ext cx="6321425" cy="356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005"/>
                <a:gridCol w="722630"/>
                <a:gridCol w="939165"/>
                <a:gridCol w="624839"/>
                <a:gridCol w="914400"/>
                <a:gridCol w="798829"/>
                <a:gridCol w="127635"/>
                <a:gridCol w="996314"/>
                <a:gridCol w="685800"/>
              </a:tblGrid>
              <a:tr h="1609725">
                <a:tc>
                  <a:txBody>
                    <a:bodyPr/>
                    <a:lstStyle/>
                    <a:p>
                      <a:pPr marL="112395">
                        <a:lnSpc>
                          <a:spcPts val="1385"/>
                        </a:lnSpc>
                      </a:pP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Sr.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88265">
                        <a:lnSpc>
                          <a:spcPts val="1405"/>
                        </a:lnSpc>
                      </a:pP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No.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075" marR="143510" indent="-155575">
                        <a:lnSpc>
                          <a:spcPct val="94200"/>
                        </a:lnSpc>
                        <a:spcBef>
                          <a:spcPts val="60"/>
                        </a:spcBef>
                      </a:pP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Conten </a:t>
                      </a: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ts and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algn="ctr" marL="76200" marR="153035">
                        <a:lnSpc>
                          <a:spcPct val="97800"/>
                        </a:lnSpc>
                        <a:spcBef>
                          <a:spcPts val="1375"/>
                        </a:spcBef>
                      </a:pP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Presen tation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(Table </a:t>
                      </a:r>
                      <a:r>
                        <a:rPr dirty="0" sz="1200" spc="-20">
                          <a:latin typeface="Trebuchet MS"/>
                          <a:cs typeface="Trebuchet MS"/>
                        </a:rPr>
                        <a:t>1.2)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7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57785" marR="61594">
                        <a:lnSpc>
                          <a:spcPts val="1390"/>
                        </a:lnSpc>
                      </a:pP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Punctuality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200" spc="-7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Timely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algn="ctr" marL="36195" marR="50165" indent="1905">
                        <a:lnSpc>
                          <a:spcPct val="96700"/>
                        </a:lnSpc>
                        <a:spcBef>
                          <a:spcPts val="1355"/>
                        </a:spcBef>
                      </a:pP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Completion (following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0" b="1">
                          <a:latin typeface="Trebuchet MS"/>
                          <a:cs typeface="Trebuchet MS"/>
                        </a:rPr>
                        <a:t>deadline)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R="6985">
                        <a:lnSpc>
                          <a:spcPct val="100000"/>
                        </a:lnSpc>
                      </a:pP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Semin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6675" marR="69215" indent="2540">
                        <a:lnSpc>
                          <a:spcPts val="1390"/>
                        </a:lnSpc>
                        <a:spcBef>
                          <a:spcPts val="5"/>
                        </a:spcBef>
                      </a:pP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ar 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Report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90805" marR="104139">
                        <a:lnSpc>
                          <a:spcPts val="1340"/>
                        </a:lnSpc>
                      </a:pPr>
                      <a:r>
                        <a:rPr dirty="0" sz="1200" spc="-30" b="1">
                          <a:latin typeface="Trebuchet MS"/>
                          <a:cs typeface="Trebuchet MS"/>
                        </a:rPr>
                        <a:t>Attendanc </a:t>
                      </a:r>
                      <a:r>
                        <a:rPr dirty="0" sz="1200" spc="-50" b="1">
                          <a:latin typeface="Trebuchet MS"/>
                          <a:cs typeface="Trebuchet MS"/>
                        </a:rPr>
                        <a:t>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algn="ctr" marL="78740" marR="84455" indent="48895">
                        <a:lnSpc>
                          <a:spcPct val="97800"/>
                        </a:lnSpc>
                        <a:spcBef>
                          <a:spcPts val="1350"/>
                        </a:spcBef>
                      </a:pP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Active participati </a:t>
                      </a: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on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R="3810">
                        <a:lnSpc>
                          <a:spcPct val="100000"/>
                        </a:lnSpc>
                      </a:pP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Question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97155" marR="100965" indent="34925">
                        <a:lnSpc>
                          <a:spcPts val="1390"/>
                        </a:lnSpc>
                        <a:spcBef>
                          <a:spcPts val="5"/>
                        </a:spcBef>
                      </a:pP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Answers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170180" marR="117475" indent="-2540">
                        <a:lnSpc>
                          <a:spcPct val="95400"/>
                        </a:lnSpc>
                        <a:spcBef>
                          <a:spcPts val="45"/>
                        </a:spcBef>
                      </a:pP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Paper Publication </a:t>
                      </a: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Participatio </a:t>
                      </a:r>
                      <a:r>
                        <a:rPr dirty="0" sz="1200" spc="-50" b="1">
                          <a:latin typeface="Trebuchet MS"/>
                          <a:cs typeface="Trebuchet MS"/>
                        </a:rPr>
                        <a:t>n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algn="ctr" marL="54610" marR="67945">
                        <a:lnSpc>
                          <a:spcPts val="1440"/>
                        </a:lnSpc>
                      </a:pPr>
                      <a:r>
                        <a:rPr dirty="0" sz="1200" b="1">
                          <a:latin typeface="Trebuchet MS"/>
                          <a:cs typeface="Trebuchet MS"/>
                        </a:rPr>
                        <a:t>at</a:t>
                      </a:r>
                      <a:r>
                        <a:rPr dirty="0" sz="1200" spc="-4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0" b="1">
                          <a:latin typeface="Trebuchet MS"/>
                          <a:cs typeface="Trebuchet MS"/>
                        </a:rPr>
                        <a:t>Conference 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(Bonus)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R="5080">
                        <a:lnSpc>
                          <a:spcPct val="100000"/>
                        </a:lnSpc>
                      </a:pP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Total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9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25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1524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44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05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1524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10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1524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079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05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1524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44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05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1524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05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1524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50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1524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139700">
                        <a:lnSpc>
                          <a:spcPts val="1345"/>
                        </a:lnSpc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1.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9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357505">
                        <a:lnSpc>
                          <a:spcPts val="1320"/>
                        </a:lnSpc>
                        <a:spcBef>
                          <a:spcPts val="20"/>
                        </a:spcBef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#</a:t>
                      </a:r>
                      <a:r>
                        <a:rPr dirty="0" sz="12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dirty="0" sz="12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5">
                          <a:latin typeface="Trebuchet MS"/>
                          <a:cs typeface="Trebuchet MS"/>
                        </a:rPr>
                        <a:t>be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filled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  <a:spcBef>
                          <a:spcPts val="1225"/>
                        </a:spcBef>
                      </a:pPr>
                      <a:r>
                        <a:rPr dirty="0" sz="1200" spc="-80">
                          <a:latin typeface="Trebuchet MS"/>
                          <a:cs typeface="Trebuchet MS"/>
                        </a:rPr>
                        <a:t>by</a:t>
                      </a:r>
                      <a:r>
                        <a:rPr dirty="0" sz="12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0">
                          <a:latin typeface="Trebuchet MS"/>
                          <a:cs typeface="Trebuchet MS"/>
                        </a:rPr>
                        <a:t>guide/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15557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  <a:spcBef>
                          <a:spcPts val="1225"/>
                        </a:spcBef>
                      </a:pPr>
                      <a:r>
                        <a:rPr dirty="0" sz="1200" spc="-10">
                          <a:latin typeface="Trebuchet MS"/>
                          <a:cs typeface="Trebuchet MS"/>
                        </a:rPr>
                        <a:t>authorities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15557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63500" marR="198120">
                        <a:lnSpc>
                          <a:spcPts val="1350"/>
                        </a:lnSpc>
                        <a:spcBef>
                          <a:spcPts val="25"/>
                        </a:spcBef>
                        <a:tabLst>
                          <a:tab pos="786130" algn="l"/>
                        </a:tabLst>
                      </a:pP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Whether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	the</a:t>
                      </a:r>
                      <a:r>
                        <a:rPr dirty="0" sz="1200" spc="-3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seminar</a:t>
                      </a:r>
                      <a:r>
                        <a:rPr dirty="0" sz="1200" spc="-3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dirty="0" sz="1200" spc="-2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delivered</a:t>
                      </a: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as</a:t>
                      </a:r>
                      <a:r>
                        <a:rPr dirty="0" sz="1200" spc="-2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per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schedule(yes/</a:t>
                      </a:r>
                      <a:r>
                        <a:rPr dirty="0" sz="1200" spc="-3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0" b="1">
                          <a:latin typeface="Trebuchet MS"/>
                          <a:cs typeface="Trebuchet MS"/>
                        </a:rPr>
                        <a:t>no):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63500">
                        <a:lnSpc>
                          <a:spcPts val="1360"/>
                        </a:lnSpc>
                      </a:pPr>
                      <a:r>
                        <a:rPr dirty="0" sz="1200" b="1">
                          <a:latin typeface="Trebuchet MS"/>
                          <a:cs typeface="Trebuchet MS"/>
                        </a:rPr>
                        <a:t>(If</a:t>
                      </a: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no,</a:t>
                      </a: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mention</a:t>
                      </a:r>
                      <a:r>
                        <a:rPr dirty="0" sz="1200" spc="-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200" spc="-1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reason)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1" name="object 11" descr=""/>
          <p:cNvSpPr txBox="1"/>
          <p:nvPr/>
        </p:nvSpPr>
        <p:spPr>
          <a:xfrm>
            <a:off x="2756661" y="5548883"/>
            <a:ext cx="2500630" cy="17716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20"/>
              </a:lnSpc>
            </a:pPr>
            <a:r>
              <a:rPr dirty="0" sz="1200">
                <a:latin typeface="Trebuchet MS"/>
                <a:cs typeface="Trebuchet MS"/>
              </a:rPr>
              <a:t>Table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1.2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Contents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Presentation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12" name="object 12" descr=""/>
          <p:cNvGraphicFramePr>
            <a:graphicFrameLocks noGrp="1"/>
          </p:cNvGraphicFramePr>
          <p:nvPr/>
        </p:nvGraphicFramePr>
        <p:xfrm>
          <a:off x="792784" y="5899657"/>
          <a:ext cx="6098540" cy="1889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1570"/>
                <a:gridCol w="902969"/>
                <a:gridCol w="902969"/>
                <a:gridCol w="915034"/>
                <a:gridCol w="1131569"/>
                <a:gridCol w="1027429"/>
              </a:tblGrid>
              <a:tr h="320040">
                <a:tc rowSpan="2"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dirty="0" sz="1100" b="1">
                          <a:latin typeface="Trebuchet MS"/>
                          <a:cs typeface="Trebuchet MS"/>
                        </a:rPr>
                        <a:t>Slide</a:t>
                      </a:r>
                      <a:r>
                        <a:rPr dirty="0" sz="1100" spc="-1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10" b="1">
                          <a:latin typeface="Trebuchet MS"/>
                          <a:cs typeface="Trebuchet MS"/>
                        </a:rPr>
                        <a:t>Layout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49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dirty="0" sz="1100" b="1">
                          <a:latin typeface="Trebuchet MS"/>
                          <a:cs typeface="Trebuchet MS"/>
                        </a:rPr>
                        <a:t>Verbal</a:t>
                      </a:r>
                      <a:r>
                        <a:rPr dirty="0" sz="1100" spc="-4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10" b="1">
                          <a:latin typeface="Trebuchet MS"/>
                          <a:cs typeface="Trebuchet MS"/>
                        </a:rPr>
                        <a:t>Skill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49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dirty="0" sz="1100" spc="-10" b="1">
                          <a:latin typeface="Trebuchet MS"/>
                          <a:cs typeface="Trebuchet MS"/>
                        </a:rPr>
                        <a:t>Confidence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49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240"/>
                        </a:lnSpc>
                        <a:spcBef>
                          <a:spcPts val="1180"/>
                        </a:spcBef>
                      </a:pPr>
                      <a:r>
                        <a:rPr dirty="0" sz="1100" spc="-25" b="1">
                          <a:latin typeface="Trebuchet MS"/>
                          <a:cs typeface="Trebuchet MS"/>
                        </a:rPr>
                        <a:t>Eye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49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dirty="0" sz="1100" spc="-10" b="1">
                          <a:latin typeface="Trebuchet MS"/>
                          <a:cs typeface="Trebuchet MS"/>
                        </a:rPr>
                        <a:t>Contents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49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40995">
                        <a:lnSpc>
                          <a:spcPct val="100000"/>
                        </a:lnSpc>
                      </a:pPr>
                      <a:r>
                        <a:rPr dirty="0" sz="1100" spc="-10" b="1">
                          <a:latin typeface="Trebuchet MS"/>
                          <a:cs typeface="Trebuchet MS"/>
                        </a:rPr>
                        <a:t>Total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504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42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9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9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9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445">
                        <a:lnSpc>
                          <a:spcPts val="1250"/>
                        </a:lnSpc>
                      </a:pPr>
                      <a:r>
                        <a:rPr dirty="0" sz="1100" spc="-10" b="1">
                          <a:latin typeface="Trebuchet MS"/>
                          <a:cs typeface="Trebuchet MS"/>
                        </a:rPr>
                        <a:t>Contact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9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504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0370">
                <a:tc>
                  <a:txBody>
                    <a:bodyPr/>
                    <a:lstStyle/>
                    <a:p>
                      <a:pPr algn="ctr" marL="11557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100" spc="-50" b="1">
                          <a:latin typeface="Trebuchet MS"/>
                          <a:cs typeface="Trebuchet MS"/>
                        </a:rPr>
                        <a:t>5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371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334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100" spc="-50" b="1">
                          <a:latin typeface="Trebuchet MS"/>
                          <a:cs typeface="Trebuchet MS"/>
                        </a:rPr>
                        <a:t>5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371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398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100" spc="-50" b="1">
                          <a:latin typeface="Trebuchet MS"/>
                          <a:cs typeface="Trebuchet MS"/>
                        </a:rPr>
                        <a:t>5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371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100" spc="-50" b="1">
                          <a:latin typeface="Trebuchet MS"/>
                          <a:cs typeface="Trebuchet MS"/>
                        </a:rPr>
                        <a:t>5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371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715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100" spc="-50" b="1">
                          <a:latin typeface="Trebuchet MS"/>
                          <a:cs typeface="Trebuchet MS"/>
                        </a:rPr>
                        <a:t>5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371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811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100" spc="-25" b="1">
                          <a:latin typeface="Trebuchet MS"/>
                          <a:cs typeface="Trebuchet MS"/>
                        </a:rPr>
                        <a:t>25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371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 descr=""/>
          <p:cNvSpPr txBox="1"/>
          <p:nvPr/>
        </p:nvSpPr>
        <p:spPr>
          <a:xfrm>
            <a:off x="773988" y="7920608"/>
            <a:ext cx="3316604" cy="967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rebuchet MS"/>
                <a:cs typeface="Trebuchet MS"/>
              </a:rPr>
              <a:t>Name</a:t>
            </a:r>
            <a:r>
              <a:rPr dirty="0" sz="1200" spc="-25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and</a:t>
            </a:r>
            <a:r>
              <a:rPr dirty="0" sz="1200" spc="-25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Signature</a:t>
            </a:r>
            <a:r>
              <a:rPr dirty="0" sz="1200" spc="-30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of</a:t>
            </a:r>
            <a:r>
              <a:rPr dirty="0" sz="1200" spc="-40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Evaluation</a:t>
            </a:r>
            <a:r>
              <a:rPr dirty="0" sz="1200" spc="-20" b="1">
                <a:latin typeface="Trebuchet MS"/>
                <a:cs typeface="Trebuchet MS"/>
              </a:rPr>
              <a:t> </a:t>
            </a:r>
            <a:r>
              <a:rPr dirty="0" sz="1200" spc="-10" b="1">
                <a:latin typeface="Trebuchet MS"/>
                <a:cs typeface="Trebuchet MS"/>
              </a:rPr>
              <a:t>Committee:</a:t>
            </a:r>
            <a:endParaRPr sz="1200">
              <a:latin typeface="Trebuchet MS"/>
              <a:cs typeface="Trebuchet MS"/>
            </a:endParaRPr>
          </a:p>
          <a:p>
            <a:pPr marL="154940" indent="-146050">
              <a:lnSpc>
                <a:spcPct val="100000"/>
              </a:lnSpc>
              <a:spcBef>
                <a:spcPts val="1365"/>
              </a:spcBef>
              <a:buSzPct val="91666"/>
              <a:buAutoNum type="arabicPeriod"/>
              <a:tabLst>
                <a:tab pos="154940" algn="l"/>
              </a:tabLst>
            </a:pPr>
            <a:r>
              <a:rPr dirty="0" sz="1200" spc="-10" b="1">
                <a:latin typeface="Trebuchet MS"/>
                <a:cs typeface="Trebuchet MS"/>
              </a:rPr>
              <a:t>Prof.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35"/>
              </a:spcBef>
              <a:buFont typeface="Trebuchet MS"/>
              <a:buAutoNum type="arabicPeriod"/>
            </a:pPr>
            <a:endParaRPr sz="1200">
              <a:latin typeface="Trebuchet MS"/>
              <a:cs typeface="Trebuchet MS"/>
            </a:endParaRPr>
          </a:p>
          <a:p>
            <a:pPr marL="154940" indent="-146050">
              <a:lnSpc>
                <a:spcPct val="100000"/>
              </a:lnSpc>
              <a:buSzPct val="91666"/>
              <a:buAutoNum type="arabicPeriod"/>
              <a:tabLst>
                <a:tab pos="154940" algn="l"/>
              </a:tabLst>
            </a:pPr>
            <a:r>
              <a:rPr dirty="0" sz="1200" spc="-10" b="1">
                <a:latin typeface="Trebuchet MS"/>
                <a:cs typeface="Trebuchet MS"/>
              </a:rPr>
              <a:t>Prof.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5830189" y="9286950"/>
            <a:ext cx="485140" cy="192405"/>
          </a:xfrm>
          <a:custGeom>
            <a:avLst/>
            <a:gdLst/>
            <a:ahLst/>
            <a:cxnLst/>
            <a:rect l="l" t="t" r="r" b="b"/>
            <a:pathLst>
              <a:path w="485139" h="192404">
                <a:moveTo>
                  <a:pt x="484632" y="0"/>
                </a:moveTo>
                <a:lnTo>
                  <a:pt x="0" y="0"/>
                </a:lnTo>
                <a:lnTo>
                  <a:pt x="0" y="192023"/>
                </a:lnTo>
                <a:lnTo>
                  <a:pt x="484632" y="192023"/>
                </a:lnTo>
                <a:lnTo>
                  <a:pt x="48463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5" name="object 15" descr=""/>
          <p:cNvGraphicFramePr>
            <a:graphicFrameLocks noGrp="1"/>
          </p:cNvGraphicFramePr>
          <p:nvPr/>
        </p:nvGraphicFramePr>
        <p:xfrm>
          <a:off x="1360042" y="9104279"/>
          <a:ext cx="5394960" cy="907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6515"/>
                <a:gridCol w="3474720"/>
                <a:gridCol w="517525"/>
              </a:tblGrid>
              <a:tr h="182245">
                <a:tc>
                  <a:txBody>
                    <a:bodyPr/>
                    <a:lstStyle/>
                    <a:p>
                      <a:pPr>
                        <a:lnSpc>
                          <a:spcPts val="1340"/>
                        </a:lnSpc>
                      </a:pPr>
                      <a:r>
                        <a:rPr dirty="0" sz="1200" b="1">
                          <a:latin typeface="Trebuchet MS"/>
                          <a:cs typeface="Trebuchet MS"/>
                        </a:rPr>
                        <a:t>Signature</a:t>
                      </a: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200" spc="-3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0" b="1">
                          <a:latin typeface="Trebuchet MS"/>
                          <a:cs typeface="Trebuchet MS"/>
                        </a:rPr>
                        <a:t>Guide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86055">
                <a:tc>
                  <a:txBody>
                    <a:bodyPr/>
                    <a:lstStyle/>
                    <a:p>
                      <a:pPr marL="12065" marR="3175">
                        <a:lnSpc>
                          <a:spcPts val="1365"/>
                        </a:lnSpc>
                      </a:pPr>
                      <a:r>
                        <a:rPr dirty="0" sz="1200" b="1">
                          <a:latin typeface="Trebuchet MS"/>
                          <a:cs typeface="Trebuchet MS"/>
                        </a:rPr>
                        <a:t>[Name</a:t>
                      </a: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200" spc="-4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Guide]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365"/>
                        </a:lnSpc>
                      </a:pP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HOD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77190">
                <a:tc gridSpan="3">
                  <a:txBody>
                    <a:bodyPr/>
                    <a:lstStyle/>
                    <a:p>
                      <a:pPr marL="12065">
                        <a:lnSpc>
                          <a:spcPts val="1365"/>
                        </a:lnSpc>
                      </a:pPr>
                      <a:r>
                        <a:rPr dirty="0" sz="1200" b="1">
                          <a:latin typeface="Trebuchet MS"/>
                          <a:cs typeface="Trebuchet MS"/>
                        </a:rPr>
                        <a:t>(Refer</a:t>
                      </a:r>
                      <a:r>
                        <a:rPr dirty="0" sz="1200" spc="-3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Rubrics –</a:t>
                      </a:r>
                      <a:r>
                        <a:rPr dirty="0" sz="1200" spc="-3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page</a:t>
                      </a:r>
                      <a:r>
                        <a:rPr dirty="0" sz="1200" spc="-4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number</a:t>
                      </a: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 08)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B w="12700">
                      <a:solidFill>
                        <a:srgbClr val="61232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>
                  <a:txBody>
                    <a:bodyPr/>
                    <a:lstStyle/>
                    <a:p>
                      <a:pPr marL="12065" marR="3175">
                        <a:lnSpc>
                          <a:spcPts val="1125"/>
                        </a:lnSpc>
                        <a:spcBef>
                          <a:spcPts val="55"/>
                        </a:spcBef>
                      </a:pPr>
                      <a:r>
                        <a:rPr dirty="0" sz="1000">
                          <a:latin typeface="Cambria"/>
                          <a:cs typeface="Cambria"/>
                        </a:rPr>
                        <a:t>Seminar</a:t>
                      </a:r>
                      <a:r>
                        <a:rPr dirty="0" sz="1000" spc="-3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>
                          <a:latin typeface="Cambria"/>
                          <a:cs typeface="Cambria"/>
                        </a:rPr>
                        <a:t>Log</a:t>
                      </a:r>
                      <a:r>
                        <a:rPr dirty="0" sz="1000" spc="-20">
                          <a:latin typeface="Cambria"/>
                          <a:cs typeface="Cambria"/>
                        </a:rPr>
                        <a:t> Book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6985">
                    <a:lnT w="12700">
                      <a:solidFill>
                        <a:srgbClr val="61232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125"/>
                        </a:lnSpc>
                        <a:spcBef>
                          <a:spcPts val="55"/>
                        </a:spcBef>
                      </a:pPr>
                      <a:r>
                        <a:rPr dirty="0" sz="1000">
                          <a:latin typeface="Cambria"/>
                          <a:cs typeface="Cambria"/>
                        </a:rPr>
                        <a:t>Third</a:t>
                      </a:r>
                      <a:r>
                        <a:rPr dirty="0" sz="1000" spc="-1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>
                          <a:latin typeface="Cambria"/>
                          <a:cs typeface="Cambria"/>
                        </a:rPr>
                        <a:t>Year</a:t>
                      </a:r>
                      <a:r>
                        <a:rPr dirty="0" sz="1000" spc="-1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>
                          <a:latin typeface="Cambria"/>
                          <a:cs typeface="Cambria"/>
                        </a:rPr>
                        <a:t>Computer</a:t>
                      </a:r>
                      <a:r>
                        <a:rPr dirty="0" sz="1000" spc="-10">
                          <a:latin typeface="Cambria"/>
                          <a:cs typeface="Cambria"/>
                        </a:rPr>
                        <a:t> Engineering,</a:t>
                      </a:r>
                      <a:r>
                        <a:rPr dirty="0" sz="1000" spc="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>
                          <a:latin typeface="Cambria"/>
                          <a:cs typeface="Cambria"/>
                        </a:rPr>
                        <a:t>SPPU,</a:t>
                      </a:r>
                      <a:r>
                        <a:rPr dirty="0" sz="1000" spc="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 spc="-20">
                          <a:latin typeface="Cambria"/>
                          <a:cs typeface="Cambria"/>
                        </a:rPr>
                        <a:t>Pune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6985">
                    <a:lnT w="12700">
                      <a:solidFill>
                        <a:srgbClr val="61232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125"/>
                        </a:lnSpc>
                        <a:spcBef>
                          <a:spcPts val="55"/>
                        </a:spcBef>
                      </a:pPr>
                      <a:r>
                        <a:rPr dirty="0" sz="1000">
                          <a:latin typeface="Cambria"/>
                          <a:cs typeface="Cambria"/>
                        </a:rPr>
                        <a:t>Page</a:t>
                      </a:r>
                      <a:r>
                        <a:rPr dirty="0" sz="1000" spc="-1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 spc="-50">
                          <a:latin typeface="Cambria"/>
                          <a:cs typeface="Cambria"/>
                        </a:rPr>
                        <a:t>5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6985">
                    <a:lnT w="12700">
                      <a:solidFill>
                        <a:srgbClr val="612322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3819" y="9850628"/>
            <a:ext cx="5311775" cy="56513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304800" y="10377804"/>
            <a:ext cx="6955155" cy="18415"/>
            <a:chOff x="304800" y="10377804"/>
            <a:chExt cx="6955155" cy="18415"/>
          </a:xfrm>
        </p:grpSpPr>
        <p:sp>
          <p:nvSpPr>
            <p:cNvPr id="4" name="object 4" descr=""/>
            <p:cNvSpPr/>
            <p:nvPr/>
          </p:nvSpPr>
          <p:spPr>
            <a:xfrm>
              <a:off x="7247890" y="10377804"/>
              <a:ext cx="12065" cy="18415"/>
            </a:xfrm>
            <a:custGeom>
              <a:avLst/>
              <a:gdLst/>
              <a:ahLst/>
              <a:cxnLst/>
              <a:rect l="l" t="t" r="r" b="b"/>
              <a:pathLst>
                <a:path w="12065" h="18415">
                  <a:moveTo>
                    <a:pt x="12064" y="0"/>
                  </a:moveTo>
                  <a:lnTo>
                    <a:pt x="0" y="0"/>
                  </a:lnTo>
                  <a:lnTo>
                    <a:pt x="0" y="18414"/>
                  </a:lnTo>
                  <a:lnTo>
                    <a:pt x="12064" y="18414"/>
                  </a:lnTo>
                  <a:lnTo>
                    <a:pt x="12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04800" y="10380979"/>
              <a:ext cx="6951980" cy="12065"/>
            </a:xfrm>
            <a:custGeom>
              <a:avLst/>
              <a:gdLst/>
              <a:ahLst/>
              <a:cxnLst/>
              <a:rect l="l" t="t" r="r" b="b"/>
              <a:pathLst>
                <a:path w="6951980" h="12065">
                  <a:moveTo>
                    <a:pt x="0" y="12064"/>
                  </a:moveTo>
                  <a:lnTo>
                    <a:pt x="6951980" y="12064"/>
                  </a:lnTo>
                </a:path>
                <a:path w="6951980" h="12065">
                  <a:moveTo>
                    <a:pt x="12700" y="0"/>
                  </a:moveTo>
                  <a:lnTo>
                    <a:pt x="6939915" y="0"/>
                  </a:lnTo>
                </a:path>
              </a:pathLst>
            </a:custGeom>
            <a:ln w="60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359535" y="1203706"/>
            <a:ext cx="4129404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b="1">
                <a:latin typeface="Trebuchet MS"/>
                <a:cs typeface="Trebuchet MS"/>
              </a:rPr>
              <a:t>5.</a:t>
            </a:r>
            <a:r>
              <a:rPr dirty="0" sz="1400" spc="-90" b="1">
                <a:latin typeface="Trebuchet MS"/>
                <a:cs typeface="Trebuchet MS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Paper</a:t>
            </a:r>
            <a:r>
              <a:rPr dirty="0" u="sng" sz="1400" spc="-3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Publication/</a:t>
            </a:r>
            <a:r>
              <a:rPr dirty="0" u="sng" sz="1400" spc="-3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Participation</a:t>
            </a:r>
            <a:r>
              <a:rPr dirty="0" u="sng" sz="1400" spc="-6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at</a:t>
            </a:r>
            <a:r>
              <a:rPr dirty="0" u="sng" sz="1400" spc="-2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Conference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359535" y="9911562"/>
            <a:ext cx="1013460" cy="1758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000">
                <a:latin typeface="Cambria"/>
                <a:cs typeface="Cambria"/>
              </a:rPr>
              <a:t>Seminar</a:t>
            </a:r>
            <a:r>
              <a:rPr dirty="0" sz="1000" spc="-3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Log</a:t>
            </a:r>
            <a:r>
              <a:rPr dirty="0" sz="1000" spc="-15">
                <a:latin typeface="Cambria"/>
                <a:cs typeface="Cambria"/>
              </a:rPr>
              <a:t> </a:t>
            </a:r>
            <a:r>
              <a:rPr dirty="0" sz="1000" spc="-20">
                <a:latin typeface="Cambria"/>
                <a:cs typeface="Cambria"/>
              </a:rPr>
              <a:t>Book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783585" y="9911562"/>
            <a:ext cx="2537460" cy="1758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000">
                <a:latin typeface="Cambria"/>
                <a:cs typeface="Cambria"/>
              </a:rPr>
              <a:t>Third</a:t>
            </a:r>
            <a:r>
              <a:rPr dirty="0" sz="1000" spc="-1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Year</a:t>
            </a:r>
            <a:r>
              <a:rPr dirty="0" sz="1000" spc="-1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Computer</a:t>
            </a:r>
            <a:r>
              <a:rPr dirty="0" sz="1000" spc="-10">
                <a:latin typeface="Cambria"/>
                <a:cs typeface="Cambria"/>
              </a:rPr>
              <a:t> Engineering,</a:t>
            </a:r>
            <a:r>
              <a:rPr dirty="0" sz="1000" spc="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SPPU,</a:t>
            </a:r>
            <a:r>
              <a:rPr dirty="0" sz="1000" spc="5">
                <a:latin typeface="Cambria"/>
                <a:cs typeface="Cambria"/>
              </a:rPr>
              <a:t> </a:t>
            </a:r>
            <a:r>
              <a:rPr dirty="0" sz="1000" spc="-20">
                <a:latin typeface="Cambria"/>
                <a:cs typeface="Cambria"/>
              </a:rPr>
              <a:t>Pune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73025">
              <a:lnSpc>
                <a:spcPct val="100000"/>
              </a:lnSpc>
              <a:spcBef>
                <a:spcPts val="60"/>
              </a:spcBef>
            </a:pPr>
            <a:r>
              <a:rPr dirty="0"/>
              <a:t>Page</a:t>
            </a:r>
            <a:r>
              <a:rPr dirty="0" spc="-15"/>
              <a:t> </a:t>
            </a:r>
            <a:r>
              <a:rPr dirty="0" spc="-50"/>
              <a:t>6</a:t>
            </a: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1091488" y="1616074"/>
          <a:ext cx="5958840" cy="2750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/>
                <a:gridCol w="2515870"/>
                <a:gridCol w="1524635"/>
                <a:gridCol w="1280795"/>
              </a:tblGrid>
              <a:tr h="178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3"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dirty="0" sz="1200" b="1">
                          <a:latin typeface="Trebuchet MS"/>
                          <a:cs typeface="Trebuchet MS"/>
                        </a:rPr>
                        <a:t>Name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200" spc="-3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Organizer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170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marR="1841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dirty="0" sz="1200" spc="-20" b="1">
                          <a:latin typeface="Trebuchet MS"/>
                          <a:cs typeface="Trebuchet MS"/>
                        </a:rPr>
                        <a:t>Date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170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1305"/>
                        </a:lnSpc>
                      </a:pP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Certificates/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Sr.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0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0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ts val="1305"/>
                        </a:lnSpc>
                      </a:pP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Prizes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88595"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No.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0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0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ts val="1365"/>
                        </a:lnSpc>
                      </a:pPr>
                      <a:r>
                        <a:rPr dirty="0" sz="1200" b="1">
                          <a:latin typeface="Trebuchet MS"/>
                          <a:cs typeface="Trebuchet MS"/>
                        </a:rPr>
                        <a:t>won</a:t>
                      </a:r>
                      <a:r>
                        <a:rPr dirty="0" sz="1200" spc="-4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dirty="0" sz="1200" spc="-6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any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2290"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1.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9115"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2.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54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3.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9115"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4.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1588135" y="4545329"/>
            <a:ext cx="25787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rebuchet MS"/>
                <a:cs typeface="Trebuchet MS"/>
              </a:rPr>
              <a:t>Attach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attested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copy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certificate(s)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3819" y="9848711"/>
            <a:ext cx="5311775" cy="55878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304800" y="10375265"/>
            <a:ext cx="6955155" cy="18415"/>
            <a:chOff x="304800" y="10375265"/>
            <a:chExt cx="6955155" cy="18415"/>
          </a:xfrm>
        </p:grpSpPr>
        <p:sp>
          <p:nvSpPr>
            <p:cNvPr id="4" name="object 4" descr=""/>
            <p:cNvSpPr/>
            <p:nvPr/>
          </p:nvSpPr>
          <p:spPr>
            <a:xfrm>
              <a:off x="7247890" y="10375265"/>
              <a:ext cx="12065" cy="18415"/>
            </a:xfrm>
            <a:custGeom>
              <a:avLst/>
              <a:gdLst/>
              <a:ahLst/>
              <a:cxnLst/>
              <a:rect l="l" t="t" r="r" b="b"/>
              <a:pathLst>
                <a:path w="12065" h="18415">
                  <a:moveTo>
                    <a:pt x="12064" y="0"/>
                  </a:moveTo>
                  <a:lnTo>
                    <a:pt x="0" y="0"/>
                  </a:lnTo>
                  <a:lnTo>
                    <a:pt x="0" y="18415"/>
                  </a:lnTo>
                  <a:lnTo>
                    <a:pt x="12064" y="18415"/>
                  </a:lnTo>
                  <a:lnTo>
                    <a:pt x="12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04800" y="10378440"/>
              <a:ext cx="6951980" cy="12065"/>
            </a:xfrm>
            <a:custGeom>
              <a:avLst/>
              <a:gdLst/>
              <a:ahLst/>
              <a:cxnLst/>
              <a:rect l="l" t="t" r="r" b="b"/>
              <a:pathLst>
                <a:path w="6951980" h="12065">
                  <a:moveTo>
                    <a:pt x="0" y="12065"/>
                  </a:moveTo>
                  <a:lnTo>
                    <a:pt x="6951980" y="12065"/>
                  </a:lnTo>
                </a:path>
                <a:path w="6951980" h="12065">
                  <a:moveTo>
                    <a:pt x="12700" y="0"/>
                  </a:moveTo>
                  <a:lnTo>
                    <a:pt x="6939915" y="0"/>
                  </a:lnTo>
                </a:path>
              </a:pathLst>
            </a:custGeom>
            <a:ln w="60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359535" y="874521"/>
            <a:ext cx="2162175" cy="5740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b="1">
                <a:latin typeface="Trebuchet MS"/>
                <a:cs typeface="Trebuchet MS"/>
              </a:rPr>
              <a:t>6.</a:t>
            </a:r>
            <a:r>
              <a:rPr dirty="0" sz="1400" spc="35" b="1">
                <a:latin typeface="Trebuchet MS"/>
                <a:cs typeface="Trebuchet MS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Rubrics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dirty="0" sz="1200" b="1">
                <a:latin typeface="Trebuchet MS"/>
                <a:cs typeface="Trebuchet MS"/>
              </a:rPr>
              <a:t>A)</a:t>
            </a:r>
            <a:r>
              <a:rPr dirty="0" sz="1200" spc="320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Contents</a:t>
            </a:r>
            <a:r>
              <a:rPr dirty="0" sz="1200" spc="-5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and</a:t>
            </a:r>
            <a:r>
              <a:rPr dirty="0" sz="1200" spc="-15" b="1">
                <a:latin typeface="Trebuchet MS"/>
                <a:cs typeface="Trebuchet MS"/>
              </a:rPr>
              <a:t> </a:t>
            </a:r>
            <a:r>
              <a:rPr dirty="0" sz="1200" spc="-10" b="1">
                <a:latin typeface="Trebuchet MS"/>
                <a:cs typeface="Trebuchet MS"/>
              </a:rPr>
              <a:t>Presentation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359535" y="9911562"/>
            <a:ext cx="1013460" cy="1758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000">
                <a:latin typeface="Cambria"/>
                <a:cs typeface="Cambria"/>
              </a:rPr>
              <a:t>Seminar</a:t>
            </a:r>
            <a:r>
              <a:rPr dirty="0" sz="1000" spc="-3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Log</a:t>
            </a:r>
            <a:r>
              <a:rPr dirty="0" sz="1000" spc="-15">
                <a:latin typeface="Cambria"/>
                <a:cs typeface="Cambria"/>
              </a:rPr>
              <a:t> </a:t>
            </a:r>
            <a:r>
              <a:rPr dirty="0" sz="1000" spc="-20">
                <a:latin typeface="Cambria"/>
                <a:cs typeface="Cambria"/>
              </a:rPr>
              <a:t>Book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783585" y="9911562"/>
            <a:ext cx="2537460" cy="1758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000">
                <a:latin typeface="Cambria"/>
                <a:cs typeface="Cambria"/>
              </a:rPr>
              <a:t>Third</a:t>
            </a:r>
            <a:r>
              <a:rPr dirty="0" sz="1000" spc="-1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Year</a:t>
            </a:r>
            <a:r>
              <a:rPr dirty="0" sz="1000" spc="-1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Computer</a:t>
            </a:r>
            <a:r>
              <a:rPr dirty="0" sz="1000" spc="-10">
                <a:latin typeface="Cambria"/>
                <a:cs typeface="Cambria"/>
              </a:rPr>
              <a:t> Engineering,</a:t>
            </a:r>
            <a:r>
              <a:rPr dirty="0" sz="1000" spc="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SPPU,</a:t>
            </a:r>
            <a:r>
              <a:rPr dirty="0" sz="1000" spc="5">
                <a:latin typeface="Cambria"/>
                <a:cs typeface="Cambria"/>
              </a:rPr>
              <a:t> </a:t>
            </a:r>
            <a:r>
              <a:rPr dirty="0" sz="1000" spc="-20">
                <a:latin typeface="Cambria"/>
                <a:cs typeface="Cambria"/>
              </a:rPr>
              <a:t>Pune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73025">
              <a:lnSpc>
                <a:spcPct val="100000"/>
              </a:lnSpc>
              <a:spcBef>
                <a:spcPts val="60"/>
              </a:spcBef>
            </a:pPr>
            <a:r>
              <a:rPr dirty="0"/>
              <a:t>Page</a:t>
            </a:r>
            <a:r>
              <a:rPr dirty="0" spc="-15"/>
              <a:t> </a:t>
            </a:r>
            <a:r>
              <a:rPr dirty="0" spc="-50"/>
              <a:t>7</a:t>
            </a: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692200" y="1597786"/>
          <a:ext cx="6187440" cy="7044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735"/>
                <a:gridCol w="1256030"/>
                <a:gridCol w="393064"/>
                <a:gridCol w="585469"/>
                <a:gridCol w="1106805"/>
                <a:gridCol w="1040129"/>
                <a:gridCol w="1042670"/>
              </a:tblGrid>
              <a:tr h="1797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320"/>
                        </a:lnSpc>
                      </a:pP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Grade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49225">
                        <a:lnSpc>
                          <a:spcPts val="1320"/>
                        </a:lnSpc>
                      </a:pP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Excellent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ts val="1320"/>
                        </a:lnSpc>
                      </a:pPr>
                      <a:r>
                        <a:rPr dirty="0" sz="1200" b="1">
                          <a:latin typeface="Trebuchet MS"/>
                          <a:cs typeface="Trebuchet MS"/>
                        </a:rPr>
                        <a:t>Very</a:t>
                      </a:r>
                      <a:r>
                        <a:rPr dirty="0" sz="1200" spc="-7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0" b="1">
                          <a:latin typeface="Trebuchet MS"/>
                          <a:cs typeface="Trebuchet MS"/>
                        </a:rPr>
                        <a:t>Good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ts val="1320"/>
                        </a:lnSpc>
                      </a:pPr>
                      <a:r>
                        <a:rPr dirty="0" sz="1200" spc="-20" b="1">
                          <a:latin typeface="Trebuchet MS"/>
                          <a:cs typeface="Trebuchet MS"/>
                        </a:rPr>
                        <a:t>Fair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15875">
                        <a:lnSpc>
                          <a:spcPts val="1320"/>
                        </a:lnSpc>
                      </a:pPr>
                      <a:r>
                        <a:rPr dirty="0" sz="1200" spc="-20" b="1">
                          <a:latin typeface="Trebuchet MS"/>
                          <a:cs typeface="Trebuchet MS"/>
                        </a:rPr>
                        <a:t>Poor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70510">
                <a:tc gridSpan="2">
                  <a:txBody>
                    <a:bodyPr/>
                    <a:lstStyle/>
                    <a:p>
                      <a:pPr marL="487680">
                        <a:lnSpc>
                          <a:spcPts val="1340"/>
                        </a:lnSpc>
                      </a:pPr>
                      <a:r>
                        <a:rPr dirty="0" sz="1200" b="1">
                          <a:latin typeface="Trebuchet MS"/>
                          <a:cs typeface="Trebuchet MS"/>
                        </a:rPr>
                        <a:t>(Grade</a:t>
                      </a: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Point)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64795">
                        <a:lnSpc>
                          <a:spcPts val="1340"/>
                        </a:lnSpc>
                      </a:pP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(10-</a:t>
                      </a: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9)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ts val="1340"/>
                        </a:lnSpc>
                      </a:pP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(6-</a:t>
                      </a: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8)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1340"/>
                        </a:lnSpc>
                      </a:pP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(3-</a:t>
                      </a: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5)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(1-</a:t>
                      </a: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2)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645">
                <a:tc gridSpan="2">
                  <a:txBody>
                    <a:bodyPr/>
                    <a:lstStyle/>
                    <a:p>
                      <a:pPr marL="597535">
                        <a:lnSpc>
                          <a:spcPts val="1370"/>
                        </a:lnSpc>
                      </a:pP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Parameter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6720">
                <a:tc gridSpan="2">
                  <a:txBody>
                    <a:bodyPr/>
                    <a:lstStyle/>
                    <a:p>
                      <a:pPr marL="381000">
                        <a:lnSpc>
                          <a:spcPts val="1345"/>
                        </a:lnSpc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Slide</a:t>
                      </a:r>
                      <a:r>
                        <a:rPr dirty="0" sz="120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Preparation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9259">
                <a:tc gridSpan="2">
                  <a:txBody>
                    <a:bodyPr/>
                    <a:lstStyle/>
                    <a:p>
                      <a:pPr marL="548640">
                        <a:lnSpc>
                          <a:spcPts val="1345"/>
                        </a:lnSpc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Verbal</a:t>
                      </a:r>
                      <a:r>
                        <a:rPr dirty="0" sz="12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Skills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61670">
                <a:tc gridSpan="2">
                  <a:txBody>
                    <a:bodyPr/>
                    <a:lstStyle/>
                    <a:p>
                      <a:pPr marL="585470">
                        <a:lnSpc>
                          <a:spcPts val="1345"/>
                        </a:lnSpc>
                      </a:pPr>
                      <a:r>
                        <a:rPr dirty="0" sz="1200" spc="-10">
                          <a:latin typeface="Trebuchet MS"/>
                          <a:cs typeface="Trebuchet MS"/>
                        </a:rPr>
                        <a:t>Confidence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8784">
                <a:tc gridSpan="2">
                  <a:txBody>
                    <a:bodyPr/>
                    <a:lstStyle/>
                    <a:p>
                      <a:pPr marL="557530">
                        <a:lnSpc>
                          <a:spcPts val="1370"/>
                        </a:lnSpc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Eye</a:t>
                      </a:r>
                      <a:r>
                        <a:rPr dirty="0" sz="12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Contact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4025">
                <a:tc gridSpan="2"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dirty="0" sz="1200" spc="-10">
                          <a:latin typeface="Trebuchet MS"/>
                          <a:cs typeface="Trebuchet MS"/>
                        </a:rPr>
                        <a:t>Contents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645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0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45"/>
                        </a:lnSpc>
                      </a:pPr>
                      <a:r>
                        <a:rPr dirty="0" sz="1200" b="1">
                          <a:latin typeface="Trebuchet MS"/>
                          <a:cs typeface="Trebuchet MS"/>
                        </a:rPr>
                        <a:t>B)</a:t>
                      </a:r>
                      <a:r>
                        <a:rPr dirty="0" sz="1200" spc="-2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Overall</a:t>
                      </a:r>
                      <a:r>
                        <a:rPr dirty="0" sz="1200" spc="-3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performance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8115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260"/>
                        </a:lnSpc>
                      </a:pP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Grade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49225">
                        <a:lnSpc>
                          <a:spcPts val="1260"/>
                        </a:lnSpc>
                      </a:pP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Excellent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ts val="1260"/>
                        </a:lnSpc>
                      </a:pPr>
                      <a:r>
                        <a:rPr dirty="0" sz="1200" b="1">
                          <a:latin typeface="Trebuchet MS"/>
                          <a:cs typeface="Trebuchet MS"/>
                        </a:rPr>
                        <a:t>Very</a:t>
                      </a:r>
                      <a:r>
                        <a:rPr dirty="0" sz="1200" spc="-7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0" b="1">
                          <a:latin typeface="Trebuchet MS"/>
                          <a:cs typeface="Trebuchet MS"/>
                        </a:rPr>
                        <a:t>Good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ts val="1260"/>
                        </a:lnSpc>
                      </a:pPr>
                      <a:r>
                        <a:rPr dirty="0" sz="1200" spc="-20" b="1">
                          <a:latin typeface="Trebuchet MS"/>
                          <a:cs typeface="Trebuchet MS"/>
                        </a:rPr>
                        <a:t>Fair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15875">
                        <a:lnSpc>
                          <a:spcPts val="1260"/>
                        </a:lnSpc>
                      </a:pPr>
                      <a:r>
                        <a:rPr dirty="0" sz="1200" spc="-20" b="1">
                          <a:latin typeface="Trebuchet MS"/>
                          <a:cs typeface="Trebuchet MS"/>
                        </a:rPr>
                        <a:t>Poor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69240">
                <a:tc gridSpan="2">
                  <a:txBody>
                    <a:bodyPr/>
                    <a:lstStyle/>
                    <a:p>
                      <a:pPr marL="487680">
                        <a:lnSpc>
                          <a:spcPts val="1330"/>
                        </a:lnSpc>
                      </a:pPr>
                      <a:r>
                        <a:rPr dirty="0" sz="1200" b="1">
                          <a:latin typeface="Trebuchet MS"/>
                          <a:cs typeface="Trebuchet MS"/>
                        </a:rPr>
                        <a:t>(Grade</a:t>
                      </a: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Point)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64795">
                        <a:lnSpc>
                          <a:spcPts val="1330"/>
                        </a:lnSpc>
                      </a:pP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(10-</a:t>
                      </a: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9)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ts val="1330"/>
                        </a:lnSpc>
                      </a:pP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(6-</a:t>
                      </a: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8)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1330"/>
                        </a:lnSpc>
                      </a:pP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(3-</a:t>
                      </a: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5)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(1-</a:t>
                      </a: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2)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 gridSpan="2">
                  <a:txBody>
                    <a:bodyPr/>
                    <a:lstStyle/>
                    <a:p>
                      <a:pPr marL="597535">
                        <a:lnSpc>
                          <a:spcPts val="1345"/>
                        </a:lnSpc>
                      </a:pP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Parameter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40">
                <a:tc gridSpan="2">
                  <a:txBody>
                    <a:bodyPr/>
                    <a:lstStyle/>
                    <a:p>
                      <a:pPr marL="182880">
                        <a:lnSpc>
                          <a:spcPts val="1220"/>
                        </a:lnSpc>
                      </a:pPr>
                      <a:r>
                        <a:rPr dirty="0" sz="1200" spc="-10">
                          <a:latin typeface="Trebuchet MS"/>
                          <a:cs typeface="Trebuchet MS"/>
                        </a:rPr>
                        <a:t>Punctuality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2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Timely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8445">
                <a:tc gridSpan="2">
                  <a:txBody>
                    <a:bodyPr/>
                    <a:lstStyle/>
                    <a:p>
                      <a:pPr marL="572770">
                        <a:lnSpc>
                          <a:spcPts val="1340"/>
                        </a:lnSpc>
                      </a:pPr>
                      <a:r>
                        <a:rPr dirty="0" sz="1200" spc="-10">
                          <a:latin typeface="Trebuchet MS"/>
                          <a:cs typeface="Trebuchet MS"/>
                        </a:rPr>
                        <a:t>Completion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9895">
                <a:tc gridSpan="2">
                  <a:txBody>
                    <a:bodyPr/>
                    <a:lstStyle/>
                    <a:p>
                      <a:pPr marL="215900">
                        <a:lnSpc>
                          <a:spcPts val="1370"/>
                        </a:lnSpc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Question</a:t>
                      </a:r>
                      <a:r>
                        <a:rPr dirty="0" sz="12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2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Answers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815">
                <a:tc gridSpan="2">
                  <a:txBody>
                    <a:bodyPr/>
                    <a:lstStyle/>
                    <a:p>
                      <a:pPr marL="198120">
                        <a:lnSpc>
                          <a:spcPts val="1245"/>
                        </a:lnSpc>
                      </a:pPr>
                      <a:r>
                        <a:rPr dirty="0" sz="1200" spc="-10">
                          <a:latin typeface="Trebuchet MS"/>
                          <a:cs typeface="Trebuchet MS"/>
                        </a:rPr>
                        <a:t>Attendance</a:t>
                      </a:r>
                      <a:r>
                        <a:rPr dirty="0" sz="12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2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Active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0220">
                <a:tc gridSpan="2">
                  <a:txBody>
                    <a:bodyPr/>
                    <a:lstStyle/>
                    <a:p>
                      <a:pPr marL="524510">
                        <a:lnSpc>
                          <a:spcPts val="1340"/>
                        </a:lnSpc>
                      </a:pPr>
                      <a:r>
                        <a:rPr dirty="0" sz="1200" spc="-10">
                          <a:latin typeface="Trebuchet MS"/>
                          <a:cs typeface="Trebuchet MS"/>
                        </a:rPr>
                        <a:t>Participation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8784">
                <a:tc gridSpan="2">
                  <a:txBody>
                    <a:bodyPr/>
                    <a:lstStyle/>
                    <a:p>
                      <a:pPr marL="448309">
                        <a:lnSpc>
                          <a:spcPts val="1345"/>
                        </a:lnSpc>
                      </a:pPr>
                      <a:r>
                        <a:rPr dirty="0" sz="1200" spc="-10">
                          <a:latin typeface="Trebuchet MS"/>
                          <a:cs typeface="Trebuchet MS"/>
                        </a:rPr>
                        <a:t>Seminar</a:t>
                      </a:r>
                      <a:r>
                        <a:rPr dirty="0" sz="12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Report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815">
                <a:tc gridSpan="2">
                  <a:txBody>
                    <a:bodyPr/>
                    <a:lstStyle/>
                    <a:p>
                      <a:pPr marL="286385">
                        <a:lnSpc>
                          <a:spcPts val="1245"/>
                        </a:lnSpc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Paper</a:t>
                      </a:r>
                      <a:r>
                        <a:rPr dirty="0" sz="12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publication</a:t>
                      </a:r>
                      <a:r>
                        <a:rPr dirty="0" sz="12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50">
                          <a:latin typeface="Trebuchet MS"/>
                          <a:cs typeface="Trebuchet MS"/>
                        </a:rPr>
                        <a:t>&amp;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3210">
                <a:tc gridSpan="2">
                  <a:txBody>
                    <a:bodyPr/>
                    <a:lstStyle/>
                    <a:p>
                      <a:pPr marL="536575">
                        <a:lnSpc>
                          <a:spcPts val="1340"/>
                        </a:lnSpc>
                      </a:pPr>
                      <a:r>
                        <a:rPr dirty="0" sz="1200" spc="-10">
                          <a:latin typeface="Trebuchet MS"/>
                          <a:cs typeface="Trebuchet MS"/>
                        </a:rPr>
                        <a:t>presentation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3819" y="9842412"/>
            <a:ext cx="5311775" cy="55891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304800" y="10368915"/>
            <a:ext cx="6955155" cy="18415"/>
            <a:chOff x="304800" y="10368915"/>
            <a:chExt cx="6955155" cy="18415"/>
          </a:xfrm>
        </p:grpSpPr>
        <p:sp>
          <p:nvSpPr>
            <p:cNvPr id="4" name="object 4" descr=""/>
            <p:cNvSpPr/>
            <p:nvPr/>
          </p:nvSpPr>
          <p:spPr>
            <a:xfrm>
              <a:off x="7247890" y="10368915"/>
              <a:ext cx="12065" cy="18415"/>
            </a:xfrm>
            <a:custGeom>
              <a:avLst/>
              <a:gdLst/>
              <a:ahLst/>
              <a:cxnLst/>
              <a:rect l="l" t="t" r="r" b="b"/>
              <a:pathLst>
                <a:path w="12065" h="18415">
                  <a:moveTo>
                    <a:pt x="12064" y="0"/>
                  </a:moveTo>
                  <a:lnTo>
                    <a:pt x="0" y="0"/>
                  </a:lnTo>
                  <a:lnTo>
                    <a:pt x="0" y="18415"/>
                  </a:lnTo>
                  <a:lnTo>
                    <a:pt x="12064" y="18415"/>
                  </a:lnTo>
                  <a:lnTo>
                    <a:pt x="12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04800" y="10372090"/>
              <a:ext cx="6951980" cy="12065"/>
            </a:xfrm>
            <a:custGeom>
              <a:avLst/>
              <a:gdLst/>
              <a:ahLst/>
              <a:cxnLst/>
              <a:rect l="l" t="t" r="r" b="b"/>
              <a:pathLst>
                <a:path w="6951980" h="12065">
                  <a:moveTo>
                    <a:pt x="0" y="12065"/>
                  </a:moveTo>
                  <a:lnTo>
                    <a:pt x="6951980" y="12065"/>
                  </a:lnTo>
                </a:path>
                <a:path w="6951980" h="12065">
                  <a:moveTo>
                    <a:pt x="12700" y="0"/>
                  </a:moveTo>
                  <a:lnTo>
                    <a:pt x="6939915" y="0"/>
                  </a:lnTo>
                </a:path>
              </a:pathLst>
            </a:custGeom>
            <a:ln w="60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359535" y="874521"/>
            <a:ext cx="5264150" cy="4458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rebuchet MS"/>
                <a:cs typeface="Trebuchet MS"/>
              </a:rPr>
              <a:t>Annexure</a:t>
            </a:r>
            <a:r>
              <a:rPr dirty="0" sz="1200" spc="-30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i:</a:t>
            </a:r>
            <a:r>
              <a:rPr dirty="0" sz="1200" spc="-30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Format</a:t>
            </a:r>
            <a:r>
              <a:rPr dirty="0" sz="1200" spc="-25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for</a:t>
            </a:r>
            <a:r>
              <a:rPr dirty="0" sz="1200" spc="-35" b="1">
                <a:latin typeface="Trebuchet MS"/>
                <a:cs typeface="Trebuchet MS"/>
              </a:rPr>
              <a:t> </a:t>
            </a:r>
            <a:r>
              <a:rPr dirty="0" sz="1200" spc="-10" b="1">
                <a:latin typeface="Trebuchet MS"/>
                <a:cs typeface="Trebuchet MS"/>
              </a:rPr>
              <a:t>Synopsis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65"/>
              </a:spcBef>
            </a:pPr>
            <a:endParaRPr sz="1200">
              <a:latin typeface="Trebuchet MS"/>
              <a:cs typeface="Trebuchet MS"/>
            </a:endParaRPr>
          </a:p>
          <a:p>
            <a:pPr marL="658495" indent="-188595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658495" algn="l"/>
              </a:tabLst>
            </a:pPr>
            <a:r>
              <a:rPr dirty="0" sz="1200" b="1">
                <a:latin typeface="Trebuchet MS"/>
                <a:cs typeface="Trebuchet MS"/>
              </a:rPr>
              <a:t>Cover</a:t>
            </a:r>
            <a:r>
              <a:rPr dirty="0" sz="1200" spc="-35" b="1">
                <a:latin typeface="Trebuchet MS"/>
                <a:cs typeface="Trebuchet MS"/>
              </a:rPr>
              <a:t> </a:t>
            </a:r>
            <a:r>
              <a:rPr dirty="0" sz="1200" spc="-10" b="1">
                <a:latin typeface="Trebuchet MS"/>
                <a:cs typeface="Trebuchet MS"/>
              </a:rPr>
              <a:t>Page:</a:t>
            </a:r>
            <a:endParaRPr sz="12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645"/>
              </a:spcBef>
            </a:pPr>
            <a:r>
              <a:rPr dirty="0" sz="1200" b="1">
                <a:latin typeface="Trebuchet MS"/>
                <a:cs typeface="Trebuchet MS"/>
              </a:rPr>
              <a:t>Name</a:t>
            </a:r>
            <a:r>
              <a:rPr dirty="0" sz="1200" spc="-10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of</a:t>
            </a:r>
            <a:r>
              <a:rPr dirty="0" sz="1200" spc="-20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the</a:t>
            </a:r>
            <a:r>
              <a:rPr dirty="0" sz="1200" spc="-10" b="1">
                <a:latin typeface="Trebuchet MS"/>
                <a:cs typeface="Trebuchet MS"/>
              </a:rPr>
              <a:t> Student:</a:t>
            </a:r>
            <a:endParaRPr sz="12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650"/>
              </a:spcBef>
              <a:tabLst>
                <a:tab pos="1930400" algn="l"/>
                <a:tab pos="3564890" algn="l"/>
              </a:tabLst>
            </a:pPr>
            <a:r>
              <a:rPr dirty="0" sz="1200" b="1">
                <a:latin typeface="Trebuchet MS"/>
                <a:cs typeface="Trebuchet MS"/>
              </a:rPr>
              <a:t>Roll</a:t>
            </a:r>
            <a:r>
              <a:rPr dirty="0" sz="1200" spc="-10" b="1">
                <a:latin typeface="Trebuchet MS"/>
                <a:cs typeface="Trebuchet MS"/>
              </a:rPr>
              <a:t> </a:t>
            </a:r>
            <a:r>
              <a:rPr dirty="0" sz="1200" spc="-25" b="1">
                <a:latin typeface="Trebuchet MS"/>
                <a:cs typeface="Trebuchet MS"/>
              </a:rPr>
              <a:t>No:</a:t>
            </a:r>
            <a:r>
              <a:rPr dirty="0" sz="1200" b="1">
                <a:latin typeface="Trebuchet MS"/>
                <a:cs typeface="Trebuchet MS"/>
              </a:rPr>
              <a:t>	</a:t>
            </a:r>
            <a:r>
              <a:rPr dirty="0" sz="1200" spc="-10" b="1">
                <a:latin typeface="Trebuchet MS"/>
                <a:cs typeface="Trebuchet MS"/>
              </a:rPr>
              <a:t>Branch:</a:t>
            </a:r>
            <a:r>
              <a:rPr dirty="0" sz="1200" b="1">
                <a:latin typeface="Trebuchet MS"/>
                <a:cs typeface="Trebuchet MS"/>
              </a:rPr>
              <a:t>	</a:t>
            </a:r>
            <a:r>
              <a:rPr dirty="0" sz="1150" b="1">
                <a:latin typeface="Trebuchet MS"/>
                <a:cs typeface="Trebuchet MS"/>
              </a:rPr>
              <a:t>Email</a:t>
            </a:r>
            <a:r>
              <a:rPr dirty="0" sz="1150" spc="-40" b="1">
                <a:latin typeface="Trebuchet MS"/>
                <a:cs typeface="Trebuchet MS"/>
              </a:rPr>
              <a:t> </a:t>
            </a:r>
            <a:r>
              <a:rPr dirty="0" sz="1150" spc="-25" b="1">
                <a:latin typeface="Trebuchet MS"/>
                <a:cs typeface="Trebuchet MS"/>
              </a:rPr>
              <a:t>ID:</a:t>
            </a:r>
            <a:endParaRPr sz="1150">
              <a:latin typeface="Trebuchet MS"/>
              <a:cs typeface="Trebuchet MS"/>
            </a:endParaRPr>
          </a:p>
          <a:p>
            <a:pPr marL="585470">
              <a:lnSpc>
                <a:spcPct val="100000"/>
              </a:lnSpc>
              <a:spcBef>
                <a:spcPts val="645"/>
              </a:spcBef>
            </a:pPr>
            <a:r>
              <a:rPr dirty="0" sz="1200" spc="-10" b="1">
                <a:latin typeface="Trebuchet MS"/>
                <a:cs typeface="Trebuchet MS"/>
              </a:rPr>
              <a:t>Mobile:</a:t>
            </a:r>
            <a:endParaRPr sz="1200">
              <a:latin typeface="Trebuchet MS"/>
              <a:cs typeface="Trebuchet MS"/>
            </a:endParaRPr>
          </a:p>
          <a:p>
            <a:pPr marL="979169">
              <a:lnSpc>
                <a:spcPct val="100000"/>
              </a:lnSpc>
              <a:spcBef>
                <a:spcPts val="650"/>
              </a:spcBef>
            </a:pPr>
            <a:r>
              <a:rPr dirty="0" sz="1200" b="1">
                <a:latin typeface="Trebuchet MS"/>
                <a:cs typeface="Trebuchet MS"/>
              </a:rPr>
              <a:t>Title</a:t>
            </a:r>
            <a:r>
              <a:rPr dirty="0" sz="1200" spc="-10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of</a:t>
            </a:r>
            <a:r>
              <a:rPr dirty="0" sz="1200" spc="-15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the</a:t>
            </a:r>
            <a:r>
              <a:rPr dirty="0" sz="1200" spc="-5" b="1">
                <a:latin typeface="Trebuchet MS"/>
                <a:cs typeface="Trebuchet MS"/>
              </a:rPr>
              <a:t> </a:t>
            </a:r>
            <a:r>
              <a:rPr dirty="0" sz="1200" spc="-10" b="1">
                <a:latin typeface="Trebuchet MS"/>
                <a:cs typeface="Trebuchet MS"/>
              </a:rPr>
              <a:t>topic:</a:t>
            </a:r>
            <a:endParaRPr sz="1200">
              <a:latin typeface="Trebuchet MS"/>
              <a:cs typeface="Trebuchet MS"/>
            </a:endParaRPr>
          </a:p>
          <a:p>
            <a:pPr marL="698500" marR="3355340" indent="280035">
              <a:lnSpc>
                <a:spcPct val="145000"/>
              </a:lnSpc>
            </a:pPr>
            <a:r>
              <a:rPr dirty="0" sz="1200" b="1">
                <a:latin typeface="Trebuchet MS"/>
                <a:cs typeface="Trebuchet MS"/>
              </a:rPr>
              <a:t>Area</a:t>
            </a:r>
            <a:r>
              <a:rPr dirty="0" sz="1200" spc="-5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of</a:t>
            </a:r>
            <a:r>
              <a:rPr dirty="0" sz="1200" spc="-20" b="1">
                <a:latin typeface="Trebuchet MS"/>
                <a:cs typeface="Trebuchet MS"/>
              </a:rPr>
              <a:t> topic </a:t>
            </a:r>
            <a:r>
              <a:rPr dirty="0" sz="1200" spc="-10" b="1">
                <a:latin typeface="Trebuchet MS"/>
                <a:cs typeface="Trebuchet MS"/>
              </a:rPr>
              <a:t>Abstract:</a:t>
            </a:r>
            <a:endParaRPr sz="1200">
              <a:latin typeface="Trebuchet MS"/>
              <a:cs typeface="Trebuchet MS"/>
            </a:endParaRPr>
          </a:p>
          <a:p>
            <a:pPr marL="927100" marR="5080">
              <a:lnSpc>
                <a:spcPct val="143300"/>
              </a:lnSpc>
              <a:spcBef>
                <a:spcPts val="75"/>
              </a:spcBef>
            </a:pPr>
            <a:r>
              <a:rPr dirty="0" sz="1200">
                <a:latin typeface="Trebuchet MS"/>
                <a:cs typeface="Trebuchet MS"/>
              </a:rPr>
              <a:t>Abstract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should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be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approximately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200-300</a:t>
            </a:r>
            <a:r>
              <a:rPr dirty="0" sz="1200" spc="-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words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giving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brief </a:t>
            </a:r>
            <a:r>
              <a:rPr dirty="0" sz="1200">
                <a:latin typeface="Trebuchet MS"/>
                <a:cs typeface="Trebuchet MS"/>
              </a:rPr>
              <a:t>introduction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about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topic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along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with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scope.</a:t>
            </a:r>
            <a:endParaRPr sz="1200">
              <a:latin typeface="Trebuchet MS"/>
              <a:cs typeface="Trebuchet MS"/>
            </a:endParaRPr>
          </a:p>
          <a:p>
            <a:pPr marL="658495" indent="-188595">
              <a:lnSpc>
                <a:spcPct val="100000"/>
              </a:lnSpc>
              <a:spcBef>
                <a:spcPts val="650"/>
              </a:spcBef>
              <a:buAutoNum type="arabicParenR" startAt="2"/>
              <a:tabLst>
                <a:tab pos="658495" algn="l"/>
              </a:tabLst>
            </a:pPr>
            <a:r>
              <a:rPr dirty="0" sz="1200" b="1">
                <a:latin typeface="Trebuchet MS"/>
                <a:cs typeface="Trebuchet MS"/>
              </a:rPr>
              <a:t>Briefs</a:t>
            </a:r>
            <a:r>
              <a:rPr dirty="0" sz="1200" spc="-15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about</a:t>
            </a:r>
            <a:r>
              <a:rPr dirty="0" sz="1200" spc="-15" b="1">
                <a:latin typeface="Trebuchet MS"/>
                <a:cs typeface="Trebuchet MS"/>
              </a:rPr>
              <a:t> </a:t>
            </a:r>
            <a:r>
              <a:rPr dirty="0" sz="1200" spc="-10" b="1">
                <a:latin typeface="Trebuchet MS"/>
                <a:cs typeface="Trebuchet MS"/>
              </a:rPr>
              <a:t>Contents:</a:t>
            </a:r>
            <a:endParaRPr sz="1200">
              <a:latin typeface="Trebuchet MS"/>
              <a:cs typeface="Trebuchet MS"/>
            </a:endParaRPr>
          </a:p>
          <a:p>
            <a:pPr marL="927100" marR="227329">
              <a:lnSpc>
                <a:spcPct val="143300"/>
              </a:lnSpc>
              <a:spcBef>
                <a:spcPts val="50"/>
              </a:spcBef>
            </a:pP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contents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shall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follow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abstract</a:t>
            </a:r>
            <a:r>
              <a:rPr dirty="0" sz="1200" spc="-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indicating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topics,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sub </a:t>
            </a:r>
            <a:r>
              <a:rPr dirty="0" sz="1200">
                <a:latin typeface="Trebuchet MS"/>
                <a:cs typeface="Trebuchet MS"/>
              </a:rPr>
              <a:t>topics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under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consideration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not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exceeding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two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pages.</a:t>
            </a:r>
            <a:endParaRPr sz="1200">
              <a:latin typeface="Trebuchet MS"/>
              <a:cs typeface="Trebuchet MS"/>
            </a:endParaRPr>
          </a:p>
          <a:p>
            <a:pPr marL="697865" indent="-227965">
              <a:lnSpc>
                <a:spcPct val="100000"/>
              </a:lnSpc>
              <a:spcBef>
                <a:spcPts val="645"/>
              </a:spcBef>
              <a:buAutoNum type="arabicParenR" startAt="3"/>
              <a:tabLst>
                <a:tab pos="697865" algn="l"/>
              </a:tabLst>
            </a:pPr>
            <a:r>
              <a:rPr dirty="0" sz="1200" b="1">
                <a:latin typeface="Trebuchet MS"/>
                <a:cs typeface="Trebuchet MS"/>
              </a:rPr>
              <a:t>Applications</a:t>
            </a:r>
            <a:r>
              <a:rPr dirty="0" sz="1200" spc="-20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areas,</a:t>
            </a:r>
            <a:r>
              <a:rPr dirty="0" sz="1200" spc="-30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if</a:t>
            </a:r>
            <a:r>
              <a:rPr dirty="0" sz="1200" spc="-40" b="1">
                <a:latin typeface="Trebuchet MS"/>
                <a:cs typeface="Trebuchet MS"/>
              </a:rPr>
              <a:t> </a:t>
            </a:r>
            <a:r>
              <a:rPr dirty="0" sz="1200" spc="-20" b="1">
                <a:latin typeface="Trebuchet MS"/>
                <a:cs typeface="Trebuchet MS"/>
              </a:rPr>
              <a:t>any:</a:t>
            </a:r>
            <a:endParaRPr sz="1200">
              <a:latin typeface="Trebuchet MS"/>
              <a:cs typeface="Trebuchet MS"/>
            </a:endParaRPr>
          </a:p>
          <a:p>
            <a:pPr marL="697865" indent="-227965">
              <a:lnSpc>
                <a:spcPct val="100000"/>
              </a:lnSpc>
              <a:spcBef>
                <a:spcPts val="650"/>
              </a:spcBef>
              <a:buAutoNum type="arabicParenR" startAt="3"/>
              <a:tabLst>
                <a:tab pos="697865" algn="l"/>
              </a:tabLst>
            </a:pPr>
            <a:r>
              <a:rPr dirty="0" sz="1200" b="1">
                <a:latin typeface="Trebuchet MS"/>
                <a:cs typeface="Trebuchet MS"/>
              </a:rPr>
              <a:t>References</a:t>
            </a:r>
            <a:r>
              <a:rPr dirty="0" sz="1200" spc="-25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/ </a:t>
            </a:r>
            <a:r>
              <a:rPr dirty="0" sz="1200" spc="-10" b="1">
                <a:latin typeface="Trebuchet MS"/>
                <a:cs typeface="Trebuchet MS"/>
              </a:rPr>
              <a:t>Bibliography</a:t>
            </a:r>
            <a:endParaRPr sz="1200">
              <a:latin typeface="Trebuchet MS"/>
              <a:cs typeface="Trebuchet MS"/>
            </a:endParaRPr>
          </a:p>
          <a:p>
            <a:pPr marL="698500">
              <a:lnSpc>
                <a:spcPct val="100000"/>
              </a:lnSpc>
              <a:spcBef>
                <a:spcPts val="650"/>
              </a:spcBef>
            </a:pPr>
            <a:r>
              <a:rPr dirty="0" sz="1200">
                <a:latin typeface="Trebuchet MS"/>
                <a:cs typeface="Trebuchet MS"/>
              </a:rPr>
              <a:t>List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books/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web/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Journal/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Magazine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etc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referred.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359535" y="9911562"/>
            <a:ext cx="1013460" cy="1758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000">
                <a:latin typeface="Cambria"/>
                <a:cs typeface="Cambria"/>
              </a:rPr>
              <a:t>Seminar</a:t>
            </a:r>
            <a:r>
              <a:rPr dirty="0" sz="1000" spc="-3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Log</a:t>
            </a:r>
            <a:r>
              <a:rPr dirty="0" sz="1000" spc="-15">
                <a:latin typeface="Cambria"/>
                <a:cs typeface="Cambria"/>
              </a:rPr>
              <a:t> </a:t>
            </a:r>
            <a:r>
              <a:rPr dirty="0" sz="1000" spc="-20">
                <a:latin typeface="Cambria"/>
                <a:cs typeface="Cambria"/>
              </a:rPr>
              <a:t>Book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783585" y="9911562"/>
            <a:ext cx="2537460" cy="1758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000">
                <a:latin typeface="Cambria"/>
                <a:cs typeface="Cambria"/>
              </a:rPr>
              <a:t>Third</a:t>
            </a:r>
            <a:r>
              <a:rPr dirty="0" sz="1000" spc="-1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Year</a:t>
            </a:r>
            <a:r>
              <a:rPr dirty="0" sz="1000" spc="-1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Computer</a:t>
            </a:r>
            <a:r>
              <a:rPr dirty="0" sz="1000" spc="-10">
                <a:latin typeface="Cambria"/>
                <a:cs typeface="Cambria"/>
              </a:rPr>
              <a:t> Engineering,</a:t>
            </a:r>
            <a:r>
              <a:rPr dirty="0" sz="1000" spc="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SPPU,</a:t>
            </a:r>
            <a:r>
              <a:rPr dirty="0" sz="1000" spc="5">
                <a:latin typeface="Cambria"/>
                <a:cs typeface="Cambria"/>
              </a:rPr>
              <a:t> </a:t>
            </a:r>
            <a:r>
              <a:rPr dirty="0" sz="1000" spc="-20">
                <a:latin typeface="Cambria"/>
                <a:cs typeface="Cambria"/>
              </a:rPr>
              <a:t>Pune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73025">
              <a:lnSpc>
                <a:spcPct val="100000"/>
              </a:lnSpc>
              <a:spcBef>
                <a:spcPts val="60"/>
              </a:spcBef>
            </a:pPr>
            <a:r>
              <a:rPr dirty="0"/>
              <a:t>Page</a:t>
            </a:r>
            <a:r>
              <a:rPr dirty="0" spc="-15"/>
              <a:t> </a:t>
            </a:r>
            <a:r>
              <a:rPr dirty="0" spc="-50"/>
              <a:t>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01625" y="10215244"/>
            <a:ext cx="12700" cy="18415"/>
          </a:xfrm>
          <a:custGeom>
            <a:avLst/>
            <a:gdLst/>
            <a:ahLst/>
            <a:cxnLst/>
            <a:rect l="l" t="t" r="r" b="b"/>
            <a:pathLst>
              <a:path w="12700" h="18415">
                <a:moveTo>
                  <a:pt x="12700" y="0"/>
                </a:moveTo>
                <a:lnTo>
                  <a:pt x="0" y="0"/>
                </a:lnTo>
                <a:lnTo>
                  <a:pt x="0" y="18415"/>
                </a:lnTo>
                <a:lnTo>
                  <a:pt x="12700" y="18415"/>
                </a:lnTo>
                <a:lnTo>
                  <a:pt x="12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7247890" y="10215244"/>
            <a:ext cx="12065" cy="18415"/>
          </a:xfrm>
          <a:custGeom>
            <a:avLst/>
            <a:gdLst/>
            <a:ahLst/>
            <a:cxnLst/>
            <a:rect l="l" t="t" r="r" b="b"/>
            <a:pathLst>
              <a:path w="12065" h="18415">
                <a:moveTo>
                  <a:pt x="12064" y="0"/>
                </a:moveTo>
                <a:lnTo>
                  <a:pt x="0" y="0"/>
                </a:lnTo>
                <a:lnTo>
                  <a:pt x="0" y="18415"/>
                </a:lnTo>
                <a:lnTo>
                  <a:pt x="12064" y="18415"/>
                </a:lnTo>
                <a:lnTo>
                  <a:pt x="120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01625" y="10370819"/>
            <a:ext cx="6927215" cy="0"/>
          </a:xfrm>
          <a:custGeom>
            <a:avLst/>
            <a:gdLst/>
            <a:ahLst/>
            <a:cxnLst/>
            <a:rect l="l" t="t" r="r" b="b"/>
            <a:pathLst>
              <a:path w="6927215" h="0">
                <a:moveTo>
                  <a:pt x="0" y="0"/>
                </a:moveTo>
                <a:lnTo>
                  <a:pt x="6927215" y="0"/>
                </a:lnTo>
              </a:path>
            </a:pathLst>
          </a:custGeom>
          <a:ln w="60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359535" y="874521"/>
            <a:ext cx="5288280" cy="4248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rebuchet MS"/>
                <a:cs typeface="Trebuchet MS"/>
              </a:rPr>
              <a:t>Annexure</a:t>
            </a:r>
            <a:r>
              <a:rPr dirty="0" sz="1200" spc="-25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ii:</a:t>
            </a:r>
            <a:r>
              <a:rPr dirty="0" sz="1200" spc="-30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Format</a:t>
            </a:r>
            <a:r>
              <a:rPr dirty="0" sz="1200" spc="-25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for</a:t>
            </a:r>
            <a:r>
              <a:rPr dirty="0" sz="1200" spc="-30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Seminar</a:t>
            </a:r>
            <a:r>
              <a:rPr dirty="0" sz="1200" spc="-35" b="1">
                <a:latin typeface="Trebuchet MS"/>
                <a:cs typeface="Trebuchet MS"/>
              </a:rPr>
              <a:t> </a:t>
            </a:r>
            <a:r>
              <a:rPr dirty="0" sz="1200" spc="-10" b="1">
                <a:latin typeface="Trebuchet MS"/>
                <a:cs typeface="Trebuchet MS"/>
              </a:rPr>
              <a:t>Report</a:t>
            </a:r>
            <a:endParaRPr sz="1200">
              <a:latin typeface="Trebuchet MS"/>
              <a:cs typeface="Trebuchet MS"/>
            </a:endParaRPr>
          </a:p>
          <a:p>
            <a:pPr algn="just" marL="12700" marR="5080">
              <a:lnSpc>
                <a:spcPct val="95900"/>
              </a:lnSpc>
              <a:spcBef>
                <a:spcPts val="1210"/>
              </a:spcBef>
            </a:pPr>
            <a:r>
              <a:rPr dirty="0" sz="1200">
                <a:latin typeface="Trebuchet MS"/>
                <a:cs typeface="Trebuchet MS"/>
              </a:rPr>
              <a:t>Each</a:t>
            </a:r>
            <a:r>
              <a:rPr dirty="0" sz="1200" spc="46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student</a:t>
            </a:r>
            <a:r>
              <a:rPr dirty="0" sz="1200" spc="47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is</a:t>
            </a:r>
            <a:r>
              <a:rPr dirty="0" sz="1200" spc="46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required</a:t>
            </a:r>
            <a:r>
              <a:rPr dirty="0" sz="1200" spc="47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to</a:t>
            </a:r>
            <a:r>
              <a:rPr dirty="0" sz="1200" spc="47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write</a:t>
            </a:r>
            <a:r>
              <a:rPr dirty="0" sz="1200" spc="46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</a:t>
            </a:r>
            <a:r>
              <a:rPr dirty="0" sz="1200" spc="46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comprehensive</a:t>
            </a:r>
            <a:r>
              <a:rPr dirty="0" sz="1200" spc="49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report</a:t>
            </a:r>
            <a:r>
              <a:rPr dirty="0" sz="1200" spc="47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about</a:t>
            </a:r>
            <a:r>
              <a:rPr dirty="0" sz="1200" spc="475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the </a:t>
            </a:r>
            <a:r>
              <a:rPr dirty="0" sz="1200">
                <a:latin typeface="Trebuchet MS"/>
                <a:cs typeface="Trebuchet MS"/>
              </a:rPr>
              <a:t>seminar.</a:t>
            </a:r>
            <a:r>
              <a:rPr dirty="0" sz="1200" spc="3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3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report</a:t>
            </a:r>
            <a:r>
              <a:rPr dirty="0" sz="1200" spc="3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should</a:t>
            </a:r>
            <a:r>
              <a:rPr dirty="0" sz="1200" spc="3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be</a:t>
            </a:r>
            <a:r>
              <a:rPr dirty="0" sz="1200" spc="3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in</a:t>
            </a:r>
            <a:r>
              <a:rPr dirty="0" sz="1200" spc="3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3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format</a:t>
            </a:r>
            <a:r>
              <a:rPr dirty="0" sz="1200" spc="3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as</a:t>
            </a:r>
            <a:r>
              <a:rPr dirty="0" sz="1200" spc="3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described</a:t>
            </a:r>
            <a:r>
              <a:rPr dirty="0" sz="1200" spc="3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below.</a:t>
            </a:r>
            <a:r>
              <a:rPr dirty="0" sz="1200" spc="3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It</a:t>
            </a:r>
            <a:r>
              <a:rPr dirty="0" sz="1200" spc="340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is </a:t>
            </a:r>
            <a:r>
              <a:rPr dirty="0" sz="1200">
                <a:latin typeface="Trebuchet MS"/>
                <a:cs typeface="Trebuchet MS"/>
              </a:rPr>
              <a:t>important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that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you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adhere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to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these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guidelines</a:t>
            </a:r>
            <a:endParaRPr sz="1200">
              <a:latin typeface="Trebuchet MS"/>
              <a:cs typeface="Trebuchet MS"/>
            </a:endParaRPr>
          </a:p>
          <a:p>
            <a:pPr algn="just" marL="533400" indent="-246379">
              <a:lnSpc>
                <a:spcPts val="1390"/>
              </a:lnSpc>
              <a:buAutoNum type="alphaUcPeriod"/>
              <a:tabLst>
                <a:tab pos="533400" algn="l"/>
              </a:tabLst>
            </a:pPr>
            <a:r>
              <a:rPr dirty="0" sz="1200" b="1">
                <a:latin typeface="Trebuchet MS"/>
                <a:cs typeface="Trebuchet MS"/>
              </a:rPr>
              <a:t>Seminar</a:t>
            </a:r>
            <a:r>
              <a:rPr dirty="0" sz="1200" spc="-35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report</a:t>
            </a:r>
            <a:r>
              <a:rPr dirty="0" sz="1200" spc="-30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should</a:t>
            </a:r>
            <a:r>
              <a:rPr dirty="0" sz="1200" spc="-25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be</a:t>
            </a:r>
            <a:r>
              <a:rPr dirty="0" sz="1200" spc="-25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arranged</a:t>
            </a:r>
            <a:r>
              <a:rPr dirty="0" sz="1200" spc="-25" b="1">
                <a:latin typeface="Trebuchet MS"/>
                <a:cs typeface="Trebuchet MS"/>
              </a:rPr>
              <a:t> as</a:t>
            </a:r>
            <a:endParaRPr sz="1200">
              <a:latin typeface="Trebuchet MS"/>
              <a:cs typeface="Trebuchet MS"/>
            </a:endParaRPr>
          </a:p>
          <a:p>
            <a:pPr lvl="1" marL="469900" marR="139700" indent="-228600">
              <a:lnSpc>
                <a:spcPct val="967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dirty="0" sz="1200">
                <a:latin typeface="Trebuchet MS"/>
                <a:cs typeface="Trebuchet MS"/>
              </a:rPr>
              <a:t>Title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Page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with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Title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topic,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Name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candidate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with</a:t>
            </a:r>
            <a:r>
              <a:rPr dirty="0" sz="1200" spc="-20">
                <a:latin typeface="Trebuchet MS"/>
                <a:cs typeface="Trebuchet MS"/>
              </a:rPr>
              <a:t> Exam </a:t>
            </a:r>
            <a:r>
              <a:rPr dirty="0" sz="1200">
                <a:latin typeface="Trebuchet MS"/>
                <a:cs typeface="Trebuchet MS"/>
              </a:rPr>
              <a:t>Seat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Number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/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Roll</a:t>
            </a:r>
            <a:r>
              <a:rPr dirty="0" sz="1200" spc="-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Number,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Name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Guide,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Name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the </a:t>
            </a:r>
            <a:r>
              <a:rPr dirty="0" sz="1200">
                <a:latin typeface="Trebuchet MS"/>
                <a:cs typeface="Trebuchet MS"/>
              </a:rPr>
              <a:t>Department,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Institution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Year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&amp;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University</a:t>
            </a:r>
            <a:endParaRPr sz="1200">
              <a:latin typeface="Trebuchet MS"/>
              <a:cs typeface="Trebuchet MS"/>
            </a:endParaRPr>
          </a:p>
          <a:p>
            <a:pPr lvl="1" marL="469265" indent="-227965">
              <a:lnSpc>
                <a:spcPts val="1370"/>
              </a:lnSpc>
              <a:buAutoNum type="arabicPeriod"/>
              <a:tabLst>
                <a:tab pos="469265" algn="l"/>
              </a:tabLst>
            </a:pPr>
            <a:r>
              <a:rPr dirty="0" sz="1200">
                <a:latin typeface="Trebuchet MS"/>
                <a:cs typeface="Trebuchet MS"/>
              </a:rPr>
              <a:t>Seminar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Approval</a:t>
            </a:r>
            <a:r>
              <a:rPr dirty="0" sz="1200" spc="-5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Sheet/Certificate</a:t>
            </a:r>
            <a:endParaRPr sz="1200">
              <a:latin typeface="Trebuchet MS"/>
              <a:cs typeface="Trebuchet MS"/>
            </a:endParaRPr>
          </a:p>
          <a:p>
            <a:pPr lvl="1" marL="469265" indent="-227965">
              <a:lnSpc>
                <a:spcPts val="1390"/>
              </a:lnSpc>
              <a:buAutoNum type="arabicPeriod"/>
              <a:tabLst>
                <a:tab pos="469265" algn="l"/>
              </a:tabLst>
            </a:pPr>
            <a:r>
              <a:rPr dirty="0" sz="1200">
                <a:latin typeface="Trebuchet MS"/>
                <a:cs typeface="Trebuchet MS"/>
              </a:rPr>
              <a:t>Abstract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Keywords</a:t>
            </a:r>
            <a:endParaRPr sz="1200">
              <a:latin typeface="Trebuchet MS"/>
              <a:cs typeface="Trebuchet MS"/>
            </a:endParaRPr>
          </a:p>
          <a:p>
            <a:pPr lvl="1" marL="469265" indent="-227965">
              <a:lnSpc>
                <a:spcPts val="1390"/>
              </a:lnSpc>
              <a:buAutoNum type="arabicPeriod"/>
              <a:tabLst>
                <a:tab pos="469265" algn="l"/>
              </a:tabLst>
            </a:pPr>
            <a:r>
              <a:rPr dirty="0" sz="1200" spc="-10">
                <a:latin typeface="Trebuchet MS"/>
                <a:cs typeface="Trebuchet MS"/>
              </a:rPr>
              <a:t>Acknowledgements</a:t>
            </a:r>
            <a:endParaRPr sz="1200">
              <a:latin typeface="Trebuchet MS"/>
              <a:cs typeface="Trebuchet MS"/>
            </a:endParaRPr>
          </a:p>
          <a:p>
            <a:pPr lvl="1" marL="469265" indent="-227965">
              <a:lnSpc>
                <a:spcPts val="1405"/>
              </a:lnSpc>
              <a:buAutoNum type="arabicPeriod"/>
              <a:tabLst>
                <a:tab pos="469265" algn="l"/>
              </a:tabLst>
            </a:pPr>
            <a:r>
              <a:rPr dirty="0" sz="1200">
                <a:latin typeface="Trebuchet MS"/>
                <a:cs typeface="Trebuchet MS"/>
              </a:rPr>
              <a:t>Table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Contents,</a:t>
            </a:r>
            <a:r>
              <a:rPr dirty="0" sz="1200" spc="-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List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-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Figures,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List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Tables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Nomenclature</a:t>
            </a:r>
            <a:endParaRPr sz="1200">
              <a:latin typeface="Trebuchet MS"/>
              <a:cs typeface="Trebuchet MS"/>
            </a:endParaRPr>
          </a:p>
          <a:p>
            <a:pPr lvl="1" marL="469900" marR="441959" indent="-228600">
              <a:lnSpc>
                <a:spcPct val="96200"/>
              </a:lnSpc>
              <a:spcBef>
                <a:spcPts val="45"/>
              </a:spcBef>
              <a:buAutoNum type="arabicPeriod"/>
              <a:tabLst>
                <a:tab pos="469900" algn="l"/>
              </a:tabLst>
            </a:pPr>
            <a:r>
              <a:rPr dirty="0" sz="1200">
                <a:latin typeface="Trebuchet MS"/>
                <a:cs typeface="Trebuchet MS"/>
              </a:rPr>
              <a:t>Chapters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Covering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topic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discussion-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Introduction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with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section </a:t>
            </a:r>
            <a:r>
              <a:rPr dirty="0" sz="1200">
                <a:latin typeface="Trebuchet MS"/>
                <a:cs typeface="Trebuchet MS"/>
              </a:rPr>
              <a:t>including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organization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report,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Literature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Survey/Details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-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design/technology/Analytical</a:t>
            </a:r>
            <a:r>
              <a:rPr dirty="0" sz="1200" spc="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and/or experimental</a:t>
            </a:r>
            <a:r>
              <a:rPr dirty="0" sz="1200" spc="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work,</a:t>
            </a:r>
            <a:r>
              <a:rPr dirty="0" sz="1200" spc="5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if </a:t>
            </a:r>
            <a:r>
              <a:rPr dirty="0" sz="1200" spc="-20">
                <a:latin typeface="Trebuchet MS"/>
                <a:cs typeface="Trebuchet MS"/>
              </a:rPr>
              <a:t>any/</a:t>
            </a:r>
            <a:endParaRPr sz="1200">
              <a:latin typeface="Trebuchet MS"/>
              <a:cs typeface="Trebuchet MS"/>
            </a:endParaRPr>
          </a:p>
          <a:p>
            <a:pPr marL="469900">
              <a:lnSpc>
                <a:spcPts val="1370"/>
              </a:lnSpc>
            </a:pPr>
            <a:r>
              <a:rPr dirty="0" sz="1200" spc="-10">
                <a:latin typeface="Trebuchet MS"/>
                <a:cs typeface="Trebuchet MS"/>
              </a:rPr>
              <a:t>…..,Discussions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Conclusions </a:t>
            </a:r>
            <a:r>
              <a:rPr dirty="0" sz="1200" spc="-10">
                <a:latin typeface="Trebuchet MS"/>
                <a:cs typeface="Trebuchet MS"/>
              </a:rPr>
              <a:t>,Bibliography/References</a:t>
            </a:r>
            <a:endParaRPr sz="1200">
              <a:latin typeface="Trebuchet MS"/>
              <a:cs typeface="Trebuchet MS"/>
            </a:endParaRPr>
          </a:p>
          <a:p>
            <a:pPr lvl="1" marL="469265" indent="-227965">
              <a:lnSpc>
                <a:spcPts val="1390"/>
              </a:lnSpc>
              <a:buAutoNum type="arabicPeriod" startAt="7"/>
              <a:tabLst>
                <a:tab pos="469265" algn="l"/>
              </a:tabLst>
            </a:pPr>
            <a:r>
              <a:rPr dirty="0" sz="1200">
                <a:latin typeface="Trebuchet MS"/>
                <a:cs typeface="Trebuchet MS"/>
              </a:rPr>
              <a:t>Plagiarism</a:t>
            </a:r>
            <a:r>
              <a:rPr dirty="0" sz="1200" spc="-5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Check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report</a:t>
            </a:r>
            <a:endParaRPr sz="1200">
              <a:latin typeface="Trebuchet MS"/>
              <a:cs typeface="Trebuchet MS"/>
            </a:endParaRPr>
          </a:p>
          <a:p>
            <a:pPr lvl="1" marL="521334" indent="-280035">
              <a:lnSpc>
                <a:spcPts val="1390"/>
              </a:lnSpc>
              <a:buAutoNum type="arabicPeriod" startAt="7"/>
              <a:tabLst>
                <a:tab pos="521334" algn="l"/>
              </a:tabLst>
            </a:pPr>
            <a:r>
              <a:rPr dirty="0" sz="1200">
                <a:latin typeface="Trebuchet MS"/>
                <a:cs typeface="Trebuchet MS"/>
              </a:rPr>
              <a:t>Report</a:t>
            </a:r>
            <a:r>
              <a:rPr dirty="0" sz="1200" spc="-5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Documentation</a:t>
            </a:r>
            <a:r>
              <a:rPr dirty="0" sz="1200" spc="-60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page</a:t>
            </a:r>
            <a:endParaRPr sz="1200">
              <a:latin typeface="Trebuchet MS"/>
              <a:cs typeface="Trebuchet MS"/>
            </a:endParaRPr>
          </a:p>
          <a:p>
            <a:pPr marL="292100" indent="-191135">
              <a:lnSpc>
                <a:spcPts val="1415"/>
              </a:lnSpc>
              <a:buAutoNum type="alphaUcPeriod"/>
              <a:tabLst>
                <a:tab pos="292100" algn="l"/>
              </a:tabLst>
            </a:pPr>
            <a:r>
              <a:rPr dirty="0" sz="1200" b="1">
                <a:latin typeface="Trebuchet MS"/>
                <a:cs typeface="Trebuchet MS"/>
              </a:rPr>
              <a:t>Preparation</a:t>
            </a:r>
            <a:r>
              <a:rPr dirty="0" sz="1200" spc="-40" b="1">
                <a:latin typeface="Trebuchet MS"/>
                <a:cs typeface="Trebuchet MS"/>
              </a:rPr>
              <a:t> </a:t>
            </a:r>
            <a:r>
              <a:rPr dirty="0" sz="1200" spc="-10" b="1">
                <a:latin typeface="Trebuchet MS"/>
                <a:cs typeface="Trebuchet MS"/>
              </a:rPr>
              <a:t>Format</a:t>
            </a:r>
            <a:endParaRPr sz="1200">
              <a:latin typeface="Trebuchet MS"/>
              <a:cs typeface="Trebuchet MS"/>
            </a:endParaRPr>
          </a:p>
          <a:p>
            <a:pPr marL="927100" marR="269875" indent="-228600">
              <a:lnSpc>
                <a:spcPts val="1390"/>
              </a:lnSpc>
              <a:spcBef>
                <a:spcPts val="735"/>
              </a:spcBef>
            </a:pPr>
            <a:r>
              <a:rPr dirty="0" sz="1200">
                <a:latin typeface="Trebuchet MS"/>
                <a:cs typeface="Trebuchet MS"/>
              </a:rPr>
              <a:t>1)</a:t>
            </a:r>
            <a:r>
              <a:rPr dirty="0" sz="1200" spc="330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Report</a:t>
            </a:r>
            <a:r>
              <a:rPr dirty="0" sz="1200" spc="-15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Size:</a:t>
            </a:r>
            <a:r>
              <a:rPr dirty="0" sz="1200" spc="-25" b="1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Limit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your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seminar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report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to preferably</a:t>
            </a:r>
            <a:r>
              <a:rPr dirty="0" sz="1200" spc="-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25-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40 </a:t>
            </a:r>
            <a:r>
              <a:rPr dirty="0" sz="1200" spc="-10">
                <a:latin typeface="Trebuchet MS"/>
                <a:cs typeface="Trebuchet MS"/>
              </a:rPr>
              <a:t>pages.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045589" y="5094223"/>
            <a:ext cx="11150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rebuchet MS"/>
                <a:cs typeface="Trebuchet MS"/>
              </a:rPr>
              <a:t>2)</a:t>
            </a:r>
            <a:r>
              <a:rPr dirty="0" sz="1200" spc="340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Footer:</a:t>
            </a:r>
            <a:r>
              <a:rPr dirty="0" sz="1200" spc="240" b="1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The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226054" y="5122163"/>
            <a:ext cx="3431540" cy="17716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20"/>
              </a:lnSpc>
            </a:pPr>
            <a:r>
              <a:rPr dirty="0" sz="1200">
                <a:latin typeface="Trebuchet MS"/>
                <a:cs typeface="Trebuchet MS"/>
              </a:rPr>
              <a:t>footer</a:t>
            </a:r>
            <a:r>
              <a:rPr dirty="0" sz="1200" spc="225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“Department</a:t>
            </a:r>
            <a:r>
              <a:rPr dirty="0" sz="1200" spc="215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of</a:t>
            </a:r>
            <a:r>
              <a:rPr dirty="0" sz="1200" spc="220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Computer</a:t>
            </a:r>
            <a:r>
              <a:rPr dirty="0" sz="1200" spc="200" b="1">
                <a:latin typeface="Trebuchet MS"/>
                <a:cs typeface="Trebuchet MS"/>
              </a:rPr>
              <a:t> </a:t>
            </a:r>
            <a:r>
              <a:rPr dirty="0" sz="1200" spc="-10" b="1">
                <a:latin typeface="Trebuchet MS"/>
                <a:cs typeface="Trebuchet MS"/>
              </a:rPr>
              <a:t>Engineering,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6095365" y="5298947"/>
            <a:ext cx="60960" cy="177165"/>
          </a:xfrm>
          <a:custGeom>
            <a:avLst/>
            <a:gdLst/>
            <a:ahLst/>
            <a:cxnLst/>
            <a:rect l="l" t="t" r="r" b="b"/>
            <a:pathLst>
              <a:path w="60960" h="177164">
                <a:moveTo>
                  <a:pt x="60960" y="0"/>
                </a:moveTo>
                <a:lnTo>
                  <a:pt x="0" y="0"/>
                </a:lnTo>
                <a:lnTo>
                  <a:pt x="0" y="176784"/>
                </a:lnTo>
                <a:lnTo>
                  <a:pt x="60960" y="176784"/>
                </a:lnTo>
                <a:lnTo>
                  <a:pt x="6096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286889" y="5298947"/>
            <a:ext cx="713740" cy="17716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20"/>
              </a:lnSpc>
            </a:pPr>
            <a:r>
              <a:rPr dirty="0" sz="1200" spc="-10" b="1">
                <a:latin typeface="Trebuchet MS"/>
                <a:cs typeface="Trebuchet MS"/>
              </a:rPr>
              <a:t>PCCOER”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987801" y="5271007"/>
            <a:ext cx="366585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rebuchet MS"/>
                <a:cs typeface="Trebuchet MS"/>
              </a:rPr>
              <a:t>should</a:t>
            </a:r>
            <a:r>
              <a:rPr dirty="0" sz="1200" spc="9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be</a:t>
            </a:r>
            <a:r>
              <a:rPr dirty="0" sz="1200" spc="9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included.</a:t>
            </a:r>
            <a:r>
              <a:rPr dirty="0" sz="1200" spc="9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It</a:t>
            </a:r>
            <a:r>
              <a:rPr dirty="0" sz="1200" spc="10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should</a:t>
            </a:r>
            <a:r>
              <a:rPr dirty="0" sz="1200" spc="10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be</a:t>
            </a:r>
            <a:r>
              <a:rPr dirty="0" sz="1200" spc="114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TIMES</a:t>
            </a:r>
            <a:r>
              <a:rPr dirty="0" sz="1200" spc="10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NEW</a:t>
            </a:r>
            <a:r>
              <a:rPr dirty="0" sz="1200" spc="14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ROMAN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045589" y="5447791"/>
            <a:ext cx="4217670" cy="9188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ts val="1430"/>
              </a:lnSpc>
              <a:spcBef>
                <a:spcPts val="100"/>
              </a:spcBef>
            </a:pPr>
            <a:r>
              <a:rPr dirty="0" sz="1200">
                <a:latin typeface="Trebuchet MS"/>
                <a:cs typeface="Trebuchet MS"/>
              </a:rPr>
              <a:t>10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pt.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 right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justified.</a:t>
            </a:r>
            <a:endParaRPr sz="1200">
              <a:latin typeface="Trebuchet MS"/>
              <a:cs typeface="Trebuchet MS"/>
            </a:endParaRPr>
          </a:p>
          <a:p>
            <a:pPr marL="241300" marR="5080" indent="-228600">
              <a:lnSpc>
                <a:spcPts val="1390"/>
              </a:lnSpc>
              <a:spcBef>
                <a:spcPts val="25"/>
              </a:spcBef>
              <a:buAutoNum type="arabicParenR" startAt="3"/>
              <a:tabLst>
                <a:tab pos="241300" algn="l"/>
              </a:tabLst>
            </a:pPr>
            <a:r>
              <a:rPr dirty="0" sz="1150" b="1">
                <a:latin typeface="Trebuchet MS"/>
                <a:cs typeface="Trebuchet MS"/>
              </a:rPr>
              <a:t>Header:</a:t>
            </a:r>
            <a:r>
              <a:rPr dirty="0" sz="1150" spc="-25" b="1">
                <a:latin typeface="Trebuchet MS"/>
                <a:cs typeface="Trebuchet MS"/>
              </a:rPr>
              <a:t> </a:t>
            </a:r>
            <a:r>
              <a:rPr dirty="0" sz="1150">
                <a:latin typeface="Trebuchet MS"/>
                <a:cs typeface="Trebuchet MS"/>
              </a:rPr>
              <a:t>The</a:t>
            </a:r>
            <a:r>
              <a:rPr dirty="0" sz="1150" spc="-40">
                <a:latin typeface="Trebuchet MS"/>
                <a:cs typeface="Trebuchet MS"/>
              </a:rPr>
              <a:t> </a:t>
            </a:r>
            <a:r>
              <a:rPr dirty="0" sz="1150">
                <a:latin typeface="Trebuchet MS"/>
                <a:cs typeface="Trebuchet MS"/>
              </a:rPr>
              <a:t>header</a:t>
            </a:r>
            <a:r>
              <a:rPr dirty="0" sz="1150" spc="-30">
                <a:latin typeface="Trebuchet MS"/>
                <a:cs typeface="Trebuchet MS"/>
              </a:rPr>
              <a:t> </a:t>
            </a:r>
            <a:r>
              <a:rPr dirty="0" sz="1150">
                <a:latin typeface="Trebuchet MS"/>
                <a:cs typeface="Trebuchet MS"/>
              </a:rPr>
              <a:t>“Seminar</a:t>
            </a:r>
            <a:r>
              <a:rPr dirty="0" sz="1150" spc="-30">
                <a:latin typeface="Trebuchet MS"/>
                <a:cs typeface="Trebuchet MS"/>
              </a:rPr>
              <a:t> </a:t>
            </a:r>
            <a:r>
              <a:rPr dirty="0" sz="1150">
                <a:latin typeface="Trebuchet MS"/>
                <a:cs typeface="Trebuchet MS"/>
              </a:rPr>
              <a:t>Title”</a:t>
            </a:r>
            <a:r>
              <a:rPr dirty="0" sz="1150" spc="-40">
                <a:latin typeface="Trebuchet MS"/>
                <a:cs typeface="Trebuchet MS"/>
              </a:rPr>
              <a:t> </a:t>
            </a:r>
            <a:r>
              <a:rPr dirty="0" sz="1150">
                <a:latin typeface="Trebuchet MS"/>
                <a:cs typeface="Trebuchet MS"/>
              </a:rPr>
              <a:t>centered</a:t>
            </a:r>
            <a:r>
              <a:rPr dirty="0" sz="1150" spc="-15">
                <a:latin typeface="Trebuchet MS"/>
                <a:cs typeface="Trebuchet MS"/>
              </a:rPr>
              <a:t> </a:t>
            </a:r>
            <a:r>
              <a:rPr dirty="0" sz="1150">
                <a:latin typeface="Trebuchet MS"/>
                <a:cs typeface="Trebuchet MS"/>
              </a:rPr>
              <a:t>and</a:t>
            </a:r>
            <a:r>
              <a:rPr dirty="0" sz="1150" spc="-30">
                <a:latin typeface="Trebuchet MS"/>
                <a:cs typeface="Trebuchet MS"/>
              </a:rPr>
              <a:t> </a:t>
            </a:r>
            <a:r>
              <a:rPr dirty="0" sz="1150" spc="-20">
                <a:latin typeface="Trebuchet MS"/>
                <a:cs typeface="Trebuchet MS"/>
              </a:rPr>
              <a:t>page </a:t>
            </a:r>
            <a:r>
              <a:rPr dirty="0" sz="1150">
                <a:latin typeface="Trebuchet MS"/>
                <a:cs typeface="Trebuchet MS"/>
              </a:rPr>
              <a:t>numbers</a:t>
            </a:r>
            <a:r>
              <a:rPr dirty="0" sz="1150" spc="-35">
                <a:latin typeface="Trebuchet MS"/>
                <a:cs typeface="Trebuchet MS"/>
              </a:rPr>
              <a:t> </a:t>
            </a:r>
            <a:r>
              <a:rPr dirty="0" sz="1150">
                <a:latin typeface="Trebuchet MS"/>
                <a:cs typeface="Trebuchet MS"/>
              </a:rPr>
              <a:t>on</a:t>
            </a:r>
            <a:r>
              <a:rPr dirty="0" sz="1150" spc="-30">
                <a:latin typeface="Trebuchet MS"/>
                <a:cs typeface="Trebuchet MS"/>
              </a:rPr>
              <a:t> </a:t>
            </a:r>
            <a:r>
              <a:rPr dirty="0" sz="1150">
                <a:latin typeface="Trebuchet MS"/>
                <a:cs typeface="Trebuchet MS"/>
              </a:rPr>
              <a:t>right</a:t>
            </a:r>
            <a:r>
              <a:rPr dirty="0" sz="1150" spc="-25">
                <a:latin typeface="Trebuchet MS"/>
                <a:cs typeface="Trebuchet MS"/>
              </a:rPr>
              <a:t> </a:t>
            </a:r>
            <a:r>
              <a:rPr dirty="0" sz="1150">
                <a:latin typeface="Trebuchet MS"/>
                <a:cs typeface="Trebuchet MS"/>
              </a:rPr>
              <a:t>should</a:t>
            </a:r>
            <a:r>
              <a:rPr dirty="0" sz="1150" spc="-15">
                <a:latin typeface="Trebuchet MS"/>
                <a:cs typeface="Trebuchet MS"/>
              </a:rPr>
              <a:t> </a:t>
            </a:r>
            <a:r>
              <a:rPr dirty="0" sz="1150">
                <a:latin typeface="Trebuchet MS"/>
                <a:cs typeface="Trebuchet MS"/>
              </a:rPr>
              <a:t>be</a:t>
            </a:r>
            <a:r>
              <a:rPr dirty="0" sz="1150" spc="-5">
                <a:latin typeface="Trebuchet MS"/>
                <a:cs typeface="Trebuchet MS"/>
              </a:rPr>
              <a:t> </a:t>
            </a:r>
            <a:r>
              <a:rPr dirty="0" sz="1150">
                <a:latin typeface="Trebuchet MS"/>
                <a:cs typeface="Trebuchet MS"/>
              </a:rPr>
              <a:t>included. </a:t>
            </a:r>
            <a:r>
              <a:rPr dirty="0" sz="1150" b="1">
                <a:latin typeface="Trebuchet MS"/>
                <a:cs typeface="Trebuchet MS"/>
              </a:rPr>
              <a:t>Start</a:t>
            </a:r>
            <a:r>
              <a:rPr dirty="0" sz="1150" spc="-25" b="1">
                <a:latin typeface="Trebuchet MS"/>
                <a:cs typeface="Trebuchet MS"/>
              </a:rPr>
              <a:t> </a:t>
            </a:r>
            <a:r>
              <a:rPr dirty="0" sz="1150" b="1">
                <a:latin typeface="Trebuchet MS"/>
                <a:cs typeface="Trebuchet MS"/>
              </a:rPr>
              <a:t>numbering</a:t>
            </a:r>
            <a:r>
              <a:rPr dirty="0" sz="1150" spc="-25" b="1">
                <a:latin typeface="Trebuchet MS"/>
                <a:cs typeface="Trebuchet MS"/>
              </a:rPr>
              <a:t> </a:t>
            </a:r>
            <a:r>
              <a:rPr dirty="0" sz="1150" spc="-20" b="1">
                <a:latin typeface="Trebuchet MS"/>
                <a:cs typeface="Trebuchet MS"/>
              </a:rPr>
              <a:t>from</a:t>
            </a:r>
            <a:endParaRPr sz="1150">
              <a:latin typeface="Trebuchet MS"/>
              <a:cs typeface="Trebuchet MS"/>
            </a:endParaRPr>
          </a:p>
          <a:p>
            <a:pPr marL="241300">
              <a:lnSpc>
                <a:spcPts val="1380"/>
              </a:lnSpc>
            </a:pPr>
            <a:r>
              <a:rPr dirty="0" sz="1200" spc="-10" b="1">
                <a:latin typeface="Trebuchet MS"/>
                <a:cs typeface="Trebuchet MS"/>
              </a:rPr>
              <a:t>Introduction.</a:t>
            </a:r>
            <a:endParaRPr sz="1200">
              <a:latin typeface="Trebuchet MS"/>
              <a:cs typeface="Trebuchet MS"/>
            </a:endParaRPr>
          </a:p>
          <a:p>
            <a:pPr marL="240665" indent="-227965">
              <a:lnSpc>
                <a:spcPts val="1415"/>
              </a:lnSpc>
              <a:buFont typeface="Trebuchet MS"/>
              <a:buAutoNum type="arabicParenR" startAt="4"/>
              <a:tabLst>
                <a:tab pos="240665" algn="l"/>
              </a:tabLst>
            </a:pPr>
            <a:r>
              <a:rPr dirty="0" sz="1200" b="1">
                <a:latin typeface="Trebuchet MS"/>
                <a:cs typeface="Trebuchet MS"/>
              </a:rPr>
              <a:t>Paper</a:t>
            </a:r>
            <a:r>
              <a:rPr dirty="0" sz="1200" spc="-20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Size</a:t>
            </a:r>
            <a:r>
              <a:rPr dirty="0" sz="1200" spc="345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:</a:t>
            </a:r>
            <a:r>
              <a:rPr dirty="0" sz="1200" spc="335" b="1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A-</a:t>
            </a:r>
            <a:r>
              <a:rPr dirty="0" sz="1200" spc="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4</a:t>
            </a:r>
            <a:r>
              <a:rPr dirty="0" sz="1200" spc="3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size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bond</a:t>
            </a:r>
            <a:r>
              <a:rPr dirty="0" sz="1200" spc="-5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paper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12" name="object 12" descr=""/>
          <p:cNvGraphicFramePr>
            <a:graphicFrameLocks noGrp="1"/>
          </p:cNvGraphicFramePr>
          <p:nvPr/>
        </p:nvGraphicFramePr>
        <p:xfrm>
          <a:off x="1369186" y="6533799"/>
          <a:ext cx="5422900" cy="3368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919"/>
                <a:gridCol w="581660"/>
                <a:gridCol w="590549"/>
                <a:gridCol w="630555"/>
                <a:gridCol w="267334"/>
                <a:gridCol w="1340485"/>
                <a:gridCol w="1049655"/>
              </a:tblGrid>
              <a:tr h="176530">
                <a:tc>
                  <a:txBody>
                    <a:bodyPr/>
                    <a:lstStyle/>
                    <a:p>
                      <a:pPr>
                        <a:lnSpc>
                          <a:spcPts val="1295"/>
                        </a:lnSpc>
                      </a:pPr>
                      <a:r>
                        <a:rPr dirty="0" sz="1200" b="1">
                          <a:latin typeface="Trebuchet MS"/>
                          <a:cs typeface="Trebuchet MS"/>
                        </a:rPr>
                        <a:t>5)</a:t>
                      </a:r>
                      <a:r>
                        <a:rPr dirty="0" sz="1200" spc="-3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Margins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44475">
                        <a:lnSpc>
                          <a:spcPts val="1295"/>
                        </a:lnSpc>
                      </a:pPr>
                      <a:r>
                        <a:rPr dirty="0" sz="1200" b="1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dirty="0" sz="1200" spc="34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Mirrored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6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295"/>
                        </a:lnSpc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1.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95"/>
                        </a:lnSpc>
                      </a:pP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Top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8895" marR="12065">
                        <a:lnSpc>
                          <a:spcPts val="1295"/>
                        </a:lnSpc>
                      </a:pPr>
                      <a:r>
                        <a:rPr dirty="0" sz="1200" spc="-50" b="1">
                          <a:latin typeface="Trebuchet MS"/>
                          <a:cs typeface="Trebuchet MS"/>
                        </a:rPr>
                        <a:t>: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95"/>
                        </a:lnSpc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0">
                          <a:latin typeface="Trebuchet MS"/>
                          <a:cs typeface="Trebuchet MS"/>
                        </a:rPr>
                        <a:t>inch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6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295"/>
                        </a:lnSpc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2.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95"/>
                        </a:lnSpc>
                      </a:pP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Bottom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2065">
                        <a:lnSpc>
                          <a:spcPts val="1295"/>
                        </a:lnSpc>
                      </a:pPr>
                      <a:r>
                        <a:rPr dirty="0" sz="1200" spc="-50" b="1">
                          <a:latin typeface="Trebuchet MS"/>
                          <a:cs typeface="Trebuchet MS"/>
                        </a:rPr>
                        <a:t>: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1295"/>
                        </a:lnSpc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0">
                          <a:latin typeface="Trebuchet MS"/>
                          <a:cs typeface="Trebuchet MS"/>
                        </a:rPr>
                        <a:t>inch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7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305"/>
                        </a:lnSpc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3.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5"/>
                        </a:lnSpc>
                      </a:pP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Inside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8895" marR="12065">
                        <a:lnSpc>
                          <a:spcPts val="1305"/>
                        </a:lnSpc>
                      </a:pPr>
                      <a:r>
                        <a:rPr dirty="0" sz="1200" spc="-50" b="1">
                          <a:latin typeface="Trebuchet MS"/>
                          <a:cs typeface="Trebuchet MS"/>
                        </a:rPr>
                        <a:t>: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1305"/>
                        </a:lnSpc>
                      </a:pPr>
                      <a:r>
                        <a:rPr dirty="0" sz="1200" spc="-10">
                          <a:latin typeface="Trebuchet MS"/>
                          <a:cs typeface="Trebuchet MS"/>
                        </a:rPr>
                        <a:t>1.25</a:t>
                      </a:r>
                      <a:r>
                        <a:rPr dirty="0" sz="120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0">
                          <a:latin typeface="Trebuchet MS"/>
                          <a:cs typeface="Trebuchet MS"/>
                        </a:rPr>
                        <a:t>inch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7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305"/>
                        </a:lnSpc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4.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5"/>
                        </a:lnSpc>
                      </a:pP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Outside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8895" marR="12065">
                        <a:lnSpc>
                          <a:spcPts val="1305"/>
                        </a:lnSpc>
                      </a:pPr>
                      <a:r>
                        <a:rPr dirty="0" sz="1200" spc="-50" b="1">
                          <a:latin typeface="Trebuchet MS"/>
                          <a:cs typeface="Trebuchet MS"/>
                        </a:rPr>
                        <a:t>: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5"/>
                        </a:lnSpc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0">
                          <a:latin typeface="Trebuchet MS"/>
                          <a:cs typeface="Trebuchet MS"/>
                        </a:rPr>
                        <a:t>inch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6530">
                <a:tc>
                  <a:txBody>
                    <a:bodyPr/>
                    <a:lstStyle/>
                    <a:p>
                      <a:pPr algn="r" marR="43180">
                        <a:lnSpc>
                          <a:spcPts val="1290"/>
                        </a:lnSpc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6)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24460" marR="3175">
                        <a:lnSpc>
                          <a:spcPts val="1290"/>
                        </a:lnSpc>
                      </a:pPr>
                      <a:r>
                        <a:rPr dirty="0" sz="1200" b="1">
                          <a:latin typeface="Trebuchet MS"/>
                          <a:cs typeface="Trebuchet MS"/>
                        </a:rPr>
                        <a:t>Line</a:t>
                      </a:r>
                      <a:r>
                        <a:rPr dirty="0" sz="1200" spc="-8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Spacing: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12420">
                        <a:lnSpc>
                          <a:spcPts val="1290"/>
                        </a:lnSpc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1.5</a:t>
                      </a:r>
                      <a:r>
                        <a:rPr dirty="0" sz="12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lines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6530">
                <a:tc>
                  <a:txBody>
                    <a:bodyPr/>
                    <a:lstStyle/>
                    <a:p>
                      <a:pPr algn="r" marR="34925">
                        <a:lnSpc>
                          <a:spcPts val="1290"/>
                        </a:lnSpc>
                      </a:pP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7)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ts val="1290"/>
                        </a:lnSpc>
                      </a:pPr>
                      <a:r>
                        <a:rPr dirty="0" sz="1200" b="1">
                          <a:latin typeface="Trebuchet MS"/>
                          <a:cs typeface="Trebuchet MS"/>
                        </a:rPr>
                        <a:t>Title</a:t>
                      </a:r>
                      <a:r>
                        <a:rPr dirty="0" sz="1200" spc="-3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200" spc="-5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Chapter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6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95"/>
                        </a:lnSpc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i.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95"/>
                        </a:lnSpc>
                      </a:pPr>
                      <a:r>
                        <a:rPr dirty="0" sz="1200" spc="-20" b="1">
                          <a:latin typeface="Trebuchet MS"/>
                          <a:cs typeface="Trebuchet MS"/>
                        </a:rPr>
                        <a:t>Font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593090">
                        <a:lnSpc>
                          <a:spcPts val="1295"/>
                        </a:lnSpc>
                      </a:pPr>
                      <a:r>
                        <a:rPr dirty="0" sz="1200" b="1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dirty="0" sz="1200" spc="32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Arial</a:t>
                      </a:r>
                      <a:r>
                        <a:rPr dirty="0" sz="12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(Bold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face,</a:t>
                      </a:r>
                      <a:r>
                        <a:rPr dirty="0" sz="12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capital)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6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95"/>
                        </a:lnSpc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ii.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6210" marR="3175">
                        <a:lnSpc>
                          <a:spcPts val="1295"/>
                        </a:lnSpc>
                      </a:pPr>
                      <a:r>
                        <a:rPr dirty="0" sz="1200" spc="-20" b="1">
                          <a:latin typeface="Trebuchet MS"/>
                          <a:cs typeface="Trebuchet MS"/>
                        </a:rPr>
                        <a:t>Size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05155">
                        <a:lnSpc>
                          <a:spcPts val="1295"/>
                        </a:lnSpc>
                      </a:pPr>
                      <a:r>
                        <a:rPr dirty="0" sz="1200" b="1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dirty="0" sz="1200" spc="-2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16</a:t>
                      </a:r>
                      <a:r>
                        <a:rPr dirty="0" sz="12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point</a:t>
                      </a:r>
                      <a:r>
                        <a:rPr dirty="0" sz="1200" spc="3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Alignment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1295"/>
                        </a:lnSpc>
                      </a:pPr>
                      <a:r>
                        <a:rPr dirty="0" sz="1200" b="1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dirty="0" sz="1200" spc="34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centered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176530">
                <a:tc>
                  <a:txBody>
                    <a:bodyPr/>
                    <a:lstStyle/>
                    <a:p>
                      <a:pPr algn="r" marR="34925">
                        <a:lnSpc>
                          <a:spcPts val="1290"/>
                        </a:lnSpc>
                      </a:pP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8)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42545">
                        <a:lnSpc>
                          <a:spcPts val="1290"/>
                        </a:lnSpc>
                      </a:pPr>
                      <a:r>
                        <a:rPr dirty="0" sz="1200" b="1">
                          <a:latin typeface="Trebuchet MS"/>
                          <a:cs typeface="Trebuchet MS"/>
                        </a:rPr>
                        <a:t>All</a:t>
                      </a: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Topics</a:t>
                      </a:r>
                      <a:r>
                        <a:rPr dirty="0" sz="1200" spc="-1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Headings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6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90"/>
                        </a:lnSpc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i.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156210">
                        <a:lnSpc>
                          <a:spcPts val="1290"/>
                        </a:lnSpc>
                        <a:tabLst>
                          <a:tab pos="1697355" algn="l"/>
                        </a:tabLst>
                      </a:pPr>
                      <a:r>
                        <a:rPr dirty="0" sz="1200" b="1">
                          <a:latin typeface="Trebuchet MS"/>
                          <a:cs typeface="Trebuchet MS"/>
                        </a:rPr>
                        <a:t>First</a:t>
                      </a:r>
                      <a:r>
                        <a:rPr dirty="0" sz="1200" spc="-3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Order</a:t>
                      </a:r>
                      <a:r>
                        <a:rPr dirty="0" sz="1200" spc="-4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Heading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	:</a:t>
                      </a:r>
                      <a:r>
                        <a:rPr dirty="0" sz="1200" spc="33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(for example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–</a:t>
                      </a:r>
                      <a:r>
                        <a:rPr dirty="0" sz="12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1.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7800">
                <a:tc gridSpan="7">
                  <a:txBody>
                    <a:bodyPr/>
                    <a:lstStyle/>
                    <a:p>
                      <a:pPr marL="1612900">
                        <a:lnSpc>
                          <a:spcPts val="1305"/>
                        </a:lnSpc>
                      </a:pP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INTRODUCTION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7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ts val="1305"/>
                        </a:lnSpc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1.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305"/>
                        </a:lnSpc>
                      </a:pPr>
                      <a:r>
                        <a:rPr dirty="0" sz="1200" spc="-20" b="1">
                          <a:latin typeface="Trebuchet MS"/>
                          <a:cs typeface="Trebuchet MS"/>
                        </a:rPr>
                        <a:t>Font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87630">
                        <a:lnSpc>
                          <a:spcPts val="1305"/>
                        </a:lnSpc>
                      </a:pPr>
                      <a:r>
                        <a:rPr dirty="0" sz="1200" b="1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dirty="0" sz="1200" spc="31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Times</a:t>
                      </a:r>
                      <a:r>
                        <a:rPr dirty="0" sz="12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New</a:t>
                      </a:r>
                      <a:r>
                        <a:rPr dirty="0" sz="12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Roman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(Bold</a:t>
                      </a:r>
                      <a:r>
                        <a:rPr dirty="0" sz="12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0">
                          <a:latin typeface="Trebuchet MS"/>
                          <a:cs typeface="Trebuchet MS"/>
                        </a:rPr>
                        <a:t>Face)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6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ts val="1295"/>
                        </a:lnSpc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2.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295"/>
                        </a:lnSpc>
                      </a:pPr>
                      <a:r>
                        <a:rPr dirty="0" sz="1200" spc="-20" b="1">
                          <a:latin typeface="Trebuchet MS"/>
                          <a:cs typeface="Trebuchet MS"/>
                        </a:rPr>
                        <a:t>Size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ts val="1295"/>
                        </a:lnSpc>
                      </a:pPr>
                      <a:r>
                        <a:rPr dirty="0" sz="1200" b="1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dirty="0" sz="1200" spc="-3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14</a:t>
                      </a:r>
                      <a:r>
                        <a:rPr dirty="0" sz="12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point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6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95"/>
                        </a:lnSpc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ii.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156210">
                        <a:lnSpc>
                          <a:spcPts val="1295"/>
                        </a:lnSpc>
                      </a:pPr>
                      <a:r>
                        <a:rPr dirty="0" sz="1200" b="1">
                          <a:latin typeface="Trebuchet MS"/>
                          <a:cs typeface="Trebuchet MS"/>
                        </a:rPr>
                        <a:t>Second</a:t>
                      </a:r>
                      <a:r>
                        <a:rPr dirty="0" sz="1200" spc="-2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Order</a:t>
                      </a:r>
                      <a:r>
                        <a:rPr dirty="0" sz="1200" spc="-3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Heading:</a:t>
                      </a:r>
                      <a:r>
                        <a:rPr dirty="0" sz="1200" spc="-2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(for</a:t>
                      </a:r>
                      <a:r>
                        <a:rPr dirty="0" sz="12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example</a:t>
                      </a:r>
                      <a:r>
                        <a:rPr dirty="0" sz="12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–</a:t>
                      </a:r>
                      <a:r>
                        <a:rPr dirty="0" sz="12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0" b="1">
                          <a:latin typeface="Trebuchet MS"/>
                          <a:cs typeface="Trebuchet MS"/>
                        </a:rPr>
                        <a:t>1.1.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6530">
                <a:tc gridSpan="7">
                  <a:txBody>
                    <a:bodyPr/>
                    <a:lstStyle/>
                    <a:p>
                      <a:pPr marL="1612900">
                        <a:lnSpc>
                          <a:spcPts val="1290"/>
                        </a:lnSpc>
                      </a:pP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Evolution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6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ts val="1290"/>
                        </a:lnSpc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1.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290"/>
                        </a:lnSpc>
                      </a:pPr>
                      <a:r>
                        <a:rPr dirty="0" sz="1200" spc="-20" b="1">
                          <a:latin typeface="Trebuchet MS"/>
                          <a:cs typeface="Trebuchet MS"/>
                        </a:rPr>
                        <a:t>Font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39065">
                        <a:lnSpc>
                          <a:spcPts val="1290"/>
                        </a:lnSpc>
                      </a:pPr>
                      <a:r>
                        <a:rPr dirty="0" sz="1200" b="1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dirty="0" sz="1200" spc="32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Times</a:t>
                      </a:r>
                      <a:r>
                        <a:rPr dirty="0" sz="12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New</a:t>
                      </a:r>
                      <a:r>
                        <a:rPr dirty="0" sz="12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Roman</a:t>
                      </a:r>
                      <a:r>
                        <a:rPr dirty="0" sz="12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dirty="0" sz="12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Bold</a:t>
                      </a:r>
                      <a:r>
                        <a:rPr dirty="0" sz="12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0">
                          <a:latin typeface="Trebuchet MS"/>
                          <a:cs typeface="Trebuchet MS"/>
                        </a:rPr>
                        <a:t>Face)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0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6123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6123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ts val="1365"/>
                        </a:lnSpc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2.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B w="12700">
                      <a:solidFill>
                        <a:srgbClr val="6123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365"/>
                        </a:lnSpc>
                      </a:pPr>
                      <a:r>
                        <a:rPr dirty="0" sz="1200" spc="-20" b="1">
                          <a:latin typeface="Trebuchet MS"/>
                          <a:cs typeface="Trebuchet MS"/>
                        </a:rPr>
                        <a:t>Size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B w="12700">
                      <a:solidFill>
                        <a:srgbClr val="6123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6123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ts val="1365"/>
                        </a:lnSpc>
                      </a:pPr>
                      <a:r>
                        <a:rPr dirty="0" sz="1200" b="1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dirty="0" sz="1200" spc="-3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12</a:t>
                      </a:r>
                      <a:r>
                        <a:rPr dirty="0" sz="12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point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B w="12700">
                      <a:solidFill>
                        <a:srgbClr val="6123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612322"/>
                      </a:solidFill>
                      <a:prstDash val="solid"/>
                    </a:lnB>
                  </a:tcPr>
                </a:tc>
              </a:tr>
              <a:tr h="161925">
                <a:tc gridSpan="2">
                  <a:txBody>
                    <a:bodyPr/>
                    <a:lstStyle/>
                    <a:p>
                      <a:pPr marL="12065" marR="3175">
                        <a:lnSpc>
                          <a:spcPts val="1125"/>
                        </a:lnSpc>
                        <a:spcBef>
                          <a:spcPts val="55"/>
                        </a:spcBef>
                      </a:pPr>
                      <a:r>
                        <a:rPr dirty="0" sz="1000">
                          <a:latin typeface="Cambria"/>
                          <a:cs typeface="Cambria"/>
                        </a:rPr>
                        <a:t>Seminar</a:t>
                      </a:r>
                      <a:r>
                        <a:rPr dirty="0" sz="1000" spc="-3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>
                          <a:latin typeface="Cambria"/>
                          <a:cs typeface="Cambria"/>
                        </a:rPr>
                        <a:t>Log</a:t>
                      </a:r>
                      <a:r>
                        <a:rPr dirty="0" sz="1000" spc="-20">
                          <a:latin typeface="Cambria"/>
                          <a:cs typeface="Cambria"/>
                        </a:rPr>
                        <a:t> Book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6985">
                    <a:lnT w="12700">
                      <a:solidFill>
                        <a:srgbClr val="612322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1125"/>
                        </a:lnSpc>
                        <a:spcBef>
                          <a:spcPts val="55"/>
                        </a:spcBef>
                      </a:pPr>
                      <a:r>
                        <a:rPr dirty="0" sz="1000">
                          <a:latin typeface="Cambria"/>
                          <a:cs typeface="Cambria"/>
                        </a:rPr>
                        <a:t>Third</a:t>
                      </a:r>
                      <a:r>
                        <a:rPr dirty="0" sz="1000" spc="-1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>
                          <a:latin typeface="Cambria"/>
                          <a:cs typeface="Cambria"/>
                        </a:rPr>
                        <a:t>Year</a:t>
                      </a:r>
                      <a:r>
                        <a:rPr dirty="0" sz="1000" spc="-1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>
                          <a:latin typeface="Cambria"/>
                          <a:cs typeface="Cambria"/>
                        </a:rPr>
                        <a:t>Computer</a:t>
                      </a:r>
                      <a:r>
                        <a:rPr dirty="0" sz="1000" spc="-10">
                          <a:latin typeface="Cambria"/>
                          <a:cs typeface="Cambria"/>
                        </a:rPr>
                        <a:t> Engineering,</a:t>
                      </a:r>
                      <a:r>
                        <a:rPr dirty="0" sz="1000" spc="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>
                          <a:latin typeface="Cambria"/>
                          <a:cs typeface="Cambria"/>
                        </a:rPr>
                        <a:t>SPPU,</a:t>
                      </a:r>
                      <a:r>
                        <a:rPr dirty="0" sz="1000" spc="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 spc="-20">
                          <a:latin typeface="Cambria"/>
                          <a:cs typeface="Cambria"/>
                        </a:rPr>
                        <a:t>Pune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6985">
                    <a:lnT w="12700">
                      <a:solidFill>
                        <a:srgbClr val="612322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1195">
                        <a:lnSpc>
                          <a:spcPts val="1125"/>
                        </a:lnSpc>
                        <a:spcBef>
                          <a:spcPts val="55"/>
                        </a:spcBef>
                      </a:pPr>
                      <a:r>
                        <a:rPr dirty="0" sz="1000">
                          <a:latin typeface="Cambria"/>
                          <a:cs typeface="Cambria"/>
                        </a:rPr>
                        <a:t>Page</a:t>
                      </a:r>
                      <a:r>
                        <a:rPr dirty="0" sz="1000" spc="-1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000" spc="-50">
                          <a:latin typeface="Cambria"/>
                          <a:cs typeface="Cambria"/>
                        </a:rPr>
                        <a:t>9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6985">
                    <a:lnT w="12700">
                      <a:solidFill>
                        <a:srgbClr val="612322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3819" y="9843479"/>
            <a:ext cx="5311775" cy="55878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304800" y="10370184"/>
            <a:ext cx="6955155" cy="18415"/>
            <a:chOff x="304800" y="10370184"/>
            <a:chExt cx="6955155" cy="18415"/>
          </a:xfrm>
        </p:grpSpPr>
        <p:sp>
          <p:nvSpPr>
            <p:cNvPr id="4" name="object 4" descr=""/>
            <p:cNvSpPr/>
            <p:nvPr/>
          </p:nvSpPr>
          <p:spPr>
            <a:xfrm>
              <a:off x="7247890" y="10370184"/>
              <a:ext cx="12065" cy="18415"/>
            </a:xfrm>
            <a:custGeom>
              <a:avLst/>
              <a:gdLst/>
              <a:ahLst/>
              <a:cxnLst/>
              <a:rect l="l" t="t" r="r" b="b"/>
              <a:pathLst>
                <a:path w="12065" h="18415">
                  <a:moveTo>
                    <a:pt x="12064" y="0"/>
                  </a:moveTo>
                  <a:lnTo>
                    <a:pt x="0" y="0"/>
                  </a:lnTo>
                  <a:lnTo>
                    <a:pt x="0" y="18415"/>
                  </a:lnTo>
                  <a:lnTo>
                    <a:pt x="12064" y="18415"/>
                  </a:lnTo>
                  <a:lnTo>
                    <a:pt x="12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04800" y="10373359"/>
              <a:ext cx="6951980" cy="12065"/>
            </a:xfrm>
            <a:custGeom>
              <a:avLst/>
              <a:gdLst/>
              <a:ahLst/>
              <a:cxnLst/>
              <a:rect l="l" t="t" r="r" b="b"/>
              <a:pathLst>
                <a:path w="6951980" h="12065">
                  <a:moveTo>
                    <a:pt x="0" y="12065"/>
                  </a:moveTo>
                  <a:lnTo>
                    <a:pt x="6951980" y="12065"/>
                  </a:lnTo>
                </a:path>
                <a:path w="6951980" h="12065">
                  <a:moveTo>
                    <a:pt x="12700" y="0"/>
                  </a:moveTo>
                  <a:lnTo>
                    <a:pt x="6939915" y="0"/>
                  </a:lnTo>
                </a:path>
              </a:pathLst>
            </a:custGeom>
            <a:ln w="60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2661666" y="874521"/>
            <a:ext cx="3804285" cy="38544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311150" marR="5080" indent="-299085">
              <a:lnSpc>
                <a:spcPts val="1390"/>
              </a:lnSpc>
              <a:spcBef>
                <a:spcPts val="185"/>
              </a:spcBef>
            </a:pPr>
            <a:r>
              <a:rPr dirty="0" sz="1200">
                <a:latin typeface="Trebuchet MS"/>
                <a:cs typeface="Trebuchet MS"/>
              </a:rPr>
              <a:t>iii.</a:t>
            </a:r>
            <a:r>
              <a:rPr dirty="0" sz="1200" spc="484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Third</a:t>
            </a:r>
            <a:r>
              <a:rPr dirty="0" sz="1200" spc="-20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Order</a:t>
            </a:r>
            <a:r>
              <a:rPr dirty="0" sz="1200" spc="-30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Heading:</a:t>
            </a:r>
            <a:r>
              <a:rPr dirty="0" sz="1200" spc="-25" b="1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(for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example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–</a:t>
            </a:r>
            <a:r>
              <a:rPr dirty="0" sz="1200" spc="-10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1.1.1.</a:t>
            </a:r>
            <a:r>
              <a:rPr dirty="0" sz="1200" spc="-30" b="1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Image Processing)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359535" y="9902418"/>
            <a:ext cx="1012825" cy="1758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000">
                <a:latin typeface="Cambria"/>
                <a:cs typeface="Cambria"/>
              </a:rPr>
              <a:t>Seminar</a:t>
            </a:r>
            <a:r>
              <a:rPr dirty="0" sz="1000" spc="-3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Log</a:t>
            </a:r>
            <a:r>
              <a:rPr dirty="0" sz="1000" spc="-20">
                <a:latin typeface="Cambria"/>
                <a:cs typeface="Cambria"/>
              </a:rPr>
              <a:t> Book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783585" y="9902418"/>
            <a:ext cx="2537460" cy="1758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000">
                <a:latin typeface="Cambria"/>
                <a:cs typeface="Cambria"/>
              </a:rPr>
              <a:t>Third</a:t>
            </a:r>
            <a:r>
              <a:rPr dirty="0" sz="1000" spc="-1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Year</a:t>
            </a:r>
            <a:r>
              <a:rPr dirty="0" sz="1000" spc="-1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Computer</a:t>
            </a:r>
            <a:r>
              <a:rPr dirty="0" sz="1000" spc="-10">
                <a:latin typeface="Cambria"/>
                <a:cs typeface="Cambria"/>
              </a:rPr>
              <a:t> Engineering,</a:t>
            </a:r>
            <a:r>
              <a:rPr dirty="0" sz="1000" spc="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SPPU,</a:t>
            </a:r>
            <a:r>
              <a:rPr dirty="0" sz="1000" spc="5">
                <a:latin typeface="Cambria"/>
                <a:cs typeface="Cambria"/>
              </a:rPr>
              <a:t> </a:t>
            </a:r>
            <a:r>
              <a:rPr dirty="0" sz="1000" spc="-20">
                <a:latin typeface="Cambria"/>
                <a:cs typeface="Cambria"/>
              </a:rPr>
              <a:t>Pune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201536" y="9908211"/>
            <a:ext cx="434340" cy="16891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950">
                <a:latin typeface="Cambria"/>
                <a:cs typeface="Cambria"/>
              </a:rPr>
              <a:t>Page</a:t>
            </a:r>
            <a:r>
              <a:rPr dirty="0" sz="950" spc="-15">
                <a:latin typeface="Cambria"/>
                <a:cs typeface="Cambria"/>
              </a:rPr>
              <a:t> </a:t>
            </a:r>
            <a:r>
              <a:rPr dirty="0" sz="950" spc="-35">
                <a:latin typeface="Cambria"/>
                <a:cs typeface="Cambria"/>
              </a:rPr>
              <a:t>10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188970" y="1228090"/>
            <a:ext cx="577215" cy="385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7490" indent="-224790">
              <a:lnSpc>
                <a:spcPts val="1415"/>
              </a:lnSpc>
              <a:spcBef>
                <a:spcPts val="100"/>
              </a:spcBef>
              <a:buFont typeface="Trebuchet MS"/>
              <a:buAutoNum type="arabicPeriod"/>
              <a:tabLst>
                <a:tab pos="237490" algn="l"/>
              </a:tabLst>
            </a:pPr>
            <a:r>
              <a:rPr dirty="0" sz="1200" spc="-20" b="1">
                <a:latin typeface="Trebuchet MS"/>
                <a:cs typeface="Trebuchet MS"/>
              </a:rPr>
              <a:t>Font</a:t>
            </a:r>
            <a:endParaRPr sz="1200">
              <a:latin typeface="Trebuchet MS"/>
              <a:cs typeface="Trebuchet MS"/>
            </a:endParaRPr>
          </a:p>
          <a:p>
            <a:pPr marL="237490" indent="-224790">
              <a:lnSpc>
                <a:spcPts val="1415"/>
              </a:lnSpc>
              <a:buFont typeface="Trebuchet MS"/>
              <a:buAutoNum type="arabicPeriod"/>
              <a:tabLst>
                <a:tab pos="237490" algn="l"/>
              </a:tabLst>
            </a:pPr>
            <a:r>
              <a:rPr dirty="0" sz="1200" spc="-20" b="1">
                <a:latin typeface="Trebuchet MS"/>
                <a:cs typeface="Trebuchet MS"/>
              </a:rPr>
              <a:t>Size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143502" y="1234186"/>
            <a:ext cx="2333625" cy="378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b="1">
                <a:latin typeface="Trebuchet MS"/>
                <a:cs typeface="Trebuchet MS"/>
              </a:rPr>
              <a:t>:</a:t>
            </a:r>
            <a:r>
              <a:rPr dirty="0" sz="1150" spc="325" b="1">
                <a:latin typeface="Trebuchet MS"/>
                <a:cs typeface="Trebuchet MS"/>
              </a:rPr>
              <a:t> </a:t>
            </a:r>
            <a:r>
              <a:rPr dirty="0" sz="1150">
                <a:latin typeface="Trebuchet MS"/>
                <a:cs typeface="Trebuchet MS"/>
              </a:rPr>
              <a:t>Times</a:t>
            </a:r>
            <a:r>
              <a:rPr dirty="0" sz="1150" spc="-30">
                <a:latin typeface="Trebuchet MS"/>
                <a:cs typeface="Trebuchet MS"/>
              </a:rPr>
              <a:t> </a:t>
            </a:r>
            <a:r>
              <a:rPr dirty="0" sz="1150">
                <a:latin typeface="Trebuchet MS"/>
                <a:cs typeface="Trebuchet MS"/>
              </a:rPr>
              <a:t>New</a:t>
            </a:r>
            <a:r>
              <a:rPr dirty="0" sz="1150" spc="-10">
                <a:latin typeface="Trebuchet MS"/>
                <a:cs typeface="Trebuchet MS"/>
              </a:rPr>
              <a:t> </a:t>
            </a:r>
            <a:r>
              <a:rPr dirty="0" sz="1150">
                <a:latin typeface="Trebuchet MS"/>
                <a:cs typeface="Trebuchet MS"/>
              </a:rPr>
              <a:t>Roman</a:t>
            </a:r>
            <a:r>
              <a:rPr dirty="0" sz="1150" spc="-25">
                <a:latin typeface="Trebuchet MS"/>
                <a:cs typeface="Trebuchet MS"/>
              </a:rPr>
              <a:t> </a:t>
            </a:r>
            <a:r>
              <a:rPr dirty="0" sz="1150">
                <a:latin typeface="Trebuchet MS"/>
                <a:cs typeface="Trebuchet MS"/>
              </a:rPr>
              <a:t>(Normal</a:t>
            </a:r>
            <a:r>
              <a:rPr dirty="0" sz="1150" spc="-20">
                <a:latin typeface="Trebuchet MS"/>
                <a:cs typeface="Trebuchet MS"/>
              </a:rPr>
              <a:t> Face)</a:t>
            </a:r>
            <a:endParaRPr sz="115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dirty="0" sz="1150" b="1">
                <a:latin typeface="Trebuchet MS"/>
                <a:cs typeface="Trebuchet MS"/>
              </a:rPr>
              <a:t>:</a:t>
            </a:r>
            <a:r>
              <a:rPr dirty="0" sz="1150" spc="-10" b="1">
                <a:latin typeface="Trebuchet MS"/>
                <a:cs typeface="Trebuchet MS"/>
              </a:rPr>
              <a:t> </a:t>
            </a:r>
            <a:r>
              <a:rPr dirty="0" sz="1150">
                <a:latin typeface="Trebuchet MS"/>
                <a:cs typeface="Trebuchet MS"/>
              </a:rPr>
              <a:t>12</a:t>
            </a:r>
            <a:r>
              <a:rPr dirty="0" sz="1150" spc="-20">
                <a:latin typeface="Trebuchet MS"/>
                <a:cs typeface="Trebuchet MS"/>
              </a:rPr>
              <a:t> </a:t>
            </a:r>
            <a:r>
              <a:rPr dirty="0" sz="1150" spc="-10">
                <a:latin typeface="Trebuchet MS"/>
                <a:cs typeface="Trebuchet MS"/>
              </a:rPr>
              <a:t>point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45589" y="1582039"/>
            <a:ext cx="5994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rebuchet MS"/>
                <a:cs typeface="Trebuchet MS"/>
              </a:rPr>
              <a:t>9)</a:t>
            </a:r>
            <a:r>
              <a:rPr dirty="0" sz="1200" spc="-20" b="1">
                <a:latin typeface="Trebuchet MS"/>
                <a:cs typeface="Trebuchet MS"/>
              </a:rPr>
              <a:t> </a:t>
            </a:r>
            <a:r>
              <a:rPr dirty="0" sz="1200" spc="-10" b="1">
                <a:latin typeface="Trebuchet MS"/>
                <a:cs typeface="Trebuchet MS"/>
              </a:rPr>
              <a:t>Text: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987800" y="1941703"/>
            <a:ext cx="7493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0" b="1">
                <a:latin typeface="Trebuchet MS"/>
                <a:cs typeface="Trebuchet MS"/>
              </a:rPr>
              <a:t>: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975608" y="1761870"/>
            <a:ext cx="13773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rebuchet MS"/>
                <a:cs typeface="Trebuchet MS"/>
              </a:rPr>
              <a:t>:</a:t>
            </a:r>
            <a:r>
              <a:rPr dirty="0" sz="1200" spc="385" b="1">
                <a:latin typeface="Trebuchet MS"/>
                <a:cs typeface="Trebuchet MS"/>
              </a:rPr>
              <a:t> </a:t>
            </a:r>
            <a:r>
              <a:rPr dirty="0" sz="1150">
                <a:latin typeface="Trebuchet MS"/>
                <a:cs typeface="Trebuchet MS"/>
              </a:rPr>
              <a:t>Times</a:t>
            </a:r>
            <a:r>
              <a:rPr dirty="0" sz="1150" spc="-25">
                <a:latin typeface="Trebuchet MS"/>
                <a:cs typeface="Trebuchet MS"/>
              </a:rPr>
              <a:t> </a:t>
            </a:r>
            <a:r>
              <a:rPr dirty="0" sz="1150">
                <a:latin typeface="Trebuchet MS"/>
                <a:cs typeface="Trebuchet MS"/>
              </a:rPr>
              <a:t>New</a:t>
            </a:r>
            <a:r>
              <a:rPr dirty="0" sz="1150" spc="-5">
                <a:latin typeface="Trebuchet MS"/>
                <a:cs typeface="Trebuchet MS"/>
              </a:rPr>
              <a:t> </a:t>
            </a:r>
            <a:r>
              <a:rPr dirty="0" sz="1150" spc="-20">
                <a:latin typeface="Trebuchet MS"/>
                <a:cs typeface="Trebuchet MS"/>
              </a:rPr>
              <a:t>Roman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707385" y="1761870"/>
            <a:ext cx="2004060" cy="385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2095" indent="-203200">
              <a:lnSpc>
                <a:spcPts val="1415"/>
              </a:lnSpc>
              <a:spcBef>
                <a:spcPts val="100"/>
              </a:spcBef>
              <a:buFont typeface="Trebuchet MS"/>
              <a:buAutoNum type="romanLcPeriod"/>
              <a:tabLst>
                <a:tab pos="252095" algn="l"/>
              </a:tabLst>
            </a:pPr>
            <a:r>
              <a:rPr dirty="0" sz="1200" spc="-20" b="1">
                <a:latin typeface="Trebuchet MS"/>
                <a:cs typeface="Trebuchet MS"/>
              </a:rPr>
              <a:t>Font</a:t>
            </a:r>
            <a:endParaRPr sz="1200">
              <a:latin typeface="Trebuchet MS"/>
              <a:cs typeface="Trebuchet MS"/>
            </a:endParaRPr>
          </a:p>
          <a:p>
            <a:pPr marL="252729" indent="-240029">
              <a:lnSpc>
                <a:spcPts val="1415"/>
              </a:lnSpc>
              <a:buFont typeface="Trebuchet MS"/>
              <a:buAutoNum type="romanLcPeriod"/>
              <a:tabLst>
                <a:tab pos="252729" algn="l"/>
                <a:tab pos="1433195" algn="l"/>
              </a:tabLst>
            </a:pPr>
            <a:r>
              <a:rPr dirty="0" sz="1200" spc="-20" b="1">
                <a:latin typeface="Trebuchet MS"/>
                <a:cs typeface="Trebuchet MS"/>
              </a:rPr>
              <a:t>Size</a:t>
            </a:r>
            <a:r>
              <a:rPr dirty="0" sz="1200" b="1">
                <a:latin typeface="Trebuchet MS"/>
                <a:cs typeface="Trebuchet MS"/>
              </a:rPr>
              <a:t>	</a:t>
            </a:r>
            <a:r>
              <a:rPr dirty="0" sz="1200">
                <a:latin typeface="Trebuchet MS"/>
                <a:cs typeface="Trebuchet MS"/>
              </a:rPr>
              <a:t>12</a:t>
            </a:r>
            <a:r>
              <a:rPr dirty="0" sz="1200" spc="-20">
                <a:latin typeface="Trebuchet MS"/>
                <a:cs typeface="Trebuchet MS"/>
              </a:rPr>
              <a:t> point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045589" y="2292222"/>
            <a:ext cx="2571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latin typeface="Trebuchet MS"/>
                <a:cs typeface="Trebuchet MS"/>
              </a:rPr>
              <a:t>10)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743961" y="2292222"/>
            <a:ext cx="3822700" cy="559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069">
              <a:lnSpc>
                <a:spcPts val="1415"/>
              </a:lnSpc>
              <a:spcBef>
                <a:spcPts val="100"/>
              </a:spcBef>
            </a:pPr>
            <a:r>
              <a:rPr dirty="0" sz="1200" b="1">
                <a:latin typeface="Trebuchet MS"/>
                <a:cs typeface="Trebuchet MS"/>
              </a:rPr>
              <a:t>Figures</a:t>
            </a:r>
            <a:r>
              <a:rPr dirty="0" sz="1200" spc="-10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and</a:t>
            </a:r>
            <a:r>
              <a:rPr dirty="0" sz="1200" spc="-40" b="1">
                <a:latin typeface="Trebuchet MS"/>
                <a:cs typeface="Trebuchet MS"/>
              </a:rPr>
              <a:t> </a:t>
            </a:r>
            <a:r>
              <a:rPr dirty="0" sz="1200" spc="-10" b="1">
                <a:latin typeface="Trebuchet MS"/>
                <a:cs typeface="Trebuchet MS"/>
              </a:rPr>
              <a:t>Tables:</a:t>
            </a:r>
            <a:endParaRPr sz="1200">
              <a:latin typeface="Trebuchet MS"/>
              <a:cs typeface="Trebuchet MS"/>
            </a:endParaRPr>
          </a:p>
          <a:p>
            <a:pPr marL="228600" marR="5080" indent="-216535">
              <a:lnSpc>
                <a:spcPts val="1370"/>
              </a:lnSpc>
              <a:spcBef>
                <a:spcPts val="80"/>
              </a:spcBef>
            </a:pPr>
            <a:r>
              <a:rPr dirty="0" sz="1200" b="1">
                <a:latin typeface="Trebuchet MS"/>
                <a:cs typeface="Trebuchet MS"/>
              </a:rPr>
              <a:t>i.</a:t>
            </a:r>
            <a:r>
              <a:rPr dirty="0" sz="1200" spc="75" b="1">
                <a:latin typeface="Trebuchet MS"/>
                <a:cs typeface="Trebuchet MS"/>
              </a:rPr>
              <a:t>  </a:t>
            </a:r>
            <a:r>
              <a:rPr dirty="0" sz="1200" b="1">
                <a:latin typeface="Trebuchet MS"/>
                <a:cs typeface="Trebuchet MS"/>
              </a:rPr>
              <a:t>Caption:</a:t>
            </a:r>
            <a:r>
              <a:rPr dirty="0" sz="1200" spc="-10" b="1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(for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figures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below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figure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for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tables </a:t>
            </a:r>
            <a:r>
              <a:rPr dirty="0" sz="1200">
                <a:latin typeface="Trebuchet MS"/>
                <a:cs typeface="Trebuchet MS"/>
              </a:rPr>
              <a:t>above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table)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15" name="object 15" descr=""/>
          <p:cNvGraphicFramePr>
            <a:graphicFrameLocks noGrp="1"/>
          </p:cNvGraphicFramePr>
          <p:nvPr/>
        </p:nvGraphicFramePr>
        <p:xfrm>
          <a:off x="3221735" y="2844830"/>
          <a:ext cx="2581275" cy="353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245"/>
                <a:gridCol w="671830"/>
                <a:gridCol w="1649730"/>
              </a:tblGrid>
              <a:tr h="176530">
                <a:tc>
                  <a:txBody>
                    <a:bodyPr/>
                    <a:lstStyle/>
                    <a:p>
                      <a:pPr algn="ctr" marL="5080">
                        <a:lnSpc>
                          <a:spcPts val="1295"/>
                        </a:lnSpc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1.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1295"/>
                        </a:lnSpc>
                      </a:pPr>
                      <a:r>
                        <a:rPr dirty="0" sz="1200" spc="-20" b="1">
                          <a:latin typeface="Trebuchet MS"/>
                          <a:cs typeface="Trebuchet MS"/>
                        </a:rPr>
                        <a:t>Font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ts val="1295"/>
                        </a:lnSpc>
                      </a:pPr>
                      <a:r>
                        <a:rPr dirty="0" sz="1200" b="1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dirty="0" sz="1200" spc="32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Garamond (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Bold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176530">
                <a:tc>
                  <a:txBody>
                    <a:bodyPr/>
                    <a:lstStyle/>
                    <a:p>
                      <a:pPr algn="ctr" marL="5080">
                        <a:lnSpc>
                          <a:spcPts val="1295"/>
                        </a:lnSpc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2.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1295"/>
                        </a:lnSpc>
                      </a:pPr>
                      <a:r>
                        <a:rPr dirty="0" sz="1200" spc="-20" b="1">
                          <a:latin typeface="Trebuchet MS"/>
                          <a:cs typeface="Trebuchet MS"/>
                        </a:rPr>
                        <a:t>Size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ts val="1295"/>
                        </a:lnSpc>
                      </a:pPr>
                      <a:r>
                        <a:rPr dirty="0" sz="1200" b="1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dirty="0" sz="1200" spc="-3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11</a:t>
                      </a:r>
                      <a:r>
                        <a:rPr dirty="0" sz="12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point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6" name="object 16" descr=""/>
          <p:cNvSpPr txBox="1"/>
          <p:nvPr/>
        </p:nvSpPr>
        <p:spPr>
          <a:xfrm>
            <a:off x="2045589" y="3444620"/>
            <a:ext cx="2571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latin typeface="Trebuchet MS"/>
                <a:cs typeface="Trebuchet MS"/>
              </a:rPr>
              <a:t>11)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438780" y="4682743"/>
            <a:ext cx="20637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20" b="1">
                <a:latin typeface="Trebuchet MS"/>
                <a:cs typeface="Trebuchet MS"/>
              </a:rPr>
              <a:t>iii.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478404" y="3091052"/>
            <a:ext cx="4038600" cy="194691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722630">
              <a:lnSpc>
                <a:spcPct val="100000"/>
              </a:lnSpc>
              <a:spcBef>
                <a:spcPts val="770"/>
              </a:spcBef>
              <a:tabLst>
                <a:tab pos="1814195" algn="l"/>
              </a:tabLst>
            </a:pPr>
            <a:r>
              <a:rPr dirty="0" sz="1200">
                <a:latin typeface="Trebuchet MS"/>
                <a:cs typeface="Trebuchet MS"/>
              </a:rPr>
              <a:t>3.</a:t>
            </a:r>
            <a:r>
              <a:rPr dirty="0" sz="1200" spc="365">
                <a:latin typeface="Trebuchet MS"/>
                <a:cs typeface="Trebuchet MS"/>
              </a:rPr>
              <a:t> </a:t>
            </a:r>
            <a:r>
              <a:rPr dirty="0" sz="1200" spc="-10" b="1">
                <a:latin typeface="Trebuchet MS"/>
                <a:cs typeface="Trebuchet MS"/>
              </a:rPr>
              <a:t>Alignment</a:t>
            </a:r>
            <a:r>
              <a:rPr dirty="0" sz="1200" b="1">
                <a:latin typeface="Trebuchet MS"/>
                <a:cs typeface="Trebuchet MS"/>
              </a:rPr>
              <a:t>	:</a:t>
            </a:r>
            <a:r>
              <a:rPr dirty="0" sz="1200" spc="350" b="1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Center</a:t>
            </a:r>
            <a:endParaRPr sz="1200">
              <a:latin typeface="Trebuchet MS"/>
              <a:cs typeface="Trebuchet MS"/>
            </a:endParaRPr>
          </a:p>
          <a:p>
            <a:pPr marL="265430">
              <a:lnSpc>
                <a:spcPct val="100000"/>
              </a:lnSpc>
              <a:spcBef>
                <a:spcPts val="670"/>
              </a:spcBef>
            </a:pPr>
            <a:r>
              <a:rPr dirty="0" sz="1200" spc="-10" b="1">
                <a:latin typeface="Trebuchet MS"/>
                <a:cs typeface="Trebuchet MS"/>
              </a:rPr>
              <a:t>References:</a:t>
            </a:r>
            <a:endParaRPr sz="1200">
              <a:latin typeface="Trebuchet MS"/>
              <a:cs typeface="Trebuchet MS"/>
            </a:endParaRPr>
          </a:p>
          <a:p>
            <a:pPr marL="266700" indent="-208915">
              <a:lnSpc>
                <a:spcPts val="1310"/>
              </a:lnSpc>
              <a:spcBef>
                <a:spcPts val="635"/>
              </a:spcBef>
              <a:buAutoNum type="romanLcPeriod"/>
              <a:tabLst>
                <a:tab pos="266700" algn="l"/>
              </a:tabLst>
            </a:pPr>
            <a:r>
              <a:rPr dirty="0" sz="1100" spc="-20" b="1">
                <a:latin typeface="Trebuchet MS"/>
                <a:cs typeface="Trebuchet MS"/>
              </a:rPr>
              <a:t>Book</a:t>
            </a:r>
            <a:endParaRPr sz="1100">
              <a:latin typeface="Trebuchet MS"/>
              <a:cs typeface="Trebuchet MS"/>
            </a:endParaRPr>
          </a:p>
          <a:p>
            <a:pPr marL="253365" marR="5080">
              <a:lnSpc>
                <a:spcPts val="1270"/>
              </a:lnSpc>
              <a:spcBef>
                <a:spcPts val="70"/>
              </a:spcBef>
            </a:pPr>
            <a:r>
              <a:rPr dirty="0" sz="1100">
                <a:latin typeface="Trebuchet MS"/>
                <a:cs typeface="Trebuchet MS"/>
              </a:rPr>
              <a:t>Author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name(s),</a:t>
            </a:r>
            <a:r>
              <a:rPr dirty="0" sz="1100" spc="-3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Book</a:t>
            </a:r>
            <a:r>
              <a:rPr dirty="0" sz="1100" spc="-4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Title,</a:t>
            </a:r>
            <a:r>
              <a:rPr dirty="0" sz="1100" spc="-4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Publisher,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Copyright</a:t>
            </a:r>
            <a:r>
              <a:rPr dirty="0" sz="1100" spc="-4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Year,</a:t>
            </a:r>
            <a:r>
              <a:rPr dirty="0" sz="1100" spc="-1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page </a:t>
            </a:r>
            <a:r>
              <a:rPr dirty="0" sz="1100">
                <a:latin typeface="Trebuchet MS"/>
                <a:cs typeface="Trebuchet MS"/>
              </a:rPr>
              <a:t>nos. if</a:t>
            </a:r>
            <a:r>
              <a:rPr dirty="0" sz="1100" spc="31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any.</a:t>
            </a:r>
            <a:endParaRPr sz="1100">
              <a:latin typeface="Trebuchet MS"/>
              <a:cs typeface="Trebuchet MS"/>
            </a:endParaRPr>
          </a:p>
          <a:p>
            <a:pPr marL="254000" indent="-241300">
              <a:lnSpc>
                <a:spcPts val="1215"/>
              </a:lnSpc>
              <a:buAutoNum type="romanLcPeriod" startAt="2"/>
              <a:tabLst>
                <a:tab pos="254000" algn="l"/>
              </a:tabLst>
            </a:pPr>
            <a:r>
              <a:rPr dirty="0" sz="1100" b="1">
                <a:latin typeface="Trebuchet MS"/>
                <a:cs typeface="Trebuchet MS"/>
              </a:rPr>
              <a:t>Journal/</a:t>
            </a:r>
            <a:r>
              <a:rPr dirty="0" sz="1100" spc="-25" b="1">
                <a:latin typeface="Trebuchet MS"/>
                <a:cs typeface="Trebuchet MS"/>
              </a:rPr>
              <a:t> </a:t>
            </a:r>
            <a:r>
              <a:rPr dirty="0" sz="1100" b="1">
                <a:latin typeface="Trebuchet MS"/>
                <a:cs typeface="Trebuchet MS"/>
              </a:rPr>
              <a:t>Magazine/</a:t>
            </a:r>
            <a:r>
              <a:rPr dirty="0" sz="1100" spc="-50" b="1">
                <a:latin typeface="Trebuchet MS"/>
                <a:cs typeface="Trebuchet MS"/>
              </a:rPr>
              <a:t> </a:t>
            </a:r>
            <a:r>
              <a:rPr dirty="0" sz="1100" spc="-10" b="1">
                <a:latin typeface="Trebuchet MS"/>
                <a:cs typeface="Trebuchet MS"/>
              </a:rPr>
              <a:t>Periodical</a:t>
            </a:r>
            <a:endParaRPr sz="1100">
              <a:latin typeface="Trebuchet MS"/>
              <a:cs typeface="Trebuchet MS"/>
            </a:endParaRPr>
          </a:p>
          <a:p>
            <a:pPr marL="570230" marR="339725">
              <a:lnSpc>
                <a:spcPts val="1300"/>
              </a:lnSpc>
              <a:spcBef>
                <a:spcPts val="35"/>
              </a:spcBef>
            </a:pPr>
            <a:r>
              <a:rPr dirty="0" sz="1100">
                <a:latin typeface="Trebuchet MS"/>
                <a:cs typeface="Trebuchet MS"/>
              </a:rPr>
              <a:t>Author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name(s),</a:t>
            </a:r>
            <a:r>
              <a:rPr dirty="0" sz="1100" spc="-4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paper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name,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Journal/</a:t>
            </a:r>
            <a:r>
              <a:rPr dirty="0" sz="1100" spc="-5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Magazine/ </a:t>
            </a:r>
            <a:r>
              <a:rPr dirty="0" sz="1100">
                <a:latin typeface="Trebuchet MS"/>
                <a:cs typeface="Trebuchet MS"/>
              </a:rPr>
              <a:t>Periodical</a:t>
            </a:r>
            <a:r>
              <a:rPr dirty="0" sz="1100" spc="-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name,</a:t>
            </a:r>
            <a:r>
              <a:rPr dirty="0" sz="1100" spc="125">
                <a:latin typeface="Trebuchet MS"/>
                <a:cs typeface="Trebuchet MS"/>
              </a:rPr>
              <a:t>  </a:t>
            </a:r>
            <a:r>
              <a:rPr dirty="0" sz="1050">
                <a:latin typeface="Trebuchet MS"/>
                <a:cs typeface="Trebuchet MS"/>
              </a:rPr>
              <a:t>issue</a:t>
            </a:r>
            <a:r>
              <a:rPr dirty="0" sz="1050" spc="-15">
                <a:latin typeface="Trebuchet MS"/>
                <a:cs typeface="Trebuchet MS"/>
              </a:rPr>
              <a:t> </a:t>
            </a:r>
            <a:r>
              <a:rPr dirty="0" sz="1050">
                <a:latin typeface="Trebuchet MS"/>
                <a:cs typeface="Trebuchet MS"/>
              </a:rPr>
              <a:t>no.,</a:t>
            </a:r>
            <a:r>
              <a:rPr dirty="0" sz="1050" spc="-20">
                <a:latin typeface="Trebuchet MS"/>
                <a:cs typeface="Trebuchet MS"/>
              </a:rPr>
              <a:t> </a:t>
            </a:r>
            <a:r>
              <a:rPr dirty="0" sz="1050">
                <a:latin typeface="Trebuchet MS"/>
                <a:cs typeface="Trebuchet MS"/>
              </a:rPr>
              <a:t>page</a:t>
            </a:r>
            <a:r>
              <a:rPr dirty="0" sz="1050" spc="-15">
                <a:latin typeface="Trebuchet MS"/>
                <a:cs typeface="Trebuchet MS"/>
              </a:rPr>
              <a:t> </a:t>
            </a:r>
            <a:r>
              <a:rPr dirty="0" sz="1050" spc="-20">
                <a:latin typeface="Trebuchet MS"/>
                <a:cs typeface="Trebuchet MS"/>
              </a:rPr>
              <a:t>nos.</a:t>
            </a:r>
            <a:endParaRPr sz="1050">
              <a:latin typeface="Trebuchet MS"/>
              <a:cs typeface="Trebuchet MS"/>
            </a:endParaRPr>
          </a:p>
          <a:p>
            <a:pPr marL="253365">
              <a:lnSpc>
                <a:spcPts val="1205"/>
              </a:lnSpc>
            </a:pPr>
            <a:r>
              <a:rPr dirty="0" sz="1100" b="1">
                <a:latin typeface="Trebuchet MS"/>
                <a:cs typeface="Trebuchet MS"/>
              </a:rPr>
              <a:t>Web</a:t>
            </a:r>
            <a:r>
              <a:rPr dirty="0" sz="1100" spc="-15" b="1">
                <a:latin typeface="Trebuchet MS"/>
                <a:cs typeface="Trebuchet MS"/>
              </a:rPr>
              <a:t> </a:t>
            </a:r>
            <a:r>
              <a:rPr dirty="0" sz="1100" spc="-10" b="1">
                <a:latin typeface="Trebuchet MS"/>
                <a:cs typeface="Trebuchet MS"/>
              </a:rPr>
              <a:t>Resources</a:t>
            </a:r>
            <a:endParaRPr sz="1100">
              <a:latin typeface="Trebuchet MS"/>
              <a:cs typeface="Trebuchet MS"/>
            </a:endParaRPr>
          </a:p>
          <a:p>
            <a:pPr marL="582930">
              <a:lnSpc>
                <a:spcPts val="1295"/>
              </a:lnSpc>
            </a:pPr>
            <a:r>
              <a:rPr dirty="0" sz="1100">
                <a:latin typeface="Trebuchet MS"/>
                <a:cs typeface="Trebuchet MS"/>
              </a:rPr>
              <a:t>Complete</a:t>
            </a:r>
            <a:r>
              <a:rPr dirty="0" sz="1100" spc="-3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URL</a:t>
            </a:r>
            <a:r>
              <a:rPr dirty="0" sz="1100" spc="-3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including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File</a:t>
            </a:r>
            <a:r>
              <a:rPr dirty="0" sz="1100" spc="-3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name.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04292" y="304292"/>
            <a:ext cx="6953250" cy="10072370"/>
            <a:chOff x="304292" y="304292"/>
            <a:chExt cx="6953250" cy="10072370"/>
          </a:xfrm>
        </p:grpSpPr>
        <p:sp>
          <p:nvSpPr>
            <p:cNvPr id="3" name="object 3" descr=""/>
            <p:cNvSpPr/>
            <p:nvPr/>
          </p:nvSpPr>
          <p:spPr>
            <a:xfrm>
              <a:off x="304799" y="304799"/>
              <a:ext cx="6951980" cy="10066020"/>
            </a:xfrm>
            <a:custGeom>
              <a:avLst/>
              <a:gdLst/>
              <a:ahLst/>
              <a:cxnLst/>
              <a:rect l="l" t="t" r="r" b="b"/>
              <a:pathLst>
                <a:path w="6951980" h="10066020">
                  <a:moveTo>
                    <a:pt x="2539" y="0"/>
                  </a:moveTo>
                  <a:lnTo>
                    <a:pt x="2539" y="10066019"/>
                  </a:lnTo>
                </a:path>
                <a:path w="6951980" h="10066020">
                  <a:moveTo>
                    <a:pt x="6949440" y="0"/>
                  </a:moveTo>
                  <a:lnTo>
                    <a:pt x="6949440" y="10066019"/>
                  </a:lnTo>
                </a:path>
                <a:path w="6951980" h="10066020">
                  <a:moveTo>
                    <a:pt x="0" y="2539"/>
                  </a:moveTo>
                  <a:lnTo>
                    <a:pt x="6951980" y="2539"/>
                  </a:lnTo>
                </a:path>
              </a:pathLst>
            </a:custGeom>
            <a:ln w="60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16864" y="316864"/>
              <a:ext cx="6927850" cy="10059670"/>
            </a:xfrm>
            <a:custGeom>
              <a:avLst/>
              <a:gdLst/>
              <a:ahLst/>
              <a:cxnLst/>
              <a:rect l="l" t="t" r="r" b="b"/>
              <a:pathLst>
                <a:path w="6927850" h="10059670">
                  <a:moveTo>
                    <a:pt x="0" y="3175"/>
                  </a:moveTo>
                  <a:lnTo>
                    <a:pt x="6927850" y="3175"/>
                  </a:lnTo>
                </a:path>
                <a:path w="6927850" h="10059670">
                  <a:moveTo>
                    <a:pt x="3175" y="0"/>
                  </a:moveTo>
                  <a:lnTo>
                    <a:pt x="3175" y="1005967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241540" y="316864"/>
              <a:ext cx="0" cy="10059670"/>
            </a:xfrm>
            <a:custGeom>
              <a:avLst/>
              <a:gdLst/>
              <a:ahLst/>
              <a:cxnLst/>
              <a:rect l="l" t="t" r="r" b="b"/>
              <a:pathLst>
                <a:path w="0" h="10059670">
                  <a:moveTo>
                    <a:pt x="0" y="0"/>
                  </a:moveTo>
                  <a:lnTo>
                    <a:pt x="0" y="10059670"/>
                  </a:lnTo>
                </a:path>
              </a:pathLst>
            </a:custGeom>
            <a:ln w="60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6465" y="6723633"/>
            <a:ext cx="1104900" cy="121856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3819" y="9912135"/>
            <a:ext cx="5311775" cy="55878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301625" y="10438765"/>
            <a:ext cx="12700" cy="18415"/>
          </a:xfrm>
          <a:custGeom>
            <a:avLst/>
            <a:gdLst/>
            <a:ahLst/>
            <a:cxnLst/>
            <a:rect l="l" t="t" r="r" b="b"/>
            <a:pathLst>
              <a:path w="12700" h="18415">
                <a:moveTo>
                  <a:pt x="12700" y="0"/>
                </a:moveTo>
                <a:lnTo>
                  <a:pt x="0" y="0"/>
                </a:lnTo>
                <a:lnTo>
                  <a:pt x="0" y="18415"/>
                </a:lnTo>
                <a:lnTo>
                  <a:pt x="12700" y="18415"/>
                </a:lnTo>
                <a:lnTo>
                  <a:pt x="12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7247890" y="10438765"/>
            <a:ext cx="12065" cy="18415"/>
          </a:xfrm>
          <a:custGeom>
            <a:avLst/>
            <a:gdLst/>
            <a:ahLst/>
            <a:cxnLst/>
            <a:rect l="l" t="t" r="r" b="b"/>
            <a:pathLst>
              <a:path w="12065" h="18415">
                <a:moveTo>
                  <a:pt x="12064" y="0"/>
                </a:moveTo>
                <a:lnTo>
                  <a:pt x="0" y="0"/>
                </a:lnTo>
                <a:lnTo>
                  <a:pt x="0" y="18415"/>
                </a:lnTo>
                <a:lnTo>
                  <a:pt x="12064" y="18415"/>
                </a:lnTo>
                <a:lnTo>
                  <a:pt x="120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313690" y="10376534"/>
            <a:ext cx="6927850" cy="0"/>
          </a:xfrm>
          <a:custGeom>
            <a:avLst/>
            <a:gdLst/>
            <a:ahLst/>
            <a:cxnLst/>
            <a:rect l="l" t="t" r="r" b="b"/>
            <a:pathLst>
              <a:path w="6927850" h="0">
                <a:moveTo>
                  <a:pt x="0" y="0"/>
                </a:moveTo>
                <a:lnTo>
                  <a:pt x="692785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359535" y="874521"/>
            <a:ext cx="26022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rebuchet MS"/>
                <a:cs typeface="Trebuchet MS"/>
              </a:rPr>
              <a:t>Annexure</a:t>
            </a:r>
            <a:r>
              <a:rPr dirty="0" sz="1200" spc="-30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iii:</a:t>
            </a:r>
            <a:r>
              <a:rPr dirty="0" sz="1200" spc="-40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Format</a:t>
            </a:r>
            <a:r>
              <a:rPr dirty="0" sz="1200" spc="-30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for</a:t>
            </a:r>
            <a:r>
              <a:rPr dirty="0" sz="1200" spc="-35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Cover</a:t>
            </a:r>
            <a:r>
              <a:rPr dirty="0" sz="1200" spc="-40" b="1">
                <a:latin typeface="Trebuchet MS"/>
                <a:cs typeface="Trebuchet MS"/>
              </a:rPr>
              <a:t> </a:t>
            </a:r>
            <a:r>
              <a:rPr dirty="0" sz="1200" spc="-20" b="1">
                <a:latin typeface="Trebuchet MS"/>
                <a:cs typeface="Trebuchet MS"/>
              </a:rPr>
              <a:t>Page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942082" y="1377822"/>
            <a:ext cx="21316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Trebuchet MS"/>
                <a:cs typeface="Trebuchet MS"/>
              </a:rPr>
              <a:t>Seminar</a:t>
            </a:r>
            <a:r>
              <a:rPr dirty="0" spc="-55" b="0">
                <a:latin typeface="Trebuchet MS"/>
                <a:cs typeface="Trebuchet MS"/>
              </a:rPr>
              <a:t> </a:t>
            </a:r>
            <a:r>
              <a:rPr dirty="0" spc="-10" b="0">
                <a:latin typeface="Trebuchet MS"/>
                <a:cs typeface="Trebuchet MS"/>
              </a:rPr>
              <a:t>Report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3887215" y="1963038"/>
            <a:ext cx="24066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25">
                <a:latin typeface="Trebuchet MS"/>
                <a:cs typeface="Trebuchet MS"/>
              </a:rPr>
              <a:t>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783585" y="2353436"/>
            <a:ext cx="2448560" cy="766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rebuchet MS"/>
                <a:cs typeface="Trebuchet MS"/>
              </a:rPr>
              <a:t>[Title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of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Seminar]</a:t>
            </a:r>
            <a:endParaRPr sz="2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510"/>
              </a:spcBef>
            </a:pPr>
            <a:r>
              <a:rPr dirty="0" sz="1200" spc="-25">
                <a:latin typeface="Trebuchet MS"/>
                <a:cs typeface="Trebuchet MS"/>
              </a:rPr>
              <a:t>By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329178" y="3618738"/>
            <a:ext cx="1361440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rebuchet MS"/>
                <a:cs typeface="Trebuchet MS"/>
              </a:rPr>
              <a:t>[</a:t>
            </a:r>
            <a:r>
              <a:rPr dirty="0" sz="1200" b="1">
                <a:latin typeface="Trebuchet MS"/>
                <a:cs typeface="Trebuchet MS"/>
              </a:rPr>
              <a:t>Name</a:t>
            </a:r>
            <a:r>
              <a:rPr dirty="0" sz="1200" spc="-15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of</a:t>
            </a:r>
            <a:r>
              <a:rPr dirty="0" sz="1200" spc="-35" b="1">
                <a:latin typeface="Trebuchet MS"/>
                <a:cs typeface="Trebuchet MS"/>
              </a:rPr>
              <a:t> </a:t>
            </a:r>
            <a:r>
              <a:rPr dirty="0" sz="1200" spc="-10" b="1">
                <a:latin typeface="Trebuchet MS"/>
                <a:cs typeface="Trebuchet MS"/>
              </a:rPr>
              <a:t>Student]</a:t>
            </a:r>
            <a:endParaRPr sz="1200">
              <a:latin typeface="Trebuchet MS"/>
              <a:cs typeface="Trebuchet MS"/>
            </a:endParaRPr>
          </a:p>
          <a:p>
            <a:pPr marL="278130">
              <a:lnSpc>
                <a:spcPct val="100000"/>
              </a:lnSpc>
              <a:spcBef>
                <a:spcPts val="1340"/>
              </a:spcBef>
            </a:pPr>
            <a:r>
              <a:rPr dirty="0" sz="1200" b="1">
                <a:latin typeface="Trebuchet MS"/>
                <a:cs typeface="Trebuchet MS"/>
              </a:rPr>
              <a:t>[Exam</a:t>
            </a:r>
            <a:r>
              <a:rPr dirty="0" sz="1200" spc="-35" b="1">
                <a:latin typeface="Trebuchet MS"/>
                <a:cs typeface="Trebuchet MS"/>
              </a:rPr>
              <a:t> </a:t>
            </a:r>
            <a:r>
              <a:rPr dirty="0" sz="1200" spc="-20" b="1">
                <a:latin typeface="Trebuchet MS"/>
                <a:cs typeface="Trebuchet MS"/>
              </a:rPr>
              <a:t>No:]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rebuchet MS"/>
              <a:cs typeface="Trebuchet MS"/>
            </a:endParaRPr>
          </a:p>
          <a:p>
            <a:pPr algn="ctr" marL="12700" marR="5080">
              <a:lnSpc>
                <a:spcPts val="1390"/>
              </a:lnSpc>
            </a:pPr>
            <a:r>
              <a:rPr dirty="0" sz="1200">
                <a:latin typeface="Trebuchet MS"/>
                <a:cs typeface="Trebuchet MS"/>
              </a:rPr>
              <a:t>Under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guidance </a:t>
            </a:r>
            <a:r>
              <a:rPr dirty="0" sz="1200" spc="-25">
                <a:latin typeface="Trebuchet MS"/>
                <a:cs typeface="Trebuchet MS"/>
              </a:rPr>
              <a:t>of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060954" y="5197855"/>
            <a:ext cx="1898014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latin typeface="Trebuchet MS"/>
                <a:cs typeface="Trebuchet MS"/>
              </a:rPr>
              <a:t>[</a:t>
            </a:r>
            <a:r>
              <a:rPr dirty="0" sz="1600">
                <a:latin typeface="Trebuchet MS"/>
                <a:cs typeface="Trebuchet MS"/>
              </a:rPr>
              <a:t>Name of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the </a:t>
            </a:r>
            <a:r>
              <a:rPr dirty="0" sz="1600" spc="-10">
                <a:latin typeface="Trebuchet MS"/>
                <a:cs typeface="Trebuchet MS"/>
              </a:rPr>
              <a:t>Guide]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039164" y="7505827"/>
            <a:ext cx="5476875" cy="145542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402715" marR="1720850" indent="30480">
              <a:lnSpc>
                <a:spcPts val="1370"/>
              </a:lnSpc>
              <a:spcBef>
                <a:spcPts val="200"/>
              </a:spcBef>
            </a:pPr>
            <a:r>
              <a:rPr dirty="0" sz="1200">
                <a:latin typeface="Times New Roman"/>
                <a:cs typeface="Times New Roman"/>
              </a:rPr>
              <a:t>Department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Computer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Engineering Pimpri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Chinchwad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Education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Trust’s</a:t>
            </a:r>
            <a:endParaRPr sz="1200">
              <a:latin typeface="Times New Roman"/>
              <a:cs typeface="Times New Roman"/>
            </a:endParaRPr>
          </a:p>
          <a:p>
            <a:pPr marL="811530">
              <a:lnSpc>
                <a:spcPct val="100000"/>
              </a:lnSpc>
              <a:spcBef>
                <a:spcPts val="15"/>
              </a:spcBef>
            </a:pPr>
            <a:r>
              <a:rPr dirty="0" sz="1200">
                <a:latin typeface="Times New Roman"/>
                <a:cs typeface="Times New Roman"/>
              </a:rPr>
              <a:t>Pimpri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Chinchwad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College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Engineering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Research,Ravet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dirty="0" sz="900">
                <a:latin typeface="Times New Roman"/>
                <a:cs typeface="Times New Roman"/>
              </a:rPr>
              <a:t>An</a:t>
            </a:r>
            <a:r>
              <a:rPr dirty="0" sz="900" spc="-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Autonomous Institute</a:t>
            </a:r>
            <a:r>
              <a:rPr dirty="0" sz="900" spc="-2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|</a:t>
            </a:r>
            <a:r>
              <a:rPr dirty="0" sz="900" spc="-2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NBA</a:t>
            </a:r>
            <a:r>
              <a:rPr dirty="0" sz="900" spc="-4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Accredited</a:t>
            </a:r>
            <a:r>
              <a:rPr dirty="0" sz="900" spc="-2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(4</a:t>
            </a:r>
            <a:r>
              <a:rPr dirty="0" sz="900" spc="-2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UG</a:t>
            </a:r>
            <a:r>
              <a:rPr dirty="0" sz="900" spc="-1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Programs)</a:t>
            </a:r>
            <a:r>
              <a:rPr dirty="0" sz="900" spc="-2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|</a:t>
            </a:r>
            <a:r>
              <a:rPr dirty="0" sz="900" spc="-2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NAAC</a:t>
            </a:r>
            <a:r>
              <a:rPr dirty="0" sz="900" spc="1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A++</a:t>
            </a:r>
            <a:r>
              <a:rPr dirty="0" sz="900" spc="-1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Accredited</a:t>
            </a:r>
            <a:r>
              <a:rPr dirty="0" sz="900" spc="-2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|</a:t>
            </a:r>
            <a:r>
              <a:rPr dirty="0" sz="900" spc="-2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An</a:t>
            </a:r>
            <a:r>
              <a:rPr dirty="0" sz="900" spc="-1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ISO</a:t>
            </a:r>
            <a:r>
              <a:rPr dirty="0" sz="900" spc="-1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21001:2018</a:t>
            </a:r>
            <a:r>
              <a:rPr dirty="0" sz="900" spc="-25">
                <a:latin typeface="Times New Roman"/>
                <a:cs typeface="Times New Roman"/>
              </a:rPr>
              <a:t> </a:t>
            </a:r>
            <a:r>
              <a:rPr dirty="0" sz="900" spc="-10">
                <a:latin typeface="Times New Roman"/>
                <a:cs typeface="Times New Roman"/>
              </a:rPr>
              <a:t>Certified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900">
              <a:latin typeface="Times New Roman"/>
              <a:cs typeface="Times New Roman"/>
            </a:endParaRPr>
          </a:p>
          <a:p>
            <a:pPr algn="ctr" marL="1421130" marR="1461770">
              <a:lnSpc>
                <a:spcPts val="1270"/>
              </a:lnSpc>
            </a:pPr>
            <a:r>
              <a:rPr dirty="0" sz="1200" b="1">
                <a:latin typeface="Trebuchet MS"/>
                <a:cs typeface="Trebuchet MS"/>
              </a:rPr>
              <a:t>SAVITRIBAI</a:t>
            </a:r>
            <a:r>
              <a:rPr dirty="0" sz="1200" spc="-45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PHULE</a:t>
            </a:r>
            <a:r>
              <a:rPr dirty="0" sz="1200" spc="-50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PUNE</a:t>
            </a:r>
            <a:r>
              <a:rPr dirty="0" sz="1200" spc="-55" b="1">
                <a:latin typeface="Trebuchet MS"/>
                <a:cs typeface="Trebuchet MS"/>
              </a:rPr>
              <a:t> </a:t>
            </a:r>
            <a:r>
              <a:rPr dirty="0" sz="1200" spc="-10" b="1">
                <a:latin typeface="Trebuchet MS"/>
                <a:cs typeface="Trebuchet MS"/>
              </a:rPr>
              <a:t>UNIVERSITY </a:t>
            </a:r>
            <a:r>
              <a:rPr dirty="0" sz="1200" b="1">
                <a:latin typeface="Trebuchet MS"/>
                <a:cs typeface="Trebuchet MS"/>
              </a:rPr>
              <a:t>2025</a:t>
            </a:r>
            <a:r>
              <a:rPr dirty="0" sz="1200" spc="-25" b="1">
                <a:latin typeface="Trebuchet MS"/>
                <a:cs typeface="Trebuchet MS"/>
              </a:rPr>
              <a:t> </a:t>
            </a:r>
            <a:r>
              <a:rPr dirty="0" sz="1200" spc="-10" b="1">
                <a:latin typeface="Trebuchet MS"/>
                <a:cs typeface="Trebuchet MS"/>
              </a:rPr>
              <a:t>-</a:t>
            </a:r>
            <a:r>
              <a:rPr dirty="0" sz="1200" spc="-20" b="1">
                <a:latin typeface="Trebuchet MS"/>
                <a:cs typeface="Trebuchet MS"/>
              </a:rPr>
              <a:t>2026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70554" y="6499478"/>
            <a:ext cx="1228724" cy="904113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1359535" y="10009403"/>
            <a:ext cx="1012825" cy="1758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000">
                <a:latin typeface="Cambria"/>
                <a:cs typeface="Cambria"/>
              </a:rPr>
              <a:t>Seminar</a:t>
            </a:r>
            <a:r>
              <a:rPr dirty="0" sz="1000" spc="-3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Log</a:t>
            </a:r>
            <a:r>
              <a:rPr dirty="0" sz="1000" spc="-20">
                <a:latin typeface="Cambria"/>
                <a:cs typeface="Cambria"/>
              </a:rPr>
              <a:t> Book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783585" y="10009403"/>
            <a:ext cx="2537460" cy="1758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000">
                <a:latin typeface="Cambria"/>
                <a:cs typeface="Cambria"/>
              </a:rPr>
              <a:t>Third</a:t>
            </a:r>
            <a:r>
              <a:rPr dirty="0" sz="1000" spc="-1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Year</a:t>
            </a:r>
            <a:r>
              <a:rPr dirty="0" sz="1000" spc="-1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Computer</a:t>
            </a:r>
            <a:r>
              <a:rPr dirty="0" sz="1000" spc="-10">
                <a:latin typeface="Cambria"/>
                <a:cs typeface="Cambria"/>
              </a:rPr>
              <a:t> Engineering,</a:t>
            </a:r>
            <a:r>
              <a:rPr dirty="0" sz="1000" spc="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SPPU,</a:t>
            </a:r>
            <a:r>
              <a:rPr dirty="0" sz="1000" spc="5">
                <a:latin typeface="Cambria"/>
                <a:cs typeface="Cambria"/>
              </a:rPr>
              <a:t> </a:t>
            </a:r>
            <a:r>
              <a:rPr dirty="0" sz="1000" spc="-20">
                <a:latin typeface="Cambria"/>
                <a:cs typeface="Cambria"/>
              </a:rPr>
              <a:t>Pune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1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/>
              <a:t>Page</a:t>
            </a:r>
            <a:r>
              <a:rPr dirty="0" spc="-15"/>
              <a:t> </a:t>
            </a:r>
            <a:r>
              <a:rPr dirty="0" spc="-35"/>
              <a:t>11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09650" y="1622678"/>
            <a:ext cx="5715000" cy="1362075"/>
            <a:chOff x="1009650" y="1622678"/>
            <a:chExt cx="5715000" cy="13620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9230" y="1622678"/>
              <a:ext cx="1685925" cy="136207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9650" y="2919475"/>
              <a:ext cx="5715000" cy="64134"/>
            </a:xfrm>
            <a:prstGeom prst="rect">
              <a:avLst/>
            </a:prstGeom>
          </p:spPr>
        </p:pic>
      </p:grp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4455" y="9941954"/>
            <a:ext cx="5311775" cy="55878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301625" y="10477500"/>
            <a:ext cx="12700" cy="18415"/>
          </a:xfrm>
          <a:custGeom>
            <a:avLst/>
            <a:gdLst/>
            <a:ahLst/>
            <a:cxnLst/>
            <a:rect l="l" t="t" r="r" b="b"/>
            <a:pathLst>
              <a:path w="12700" h="18415">
                <a:moveTo>
                  <a:pt x="12700" y="0"/>
                </a:moveTo>
                <a:lnTo>
                  <a:pt x="0" y="0"/>
                </a:lnTo>
                <a:lnTo>
                  <a:pt x="0" y="18414"/>
                </a:lnTo>
                <a:lnTo>
                  <a:pt x="12700" y="18414"/>
                </a:lnTo>
                <a:lnTo>
                  <a:pt x="12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7247890" y="10477500"/>
            <a:ext cx="12065" cy="18415"/>
          </a:xfrm>
          <a:custGeom>
            <a:avLst/>
            <a:gdLst/>
            <a:ahLst/>
            <a:cxnLst/>
            <a:rect l="l" t="t" r="r" b="b"/>
            <a:pathLst>
              <a:path w="12065" h="18415">
                <a:moveTo>
                  <a:pt x="12064" y="0"/>
                </a:moveTo>
                <a:lnTo>
                  <a:pt x="0" y="0"/>
                </a:lnTo>
                <a:lnTo>
                  <a:pt x="0" y="18414"/>
                </a:lnTo>
                <a:lnTo>
                  <a:pt x="12064" y="18414"/>
                </a:lnTo>
                <a:lnTo>
                  <a:pt x="120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20040" y="10370819"/>
            <a:ext cx="6951980" cy="0"/>
          </a:xfrm>
          <a:custGeom>
            <a:avLst/>
            <a:gdLst/>
            <a:ahLst/>
            <a:cxnLst/>
            <a:rect l="l" t="t" r="r" b="b"/>
            <a:pathLst>
              <a:path w="6951980" h="0">
                <a:moveTo>
                  <a:pt x="0" y="0"/>
                </a:moveTo>
                <a:lnTo>
                  <a:pt x="6951980" y="0"/>
                </a:lnTo>
              </a:path>
            </a:pathLst>
          </a:custGeom>
          <a:ln w="60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423542" y="1051305"/>
            <a:ext cx="18065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rebuchet MS"/>
                <a:cs typeface="Trebuchet MS"/>
              </a:rPr>
              <a:t>Annexure</a:t>
            </a:r>
            <a:r>
              <a:rPr dirty="0" sz="1200" spc="-30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iv.:</a:t>
            </a:r>
            <a:r>
              <a:rPr dirty="0" sz="1200" spc="-40" b="1">
                <a:latin typeface="Trebuchet MS"/>
                <a:cs typeface="Trebuchet MS"/>
              </a:rPr>
              <a:t> </a:t>
            </a:r>
            <a:r>
              <a:rPr dirty="0" sz="1200" spc="-10" b="1">
                <a:latin typeface="Trebuchet MS"/>
                <a:cs typeface="Trebuchet MS"/>
              </a:rPr>
              <a:t>Certificate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472311" y="2322702"/>
            <a:ext cx="4928235" cy="44830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225425">
              <a:lnSpc>
                <a:spcPts val="1670"/>
              </a:lnSpc>
              <a:spcBef>
                <a:spcPts val="90"/>
              </a:spcBef>
            </a:pPr>
            <a:r>
              <a:rPr dirty="0" sz="1400">
                <a:solidFill>
                  <a:srgbClr val="1F487C"/>
                </a:solidFill>
                <a:latin typeface="Trebuchet MS"/>
                <a:cs typeface="Trebuchet MS"/>
              </a:rPr>
              <a:t>Department</a:t>
            </a:r>
            <a:r>
              <a:rPr dirty="0" sz="1400" spc="-30">
                <a:solidFill>
                  <a:srgbClr val="1F487C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F487C"/>
                </a:solidFill>
                <a:latin typeface="Trebuchet MS"/>
                <a:cs typeface="Trebuchet MS"/>
              </a:rPr>
              <a:t>of</a:t>
            </a:r>
            <a:r>
              <a:rPr dirty="0" sz="1400" spc="-55">
                <a:solidFill>
                  <a:srgbClr val="1F487C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F487C"/>
                </a:solidFill>
                <a:latin typeface="Trebuchet MS"/>
                <a:cs typeface="Trebuchet MS"/>
              </a:rPr>
              <a:t>Computer </a:t>
            </a:r>
            <a:r>
              <a:rPr dirty="0" sz="1400" spc="-10">
                <a:solidFill>
                  <a:srgbClr val="1F487C"/>
                </a:solidFill>
                <a:latin typeface="Trebuchet MS"/>
                <a:cs typeface="Trebuchet MS"/>
              </a:rPr>
              <a:t>Engineering,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ts val="1670"/>
              </a:lnSpc>
            </a:pPr>
            <a:r>
              <a:rPr dirty="0" sz="1400">
                <a:solidFill>
                  <a:srgbClr val="1F487C"/>
                </a:solidFill>
                <a:latin typeface="Trebuchet MS"/>
                <a:cs typeface="Trebuchet MS"/>
              </a:rPr>
              <a:t>Pimpri</a:t>
            </a:r>
            <a:r>
              <a:rPr dirty="0" sz="1400" spc="-35">
                <a:solidFill>
                  <a:srgbClr val="1F487C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F487C"/>
                </a:solidFill>
                <a:latin typeface="Trebuchet MS"/>
                <a:cs typeface="Trebuchet MS"/>
              </a:rPr>
              <a:t>Chinchwad</a:t>
            </a:r>
            <a:r>
              <a:rPr dirty="0" sz="1400" spc="-30">
                <a:solidFill>
                  <a:srgbClr val="1F487C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F487C"/>
                </a:solidFill>
                <a:latin typeface="Trebuchet MS"/>
                <a:cs typeface="Trebuchet MS"/>
              </a:rPr>
              <a:t>College</a:t>
            </a:r>
            <a:r>
              <a:rPr dirty="0" sz="1400" spc="-25">
                <a:solidFill>
                  <a:srgbClr val="1F487C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F487C"/>
                </a:solidFill>
                <a:latin typeface="Trebuchet MS"/>
                <a:cs typeface="Trebuchet MS"/>
              </a:rPr>
              <a:t>of</a:t>
            </a:r>
            <a:r>
              <a:rPr dirty="0" sz="1400" spc="-50">
                <a:solidFill>
                  <a:srgbClr val="1F487C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F487C"/>
                </a:solidFill>
                <a:latin typeface="Trebuchet MS"/>
                <a:cs typeface="Trebuchet MS"/>
              </a:rPr>
              <a:t>Engineering</a:t>
            </a:r>
            <a:r>
              <a:rPr dirty="0" sz="1400" spc="-15">
                <a:solidFill>
                  <a:srgbClr val="1F487C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F487C"/>
                </a:solidFill>
                <a:latin typeface="Trebuchet MS"/>
                <a:cs typeface="Trebuchet MS"/>
              </a:rPr>
              <a:t>and</a:t>
            </a:r>
            <a:r>
              <a:rPr dirty="0" sz="1400" spc="-30">
                <a:solidFill>
                  <a:srgbClr val="1F487C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F487C"/>
                </a:solidFill>
                <a:latin typeface="Trebuchet MS"/>
                <a:cs typeface="Trebuchet MS"/>
              </a:rPr>
              <a:t>Research,Ravet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359535" y="3426333"/>
            <a:ext cx="5307965" cy="205041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3175">
              <a:lnSpc>
                <a:spcPct val="100000"/>
              </a:lnSpc>
              <a:spcBef>
                <a:spcPts val="105"/>
              </a:spcBef>
            </a:pPr>
            <a:r>
              <a:rPr dirty="0" sz="1600" spc="-10" b="1">
                <a:latin typeface="Trebuchet MS"/>
                <a:cs typeface="Trebuchet MS"/>
              </a:rPr>
              <a:t>CERTIFICATE</a:t>
            </a:r>
            <a:endParaRPr sz="1600">
              <a:latin typeface="Trebuchet MS"/>
              <a:cs typeface="Trebuchet MS"/>
            </a:endParaRPr>
          </a:p>
          <a:p>
            <a:pPr marL="12700" marR="5080" indent="457200">
              <a:lnSpc>
                <a:spcPct val="193000"/>
              </a:lnSpc>
              <a:spcBef>
                <a:spcPts val="120"/>
              </a:spcBef>
            </a:pPr>
            <a:r>
              <a:rPr dirty="0" sz="1200">
                <a:latin typeface="Trebuchet MS"/>
                <a:cs typeface="Trebuchet MS"/>
              </a:rPr>
              <a:t>This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is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to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certify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that [</a:t>
            </a:r>
            <a:r>
              <a:rPr dirty="0" sz="1200" b="1">
                <a:latin typeface="Trebuchet MS"/>
                <a:cs typeface="Trebuchet MS"/>
              </a:rPr>
              <a:t>name</a:t>
            </a:r>
            <a:r>
              <a:rPr dirty="0" sz="1200" spc="-15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of</a:t>
            </a:r>
            <a:r>
              <a:rPr dirty="0" sz="1200" spc="-35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student]</a:t>
            </a:r>
            <a:r>
              <a:rPr dirty="0" sz="1200" spc="-15" b="1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from</a:t>
            </a:r>
            <a:r>
              <a:rPr dirty="0" sz="1200" spc="-10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Third</a:t>
            </a:r>
            <a:r>
              <a:rPr dirty="0" sz="1200" spc="-25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Year</a:t>
            </a:r>
            <a:r>
              <a:rPr dirty="0" sz="1200" spc="-30" b="1">
                <a:latin typeface="Trebuchet MS"/>
                <a:cs typeface="Trebuchet MS"/>
              </a:rPr>
              <a:t> </a:t>
            </a:r>
            <a:r>
              <a:rPr dirty="0" sz="1200" spc="-20" b="1">
                <a:latin typeface="Trebuchet MS"/>
                <a:cs typeface="Trebuchet MS"/>
              </a:rPr>
              <a:t>………… </a:t>
            </a:r>
            <a:r>
              <a:rPr dirty="0" sz="1200" b="1">
                <a:latin typeface="Trebuchet MS"/>
                <a:cs typeface="Trebuchet MS"/>
              </a:rPr>
              <a:t>Engineering</a:t>
            </a:r>
            <a:r>
              <a:rPr dirty="0" sz="1200" spc="210" b="1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has</a:t>
            </a:r>
            <a:r>
              <a:rPr dirty="0" sz="1200" spc="204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successfully</a:t>
            </a:r>
            <a:r>
              <a:rPr dirty="0" sz="1200" spc="2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completed</a:t>
            </a:r>
            <a:r>
              <a:rPr dirty="0" sz="1200" spc="204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his</a:t>
            </a:r>
            <a:r>
              <a:rPr dirty="0" sz="1200" spc="2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/</a:t>
            </a:r>
            <a:r>
              <a:rPr dirty="0" sz="1200" spc="2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her</a:t>
            </a:r>
            <a:r>
              <a:rPr dirty="0" sz="1200" spc="2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seminar</a:t>
            </a:r>
            <a:r>
              <a:rPr dirty="0" sz="1200" spc="2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work</a:t>
            </a:r>
            <a:r>
              <a:rPr dirty="0" sz="1200" spc="2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titled</a:t>
            </a:r>
            <a:r>
              <a:rPr dirty="0" sz="1200" spc="260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’’[ </a:t>
            </a:r>
            <a:r>
              <a:rPr dirty="0" sz="1200" b="1">
                <a:latin typeface="Trebuchet MS"/>
                <a:cs typeface="Trebuchet MS"/>
              </a:rPr>
              <a:t>Name</a:t>
            </a:r>
            <a:r>
              <a:rPr dirty="0" sz="1200" spc="95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of</a:t>
            </a:r>
            <a:r>
              <a:rPr dirty="0" sz="1200" spc="80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Seminar</a:t>
            </a:r>
            <a:r>
              <a:rPr dirty="0" sz="1200" spc="85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Topic]”</a:t>
            </a:r>
            <a:r>
              <a:rPr dirty="0" sz="1200" spc="100" b="1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at</a:t>
            </a:r>
            <a:r>
              <a:rPr dirty="0" sz="1200" spc="9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Pimpri</a:t>
            </a:r>
            <a:r>
              <a:rPr dirty="0" sz="1200" spc="9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Chinchwad</a:t>
            </a:r>
            <a:r>
              <a:rPr dirty="0" sz="1200" spc="10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College</a:t>
            </a:r>
            <a:r>
              <a:rPr dirty="0" sz="1200" spc="8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8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Engineering</a:t>
            </a:r>
            <a:r>
              <a:rPr dirty="0" sz="1200" spc="90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and </a:t>
            </a:r>
            <a:r>
              <a:rPr dirty="0" sz="1200">
                <a:latin typeface="Trebuchet MS"/>
                <a:cs typeface="Trebuchet MS"/>
              </a:rPr>
              <a:t>Research</a:t>
            </a:r>
            <a:r>
              <a:rPr dirty="0" sz="1200" spc="38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,</a:t>
            </a:r>
            <a:r>
              <a:rPr dirty="0" sz="1200" spc="37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Ravet</a:t>
            </a:r>
            <a:r>
              <a:rPr dirty="0" sz="1200" spc="39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in</a:t>
            </a:r>
            <a:r>
              <a:rPr dirty="0" sz="1200" spc="37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38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partial</a:t>
            </a:r>
            <a:r>
              <a:rPr dirty="0" sz="1200" spc="38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fulfillment</a:t>
            </a:r>
            <a:r>
              <a:rPr dirty="0" sz="1200" spc="38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37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38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Bachelors</a:t>
            </a:r>
            <a:r>
              <a:rPr dirty="0" sz="1200" spc="37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Degree</a:t>
            </a:r>
            <a:r>
              <a:rPr dirty="0" sz="1200" spc="375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in </a:t>
            </a:r>
            <a:r>
              <a:rPr dirty="0" sz="1200" spc="-10">
                <a:latin typeface="Trebuchet MS"/>
                <a:cs typeface="Trebuchet MS"/>
              </a:rPr>
              <a:t>Engineering.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447927" y="6663817"/>
            <a:ext cx="1151255" cy="434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740" marR="5080" indent="-320040">
              <a:lnSpc>
                <a:spcPct val="111900"/>
              </a:lnSpc>
              <a:spcBef>
                <a:spcPts val="100"/>
              </a:spcBef>
            </a:pPr>
            <a:r>
              <a:rPr dirty="0" sz="1200">
                <a:latin typeface="Trebuchet MS"/>
                <a:cs typeface="Trebuchet MS"/>
              </a:rPr>
              <a:t>[Name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Guide] Guide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188970" y="6893178"/>
            <a:ext cx="161925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Trebuchet MS"/>
                <a:cs typeface="Trebuchet MS"/>
              </a:rPr>
              <a:t>Head</a:t>
            </a:r>
            <a:r>
              <a:rPr dirty="0" sz="1150" spc="-15">
                <a:latin typeface="Trebuchet MS"/>
                <a:cs typeface="Trebuchet MS"/>
              </a:rPr>
              <a:t> </a:t>
            </a:r>
            <a:r>
              <a:rPr dirty="0" sz="1150">
                <a:latin typeface="Trebuchet MS"/>
                <a:cs typeface="Trebuchet MS"/>
              </a:rPr>
              <a:t>of</a:t>
            </a:r>
            <a:r>
              <a:rPr dirty="0" sz="1150" spc="-15">
                <a:latin typeface="Trebuchet MS"/>
                <a:cs typeface="Trebuchet MS"/>
              </a:rPr>
              <a:t> </a:t>
            </a:r>
            <a:r>
              <a:rPr dirty="0" sz="1150">
                <a:latin typeface="Trebuchet MS"/>
                <a:cs typeface="Trebuchet MS"/>
              </a:rPr>
              <a:t>the </a:t>
            </a:r>
            <a:r>
              <a:rPr dirty="0" sz="1150" spc="-10">
                <a:latin typeface="Trebuchet MS"/>
                <a:cs typeface="Trebuchet MS"/>
              </a:rPr>
              <a:t>Department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475859" y="6893178"/>
            <a:ext cx="60198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0">
                <a:latin typeface="Trebuchet MS"/>
                <a:cs typeface="Trebuchet MS"/>
              </a:rPr>
              <a:t>Principal</a:t>
            </a:r>
            <a:endParaRPr sz="115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02000" y="1445513"/>
            <a:ext cx="1228725" cy="904494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1359535" y="10009403"/>
            <a:ext cx="1012825" cy="1758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000">
                <a:latin typeface="Cambria"/>
                <a:cs typeface="Cambria"/>
              </a:rPr>
              <a:t>Seminar</a:t>
            </a:r>
            <a:r>
              <a:rPr dirty="0" sz="1000" spc="-3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Log</a:t>
            </a:r>
            <a:r>
              <a:rPr dirty="0" sz="1000" spc="-20">
                <a:latin typeface="Cambria"/>
                <a:cs typeface="Cambria"/>
              </a:rPr>
              <a:t> Book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783585" y="10009403"/>
            <a:ext cx="2537460" cy="1758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000">
                <a:latin typeface="Cambria"/>
                <a:cs typeface="Cambria"/>
              </a:rPr>
              <a:t>Third</a:t>
            </a:r>
            <a:r>
              <a:rPr dirty="0" sz="1000" spc="-1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Year</a:t>
            </a:r>
            <a:r>
              <a:rPr dirty="0" sz="1000" spc="-1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Computer</a:t>
            </a:r>
            <a:r>
              <a:rPr dirty="0" sz="1000" spc="-10">
                <a:latin typeface="Cambria"/>
                <a:cs typeface="Cambria"/>
              </a:rPr>
              <a:t> Engineering,</a:t>
            </a:r>
            <a:r>
              <a:rPr dirty="0" sz="1000" spc="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SPPU,</a:t>
            </a:r>
            <a:r>
              <a:rPr dirty="0" sz="1000" spc="5">
                <a:latin typeface="Cambria"/>
                <a:cs typeface="Cambria"/>
              </a:rPr>
              <a:t> </a:t>
            </a:r>
            <a:r>
              <a:rPr dirty="0" sz="1000" spc="-20">
                <a:latin typeface="Cambria"/>
                <a:cs typeface="Cambria"/>
              </a:rPr>
              <a:t>Pune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1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/>
              <a:t>Page</a:t>
            </a:r>
            <a:r>
              <a:rPr dirty="0" spc="-15"/>
              <a:t> </a:t>
            </a:r>
            <a:r>
              <a:rPr dirty="0" spc="-35"/>
              <a:t>12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3819" y="9533789"/>
            <a:ext cx="5311775" cy="55866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01625" y="10060304"/>
            <a:ext cx="12700" cy="18415"/>
          </a:xfrm>
          <a:custGeom>
            <a:avLst/>
            <a:gdLst/>
            <a:ahLst/>
            <a:cxnLst/>
            <a:rect l="l" t="t" r="r" b="b"/>
            <a:pathLst>
              <a:path w="12700" h="18415">
                <a:moveTo>
                  <a:pt x="12700" y="0"/>
                </a:moveTo>
                <a:lnTo>
                  <a:pt x="0" y="0"/>
                </a:lnTo>
                <a:lnTo>
                  <a:pt x="0" y="18414"/>
                </a:lnTo>
                <a:lnTo>
                  <a:pt x="12700" y="18414"/>
                </a:lnTo>
                <a:lnTo>
                  <a:pt x="12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7247890" y="10060304"/>
            <a:ext cx="12065" cy="18415"/>
          </a:xfrm>
          <a:custGeom>
            <a:avLst/>
            <a:gdLst/>
            <a:ahLst/>
            <a:cxnLst/>
            <a:rect l="l" t="t" r="r" b="b"/>
            <a:pathLst>
              <a:path w="12065" h="18415">
                <a:moveTo>
                  <a:pt x="12064" y="0"/>
                </a:moveTo>
                <a:lnTo>
                  <a:pt x="0" y="0"/>
                </a:lnTo>
                <a:lnTo>
                  <a:pt x="0" y="18414"/>
                </a:lnTo>
                <a:lnTo>
                  <a:pt x="12064" y="18414"/>
                </a:lnTo>
                <a:lnTo>
                  <a:pt x="120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07340" y="10367644"/>
            <a:ext cx="6958965" cy="3175"/>
          </a:xfrm>
          <a:custGeom>
            <a:avLst/>
            <a:gdLst/>
            <a:ahLst/>
            <a:cxnLst/>
            <a:rect l="l" t="t" r="r" b="b"/>
            <a:pathLst>
              <a:path w="6958965" h="3175">
                <a:moveTo>
                  <a:pt x="6985" y="0"/>
                </a:moveTo>
                <a:lnTo>
                  <a:pt x="6958964" y="0"/>
                </a:lnTo>
              </a:path>
              <a:path w="6958965" h="3175">
                <a:moveTo>
                  <a:pt x="0" y="3175"/>
                </a:moveTo>
                <a:lnTo>
                  <a:pt x="6927214" y="3175"/>
                </a:lnTo>
              </a:path>
            </a:pathLst>
          </a:custGeom>
          <a:ln w="60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359535" y="874521"/>
            <a:ext cx="25552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rebuchet MS"/>
                <a:cs typeface="Trebuchet MS"/>
              </a:rPr>
              <a:t>Annexure</a:t>
            </a:r>
            <a:r>
              <a:rPr dirty="0" sz="1200" spc="-25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v:</a:t>
            </a:r>
            <a:r>
              <a:rPr dirty="0" sz="1200" spc="-35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Report</a:t>
            </a:r>
            <a:r>
              <a:rPr dirty="0" sz="1200" spc="-20" b="1">
                <a:latin typeface="Trebuchet MS"/>
                <a:cs typeface="Trebuchet MS"/>
              </a:rPr>
              <a:t> </a:t>
            </a:r>
            <a:r>
              <a:rPr dirty="0" sz="1200" spc="-10" b="1">
                <a:latin typeface="Trebuchet MS"/>
                <a:cs typeface="Trebuchet MS"/>
              </a:rPr>
              <a:t>Documentation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021713" y="4311141"/>
            <a:ext cx="786765" cy="177165"/>
          </a:xfrm>
          <a:custGeom>
            <a:avLst/>
            <a:gdLst/>
            <a:ahLst/>
            <a:cxnLst/>
            <a:rect l="l" t="t" r="r" b="b"/>
            <a:pathLst>
              <a:path w="786764" h="177164">
                <a:moveTo>
                  <a:pt x="786688" y="0"/>
                </a:moveTo>
                <a:lnTo>
                  <a:pt x="0" y="0"/>
                </a:lnTo>
                <a:lnTo>
                  <a:pt x="0" y="176784"/>
                </a:lnTo>
                <a:lnTo>
                  <a:pt x="786688" y="176784"/>
                </a:lnTo>
                <a:lnTo>
                  <a:pt x="78668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292225" y="1185354"/>
          <a:ext cx="5163185" cy="8050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/>
                <a:gridCol w="151765"/>
                <a:gridCol w="1179195"/>
                <a:gridCol w="853439"/>
                <a:gridCol w="125094"/>
                <a:gridCol w="1459865"/>
                <a:gridCol w="626110"/>
              </a:tblGrid>
              <a:tr h="373380">
                <a:tc gridSpan="7">
                  <a:txBody>
                    <a:bodyPr/>
                    <a:lstStyle/>
                    <a:p>
                      <a:pPr algn="ctr" marL="2540">
                        <a:lnSpc>
                          <a:spcPts val="1325"/>
                        </a:lnSpc>
                      </a:pPr>
                      <a:r>
                        <a:rPr dirty="0" sz="1200" b="1">
                          <a:latin typeface="Trebuchet MS"/>
                          <a:cs typeface="Trebuchet MS"/>
                        </a:rPr>
                        <a:t>Seminar</a:t>
                      </a:r>
                      <a:r>
                        <a:rPr dirty="0" sz="1200" spc="-4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Report</a:t>
                      </a:r>
                      <a:r>
                        <a:rPr dirty="0" sz="1200" spc="-3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Documentation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11150">
                <a:tc gridSpan="5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Report</a:t>
                      </a:r>
                      <a:r>
                        <a:rPr dirty="0" sz="12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Code:</a:t>
                      </a:r>
                      <a:r>
                        <a:rPr dirty="0" sz="1200" spc="3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CS-TE-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Seminar</a:t>
                      </a:r>
                      <a:r>
                        <a:rPr dirty="0" sz="1200" spc="3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2025-</a:t>
                      </a:r>
                      <a:r>
                        <a:rPr dirty="0" sz="1200" spc="-20">
                          <a:latin typeface="Trebuchet MS"/>
                          <a:cs typeface="Trebuchet MS"/>
                        </a:rPr>
                        <a:t>2026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114935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200" b="1">
                          <a:latin typeface="Trebuchet MS"/>
                          <a:cs typeface="Trebuchet MS"/>
                        </a:rPr>
                        <a:t>Report</a:t>
                      </a:r>
                      <a:r>
                        <a:rPr dirty="0" sz="1200" spc="-5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Number:</a:t>
                      </a:r>
                      <a:r>
                        <a:rPr dirty="0" sz="1200" spc="-6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&lt;</a:t>
                      </a:r>
                      <a:r>
                        <a:rPr dirty="0" sz="1200" spc="-10" b="1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roll_no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&gt;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0040">
                <a:tc gridSpan="7">
                  <a:txBody>
                    <a:bodyPr/>
                    <a:lstStyle/>
                    <a:p>
                      <a:pPr marL="69215">
                        <a:lnSpc>
                          <a:spcPts val="1405"/>
                        </a:lnSpc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Report</a:t>
                      </a:r>
                      <a:r>
                        <a:rPr dirty="0" sz="12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Title: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94970">
                <a:tc gridSpan="7">
                  <a:txBody>
                    <a:bodyPr/>
                    <a:lstStyle/>
                    <a:p>
                      <a:pPr marL="69215">
                        <a:lnSpc>
                          <a:spcPts val="1360"/>
                        </a:lnSpc>
                      </a:pPr>
                      <a:r>
                        <a:rPr dirty="0" sz="1200" b="1">
                          <a:latin typeface="Trebuchet MS"/>
                          <a:cs typeface="Trebuchet MS"/>
                        </a:rPr>
                        <a:t>Address</a:t>
                      </a:r>
                      <a:r>
                        <a:rPr dirty="0" sz="1200" spc="-3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(Details):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Pimpri</a:t>
                      </a:r>
                      <a:r>
                        <a:rPr dirty="0" sz="12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Chinchwad</a:t>
                      </a:r>
                      <a:r>
                        <a:rPr dirty="0" sz="12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College</a:t>
                      </a:r>
                      <a:r>
                        <a:rPr dirty="0" sz="12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2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Engineering</a:t>
                      </a:r>
                      <a:r>
                        <a:rPr dirty="0" sz="12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and Research</a:t>
                      </a:r>
                      <a:r>
                        <a:rPr dirty="0" sz="12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12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Ravet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0200">
                <a:tc gridSpan="7">
                  <a:txBody>
                    <a:bodyPr/>
                    <a:lstStyle/>
                    <a:p>
                      <a:pPr marL="69215">
                        <a:lnSpc>
                          <a:spcPts val="1270"/>
                        </a:lnSpc>
                      </a:pPr>
                      <a:r>
                        <a:rPr dirty="0" sz="1200" b="1">
                          <a:latin typeface="Trebuchet MS"/>
                          <a:cs typeface="Trebuchet MS"/>
                        </a:rPr>
                        <a:t>Author</a:t>
                      </a:r>
                      <a:r>
                        <a:rPr dirty="0" sz="1200" spc="30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[with</a:t>
                      </a:r>
                      <a:r>
                        <a:rPr dirty="0" sz="1200" spc="-1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Address,</a:t>
                      </a:r>
                      <a:r>
                        <a:rPr dirty="0" sz="1200" spc="-3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phone,</a:t>
                      </a:r>
                      <a:r>
                        <a:rPr dirty="0" sz="1200" spc="-3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E-mail]: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69215">
                        <a:lnSpc>
                          <a:spcPts val="1180"/>
                        </a:lnSpc>
                        <a:spcBef>
                          <a:spcPts val="45"/>
                        </a:spcBef>
                      </a:pP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Address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84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215" marR="28575">
                        <a:lnSpc>
                          <a:spcPct val="96800"/>
                        </a:lnSpc>
                      </a:pP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E-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mail </a:t>
                      </a:r>
                      <a:r>
                        <a:rPr dirty="0" sz="1200" spc="-50" b="1">
                          <a:latin typeface="Trebuchet MS"/>
                          <a:cs typeface="Trebuchet MS"/>
                        </a:rPr>
                        <a:t>: 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Roll: 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Cell</a:t>
                      </a:r>
                      <a:r>
                        <a:rPr dirty="0" sz="1200" spc="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No: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dirty="0" sz="1200" b="1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&lt;Roll</a:t>
                      </a:r>
                      <a:r>
                        <a:rPr dirty="0" sz="1200" spc="-20" b="1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Number&gt;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9740">
                <a:tc gridSpan="7">
                  <a:txBody>
                    <a:bodyPr/>
                    <a:lstStyle/>
                    <a:p>
                      <a:pPr marL="69215">
                        <a:lnSpc>
                          <a:spcPts val="1375"/>
                        </a:lnSpc>
                        <a:tabLst>
                          <a:tab pos="718185" algn="l"/>
                        </a:tabLst>
                      </a:pP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Year: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2025</a:t>
                      </a:r>
                      <a:r>
                        <a:rPr dirty="0" sz="12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–</a:t>
                      </a:r>
                      <a:r>
                        <a:rPr dirty="0" sz="12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0">
                          <a:latin typeface="Trebuchet MS"/>
                          <a:cs typeface="Trebuchet MS"/>
                        </a:rPr>
                        <a:t>2026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200" b="1">
                          <a:latin typeface="Trebuchet MS"/>
                          <a:cs typeface="Trebuchet MS"/>
                        </a:rPr>
                        <a:t>Branch:</a:t>
                      </a:r>
                      <a:r>
                        <a:rPr dirty="0" sz="1200" spc="-3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Computer</a:t>
                      </a:r>
                      <a:r>
                        <a:rPr dirty="0" sz="12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Engineering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67359">
                <a:tc gridSpan="7">
                  <a:txBody>
                    <a:bodyPr/>
                    <a:lstStyle/>
                    <a:p>
                      <a:pPr marL="69215">
                        <a:lnSpc>
                          <a:spcPts val="1355"/>
                        </a:lnSpc>
                      </a:pPr>
                      <a:r>
                        <a:rPr dirty="0" u="sng" sz="120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Key</a:t>
                      </a:r>
                      <a:r>
                        <a:rPr dirty="0" u="sng" sz="1200" spc="-3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u="sng" sz="1200" b="1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Words</a:t>
                      </a:r>
                      <a:r>
                        <a:rPr dirty="0" sz="1200" b="1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dirty="0" sz="1200" spc="-3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&lt;Keywords</a:t>
                      </a:r>
                      <a:r>
                        <a:rPr dirty="0" sz="1200" spc="-15" b="1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dirty="0" sz="1200" spc="-10" b="1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200" spc="-15" b="1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Report&gt;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0520">
                <a:tc gridSpan="2">
                  <a:txBody>
                    <a:bodyPr/>
                    <a:lstStyle/>
                    <a:p>
                      <a:pPr marL="74930" marR="220345">
                        <a:lnSpc>
                          <a:spcPts val="1270"/>
                        </a:lnSpc>
                        <a:spcBef>
                          <a:spcPts val="120"/>
                        </a:spcBef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Type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5"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Report: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152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dirty="0" sz="1200" spc="-10" i="1">
                          <a:latin typeface="Trebuchet MS"/>
                          <a:cs typeface="Trebuchet MS"/>
                        </a:rPr>
                        <a:t>Report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1492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4135" marR="206375">
                        <a:lnSpc>
                          <a:spcPts val="1270"/>
                        </a:lnSpc>
                        <a:spcBef>
                          <a:spcPts val="120"/>
                        </a:spcBef>
                      </a:pPr>
                      <a:r>
                        <a:rPr dirty="0" sz="1200" spc="-10">
                          <a:latin typeface="Trebuchet MS"/>
                          <a:cs typeface="Trebuchet MS"/>
                        </a:rPr>
                        <a:t>Report Checked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152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63500" marR="307975">
                        <a:lnSpc>
                          <a:spcPts val="1270"/>
                        </a:lnSpc>
                        <a:spcBef>
                          <a:spcPts val="120"/>
                        </a:spcBef>
                      </a:pPr>
                      <a:r>
                        <a:rPr dirty="0" sz="1200" b="1">
                          <a:latin typeface="Trebuchet MS"/>
                          <a:cs typeface="Trebuchet MS"/>
                        </a:rPr>
                        <a:t>Guides</a:t>
                      </a:r>
                      <a:r>
                        <a:rPr dirty="0" sz="1200" spc="-3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Complete Name: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152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415"/>
                        </a:lnSpc>
                        <a:spcBef>
                          <a:spcPts val="1245"/>
                        </a:spcBef>
                      </a:pPr>
                      <a:r>
                        <a:rPr dirty="0" sz="1200" spc="-10">
                          <a:latin typeface="Trebuchet MS"/>
                          <a:cs typeface="Trebuchet MS"/>
                        </a:rPr>
                        <a:t>Total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158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63525">
                <a:tc gridSpan="2">
                  <a:txBody>
                    <a:bodyPr/>
                    <a:lstStyle/>
                    <a:p>
                      <a:pPr marL="7493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Trebuchet MS"/>
                          <a:cs typeface="Trebuchet MS"/>
                        </a:rPr>
                        <a:t>FINAL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i="1">
                          <a:latin typeface="Trebuchet MS"/>
                          <a:cs typeface="Trebuchet MS"/>
                        </a:rPr>
                        <a:t>Checked</a:t>
                      </a:r>
                      <a:r>
                        <a:rPr dirty="0" sz="1200" spc="-35" i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5" i="1">
                          <a:latin typeface="Trebuchet MS"/>
                          <a:cs typeface="Trebuchet MS"/>
                        </a:rPr>
                        <a:t>By</a:t>
                      </a:r>
                      <a:r>
                        <a:rPr dirty="0" sz="1200" spc="-25" b="1" i="1">
                          <a:latin typeface="Trebuchet MS"/>
                          <a:cs typeface="Trebuchet MS"/>
                        </a:rPr>
                        <a:t>: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Trebuchet MS"/>
                          <a:cs typeface="Trebuchet MS"/>
                        </a:rPr>
                        <a:t>Date: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Trebuchet MS"/>
                          <a:cs typeface="Trebuchet MS"/>
                        </a:rPr>
                        <a:t>Copies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5272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63500">
                        <a:lnSpc>
                          <a:spcPts val="1380"/>
                        </a:lnSpc>
                        <a:spcBef>
                          <a:spcPts val="515"/>
                        </a:spcBef>
                      </a:pPr>
                      <a:r>
                        <a:rPr dirty="0" sz="1200" b="1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&lt;Guide’s</a:t>
                      </a:r>
                      <a:r>
                        <a:rPr dirty="0" sz="1200" spc="335" b="1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Complete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380"/>
                        </a:lnSpc>
                        <a:spcBef>
                          <a:spcPts val="515"/>
                        </a:spcBef>
                      </a:pPr>
                      <a:r>
                        <a:rPr dirty="0" sz="1200" spc="-50" b="1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87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3500">
                        <a:lnSpc>
                          <a:spcPts val="1380"/>
                        </a:lnSpc>
                      </a:pPr>
                      <a:r>
                        <a:rPr dirty="0" sz="1200" spc="-10" b="1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Name&gt;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03220">
                <a:tc gridSpan="7">
                  <a:txBody>
                    <a:bodyPr/>
                    <a:lstStyle/>
                    <a:p>
                      <a:pPr marL="69215">
                        <a:lnSpc>
                          <a:spcPts val="1370"/>
                        </a:lnSpc>
                      </a:pPr>
                      <a:r>
                        <a:rPr dirty="0" sz="1200" b="1">
                          <a:latin typeface="Trebuchet MS"/>
                          <a:cs typeface="Trebuchet MS"/>
                        </a:rPr>
                        <a:t>Abstract:</a:t>
                      </a:r>
                      <a:r>
                        <a:rPr dirty="0" sz="1200" spc="-1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&lt;A</a:t>
                      </a:r>
                      <a:r>
                        <a:rPr dirty="0" sz="1200" spc="-5" b="1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Brief</a:t>
                      </a:r>
                      <a:r>
                        <a:rPr dirty="0" sz="1200" spc="-25" b="1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Abstract</a:t>
                      </a:r>
                      <a:r>
                        <a:rPr dirty="0" sz="1200" spc="-5" b="1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200" spc="-25" b="1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200" spc="-35" b="1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Seminar&gt;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69215">
                        <a:lnSpc>
                          <a:spcPts val="1420"/>
                        </a:lnSpc>
                        <a:spcBef>
                          <a:spcPts val="1270"/>
                        </a:spcBef>
                      </a:pPr>
                      <a:r>
                        <a:rPr dirty="0" sz="1200" b="1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NOTE</a:t>
                      </a:r>
                      <a:r>
                        <a:rPr dirty="0" sz="1200" spc="-50" b="1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–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69215">
                        <a:lnSpc>
                          <a:spcPts val="1395"/>
                        </a:lnSpc>
                      </a:pPr>
                      <a:r>
                        <a:rPr dirty="0" sz="120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dirty="0" sz="1200" spc="-3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table</a:t>
                      </a:r>
                      <a:r>
                        <a:rPr dirty="0" sz="1200" spc="-25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should</a:t>
                      </a:r>
                      <a:r>
                        <a:rPr dirty="0" sz="1200" spc="-2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not</a:t>
                      </a:r>
                      <a:r>
                        <a:rPr dirty="0" sz="1200" spc="-15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go</a:t>
                      </a:r>
                      <a:r>
                        <a:rPr dirty="0" sz="1200" spc="-15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beyond</a:t>
                      </a:r>
                      <a:r>
                        <a:rPr dirty="0" sz="1200" spc="-2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dirty="0" sz="1200" spc="-25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page.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69215">
                        <a:lnSpc>
                          <a:spcPts val="1390"/>
                        </a:lnSpc>
                      </a:pPr>
                      <a:r>
                        <a:rPr dirty="0" sz="120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Scale</a:t>
                      </a:r>
                      <a:r>
                        <a:rPr dirty="0" sz="1200" spc="-2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down</a:t>
                      </a:r>
                      <a:r>
                        <a:rPr dirty="0" sz="1200" spc="-2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200" spc="-2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Abstract</a:t>
                      </a:r>
                      <a:r>
                        <a:rPr dirty="0" sz="1200" spc="-1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dirty="0" sz="1200" spc="-5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dirty="0" sz="1200" spc="-1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does</a:t>
                      </a:r>
                      <a:r>
                        <a:rPr dirty="0" sz="1200" spc="-15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not</a:t>
                      </a:r>
                      <a:r>
                        <a:rPr dirty="0" sz="1200" spc="-1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fit</a:t>
                      </a:r>
                      <a:r>
                        <a:rPr dirty="0" sz="1200" spc="-1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dirty="0" sz="1200" spc="-2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one</a:t>
                      </a:r>
                      <a:r>
                        <a:rPr dirty="0" sz="1200" spc="-2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page.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69215" marR="215900">
                        <a:lnSpc>
                          <a:spcPts val="1390"/>
                        </a:lnSpc>
                        <a:spcBef>
                          <a:spcPts val="65"/>
                        </a:spcBef>
                      </a:pPr>
                      <a:r>
                        <a:rPr dirty="0" sz="120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Take</a:t>
                      </a:r>
                      <a:r>
                        <a:rPr dirty="0" sz="1200" spc="-25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guide’s</a:t>
                      </a:r>
                      <a:r>
                        <a:rPr dirty="0" sz="1200" spc="-25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Signature</a:t>
                      </a:r>
                      <a:r>
                        <a:rPr dirty="0" sz="1200" spc="-25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dirty="0" sz="1200" spc="-25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200" spc="1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“Report</a:t>
                      </a:r>
                      <a:r>
                        <a:rPr dirty="0" sz="1200" spc="-15" b="1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Checked</a:t>
                      </a:r>
                      <a:r>
                        <a:rPr dirty="0" sz="1200" spc="-15" b="1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By</a:t>
                      </a:r>
                      <a:r>
                        <a:rPr dirty="0" sz="120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:”</a:t>
                      </a:r>
                      <a:r>
                        <a:rPr dirty="0" sz="1200" spc="-25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Cell</a:t>
                      </a:r>
                      <a:r>
                        <a:rPr dirty="0" sz="1200" spc="-15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200" spc="-15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Date</a:t>
                      </a:r>
                      <a:r>
                        <a:rPr dirty="0" sz="1200" spc="-25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of </a:t>
                      </a:r>
                      <a:r>
                        <a:rPr dirty="0" sz="120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Signature</a:t>
                      </a:r>
                      <a:r>
                        <a:rPr dirty="0" sz="1200" spc="-3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dirty="0" sz="1200" spc="-25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200" spc="-3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“Seminar</a:t>
                      </a:r>
                      <a:r>
                        <a:rPr dirty="0" sz="1200" spc="-15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Report</a:t>
                      </a:r>
                      <a:r>
                        <a:rPr dirty="0" sz="1200" spc="-20" b="1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Checked</a:t>
                      </a:r>
                      <a:r>
                        <a:rPr dirty="0" sz="1200" spc="-20" b="1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Date:</a:t>
                      </a:r>
                      <a:r>
                        <a:rPr dirty="0" sz="1200" spc="-1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”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69215" marR="561340">
                        <a:lnSpc>
                          <a:spcPts val="139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dirty="0" sz="1200" spc="-25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page is</a:t>
                      </a:r>
                      <a:r>
                        <a:rPr dirty="0" sz="1200" spc="-2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200" spc="-2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last</a:t>
                      </a:r>
                      <a:r>
                        <a:rPr dirty="0" sz="1200" spc="-15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page</a:t>
                      </a:r>
                      <a:r>
                        <a:rPr dirty="0" sz="1200" spc="-2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200" spc="-2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200" spc="-2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seminar</a:t>
                      </a:r>
                      <a:r>
                        <a:rPr dirty="0" sz="1200" spc="-5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report</a:t>
                      </a:r>
                      <a:r>
                        <a:rPr dirty="0" sz="1200" spc="-1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200" spc="-1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dirty="0" sz="1200" spc="-25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NOT</a:t>
                      </a:r>
                      <a:r>
                        <a:rPr dirty="0" sz="1200" spc="-1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dirty="0" sz="1200" spc="-1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5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be </a:t>
                      </a:r>
                      <a:r>
                        <a:rPr dirty="0" sz="120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included</a:t>
                      </a:r>
                      <a:r>
                        <a:rPr dirty="0" sz="1200" spc="-2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dirty="0" sz="1200" spc="-25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dirty="0" sz="1200" b="1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“Page</a:t>
                      </a:r>
                      <a:r>
                        <a:rPr dirty="0" sz="1200" spc="-20" b="1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FF6600"/>
                          </a:solidFill>
                          <a:latin typeface="Trebuchet MS"/>
                          <a:cs typeface="Trebuchet MS"/>
                        </a:rPr>
                        <a:t>Count”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9" name="object 9" descr=""/>
          <p:cNvSpPr txBox="1"/>
          <p:nvPr/>
        </p:nvSpPr>
        <p:spPr>
          <a:xfrm>
            <a:off x="1359535" y="9591523"/>
            <a:ext cx="1012825" cy="1758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000">
                <a:latin typeface="Cambria"/>
                <a:cs typeface="Cambria"/>
              </a:rPr>
              <a:t>Seminar</a:t>
            </a:r>
            <a:r>
              <a:rPr dirty="0" sz="1000" spc="-3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Log</a:t>
            </a:r>
            <a:r>
              <a:rPr dirty="0" sz="1000" spc="-20">
                <a:latin typeface="Cambria"/>
                <a:cs typeface="Cambria"/>
              </a:rPr>
              <a:t> Book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783585" y="9591523"/>
            <a:ext cx="2537460" cy="1758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000">
                <a:latin typeface="Cambria"/>
                <a:cs typeface="Cambria"/>
              </a:rPr>
              <a:t>Third</a:t>
            </a:r>
            <a:r>
              <a:rPr dirty="0" sz="1000" spc="-1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Year</a:t>
            </a:r>
            <a:r>
              <a:rPr dirty="0" sz="1000" spc="-1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Computer</a:t>
            </a:r>
            <a:r>
              <a:rPr dirty="0" sz="1000" spc="-10">
                <a:latin typeface="Cambria"/>
                <a:cs typeface="Cambria"/>
              </a:rPr>
              <a:t> Engineering,</a:t>
            </a:r>
            <a:r>
              <a:rPr dirty="0" sz="1000" spc="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SPPU,</a:t>
            </a:r>
            <a:r>
              <a:rPr dirty="0" sz="1000" spc="5">
                <a:latin typeface="Cambria"/>
                <a:cs typeface="Cambria"/>
              </a:rPr>
              <a:t> </a:t>
            </a:r>
            <a:r>
              <a:rPr dirty="0" sz="1000" spc="-20">
                <a:latin typeface="Cambria"/>
                <a:cs typeface="Cambria"/>
              </a:rPr>
              <a:t>Pune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201536" y="9597314"/>
            <a:ext cx="434340" cy="16891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950">
                <a:latin typeface="Cambria"/>
                <a:cs typeface="Cambria"/>
              </a:rPr>
              <a:t>Page</a:t>
            </a:r>
            <a:r>
              <a:rPr dirty="0" sz="950" spc="-15">
                <a:latin typeface="Cambria"/>
                <a:cs typeface="Cambria"/>
              </a:rPr>
              <a:t> </a:t>
            </a:r>
            <a:r>
              <a:rPr dirty="0" sz="950" spc="-35">
                <a:latin typeface="Cambria"/>
                <a:cs typeface="Cambria"/>
              </a:rPr>
              <a:t>13</a:t>
            </a:r>
            <a:endParaRPr sz="9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87654" y="10266679"/>
            <a:ext cx="6988175" cy="0"/>
          </a:xfrm>
          <a:custGeom>
            <a:avLst/>
            <a:gdLst/>
            <a:ahLst/>
            <a:cxnLst/>
            <a:rect l="l" t="t" r="r" b="b"/>
            <a:pathLst>
              <a:path w="6988175" h="0">
                <a:moveTo>
                  <a:pt x="0" y="0"/>
                </a:moveTo>
                <a:lnTo>
                  <a:pt x="6988175" y="0"/>
                </a:lnTo>
              </a:path>
            </a:pathLst>
          </a:custGeom>
          <a:ln w="60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287020" y="327024"/>
            <a:ext cx="6988809" cy="9939655"/>
          </a:xfrm>
          <a:custGeom>
            <a:avLst/>
            <a:gdLst/>
            <a:ahLst/>
            <a:cxnLst/>
            <a:rect l="l" t="t" r="r" b="b"/>
            <a:pathLst>
              <a:path w="6988809" h="9939655">
                <a:moveTo>
                  <a:pt x="0" y="0"/>
                </a:moveTo>
                <a:lnTo>
                  <a:pt x="6988809" y="0"/>
                </a:lnTo>
              </a:path>
              <a:path w="6988809" h="9939655">
                <a:moveTo>
                  <a:pt x="6988809" y="9525"/>
                </a:moveTo>
                <a:lnTo>
                  <a:pt x="6987539" y="9939655"/>
                </a:lnTo>
              </a:path>
              <a:path w="6988809" h="9939655">
                <a:moveTo>
                  <a:pt x="0" y="9525"/>
                </a:moveTo>
                <a:lnTo>
                  <a:pt x="634" y="9939655"/>
                </a:lnTo>
              </a:path>
            </a:pathLst>
          </a:custGeom>
          <a:ln w="60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44804" y="874521"/>
            <a:ext cx="6666230" cy="6238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u="sng" sz="18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General</a:t>
            </a:r>
            <a:r>
              <a:rPr dirty="0" u="sng" sz="1800" spc="-8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Instructions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buFont typeface="Times New Roman"/>
              <a:buAutoNum type="arabicPeriod"/>
              <a:tabLst>
                <a:tab pos="240665" algn="l"/>
              </a:tabLst>
            </a:pPr>
            <a:r>
              <a:rPr dirty="0" sz="1400">
                <a:latin typeface="Trebuchet MS"/>
                <a:cs typeface="Trebuchet MS"/>
              </a:rPr>
              <a:t>Students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should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enter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1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correct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information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in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1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work</a:t>
            </a:r>
            <a:r>
              <a:rPr dirty="0" sz="1400" spc="-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book.</a:t>
            </a:r>
            <a:endParaRPr sz="1400">
              <a:latin typeface="Trebuchet MS"/>
              <a:cs typeface="Trebuchet MS"/>
            </a:endParaRPr>
          </a:p>
          <a:p>
            <a:pPr marL="241300" marR="35560" indent="-228600">
              <a:lnSpc>
                <a:spcPct val="191400"/>
              </a:lnSpc>
              <a:spcBef>
                <a:spcPts val="50"/>
              </a:spcBef>
              <a:buFont typeface="Times New Roman"/>
              <a:buAutoNum type="arabicPeriod"/>
              <a:tabLst>
                <a:tab pos="241300" algn="l"/>
              </a:tabLst>
            </a:pPr>
            <a:r>
              <a:rPr dirty="0" sz="1400">
                <a:latin typeface="Trebuchet MS"/>
                <a:cs typeface="Trebuchet MS"/>
              </a:rPr>
              <a:t>Get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all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entries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verified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by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respective</a:t>
            </a:r>
            <a:r>
              <a:rPr dirty="0" sz="1400" spc="-1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seminar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guide.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No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changes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are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to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be</a:t>
            </a:r>
            <a:r>
              <a:rPr dirty="0" sz="1400" spc="-10">
                <a:latin typeface="Trebuchet MS"/>
                <a:cs typeface="Trebuchet MS"/>
              </a:rPr>
              <a:t> </a:t>
            </a:r>
            <a:r>
              <a:rPr dirty="0" sz="1400" spc="-20">
                <a:latin typeface="Trebuchet MS"/>
                <a:cs typeface="Trebuchet MS"/>
              </a:rPr>
              <a:t>made </a:t>
            </a:r>
            <a:r>
              <a:rPr dirty="0" sz="1400">
                <a:latin typeface="Trebuchet MS"/>
                <a:cs typeface="Trebuchet MS"/>
              </a:rPr>
              <a:t>without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seminar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guide’s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permission.</a:t>
            </a:r>
            <a:endParaRPr sz="1400">
              <a:latin typeface="Trebuchet MS"/>
              <a:cs typeface="Trebuchet MS"/>
            </a:endParaRPr>
          </a:p>
          <a:p>
            <a:pPr marL="241300" marR="247015" indent="-228600">
              <a:lnSpc>
                <a:spcPct val="191400"/>
              </a:lnSpc>
              <a:spcBef>
                <a:spcPts val="95"/>
              </a:spcBef>
              <a:buFont typeface="Times New Roman"/>
              <a:buAutoNum type="arabicPeriod"/>
              <a:tabLst>
                <a:tab pos="241300" algn="l"/>
              </a:tabLst>
            </a:pPr>
            <a:r>
              <a:rPr dirty="0" sz="1400">
                <a:latin typeface="Trebuchet MS"/>
                <a:cs typeface="Trebuchet MS"/>
              </a:rPr>
              <a:t>Students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should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report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to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their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respective</a:t>
            </a:r>
            <a:r>
              <a:rPr dirty="0" sz="1400" spc="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guides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as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per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schedule</a:t>
            </a:r>
            <a:r>
              <a:rPr dirty="0" sz="1400" spc="-1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and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the </a:t>
            </a:r>
            <a:r>
              <a:rPr dirty="0" sz="1400">
                <a:latin typeface="Trebuchet MS"/>
                <a:cs typeface="Trebuchet MS"/>
              </a:rPr>
              <a:t>visit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log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is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to</a:t>
            </a:r>
            <a:r>
              <a:rPr dirty="0" sz="1400" spc="-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be maintained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in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 work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book.</a:t>
            </a:r>
            <a:endParaRPr sz="1400">
              <a:latin typeface="Trebuchet MS"/>
              <a:cs typeface="Trebuchet MS"/>
            </a:endParaRPr>
          </a:p>
          <a:p>
            <a:pPr marL="241300" marR="692150" indent="-228600">
              <a:lnSpc>
                <a:spcPts val="3240"/>
              </a:lnSpc>
              <a:spcBef>
                <a:spcPts val="370"/>
              </a:spcBef>
              <a:buFont typeface="Times New Roman"/>
              <a:buAutoNum type="arabicPeriod"/>
              <a:tabLst>
                <a:tab pos="241300" algn="l"/>
              </a:tabLst>
            </a:pPr>
            <a:r>
              <a:rPr dirty="0" sz="1400">
                <a:latin typeface="Trebuchet MS"/>
                <a:cs typeface="Trebuchet MS"/>
              </a:rPr>
              <a:t>Follow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all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deadlines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and</a:t>
            </a:r>
            <a:r>
              <a:rPr dirty="0" sz="1400" spc="-1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submit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all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documents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strictly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as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per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prescribed formats.</a:t>
            </a:r>
            <a:endParaRPr sz="1400">
              <a:latin typeface="Trebuchet MS"/>
              <a:cs typeface="Trebuchet MS"/>
            </a:endParaRPr>
          </a:p>
          <a:p>
            <a:pPr marL="241300" marR="956944" indent="-228600">
              <a:lnSpc>
                <a:spcPts val="3240"/>
              </a:lnSpc>
              <a:spcBef>
                <a:spcPts val="25"/>
              </a:spcBef>
              <a:buFont typeface="Times New Roman"/>
              <a:buAutoNum type="arabicPeriod"/>
              <a:tabLst>
                <a:tab pos="241300" algn="l"/>
              </a:tabLst>
            </a:pP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work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book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should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be</a:t>
            </a:r>
            <a:r>
              <a:rPr dirty="0" sz="1400" spc="-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produced</a:t>
            </a:r>
            <a:r>
              <a:rPr dirty="0" sz="1400" spc="-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at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time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of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all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discussions</a:t>
            </a:r>
            <a:r>
              <a:rPr dirty="0" sz="1400" spc="-25">
                <a:latin typeface="Trebuchet MS"/>
                <a:cs typeface="Trebuchet MS"/>
              </a:rPr>
              <a:t> and </a:t>
            </a:r>
            <a:r>
              <a:rPr dirty="0" sz="1400" spc="-10">
                <a:latin typeface="Trebuchet MS"/>
                <a:cs typeface="Trebuchet MS"/>
              </a:rPr>
              <a:t>presentations.</a:t>
            </a:r>
            <a:endParaRPr sz="14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1220"/>
              </a:spcBef>
              <a:buFont typeface="Times New Roman"/>
              <a:buAutoNum type="arabicPeriod"/>
              <a:tabLst>
                <a:tab pos="240665" algn="l"/>
              </a:tabLst>
            </a:pP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work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book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must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be</a:t>
            </a:r>
            <a:r>
              <a:rPr dirty="0" sz="1400" spc="-1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submitted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to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Seminar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coordinator/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guide/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department</a:t>
            </a:r>
            <a:endParaRPr sz="1400">
              <a:latin typeface="Trebuchet MS"/>
              <a:cs typeface="Trebuchet MS"/>
            </a:endParaRPr>
          </a:p>
          <a:p>
            <a:pPr marL="241300">
              <a:lnSpc>
                <a:spcPct val="100000"/>
              </a:lnSpc>
              <a:spcBef>
                <a:spcPts val="1560"/>
              </a:spcBef>
            </a:pPr>
            <a:r>
              <a:rPr dirty="0" sz="1400">
                <a:latin typeface="Trebuchet MS"/>
                <a:cs typeface="Trebuchet MS"/>
              </a:rPr>
              <a:t>/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College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after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successful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examination.</a:t>
            </a:r>
            <a:endParaRPr sz="1400">
              <a:latin typeface="Trebuchet MS"/>
              <a:cs typeface="Trebuchet MS"/>
            </a:endParaRPr>
          </a:p>
          <a:p>
            <a:pPr algn="just" marL="241300" marR="5080" indent="-228600">
              <a:lnSpc>
                <a:spcPct val="110700"/>
              </a:lnSpc>
              <a:spcBef>
                <a:spcPts val="1405"/>
              </a:spcBef>
              <a:buFont typeface="Times New Roman"/>
              <a:buAutoNum type="arabicPeriod" startAt="7"/>
              <a:tabLst>
                <a:tab pos="241300" algn="l"/>
              </a:tabLst>
            </a:pPr>
            <a:r>
              <a:rPr dirty="0" sz="1400">
                <a:latin typeface="Trebuchet MS"/>
                <a:cs typeface="Trebuchet MS"/>
              </a:rPr>
              <a:t>All</a:t>
            </a:r>
            <a:r>
              <a:rPr dirty="0" sz="1400" spc="19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documents</a:t>
            </a:r>
            <a:r>
              <a:rPr dirty="0" sz="1400" spc="19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and</a:t>
            </a:r>
            <a:r>
              <a:rPr dirty="0" sz="1400" spc="17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reports</a:t>
            </a:r>
            <a:r>
              <a:rPr dirty="0" sz="1400" spc="19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are</a:t>
            </a:r>
            <a:r>
              <a:rPr dirty="0" sz="1400" spc="21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to</a:t>
            </a:r>
            <a:r>
              <a:rPr dirty="0" sz="1400" spc="19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be</a:t>
            </a:r>
            <a:r>
              <a:rPr dirty="0" sz="1400" spc="21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prepared</a:t>
            </a:r>
            <a:r>
              <a:rPr dirty="0" sz="1400" spc="19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in</a:t>
            </a:r>
            <a:r>
              <a:rPr dirty="0" sz="1400" spc="18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Latex</a:t>
            </a:r>
            <a:r>
              <a:rPr dirty="0" sz="1400" spc="20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only</a:t>
            </a:r>
            <a:r>
              <a:rPr dirty="0" sz="1400" spc="21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(All</a:t>
            </a:r>
            <a:r>
              <a:rPr dirty="0" sz="1400" spc="20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21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formats </a:t>
            </a:r>
            <a:r>
              <a:rPr dirty="0" sz="1400">
                <a:latin typeface="Trebuchet MS"/>
                <a:cs typeface="Trebuchet MS"/>
              </a:rPr>
              <a:t>specifications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provided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adheres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to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MS Word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but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consequently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applicable</a:t>
            </a:r>
            <a:r>
              <a:rPr dirty="0" sz="1400" spc="5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to</a:t>
            </a:r>
            <a:r>
              <a:rPr dirty="0" sz="1400" spc="-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final </a:t>
            </a:r>
            <a:r>
              <a:rPr dirty="0" sz="1400">
                <a:latin typeface="Trebuchet MS"/>
                <a:cs typeface="Trebuchet MS"/>
              </a:rPr>
              <a:t>seminar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report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published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using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Latex)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buAutoNum type="arabicPeriod" startAt="7"/>
            </a:pPr>
            <a:endParaRPr sz="1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Trebuchet MS"/>
              <a:buAutoNum type="arabicPeriod" startAt="7"/>
              <a:tabLst>
                <a:tab pos="241300" algn="l"/>
              </a:tabLst>
            </a:pPr>
            <a:r>
              <a:rPr dirty="0" sz="1400">
                <a:latin typeface="Trebuchet MS"/>
                <a:cs typeface="Trebuchet MS"/>
              </a:rPr>
              <a:t>Submit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hard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as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well</a:t>
            </a:r>
            <a:r>
              <a:rPr dirty="0" sz="1400" spc="-1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as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soft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copy as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per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guidelines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747008" y="8908160"/>
            <a:ext cx="6223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50">
                <a:latin typeface="Trebuchet MS"/>
                <a:cs typeface="Trebuchet MS"/>
              </a:rPr>
              <a:t>i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89559" y="172084"/>
            <a:ext cx="0" cy="10463530"/>
          </a:xfrm>
          <a:custGeom>
            <a:avLst/>
            <a:gdLst/>
            <a:ahLst/>
            <a:cxnLst/>
            <a:rect l="l" t="t" r="r" b="b"/>
            <a:pathLst>
              <a:path w="0" h="10463530">
                <a:moveTo>
                  <a:pt x="0" y="0"/>
                </a:moveTo>
                <a:lnTo>
                  <a:pt x="0" y="1046353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286384" y="171577"/>
            <a:ext cx="6988809" cy="10470515"/>
            <a:chOff x="286384" y="171577"/>
            <a:chExt cx="6988809" cy="10470515"/>
          </a:xfrm>
        </p:grpSpPr>
        <p:sp>
          <p:nvSpPr>
            <p:cNvPr id="4" name="object 4" descr=""/>
            <p:cNvSpPr/>
            <p:nvPr/>
          </p:nvSpPr>
          <p:spPr>
            <a:xfrm>
              <a:off x="286384" y="172084"/>
              <a:ext cx="6988809" cy="10463530"/>
            </a:xfrm>
            <a:custGeom>
              <a:avLst/>
              <a:gdLst/>
              <a:ahLst/>
              <a:cxnLst/>
              <a:rect l="l" t="t" r="r" b="b"/>
              <a:pathLst>
                <a:path w="6988809" h="10463530">
                  <a:moveTo>
                    <a:pt x="6985635" y="0"/>
                  </a:moveTo>
                  <a:lnTo>
                    <a:pt x="6985635" y="10463530"/>
                  </a:lnTo>
                </a:path>
                <a:path w="6988809" h="10463530">
                  <a:moveTo>
                    <a:pt x="0" y="2540"/>
                  </a:moveTo>
                  <a:lnTo>
                    <a:pt x="6988810" y="2540"/>
                  </a:lnTo>
                </a:path>
              </a:pathLst>
            </a:custGeom>
            <a:ln w="60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98449" y="187324"/>
              <a:ext cx="6964680" cy="0"/>
            </a:xfrm>
            <a:custGeom>
              <a:avLst/>
              <a:gdLst/>
              <a:ahLst/>
              <a:cxnLst/>
              <a:rect l="l" t="t" r="r" b="b"/>
              <a:pathLst>
                <a:path w="6964680" h="0">
                  <a:moveTo>
                    <a:pt x="0" y="0"/>
                  </a:moveTo>
                  <a:lnTo>
                    <a:pt x="6964680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01624" y="184149"/>
              <a:ext cx="0" cy="10439400"/>
            </a:xfrm>
            <a:custGeom>
              <a:avLst/>
              <a:gdLst/>
              <a:ahLst/>
              <a:cxnLst/>
              <a:rect l="l" t="t" r="r" b="b"/>
              <a:pathLst>
                <a:path w="0" h="10439400">
                  <a:moveTo>
                    <a:pt x="0" y="0"/>
                  </a:moveTo>
                  <a:lnTo>
                    <a:pt x="0" y="10439401"/>
                  </a:lnTo>
                </a:path>
              </a:pathLst>
            </a:custGeom>
            <a:ln w="60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98449" y="10620375"/>
              <a:ext cx="6964680" cy="0"/>
            </a:xfrm>
            <a:custGeom>
              <a:avLst/>
              <a:gdLst/>
              <a:ahLst/>
              <a:cxnLst/>
              <a:rect l="l" t="t" r="r" b="b"/>
              <a:pathLst>
                <a:path w="6964680" h="0">
                  <a:moveTo>
                    <a:pt x="0" y="0"/>
                  </a:moveTo>
                  <a:lnTo>
                    <a:pt x="6964680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87019" y="184149"/>
              <a:ext cx="6988175" cy="10454640"/>
            </a:xfrm>
            <a:custGeom>
              <a:avLst/>
              <a:gdLst/>
              <a:ahLst/>
              <a:cxnLst/>
              <a:rect l="l" t="t" r="r" b="b"/>
              <a:pathLst>
                <a:path w="6988175" h="10454640">
                  <a:moveTo>
                    <a:pt x="6972934" y="0"/>
                  </a:moveTo>
                  <a:lnTo>
                    <a:pt x="6972934" y="10439401"/>
                  </a:lnTo>
                </a:path>
                <a:path w="6988175" h="10454640">
                  <a:moveTo>
                    <a:pt x="0" y="10454640"/>
                  </a:moveTo>
                  <a:lnTo>
                    <a:pt x="6988175" y="10454640"/>
                  </a:lnTo>
                </a:path>
              </a:pathLst>
            </a:custGeom>
            <a:ln w="60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444804" y="464870"/>
            <a:ext cx="6661784" cy="15741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 marR="5080">
              <a:lnSpc>
                <a:spcPct val="145000"/>
              </a:lnSpc>
              <a:spcBef>
                <a:spcPts val="110"/>
              </a:spcBef>
            </a:pPr>
            <a:r>
              <a:rPr dirty="0" sz="1400">
                <a:latin typeface="Trebuchet MS"/>
                <a:cs typeface="Trebuchet MS"/>
              </a:rPr>
              <a:t>This</a:t>
            </a:r>
            <a:r>
              <a:rPr dirty="0" sz="1400" spc="48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booklet</a:t>
            </a:r>
            <a:r>
              <a:rPr dirty="0" sz="1400" spc="49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is</a:t>
            </a:r>
            <a:r>
              <a:rPr dirty="0" sz="1400" spc="40">
                <a:latin typeface="Trebuchet MS"/>
                <a:cs typeface="Trebuchet MS"/>
              </a:rPr>
              <a:t>  </a:t>
            </a:r>
            <a:r>
              <a:rPr dirty="0" sz="1400">
                <a:latin typeface="Trebuchet MS"/>
                <a:cs typeface="Trebuchet MS"/>
              </a:rPr>
              <a:t>supportive</a:t>
            </a:r>
            <a:r>
              <a:rPr dirty="0" sz="1400" spc="50">
                <a:latin typeface="Trebuchet MS"/>
                <a:cs typeface="Trebuchet MS"/>
              </a:rPr>
              <a:t>  </a:t>
            </a:r>
            <a:r>
              <a:rPr dirty="0" sz="1400">
                <a:latin typeface="Trebuchet MS"/>
                <a:cs typeface="Trebuchet MS"/>
              </a:rPr>
              <a:t>document</a:t>
            </a:r>
            <a:r>
              <a:rPr dirty="0" sz="1400" spc="49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to</a:t>
            </a:r>
            <a:r>
              <a:rPr dirty="0" sz="1400" spc="45">
                <a:latin typeface="Trebuchet MS"/>
                <a:cs typeface="Trebuchet MS"/>
              </a:rPr>
              <a:t>  </a:t>
            </a:r>
            <a:r>
              <a:rPr dirty="0" sz="1400">
                <a:latin typeface="Trebuchet MS"/>
                <a:cs typeface="Trebuchet MS"/>
              </a:rPr>
              <a:t>rules</a:t>
            </a:r>
            <a:r>
              <a:rPr dirty="0" sz="1400" spc="50">
                <a:latin typeface="Trebuchet MS"/>
                <a:cs typeface="Trebuchet MS"/>
              </a:rPr>
              <a:t>  </a:t>
            </a:r>
            <a:r>
              <a:rPr dirty="0" sz="1400">
                <a:latin typeface="Trebuchet MS"/>
                <a:cs typeface="Trebuchet MS"/>
              </a:rPr>
              <a:t>and</a:t>
            </a:r>
            <a:r>
              <a:rPr dirty="0" sz="1400" spc="55">
                <a:latin typeface="Trebuchet MS"/>
                <a:cs typeface="Trebuchet MS"/>
              </a:rPr>
              <a:t>  </a:t>
            </a:r>
            <a:r>
              <a:rPr dirty="0" sz="1400">
                <a:latin typeface="Trebuchet MS"/>
                <a:cs typeface="Trebuchet MS"/>
              </a:rPr>
              <a:t>a</a:t>
            </a:r>
            <a:r>
              <a:rPr dirty="0" sz="1400" spc="40">
                <a:latin typeface="Trebuchet MS"/>
                <a:cs typeface="Trebuchet MS"/>
              </a:rPr>
              <a:t>  </a:t>
            </a:r>
            <a:r>
              <a:rPr dirty="0" sz="1400">
                <a:latin typeface="Trebuchet MS"/>
                <a:cs typeface="Trebuchet MS"/>
              </a:rPr>
              <a:t>regulation</a:t>
            </a:r>
            <a:r>
              <a:rPr dirty="0" sz="1400" spc="50">
                <a:latin typeface="Trebuchet MS"/>
                <a:cs typeface="Trebuchet MS"/>
              </a:rPr>
              <a:t>  </a:t>
            </a:r>
            <a:r>
              <a:rPr dirty="0" sz="1400">
                <a:latin typeface="Trebuchet MS"/>
                <a:cs typeface="Trebuchet MS"/>
              </a:rPr>
              <a:t>provided</a:t>
            </a:r>
            <a:r>
              <a:rPr dirty="0" sz="1400" spc="40">
                <a:latin typeface="Trebuchet MS"/>
                <a:cs typeface="Trebuchet MS"/>
              </a:rPr>
              <a:t>  </a:t>
            </a:r>
            <a:r>
              <a:rPr dirty="0" sz="1400" spc="-25">
                <a:latin typeface="Trebuchet MS"/>
                <a:cs typeface="Trebuchet MS"/>
              </a:rPr>
              <a:t>by </a:t>
            </a:r>
            <a:r>
              <a:rPr dirty="0" sz="1400">
                <a:latin typeface="Trebuchet MS"/>
                <a:cs typeface="Trebuchet MS"/>
              </a:rPr>
              <a:t>affiliated</a:t>
            </a:r>
            <a:r>
              <a:rPr dirty="0" sz="1400" spc="459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university</a:t>
            </a:r>
            <a:r>
              <a:rPr dirty="0" sz="1400" spc="48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curriculum</a:t>
            </a:r>
            <a:r>
              <a:rPr dirty="0" sz="1400" spc="48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providing</a:t>
            </a:r>
            <a:r>
              <a:rPr dirty="0" sz="1400" spc="44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recommendations,</a:t>
            </a:r>
            <a:r>
              <a:rPr dirty="0" sz="1400" spc="49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guidelines</a:t>
            </a:r>
            <a:r>
              <a:rPr dirty="0" sz="1400" spc="48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and</a:t>
            </a:r>
            <a:r>
              <a:rPr dirty="0" sz="1400" spc="459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is </a:t>
            </a:r>
            <a:r>
              <a:rPr dirty="0" sz="1400">
                <a:latin typeface="Trebuchet MS"/>
                <a:cs typeface="Trebuchet MS"/>
              </a:rPr>
              <a:t>record</a:t>
            </a:r>
            <a:r>
              <a:rPr dirty="0" sz="1400" spc="12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of</a:t>
            </a:r>
            <a:r>
              <a:rPr dirty="0" sz="1400" spc="14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all</a:t>
            </a:r>
            <a:r>
              <a:rPr dirty="0" sz="1400" spc="14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related</a:t>
            </a:r>
            <a:r>
              <a:rPr dirty="0" sz="1400" spc="14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activities</a:t>
            </a:r>
            <a:r>
              <a:rPr dirty="0" sz="1400" spc="14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associated</a:t>
            </a:r>
            <a:r>
              <a:rPr dirty="0" sz="1400" spc="17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with</a:t>
            </a:r>
            <a:r>
              <a:rPr dirty="0" sz="1400" spc="15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seminar.</a:t>
            </a:r>
            <a:r>
              <a:rPr dirty="0" sz="1400" spc="14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This</a:t>
            </a:r>
            <a:r>
              <a:rPr dirty="0" sz="1400" spc="16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booklet</a:t>
            </a:r>
            <a:r>
              <a:rPr dirty="0" sz="1400" spc="15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is</a:t>
            </a:r>
            <a:r>
              <a:rPr dirty="0" sz="1400" spc="16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provided </a:t>
            </a:r>
            <a:r>
              <a:rPr dirty="0" sz="1400">
                <a:latin typeface="Trebuchet MS"/>
                <a:cs typeface="Trebuchet MS"/>
              </a:rPr>
              <a:t>with</a:t>
            </a:r>
            <a:r>
              <a:rPr dirty="0" sz="1400" spc="8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114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genuine</a:t>
            </a:r>
            <a:r>
              <a:rPr dirty="0" sz="1400" spc="8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intent</a:t>
            </a:r>
            <a:r>
              <a:rPr dirty="0" sz="1400" spc="8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to</a:t>
            </a:r>
            <a:r>
              <a:rPr dirty="0" sz="1400" spc="10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bring</a:t>
            </a:r>
            <a:r>
              <a:rPr dirty="0" sz="1400" spc="8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uniformity</a:t>
            </a:r>
            <a:r>
              <a:rPr dirty="0" sz="1400" spc="8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and</a:t>
            </a:r>
            <a:r>
              <a:rPr dirty="0" sz="1400" spc="9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to</a:t>
            </a:r>
            <a:r>
              <a:rPr dirty="0" sz="1400" spc="12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systematize</a:t>
            </a:r>
            <a:r>
              <a:rPr dirty="0" sz="1400" spc="9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1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seminar</a:t>
            </a:r>
            <a:r>
              <a:rPr dirty="0" sz="1400" spc="90">
                <a:latin typeface="Trebuchet MS"/>
                <a:cs typeface="Trebuchet MS"/>
              </a:rPr>
              <a:t> </a:t>
            </a:r>
            <a:r>
              <a:rPr dirty="0" sz="1400" spc="-20">
                <a:latin typeface="Trebuchet MS"/>
                <a:cs typeface="Trebuchet MS"/>
              </a:rPr>
              <a:t>work </a:t>
            </a:r>
            <a:r>
              <a:rPr dirty="0" sz="1400">
                <a:latin typeface="Trebuchet MS"/>
                <a:cs typeface="Trebuchet MS"/>
              </a:rPr>
              <a:t>and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to</a:t>
            </a:r>
            <a:r>
              <a:rPr dirty="0" sz="1400" spc="-1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keep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 audit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of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work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undergone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by</a:t>
            </a:r>
            <a:r>
              <a:rPr dirty="0" sz="1400" spc="2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each</a:t>
            </a:r>
            <a:r>
              <a:rPr dirty="0" sz="1400" spc="-10">
                <a:latin typeface="Trebuchet MS"/>
                <a:cs typeface="Trebuchet MS"/>
              </a:rPr>
              <a:t> student.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728720" y="10224201"/>
            <a:ext cx="99060" cy="17462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u="sng" sz="1000" spc="-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ii</a:t>
            </a:r>
            <a:endParaRPr sz="1000">
              <a:latin typeface="Trebuchet MS"/>
              <a:cs typeface="Trebuchet MS"/>
            </a:endParaRPr>
          </a:p>
        </p:txBody>
      </p:sp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363016" y="2269992"/>
          <a:ext cx="6607809" cy="68764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6705"/>
                <a:gridCol w="666750"/>
                <a:gridCol w="4276090"/>
              </a:tblGrid>
              <a:tr h="281305">
                <a:tc gridSpan="3">
                  <a:txBody>
                    <a:bodyPr/>
                    <a:lstStyle/>
                    <a:p>
                      <a:pPr algn="ctr" marL="269240">
                        <a:lnSpc>
                          <a:spcPts val="1585"/>
                        </a:lnSpc>
                      </a:pP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Work</a:t>
                      </a:r>
                      <a:r>
                        <a:rPr dirty="0" u="sng" sz="1400" spc="-65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u="sng" sz="1400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Book</a:t>
                      </a:r>
                      <a:r>
                        <a:rPr dirty="0" u="sng" sz="1400" spc="-85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u="sng" sz="1400" spc="-20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Development</a:t>
                      </a:r>
                      <a:r>
                        <a:rPr dirty="0" u="sng" sz="1400" spc="-80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u="sng" sz="1400" spc="-10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Project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4320">
                <a:tc rowSpan="2"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Project</a:t>
                      </a:r>
                      <a:r>
                        <a:rPr dirty="0" sz="12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Institution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488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Department</a:t>
                      </a:r>
                      <a:r>
                        <a:rPr dirty="0" sz="12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2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Computer</a:t>
                      </a:r>
                      <a:r>
                        <a:rPr dirty="0" sz="12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Engineering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488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1369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88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Matoshri</a:t>
                      </a:r>
                      <a:r>
                        <a:rPr dirty="0" sz="12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College</a:t>
                      </a:r>
                      <a:r>
                        <a:rPr dirty="0" sz="12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2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Engineering</a:t>
                      </a:r>
                      <a:r>
                        <a:rPr dirty="0" sz="12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2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Research</a:t>
                      </a:r>
                      <a:r>
                        <a:rPr dirty="0" sz="12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Centre,</a:t>
                      </a:r>
                      <a:r>
                        <a:rPr dirty="0" sz="12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Nashik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0815">
                <a:tc rowSpan="3"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Support</a:t>
                      </a:r>
                      <a:r>
                        <a:rPr dirty="0" sz="12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&amp;</a:t>
                      </a:r>
                      <a:r>
                        <a:rPr dirty="0" sz="12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Guidance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14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1435">
                        <a:lnSpc>
                          <a:spcPts val="1245"/>
                        </a:lnSpc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Dr.</a:t>
                      </a:r>
                      <a:r>
                        <a:rPr dirty="0" sz="12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Gajanan</a:t>
                      </a:r>
                      <a:r>
                        <a:rPr dirty="0" sz="12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K.</a:t>
                      </a:r>
                      <a:r>
                        <a:rPr dirty="0" sz="12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Kharate,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018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14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1435">
                        <a:lnSpc>
                          <a:spcPts val="1245"/>
                        </a:lnSpc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Principal,</a:t>
                      </a:r>
                      <a:r>
                        <a:rPr dirty="0" sz="12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Matoshri</a:t>
                      </a:r>
                      <a:r>
                        <a:rPr dirty="0" sz="12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College</a:t>
                      </a:r>
                      <a:r>
                        <a:rPr dirty="0" sz="12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2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Engineering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2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Research</a:t>
                      </a:r>
                      <a:r>
                        <a:rPr dirty="0" sz="12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Centre,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38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14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340"/>
                        </a:lnSpc>
                      </a:pPr>
                      <a:r>
                        <a:rPr dirty="0" sz="1200" spc="-10">
                          <a:latin typeface="Trebuchet MS"/>
                          <a:cs typeface="Trebuchet MS"/>
                        </a:rPr>
                        <a:t>Nashik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470">
                <a:tc rowSpan="4"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Concept</a:t>
                      </a:r>
                      <a:r>
                        <a:rPr dirty="0" sz="12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2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Design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488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0330">
                        <a:lnSpc>
                          <a:spcPts val="1345"/>
                        </a:lnSpc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Dr.</a:t>
                      </a:r>
                      <a:r>
                        <a:rPr dirty="0" sz="12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Varsha.</a:t>
                      </a:r>
                      <a:r>
                        <a:rPr dirty="0" sz="12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H.</a:t>
                      </a:r>
                      <a:r>
                        <a:rPr dirty="0" sz="12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0">
                          <a:latin typeface="Trebuchet MS"/>
                          <a:cs typeface="Trebuchet MS"/>
                        </a:rPr>
                        <a:t>Patil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511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88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BoS</a:t>
                      </a:r>
                      <a:r>
                        <a:rPr dirty="0" sz="12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Coordinator</a:t>
                      </a:r>
                      <a:r>
                        <a:rPr dirty="0" sz="12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Computer</a:t>
                      </a:r>
                      <a:r>
                        <a:rPr dirty="0" sz="12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Engineering</a:t>
                      </a:r>
                      <a:r>
                        <a:rPr dirty="0" sz="12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12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SPPU,</a:t>
                      </a:r>
                      <a:r>
                        <a:rPr dirty="0" sz="12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0">
                          <a:latin typeface="Trebuchet MS"/>
                          <a:cs typeface="Trebuchet MS"/>
                        </a:rPr>
                        <a:t>Pune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780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88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0330">
                        <a:lnSpc>
                          <a:spcPts val="1390"/>
                        </a:lnSpc>
                        <a:spcBef>
                          <a:spcPts val="225"/>
                        </a:spcBef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Vice</a:t>
                      </a:r>
                      <a:r>
                        <a:rPr dirty="0" sz="12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Principal,</a:t>
                      </a:r>
                      <a:r>
                        <a:rPr dirty="0" sz="12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Matoshri</a:t>
                      </a:r>
                      <a:r>
                        <a:rPr dirty="0" sz="12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College</a:t>
                      </a:r>
                      <a:r>
                        <a:rPr dirty="0" sz="12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2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Engineering</a:t>
                      </a:r>
                      <a:r>
                        <a:rPr dirty="0" sz="12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2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Research</a:t>
                      </a:r>
                      <a:r>
                        <a:rPr dirty="0" sz="12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Centre,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17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88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Trebuchet MS"/>
                          <a:cs typeface="Trebuchet MS"/>
                        </a:rPr>
                        <a:t>Nashik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765">
                <a:tc rowSpan="3"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200" spc="-10">
                          <a:latin typeface="Trebuchet MS"/>
                          <a:cs typeface="Trebuchet MS"/>
                        </a:rPr>
                        <a:t>Coordinator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Mrs.</a:t>
                      </a:r>
                      <a:r>
                        <a:rPr dirty="0" sz="12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Swati</a:t>
                      </a:r>
                      <a:r>
                        <a:rPr dirty="0" sz="12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A.</a:t>
                      </a:r>
                      <a:r>
                        <a:rPr dirty="0" sz="12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Bhavsar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46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46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Assistant</a:t>
                      </a:r>
                      <a:r>
                        <a:rPr dirty="0" sz="120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Professor,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1369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46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235"/>
                        </a:spcBef>
                        <a:tabLst>
                          <a:tab pos="3859529" algn="l"/>
                        </a:tabLst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Matoshri</a:t>
                      </a:r>
                      <a:r>
                        <a:rPr dirty="0" sz="12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College</a:t>
                      </a:r>
                      <a:r>
                        <a:rPr dirty="0" sz="12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2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Engineering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2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Research</a:t>
                      </a:r>
                      <a:r>
                        <a:rPr dirty="0" sz="12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Centre,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Nashik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7490">
                <a:tc>
                  <a:txBody>
                    <a:bodyPr/>
                    <a:lstStyle/>
                    <a:p>
                      <a:pPr marL="81915">
                        <a:lnSpc>
                          <a:spcPts val="1365"/>
                        </a:lnSpc>
                        <a:spcBef>
                          <a:spcPts val="405"/>
                        </a:spcBef>
                      </a:pPr>
                      <a:r>
                        <a:rPr dirty="0" sz="1200" spc="-10">
                          <a:latin typeface="Trebuchet MS"/>
                          <a:cs typeface="Trebuchet MS"/>
                        </a:rPr>
                        <a:t>Technical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14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05130">
                        <a:lnSpc>
                          <a:spcPts val="1365"/>
                        </a:lnSpc>
                        <a:spcBef>
                          <a:spcPts val="405"/>
                        </a:spcBef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1.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143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1365"/>
                        </a:lnSpc>
                        <a:spcBef>
                          <a:spcPts val="405"/>
                        </a:spcBef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Dr.</a:t>
                      </a:r>
                      <a:r>
                        <a:rPr dirty="0" sz="12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Madhavi</a:t>
                      </a:r>
                      <a:r>
                        <a:rPr dirty="0" sz="12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Pradhan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143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 marL="81915">
                        <a:lnSpc>
                          <a:spcPts val="1365"/>
                        </a:lnSpc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Committee</a:t>
                      </a:r>
                      <a:r>
                        <a:rPr dirty="0" sz="12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Members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513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2.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Dr.</a:t>
                      </a:r>
                      <a:r>
                        <a:rPr dirty="0" sz="12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Parikshit</a:t>
                      </a:r>
                      <a:r>
                        <a:rPr dirty="0" sz="12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Mahalle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66675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527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513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3.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Mr.</a:t>
                      </a:r>
                      <a:r>
                        <a:rPr dirty="0" sz="12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Niranjan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L.</a:t>
                      </a:r>
                      <a:r>
                        <a:rPr dirty="0" sz="12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0">
                          <a:latin typeface="Trebuchet MS"/>
                          <a:cs typeface="Trebuchet MS"/>
                        </a:rPr>
                        <a:t>Bhale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527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513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4.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Dr.</a:t>
                      </a:r>
                      <a:r>
                        <a:rPr dirty="0" sz="12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Neeta</a:t>
                      </a:r>
                      <a:r>
                        <a:rPr dirty="0" sz="12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Deshpande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527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513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5.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Mr.</a:t>
                      </a:r>
                      <a:r>
                        <a:rPr dirty="0" sz="12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Ranjit</a:t>
                      </a:r>
                      <a:r>
                        <a:rPr dirty="0" sz="12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Gawande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513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6.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Ms.</a:t>
                      </a:r>
                      <a:r>
                        <a:rPr dirty="0" sz="12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Sharmila</a:t>
                      </a:r>
                      <a:r>
                        <a:rPr dirty="0" sz="12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0">
                          <a:latin typeface="Trebuchet MS"/>
                          <a:cs typeface="Trebuchet MS"/>
                        </a:rPr>
                        <a:t>Wagh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325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1200" spc="-20">
                          <a:latin typeface="Trebuchet MS"/>
                          <a:cs typeface="Trebuchet MS"/>
                        </a:rPr>
                        <a:t>Date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1123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200" spc="-10">
                          <a:latin typeface="Trebuchet MS"/>
                          <a:cs typeface="Trebuchet MS"/>
                        </a:rPr>
                        <a:t>21</a:t>
                      </a:r>
                      <a:r>
                        <a:rPr dirty="0" baseline="29100" sz="1575" spc="-15">
                          <a:latin typeface="Trebuchet MS"/>
                          <a:cs typeface="Trebuchet MS"/>
                        </a:rPr>
                        <a:t>st</a:t>
                      </a:r>
                      <a:r>
                        <a:rPr dirty="0" baseline="29100" sz="1575" spc="-89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April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9715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1200" spc="-20">
                          <a:latin typeface="Trebuchet MS"/>
                          <a:cs typeface="Trebuchet MS"/>
                        </a:rPr>
                        <a:t>2017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11239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Version</a:t>
                      </a:r>
                      <a:r>
                        <a:rPr dirty="0" sz="12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5">
                          <a:latin typeface="Trebuchet MS"/>
                          <a:cs typeface="Trebuchet MS"/>
                        </a:rPr>
                        <a:t>No.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2.0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5740">
                <a:tc>
                  <a:txBody>
                    <a:bodyPr/>
                    <a:lstStyle/>
                    <a:p>
                      <a:pPr marL="81915">
                        <a:lnSpc>
                          <a:spcPts val="1345"/>
                        </a:lnSpc>
                      </a:pPr>
                      <a:r>
                        <a:rPr dirty="0" sz="1200" spc="-10">
                          <a:latin typeface="Trebuchet MS"/>
                          <a:cs typeface="Trebuchet MS"/>
                        </a:rPr>
                        <a:t>Copyright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rowSpan="2">
                  <a:txBody>
                    <a:bodyPr/>
                    <a:lstStyle/>
                    <a:p>
                      <a:pPr marL="51435">
                        <a:lnSpc>
                          <a:spcPts val="1345"/>
                        </a:lnSpc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Diary</a:t>
                      </a:r>
                      <a:r>
                        <a:rPr dirty="0" sz="12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No.-</a:t>
                      </a:r>
                      <a:r>
                        <a:rPr dirty="0" sz="12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3869/2017-</a:t>
                      </a:r>
                      <a:r>
                        <a:rPr dirty="0" sz="1200" spc="-20">
                          <a:latin typeface="Trebuchet MS"/>
                          <a:cs typeface="Trebuchet MS"/>
                        </a:rPr>
                        <a:t>CO/L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5775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(All</a:t>
                      </a:r>
                      <a:r>
                        <a:rPr dirty="0" sz="12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rights</a:t>
                      </a:r>
                      <a:r>
                        <a:rPr dirty="0" sz="12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reserved</a:t>
                      </a:r>
                      <a:r>
                        <a:rPr dirty="0" sz="12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50">
                          <a:latin typeface="Trebuchet MS"/>
                          <a:cs typeface="Trebuchet MS"/>
                        </a:rPr>
                        <a:t>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1" name="object 11" descr=""/>
          <p:cNvSpPr txBox="1"/>
          <p:nvPr/>
        </p:nvSpPr>
        <p:spPr>
          <a:xfrm>
            <a:off x="749604" y="9301683"/>
            <a:ext cx="60502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2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(For</a:t>
            </a:r>
            <a:r>
              <a:rPr dirty="0" u="sng" sz="1200" spc="-4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circulation</a:t>
            </a:r>
            <a:r>
              <a:rPr dirty="0" u="sng" sz="1200" spc="-3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at</a:t>
            </a:r>
            <a:r>
              <a:rPr dirty="0" u="sng" sz="1200" spc="-5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BoS</a:t>
            </a:r>
            <a:r>
              <a:rPr dirty="0" u="sng" sz="1200" spc="-3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Computer</a:t>
            </a:r>
            <a:r>
              <a:rPr dirty="0" u="sng" sz="1200" spc="-4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Engineering,</a:t>
            </a:r>
            <a:r>
              <a:rPr dirty="0" u="sng" sz="1200" spc="-5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Savitribai</a:t>
            </a:r>
            <a:r>
              <a:rPr dirty="0" u="sng" sz="1200" spc="-4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Phule</a:t>
            </a:r>
            <a:r>
              <a:rPr dirty="0" u="sng" sz="1200" spc="-3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Pune</a:t>
            </a:r>
            <a:r>
              <a:rPr dirty="0" u="sng" sz="1200" spc="-3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University</a:t>
            </a:r>
            <a:r>
              <a:rPr dirty="0" u="sng" sz="1200" spc="-3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only)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86384" y="172084"/>
            <a:ext cx="6988809" cy="10463530"/>
            <a:chOff x="286384" y="172084"/>
            <a:chExt cx="6988809" cy="1046353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6384" y="172084"/>
              <a:ext cx="6988809" cy="1046353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429" y="1097279"/>
              <a:ext cx="6579234" cy="23495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391794" y="1360169"/>
              <a:ext cx="6578600" cy="0"/>
            </a:xfrm>
            <a:custGeom>
              <a:avLst/>
              <a:gdLst/>
              <a:ahLst/>
              <a:cxnLst/>
              <a:rect l="l" t="t" r="r" b="b"/>
              <a:pathLst>
                <a:path w="6578600" h="0">
                  <a:moveTo>
                    <a:pt x="0" y="0"/>
                  </a:moveTo>
                  <a:lnTo>
                    <a:pt x="6578600" y="0"/>
                  </a:lnTo>
                </a:path>
              </a:pathLst>
            </a:custGeom>
            <a:ln w="56388">
              <a:solidFill>
                <a:srgbClr val="FFFFC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6079" y="3207130"/>
              <a:ext cx="6591300" cy="24257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391794" y="3456939"/>
              <a:ext cx="6578600" cy="0"/>
            </a:xfrm>
            <a:custGeom>
              <a:avLst/>
              <a:gdLst/>
              <a:ahLst/>
              <a:cxnLst/>
              <a:rect l="l" t="t" r="r" b="b"/>
              <a:pathLst>
                <a:path w="6578600" h="0">
                  <a:moveTo>
                    <a:pt x="0" y="0"/>
                  </a:moveTo>
                  <a:lnTo>
                    <a:pt x="6578600" y="0"/>
                  </a:lnTo>
                </a:path>
              </a:pathLst>
            </a:custGeom>
            <a:ln w="15240">
              <a:solidFill>
                <a:srgbClr val="FFFF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86079" y="3467734"/>
              <a:ext cx="6590665" cy="0"/>
            </a:xfrm>
            <a:custGeom>
              <a:avLst/>
              <a:gdLst/>
              <a:ahLst/>
              <a:cxnLst/>
              <a:rect l="l" t="t" r="r" b="b"/>
              <a:pathLst>
                <a:path w="6590665" h="0">
                  <a:moveTo>
                    <a:pt x="0" y="0"/>
                  </a:moveTo>
                  <a:lnTo>
                    <a:pt x="6590665" y="0"/>
                  </a:lnTo>
                </a:path>
              </a:pathLst>
            </a:custGeom>
            <a:ln w="60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6079" y="7271003"/>
              <a:ext cx="6591300" cy="24257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87019" y="7516494"/>
              <a:ext cx="6988175" cy="3112770"/>
            </a:xfrm>
            <a:custGeom>
              <a:avLst/>
              <a:gdLst/>
              <a:ahLst/>
              <a:cxnLst/>
              <a:rect l="l" t="t" r="r" b="b"/>
              <a:pathLst>
                <a:path w="6988175" h="3112770">
                  <a:moveTo>
                    <a:pt x="99059" y="0"/>
                  </a:moveTo>
                  <a:lnTo>
                    <a:pt x="6689725" y="0"/>
                  </a:lnTo>
                </a:path>
                <a:path w="6988175" h="3112770">
                  <a:moveTo>
                    <a:pt x="99059" y="2115819"/>
                  </a:moveTo>
                  <a:lnTo>
                    <a:pt x="6689725" y="2115819"/>
                  </a:lnTo>
                </a:path>
                <a:path w="6988175" h="3112770">
                  <a:moveTo>
                    <a:pt x="0" y="3112769"/>
                  </a:moveTo>
                  <a:lnTo>
                    <a:pt x="6988175" y="3112769"/>
                  </a:lnTo>
                </a:path>
              </a:pathLst>
            </a:custGeom>
            <a:ln w="60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444804" y="466089"/>
            <a:ext cx="6478905" cy="914463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2238375" marR="1544320" indent="-701675">
              <a:lnSpc>
                <a:spcPts val="1850"/>
              </a:lnSpc>
              <a:spcBef>
                <a:spcPts val="225"/>
              </a:spcBef>
            </a:pPr>
            <a:r>
              <a:rPr dirty="0" sz="1600" b="1">
                <a:solidFill>
                  <a:srgbClr val="3121A6"/>
                </a:solidFill>
                <a:latin typeface="Times New Roman"/>
                <a:cs typeface="Times New Roman"/>
              </a:rPr>
              <a:t>Savitribai</a:t>
            </a:r>
            <a:r>
              <a:rPr dirty="0" sz="1600" spc="-25" b="1">
                <a:solidFill>
                  <a:srgbClr val="3121A6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3121A6"/>
                </a:solidFill>
                <a:latin typeface="Times New Roman"/>
                <a:cs typeface="Times New Roman"/>
              </a:rPr>
              <a:t>Phule</a:t>
            </a:r>
            <a:r>
              <a:rPr dirty="0" sz="1600" spc="-45" b="1">
                <a:solidFill>
                  <a:srgbClr val="3121A6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3121A6"/>
                </a:solidFill>
                <a:latin typeface="Times New Roman"/>
                <a:cs typeface="Times New Roman"/>
              </a:rPr>
              <a:t>Pune</a:t>
            </a:r>
            <a:r>
              <a:rPr dirty="0" sz="1600" spc="-20" b="1">
                <a:solidFill>
                  <a:srgbClr val="3121A6"/>
                </a:solidFill>
                <a:latin typeface="Times New Roman"/>
                <a:cs typeface="Times New Roman"/>
              </a:rPr>
              <a:t> </a:t>
            </a:r>
            <a:r>
              <a:rPr dirty="0" sz="1600" spc="-10" b="1">
                <a:solidFill>
                  <a:srgbClr val="3121A6"/>
                </a:solidFill>
                <a:latin typeface="Times New Roman"/>
                <a:cs typeface="Times New Roman"/>
              </a:rPr>
              <a:t>University,</a:t>
            </a:r>
            <a:r>
              <a:rPr dirty="0" sz="1600" spc="-45" b="1">
                <a:solidFill>
                  <a:srgbClr val="3121A6"/>
                </a:solidFill>
                <a:latin typeface="Times New Roman"/>
                <a:cs typeface="Times New Roman"/>
              </a:rPr>
              <a:t> </a:t>
            </a:r>
            <a:r>
              <a:rPr dirty="0" sz="1600" spc="-20" b="1">
                <a:solidFill>
                  <a:srgbClr val="3121A6"/>
                </a:solidFill>
                <a:latin typeface="Times New Roman"/>
                <a:cs typeface="Times New Roman"/>
              </a:rPr>
              <a:t>Pune </a:t>
            </a:r>
            <a:r>
              <a:rPr dirty="0" sz="1600" b="1">
                <a:solidFill>
                  <a:srgbClr val="3121A6"/>
                </a:solidFill>
                <a:latin typeface="Times New Roman"/>
                <a:cs typeface="Times New Roman"/>
              </a:rPr>
              <a:t>Computer</a:t>
            </a:r>
            <a:r>
              <a:rPr dirty="0" sz="1600" spc="-80" b="1">
                <a:solidFill>
                  <a:srgbClr val="3121A6"/>
                </a:solidFill>
                <a:latin typeface="Times New Roman"/>
                <a:cs typeface="Times New Roman"/>
              </a:rPr>
              <a:t> </a:t>
            </a:r>
            <a:r>
              <a:rPr dirty="0" sz="1600" spc="-10" b="1">
                <a:solidFill>
                  <a:srgbClr val="3121A6"/>
                </a:solidFill>
                <a:latin typeface="Times New Roman"/>
                <a:cs typeface="Times New Roman"/>
              </a:rPr>
              <a:t>Engineering</a:t>
            </a:r>
            <a:endParaRPr sz="1600">
              <a:latin typeface="Times New Roman"/>
              <a:cs typeface="Times New Roman"/>
            </a:endParaRPr>
          </a:p>
          <a:p>
            <a:pPr marL="1993900">
              <a:lnSpc>
                <a:spcPct val="100000"/>
              </a:lnSpc>
              <a:spcBef>
                <a:spcPts val="940"/>
              </a:spcBef>
            </a:pPr>
            <a:r>
              <a:rPr dirty="0" sz="1400" b="1">
                <a:solidFill>
                  <a:srgbClr val="3121A6"/>
                </a:solidFill>
                <a:latin typeface="Times New Roman"/>
                <a:cs typeface="Times New Roman"/>
              </a:rPr>
              <a:t>Program</a:t>
            </a:r>
            <a:r>
              <a:rPr dirty="0" sz="1400" spc="-70" b="1">
                <a:solidFill>
                  <a:srgbClr val="3121A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3121A6"/>
                </a:solidFill>
                <a:latin typeface="Times New Roman"/>
                <a:cs typeface="Times New Roman"/>
              </a:rPr>
              <a:t>Educational</a:t>
            </a:r>
            <a:r>
              <a:rPr dirty="0" sz="1400" spc="-65" b="1">
                <a:solidFill>
                  <a:srgbClr val="3121A6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121A6"/>
                </a:solidFill>
                <a:latin typeface="Times New Roman"/>
                <a:cs typeface="Times New Roman"/>
              </a:rPr>
              <a:t>Objectives</a:t>
            </a:r>
            <a:endParaRPr sz="1400">
              <a:latin typeface="Times New Roman"/>
              <a:cs typeface="Times New Roman"/>
            </a:endParaRPr>
          </a:p>
          <a:p>
            <a:pPr marL="189230" marR="261620" indent="-176530">
              <a:lnSpc>
                <a:spcPct val="105200"/>
              </a:lnSpc>
              <a:spcBef>
                <a:spcPts val="605"/>
              </a:spcBef>
              <a:buAutoNum type="arabicPeriod"/>
              <a:tabLst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prepare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globally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competent graduates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strong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fundamentals,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domain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knowledge,</a:t>
            </a:r>
            <a:r>
              <a:rPr dirty="0" sz="1200" spc="-10">
                <a:latin typeface="Times New Roman"/>
                <a:cs typeface="Times New Roman"/>
              </a:rPr>
              <a:t> updated </a:t>
            </a:r>
            <a:r>
              <a:rPr dirty="0" sz="1200" spc="-10">
                <a:latin typeface="Times New Roman"/>
                <a:cs typeface="Times New Roman"/>
              </a:rPr>
              <a:t>	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modern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technology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provide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effective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solutions for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engineering problems.</a:t>
            </a:r>
            <a:endParaRPr sz="1200">
              <a:latin typeface="Times New Roman"/>
              <a:cs typeface="Times New Roman"/>
            </a:endParaRPr>
          </a:p>
          <a:p>
            <a:pPr marL="189230" marR="365125" indent="-176530">
              <a:lnSpc>
                <a:spcPct val="107500"/>
              </a:lnSpc>
              <a:spcBef>
                <a:spcPts val="135"/>
              </a:spcBef>
              <a:buAutoNum type="arabicPeriod"/>
              <a:tabLst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prepare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graduates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 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committed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professional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strong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professional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ethics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 spc="-25">
                <a:latin typeface="Times New Roman"/>
                <a:cs typeface="Times New Roman"/>
              </a:rPr>
              <a:t>	</a:t>
            </a:r>
            <a:r>
              <a:rPr dirty="0" sz="1200">
                <a:latin typeface="Times New Roman"/>
                <a:cs typeface="Times New Roman"/>
              </a:rPr>
              <a:t>values,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sense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responsibilities, </a:t>
            </a:r>
            <a:r>
              <a:rPr dirty="0" sz="1200">
                <a:latin typeface="Times New Roman"/>
                <a:cs typeface="Times New Roman"/>
              </a:rPr>
              <a:t>understanding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legal,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safety,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health,</a:t>
            </a:r>
            <a:r>
              <a:rPr dirty="0" sz="1200" spc="-10">
                <a:latin typeface="Times New Roman"/>
                <a:cs typeface="Times New Roman"/>
              </a:rPr>
              <a:t> societal,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cultural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 spc="-25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environmental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issues.</a:t>
            </a:r>
            <a:endParaRPr sz="1200">
              <a:latin typeface="Times New Roman"/>
              <a:cs typeface="Times New Roman"/>
            </a:endParaRPr>
          </a:p>
          <a:p>
            <a:pPr marL="173990" marR="130175" indent="-161290">
              <a:lnSpc>
                <a:spcPct val="105100"/>
              </a:lnSpc>
              <a:spcBef>
                <a:spcPts val="140"/>
              </a:spcBef>
              <a:buAutoNum type="arabicPeriod"/>
              <a:tabLst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prepare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committed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motivated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graduates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research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attitude,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lifelong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investigative </a:t>
            </a:r>
            <a:r>
              <a:rPr dirty="0" sz="1200" spc="-10">
                <a:latin typeface="Times New Roman"/>
                <a:cs typeface="Times New Roman"/>
              </a:rPr>
              <a:t>	</a:t>
            </a:r>
            <a:r>
              <a:rPr dirty="0" sz="1200">
                <a:latin typeface="Times New Roman"/>
                <a:cs typeface="Times New Roman"/>
              </a:rPr>
              <a:t>approach, 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multidisciplinary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thinking.</a:t>
            </a:r>
            <a:endParaRPr sz="1200">
              <a:latin typeface="Times New Roman"/>
              <a:cs typeface="Times New Roman"/>
            </a:endParaRPr>
          </a:p>
          <a:p>
            <a:pPr marL="189230" marR="359410" indent="-176530">
              <a:lnSpc>
                <a:spcPct val="106700"/>
              </a:lnSpc>
              <a:spcBef>
                <a:spcPts val="95"/>
              </a:spcBef>
              <a:buAutoNum type="arabicPeriod"/>
              <a:tabLst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prepare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graduates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strong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managerial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communication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skills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effectively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as </a:t>
            </a:r>
            <a:r>
              <a:rPr dirty="0" sz="1200" spc="-25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individual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well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teams.</a:t>
            </a:r>
            <a:endParaRPr sz="1200">
              <a:latin typeface="Times New Roman"/>
              <a:cs typeface="Times New Roman"/>
            </a:endParaRPr>
          </a:p>
          <a:p>
            <a:pPr marL="2491105">
              <a:lnSpc>
                <a:spcPct val="100000"/>
              </a:lnSpc>
              <a:spcBef>
                <a:spcPts val="235"/>
              </a:spcBef>
            </a:pPr>
            <a:r>
              <a:rPr dirty="0" sz="1400" b="1">
                <a:solidFill>
                  <a:srgbClr val="3121A6"/>
                </a:solidFill>
                <a:latin typeface="Times New Roman"/>
                <a:cs typeface="Times New Roman"/>
              </a:rPr>
              <a:t>Program</a:t>
            </a:r>
            <a:r>
              <a:rPr dirty="0" sz="1400" spc="-70" b="1">
                <a:solidFill>
                  <a:srgbClr val="3121A6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121A6"/>
                </a:solidFill>
                <a:latin typeface="Times New Roman"/>
                <a:cs typeface="Times New Roman"/>
              </a:rPr>
              <a:t>Outcomes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1200" b="1">
                <a:solidFill>
                  <a:srgbClr val="3121A6"/>
                </a:solidFill>
                <a:latin typeface="Times New Roman"/>
                <a:cs typeface="Times New Roman"/>
              </a:rPr>
              <a:t>Students</a:t>
            </a:r>
            <a:r>
              <a:rPr dirty="0" sz="1200" spc="-25" b="1">
                <a:solidFill>
                  <a:srgbClr val="3121A6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121A6"/>
                </a:solidFill>
                <a:latin typeface="Times New Roman"/>
                <a:cs typeface="Times New Roman"/>
              </a:rPr>
              <a:t>are</a:t>
            </a:r>
            <a:r>
              <a:rPr dirty="0" sz="1200" spc="-15" b="1">
                <a:solidFill>
                  <a:srgbClr val="3121A6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121A6"/>
                </a:solidFill>
                <a:latin typeface="Times New Roman"/>
                <a:cs typeface="Times New Roman"/>
              </a:rPr>
              <a:t>expected</a:t>
            </a:r>
            <a:r>
              <a:rPr dirty="0" sz="1200" spc="-15" b="1">
                <a:solidFill>
                  <a:srgbClr val="3121A6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121A6"/>
                </a:solidFill>
                <a:latin typeface="Times New Roman"/>
                <a:cs typeface="Times New Roman"/>
              </a:rPr>
              <a:t>to</a:t>
            </a:r>
            <a:r>
              <a:rPr dirty="0" sz="1200" spc="-15" b="1">
                <a:solidFill>
                  <a:srgbClr val="3121A6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121A6"/>
                </a:solidFill>
                <a:latin typeface="Times New Roman"/>
                <a:cs typeface="Times New Roman"/>
              </a:rPr>
              <a:t>know</a:t>
            </a:r>
            <a:r>
              <a:rPr dirty="0" sz="1200" spc="-15" b="1">
                <a:solidFill>
                  <a:srgbClr val="3121A6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121A6"/>
                </a:solidFill>
                <a:latin typeface="Times New Roman"/>
                <a:cs typeface="Times New Roman"/>
              </a:rPr>
              <a:t>and</a:t>
            </a:r>
            <a:r>
              <a:rPr dirty="0" sz="1200" spc="-30" b="1">
                <a:solidFill>
                  <a:srgbClr val="3121A6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121A6"/>
                </a:solidFill>
                <a:latin typeface="Times New Roman"/>
                <a:cs typeface="Times New Roman"/>
              </a:rPr>
              <a:t>be</a:t>
            </a:r>
            <a:r>
              <a:rPr dirty="0" sz="1200" spc="-20" b="1">
                <a:solidFill>
                  <a:srgbClr val="3121A6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121A6"/>
                </a:solidFill>
                <a:latin typeface="Times New Roman"/>
                <a:cs typeface="Times New Roman"/>
              </a:rPr>
              <a:t>able</a:t>
            </a:r>
            <a:r>
              <a:rPr dirty="0" sz="1200" spc="10" b="1">
                <a:solidFill>
                  <a:srgbClr val="3121A6"/>
                </a:solidFill>
                <a:latin typeface="Times New Roman"/>
                <a:cs typeface="Times New Roman"/>
              </a:rPr>
              <a:t> </a:t>
            </a:r>
            <a:r>
              <a:rPr dirty="0" sz="1200" spc="-50" b="1">
                <a:solidFill>
                  <a:srgbClr val="3121A6"/>
                </a:solidFill>
                <a:latin typeface="Times New Roman"/>
                <a:cs typeface="Times New Roman"/>
              </a:rPr>
              <a:t>–</a:t>
            </a:r>
            <a:endParaRPr sz="1200">
              <a:latin typeface="Times New Roman"/>
              <a:cs typeface="Times New Roman"/>
            </a:endParaRPr>
          </a:p>
          <a:p>
            <a:pPr marL="201295" marR="234950" indent="-188595">
              <a:lnSpc>
                <a:spcPct val="105000"/>
              </a:lnSpc>
              <a:spcBef>
                <a:spcPts val="120"/>
              </a:spcBef>
              <a:buAutoNum type="arabicPeriod"/>
              <a:tabLst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knowledge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mathematics, </a:t>
            </a:r>
            <a:r>
              <a:rPr dirty="0" sz="1200">
                <a:latin typeface="Times New Roman"/>
                <a:cs typeface="Times New Roman"/>
              </a:rPr>
              <a:t>science,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engineering </a:t>
            </a:r>
            <a:r>
              <a:rPr dirty="0" sz="1200" spc="-10">
                <a:latin typeface="Times New Roman"/>
                <a:cs typeface="Times New Roman"/>
              </a:rPr>
              <a:t>fundamentals, problem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solving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skills, 	algorithmic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analysis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10">
                <a:latin typeface="Times New Roman"/>
                <a:cs typeface="Times New Roman"/>
              </a:rPr>
              <a:t>mathematical </a:t>
            </a:r>
            <a:r>
              <a:rPr dirty="0" sz="1200">
                <a:latin typeface="Times New Roman"/>
                <a:cs typeface="Times New Roman"/>
              </a:rPr>
              <a:t>modeling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solution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complex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engineering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problems.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165100" algn="l"/>
              </a:tabLst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analyze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problem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domain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applying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domain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specific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skills</a:t>
            </a:r>
            <a:endParaRPr sz="1200">
              <a:latin typeface="Times New Roman"/>
              <a:cs typeface="Times New Roman"/>
            </a:endParaRPr>
          </a:p>
          <a:p>
            <a:pPr algn="just" marL="213360" marR="22860" indent="-200660">
              <a:lnSpc>
                <a:spcPct val="108400"/>
              </a:lnSpc>
              <a:spcBef>
                <a:spcPts val="95"/>
              </a:spcBef>
              <a:buAutoNum type="arabicPeriod"/>
              <a:tabLst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understand</a:t>
            </a:r>
            <a:r>
              <a:rPr dirty="0" sz="1200" spc="3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</a:t>
            </a:r>
            <a:r>
              <a:rPr dirty="0" sz="1200" spc="3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issues</a:t>
            </a:r>
            <a:r>
              <a:rPr dirty="0" sz="1200" spc="3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product/software</a:t>
            </a:r>
            <a:r>
              <a:rPr dirty="0" sz="1200" spc="3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3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develop</a:t>
            </a:r>
            <a:r>
              <a:rPr dirty="0" sz="1200" spc="3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effective</a:t>
            </a:r>
            <a:r>
              <a:rPr dirty="0" sz="1200" spc="3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solutions</a:t>
            </a:r>
            <a:r>
              <a:rPr dirty="0" sz="1200" spc="34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with </a:t>
            </a:r>
            <a:r>
              <a:rPr dirty="0" sz="1200" spc="-20">
                <a:latin typeface="Times New Roman"/>
                <a:cs typeface="Times New Roman"/>
              </a:rPr>
              <a:t>	</a:t>
            </a:r>
            <a:r>
              <a:rPr dirty="0" sz="1200">
                <a:latin typeface="Times New Roman"/>
                <a:cs typeface="Times New Roman"/>
              </a:rPr>
              <a:t>appropriate</a:t>
            </a:r>
            <a:r>
              <a:rPr dirty="0" sz="1200" spc="45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consideration</a:t>
            </a:r>
            <a:r>
              <a:rPr dirty="0" sz="1200" spc="4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4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public</a:t>
            </a:r>
            <a:r>
              <a:rPr dirty="0" sz="1200" spc="4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health</a:t>
            </a:r>
            <a:r>
              <a:rPr dirty="0" sz="1200" spc="4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45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safety,</a:t>
            </a:r>
            <a:r>
              <a:rPr dirty="0" sz="1200" spc="4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cultural,</a:t>
            </a:r>
            <a:r>
              <a:rPr dirty="0" sz="1200" spc="4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societal,</a:t>
            </a:r>
            <a:r>
              <a:rPr dirty="0" sz="1200" spc="4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4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environmental 	considerations.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165100" algn="l"/>
              </a:tabLst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solutions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complex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problems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conducting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investigations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applying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suitable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techniques.</a:t>
            </a:r>
            <a:endParaRPr sz="1200">
              <a:latin typeface="Times New Roman"/>
              <a:cs typeface="Times New Roman"/>
            </a:endParaRPr>
          </a:p>
          <a:p>
            <a:pPr marL="204470" indent="-191770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204470" algn="l"/>
              </a:tabLst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adapt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usage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modern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tools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software.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165100" algn="l"/>
              </a:tabLst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contribute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towards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society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understanding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impact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Engineering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global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aspect.</a:t>
            </a:r>
            <a:endParaRPr sz="1200">
              <a:latin typeface="Times New Roman"/>
              <a:cs typeface="Times New Roman"/>
            </a:endParaRPr>
          </a:p>
          <a:p>
            <a:pPr marL="204470" indent="-191770">
              <a:lnSpc>
                <a:spcPct val="100000"/>
              </a:lnSpc>
              <a:spcBef>
                <a:spcPts val="140"/>
              </a:spcBef>
              <a:buAutoNum type="arabicPeriod"/>
              <a:tabLst>
                <a:tab pos="204470" algn="l"/>
              </a:tabLst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understand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environment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issues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sustainable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marL="204470" indent="-191770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204470" algn="l"/>
              </a:tabLst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understand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follow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professional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ethics.</a:t>
            </a:r>
            <a:endParaRPr sz="1200">
              <a:latin typeface="Times New Roman"/>
              <a:cs typeface="Times New Roman"/>
            </a:endParaRPr>
          </a:p>
          <a:p>
            <a:pPr marL="165100" marR="38100" indent="-152400">
              <a:lnSpc>
                <a:spcPct val="105000"/>
              </a:lnSpc>
              <a:spcBef>
                <a:spcPts val="145"/>
              </a:spcBef>
              <a:buAutoNum type="arabicPeriod"/>
              <a:tabLst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function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effectively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individual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member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leader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diverse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teams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interdisciplinary 	settings.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demonstrate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effective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communication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various </a:t>
            </a:r>
            <a:r>
              <a:rPr dirty="0" sz="1200" spc="-10">
                <a:latin typeface="Times New Roman"/>
                <a:cs typeface="Times New Roman"/>
              </a:rPr>
              <a:t>levels.</a:t>
            </a:r>
            <a:endParaRPr sz="1200">
              <a:latin typeface="Times New Roman"/>
              <a:cs typeface="Times New Roman"/>
            </a:endParaRPr>
          </a:p>
          <a:p>
            <a:pPr marL="252729" marR="207010" indent="-240665">
              <a:lnSpc>
                <a:spcPct val="105000"/>
              </a:lnSpc>
              <a:spcBef>
                <a:spcPts val="145"/>
              </a:spcBef>
              <a:buAutoNum type="arabicPeriod"/>
              <a:tabLst>
                <a:tab pos="304800" algn="l"/>
              </a:tabLst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knowledge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Computer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Engineering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development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projects, 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its </a:t>
            </a:r>
            <a:r>
              <a:rPr dirty="0" sz="1200" spc="-10">
                <a:latin typeface="Times New Roman"/>
                <a:cs typeface="Times New Roman"/>
              </a:rPr>
              <a:t>finance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 spc="-25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management.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keep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touch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current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technologies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inculcate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practice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lifelong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learning.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1200">
              <a:latin typeface="Times New Roman"/>
              <a:cs typeface="Times New Roman"/>
            </a:endParaRPr>
          </a:p>
          <a:p>
            <a:pPr algn="r" marR="1925955">
              <a:lnSpc>
                <a:spcPct val="100000"/>
              </a:lnSpc>
            </a:pPr>
            <a:r>
              <a:rPr dirty="0" sz="1400" b="1">
                <a:solidFill>
                  <a:srgbClr val="3121A6"/>
                </a:solidFill>
                <a:latin typeface="Times New Roman"/>
                <a:cs typeface="Times New Roman"/>
              </a:rPr>
              <a:t>Program</a:t>
            </a:r>
            <a:r>
              <a:rPr dirty="0" sz="1400" spc="-65" b="1">
                <a:solidFill>
                  <a:srgbClr val="3121A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3121A6"/>
                </a:solidFill>
                <a:latin typeface="Times New Roman"/>
                <a:cs typeface="Times New Roman"/>
              </a:rPr>
              <a:t>Specific</a:t>
            </a:r>
            <a:r>
              <a:rPr dirty="0" sz="1400" spc="-55" b="1">
                <a:solidFill>
                  <a:srgbClr val="3121A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3121A6"/>
                </a:solidFill>
                <a:latin typeface="Times New Roman"/>
                <a:cs typeface="Times New Roman"/>
              </a:rPr>
              <a:t>Outcomes</a:t>
            </a:r>
            <a:r>
              <a:rPr dirty="0" sz="1400" spc="-50" b="1">
                <a:solidFill>
                  <a:srgbClr val="3121A6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3121A6"/>
                </a:solidFill>
                <a:latin typeface="Times New Roman"/>
                <a:cs typeface="Times New Roman"/>
              </a:rPr>
              <a:t>(PSO)</a:t>
            </a:r>
            <a:endParaRPr sz="1400">
              <a:latin typeface="Times New Roman"/>
              <a:cs typeface="Times New Roman"/>
            </a:endParaRPr>
          </a:p>
          <a:p>
            <a:pPr algn="r" marR="1982470">
              <a:lnSpc>
                <a:spcPct val="100000"/>
              </a:lnSpc>
              <a:spcBef>
                <a:spcPts val="225"/>
              </a:spcBef>
            </a:pPr>
            <a:r>
              <a:rPr dirty="0" sz="1200" b="1">
                <a:solidFill>
                  <a:srgbClr val="3121A6"/>
                </a:solidFill>
                <a:latin typeface="Times New Roman"/>
                <a:cs typeface="Times New Roman"/>
              </a:rPr>
              <a:t>A</a:t>
            </a:r>
            <a:r>
              <a:rPr dirty="0" sz="1200" spc="-25" b="1">
                <a:solidFill>
                  <a:srgbClr val="3121A6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121A6"/>
                </a:solidFill>
                <a:latin typeface="Times New Roman"/>
                <a:cs typeface="Times New Roman"/>
              </a:rPr>
              <a:t>graduate</a:t>
            </a:r>
            <a:r>
              <a:rPr dirty="0" sz="1200" spc="-25" b="1">
                <a:solidFill>
                  <a:srgbClr val="3121A6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121A6"/>
                </a:solidFill>
                <a:latin typeface="Times New Roman"/>
                <a:cs typeface="Times New Roman"/>
              </a:rPr>
              <a:t>of</a:t>
            </a:r>
            <a:r>
              <a:rPr dirty="0" sz="1200" spc="-30" b="1">
                <a:solidFill>
                  <a:srgbClr val="3121A6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121A6"/>
                </a:solidFill>
                <a:latin typeface="Times New Roman"/>
                <a:cs typeface="Times New Roman"/>
              </a:rPr>
              <a:t>the</a:t>
            </a:r>
            <a:r>
              <a:rPr dirty="0" sz="1200" spc="-25" b="1">
                <a:solidFill>
                  <a:srgbClr val="3121A6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121A6"/>
                </a:solidFill>
                <a:latin typeface="Times New Roman"/>
                <a:cs typeface="Times New Roman"/>
              </a:rPr>
              <a:t>Computer</a:t>
            </a:r>
            <a:r>
              <a:rPr dirty="0" sz="1200" spc="-45" b="1">
                <a:solidFill>
                  <a:srgbClr val="3121A6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121A6"/>
                </a:solidFill>
                <a:latin typeface="Times New Roman"/>
                <a:cs typeface="Times New Roman"/>
              </a:rPr>
              <a:t>Engineering</a:t>
            </a:r>
            <a:r>
              <a:rPr dirty="0" sz="1200" spc="-20" b="1">
                <a:solidFill>
                  <a:srgbClr val="3121A6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121A6"/>
                </a:solidFill>
                <a:latin typeface="Times New Roman"/>
                <a:cs typeface="Times New Roman"/>
              </a:rPr>
              <a:t>Program</a:t>
            </a:r>
            <a:r>
              <a:rPr dirty="0" sz="1200" spc="-30" b="1">
                <a:solidFill>
                  <a:srgbClr val="3121A6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121A6"/>
                </a:solidFill>
                <a:latin typeface="Times New Roman"/>
                <a:cs typeface="Times New Roman"/>
              </a:rPr>
              <a:t>will</a:t>
            </a:r>
            <a:r>
              <a:rPr dirty="0" sz="1200" spc="-35" b="1">
                <a:solidFill>
                  <a:srgbClr val="3121A6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3121A6"/>
                </a:solidFill>
                <a:latin typeface="Times New Roman"/>
                <a:cs typeface="Times New Roman"/>
              </a:rPr>
              <a:t>demonstrate-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4200"/>
              </a:lnSpc>
              <a:spcBef>
                <a:spcPts val="200"/>
              </a:spcBef>
            </a:pPr>
            <a:r>
              <a:rPr dirty="0" sz="1200" b="1">
                <a:latin typeface="Times New Roman"/>
                <a:cs typeface="Times New Roman"/>
              </a:rPr>
              <a:t>PSO1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Professional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Skills-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ability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understand, analyze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develop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computer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programs in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areas </a:t>
            </a:r>
            <a:r>
              <a:rPr dirty="0" sz="1200">
                <a:latin typeface="Times New Roman"/>
                <a:cs typeface="Times New Roman"/>
              </a:rPr>
              <a:t>related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algorithms,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software,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multimedia,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web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design,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big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analytics,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networking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for </a:t>
            </a:r>
            <a:r>
              <a:rPr dirty="0" sz="1200" spc="-10">
                <a:latin typeface="Times New Roman"/>
                <a:cs typeface="Times New Roman"/>
              </a:rPr>
              <a:t>efficient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computer-</a:t>
            </a:r>
            <a:r>
              <a:rPr dirty="0" sz="1200">
                <a:latin typeface="Times New Roman"/>
                <a:cs typeface="Times New Roman"/>
              </a:rPr>
              <a:t>based systems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varying.</a:t>
            </a:r>
            <a:endParaRPr sz="1200">
              <a:latin typeface="Times New Roman"/>
              <a:cs typeface="Times New Roman"/>
            </a:endParaRPr>
          </a:p>
          <a:p>
            <a:pPr algn="just" marL="12700" marR="10795">
              <a:lnSpc>
                <a:spcPct val="94200"/>
              </a:lnSpc>
              <a:spcBef>
                <a:spcPts val="1000"/>
              </a:spcBef>
            </a:pPr>
            <a:r>
              <a:rPr dirty="0" sz="1200" b="1">
                <a:latin typeface="Times New Roman"/>
                <a:cs typeface="Times New Roman"/>
              </a:rPr>
              <a:t>PSO2:</a:t>
            </a:r>
            <a:r>
              <a:rPr dirty="0" sz="1200" spc="30" b="1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Problem-</a:t>
            </a:r>
            <a:r>
              <a:rPr dirty="0" sz="1200">
                <a:latin typeface="Times New Roman"/>
                <a:cs typeface="Times New Roman"/>
              </a:rPr>
              <a:t>Solving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Skills-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ability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apply standard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practices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strategies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software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project </a:t>
            </a:r>
            <a:r>
              <a:rPr dirty="0" sz="1200">
                <a:latin typeface="Times New Roman"/>
                <a:cs typeface="Times New Roman"/>
              </a:rPr>
              <a:t>development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open-</a:t>
            </a:r>
            <a:r>
              <a:rPr dirty="0" sz="1200">
                <a:latin typeface="Times New Roman"/>
                <a:cs typeface="Times New Roman"/>
              </a:rPr>
              <a:t>ended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programming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environments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deliver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quality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product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business success.</a:t>
            </a:r>
            <a:endParaRPr sz="1200">
              <a:latin typeface="Times New Roman"/>
              <a:cs typeface="Times New Roman"/>
            </a:endParaRPr>
          </a:p>
          <a:p>
            <a:pPr algn="just" marL="12700" marR="24130">
              <a:lnSpc>
                <a:spcPct val="108300"/>
              </a:lnSpc>
              <a:spcBef>
                <a:spcPts val="985"/>
              </a:spcBef>
            </a:pPr>
            <a:r>
              <a:rPr dirty="0" sz="1200" b="1">
                <a:latin typeface="Times New Roman"/>
                <a:cs typeface="Times New Roman"/>
              </a:rPr>
              <a:t>PSO3:</a:t>
            </a:r>
            <a:r>
              <a:rPr dirty="0" sz="1200" spc="21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Successful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Career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Entrepreneurship-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ability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employ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modern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computer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languages, </a:t>
            </a:r>
            <a:r>
              <a:rPr dirty="0" sz="1200">
                <a:latin typeface="Times New Roman"/>
                <a:cs typeface="Times New Roman"/>
              </a:rPr>
              <a:t>environments,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platforms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creating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innovative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career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paths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entrepreneur,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zest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higher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studies.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716528" y="9931288"/>
            <a:ext cx="135255" cy="17462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000" spc="-25">
                <a:latin typeface="Trebuchet MS"/>
                <a:cs typeface="Trebuchet MS"/>
              </a:rPr>
              <a:t>iii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86384" y="171577"/>
            <a:ext cx="6988809" cy="10464165"/>
            <a:chOff x="286384" y="171577"/>
            <a:chExt cx="6988809" cy="10464165"/>
          </a:xfrm>
        </p:grpSpPr>
        <p:sp>
          <p:nvSpPr>
            <p:cNvPr id="3" name="object 3" descr=""/>
            <p:cNvSpPr/>
            <p:nvPr/>
          </p:nvSpPr>
          <p:spPr>
            <a:xfrm>
              <a:off x="289559" y="172084"/>
              <a:ext cx="0" cy="10463530"/>
            </a:xfrm>
            <a:custGeom>
              <a:avLst/>
              <a:gdLst/>
              <a:ahLst/>
              <a:cxnLst/>
              <a:rect l="l" t="t" r="r" b="b"/>
              <a:pathLst>
                <a:path w="0" h="10463530">
                  <a:moveTo>
                    <a:pt x="0" y="0"/>
                  </a:moveTo>
                  <a:lnTo>
                    <a:pt x="0" y="1046353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86384" y="172084"/>
              <a:ext cx="6988809" cy="10463530"/>
            </a:xfrm>
            <a:custGeom>
              <a:avLst/>
              <a:gdLst/>
              <a:ahLst/>
              <a:cxnLst/>
              <a:rect l="l" t="t" r="r" b="b"/>
              <a:pathLst>
                <a:path w="6988809" h="10463530">
                  <a:moveTo>
                    <a:pt x="6985635" y="0"/>
                  </a:moveTo>
                  <a:lnTo>
                    <a:pt x="6985635" y="10463530"/>
                  </a:lnTo>
                </a:path>
                <a:path w="6988809" h="10463530">
                  <a:moveTo>
                    <a:pt x="0" y="2540"/>
                  </a:moveTo>
                  <a:lnTo>
                    <a:pt x="6988810" y="2540"/>
                  </a:lnTo>
                </a:path>
              </a:pathLst>
            </a:custGeom>
            <a:ln w="60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98449" y="187324"/>
              <a:ext cx="6964680" cy="0"/>
            </a:xfrm>
            <a:custGeom>
              <a:avLst/>
              <a:gdLst/>
              <a:ahLst/>
              <a:cxnLst/>
              <a:rect l="l" t="t" r="r" b="b"/>
              <a:pathLst>
                <a:path w="6964680" h="0">
                  <a:moveTo>
                    <a:pt x="0" y="0"/>
                  </a:moveTo>
                  <a:lnTo>
                    <a:pt x="6964680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01624" y="184149"/>
              <a:ext cx="0" cy="10439400"/>
            </a:xfrm>
            <a:custGeom>
              <a:avLst/>
              <a:gdLst/>
              <a:ahLst/>
              <a:cxnLst/>
              <a:rect l="l" t="t" r="r" b="b"/>
              <a:pathLst>
                <a:path w="0" h="10439400">
                  <a:moveTo>
                    <a:pt x="0" y="0"/>
                  </a:moveTo>
                  <a:lnTo>
                    <a:pt x="0" y="10439401"/>
                  </a:lnTo>
                </a:path>
              </a:pathLst>
            </a:custGeom>
            <a:ln w="60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98449" y="10620375"/>
              <a:ext cx="6964680" cy="0"/>
            </a:xfrm>
            <a:custGeom>
              <a:avLst/>
              <a:gdLst/>
              <a:ahLst/>
              <a:cxnLst/>
              <a:rect l="l" t="t" r="r" b="b"/>
              <a:pathLst>
                <a:path w="6964680" h="0">
                  <a:moveTo>
                    <a:pt x="0" y="0"/>
                  </a:moveTo>
                  <a:lnTo>
                    <a:pt x="6964680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/>
          <p:nvPr/>
        </p:nvSpPr>
        <p:spPr>
          <a:xfrm>
            <a:off x="287020" y="184149"/>
            <a:ext cx="6988175" cy="10439400"/>
          </a:xfrm>
          <a:custGeom>
            <a:avLst/>
            <a:gdLst/>
            <a:ahLst/>
            <a:cxnLst/>
            <a:rect l="l" t="t" r="r" b="b"/>
            <a:pathLst>
              <a:path w="6988175" h="10439400">
                <a:moveTo>
                  <a:pt x="6972934" y="0"/>
                </a:moveTo>
                <a:lnTo>
                  <a:pt x="6972934" y="10439401"/>
                </a:lnTo>
              </a:path>
              <a:path w="6988175" h="10439400">
                <a:moveTo>
                  <a:pt x="0" y="10300335"/>
                </a:moveTo>
                <a:lnTo>
                  <a:pt x="6988175" y="10300335"/>
                </a:lnTo>
              </a:path>
            </a:pathLst>
          </a:custGeom>
          <a:ln w="60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444804" y="889761"/>
            <a:ext cx="6668770" cy="58762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464184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Trebuchet MS"/>
                <a:cs typeface="Trebuchet MS"/>
              </a:rPr>
              <a:t>Prologue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400">
              <a:latin typeface="Trebuchet MS"/>
              <a:cs typeface="Trebuchet MS"/>
            </a:endParaRPr>
          </a:p>
          <a:p>
            <a:pPr algn="just" marL="12700" marR="5080" indent="457200">
              <a:lnSpc>
                <a:spcPct val="144600"/>
              </a:lnSpc>
            </a:pPr>
            <a:r>
              <a:rPr dirty="0" sz="1200">
                <a:latin typeface="Trebuchet MS"/>
                <a:cs typeface="Trebuchet MS"/>
              </a:rPr>
              <a:t>Seminar</a:t>
            </a:r>
            <a:r>
              <a:rPr dirty="0" sz="1200" spc="3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is</a:t>
            </a:r>
            <a:r>
              <a:rPr dirty="0" sz="1200" spc="3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37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first</a:t>
            </a:r>
            <a:r>
              <a:rPr dirty="0" sz="1200" spc="36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formal</a:t>
            </a:r>
            <a:r>
              <a:rPr dirty="0" sz="1200" spc="35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curricular</a:t>
            </a:r>
            <a:r>
              <a:rPr dirty="0" sz="1200" spc="3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activity</a:t>
            </a:r>
            <a:r>
              <a:rPr dirty="0" sz="1200" spc="36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at</a:t>
            </a:r>
            <a:r>
              <a:rPr dirty="0" sz="1200" spc="35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3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UG</a:t>
            </a:r>
            <a:r>
              <a:rPr dirty="0" sz="1200" spc="36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level,</a:t>
            </a:r>
            <a:r>
              <a:rPr dirty="0" sz="1200" spc="3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where</a:t>
            </a:r>
            <a:r>
              <a:rPr dirty="0" sz="1200" spc="3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students</a:t>
            </a:r>
            <a:r>
              <a:rPr dirty="0" sz="1200" spc="350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are </a:t>
            </a:r>
            <a:r>
              <a:rPr dirty="0" sz="1200">
                <a:latin typeface="Trebuchet MS"/>
                <a:cs typeface="Trebuchet MS"/>
              </a:rPr>
              <a:t>supposed</a:t>
            </a:r>
            <a:r>
              <a:rPr dirty="0" sz="1200" spc="1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to</a:t>
            </a:r>
            <a:r>
              <a:rPr dirty="0" sz="1200" spc="1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exhibit</a:t>
            </a:r>
            <a:r>
              <a:rPr dirty="0" sz="1200" spc="1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their</a:t>
            </a:r>
            <a:r>
              <a:rPr dirty="0" sz="1200" spc="1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skills</a:t>
            </a:r>
            <a:r>
              <a:rPr dirty="0" sz="1200" spc="114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1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knowledge</a:t>
            </a:r>
            <a:r>
              <a:rPr dirty="0" sz="1200" spc="1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by</a:t>
            </a:r>
            <a:r>
              <a:rPr dirty="0" sz="1200" spc="1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undertaking</a:t>
            </a:r>
            <a:r>
              <a:rPr dirty="0" sz="1200" spc="114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1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study</a:t>
            </a:r>
            <a:r>
              <a:rPr dirty="0" sz="1200" spc="1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10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1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chosen</a:t>
            </a:r>
            <a:r>
              <a:rPr dirty="0" sz="1200" spc="13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topics. </a:t>
            </a:r>
            <a:r>
              <a:rPr dirty="0" sz="1200">
                <a:latin typeface="Trebuchet MS"/>
                <a:cs typeface="Trebuchet MS"/>
              </a:rPr>
              <a:t>For</a:t>
            </a:r>
            <a:r>
              <a:rPr dirty="0" sz="1200" spc="10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standardization</a:t>
            </a:r>
            <a:r>
              <a:rPr dirty="0" sz="1200" spc="1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in</a:t>
            </a:r>
            <a:r>
              <a:rPr dirty="0" sz="1200" spc="1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1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process</a:t>
            </a:r>
            <a:r>
              <a:rPr dirty="0" sz="1200" spc="114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10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Seminar</a:t>
            </a:r>
            <a:r>
              <a:rPr dirty="0" sz="1200" spc="1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conduction,</a:t>
            </a:r>
            <a:r>
              <a:rPr dirty="0" sz="1200" spc="10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</a:t>
            </a:r>
            <a:r>
              <a:rPr dirty="0" sz="1200" spc="1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effort</a:t>
            </a:r>
            <a:r>
              <a:rPr dirty="0" sz="1200" spc="1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to</a:t>
            </a:r>
            <a:r>
              <a:rPr dirty="0" sz="1200" spc="1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provide</a:t>
            </a:r>
            <a:r>
              <a:rPr dirty="0" sz="1200" spc="11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comprehensive </a:t>
            </a:r>
            <a:r>
              <a:rPr dirty="0" sz="1200">
                <a:latin typeface="Trebuchet MS"/>
                <a:cs typeface="Trebuchet MS"/>
              </a:rPr>
              <a:t>and meticulous guidelines</a:t>
            </a:r>
            <a:r>
              <a:rPr dirty="0" sz="1200" spc="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helping</a:t>
            </a:r>
            <a:r>
              <a:rPr dirty="0" sz="1200" spc="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-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learners to perform</a:t>
            </a:r>
            <a:r>
              <a:rPr dirty="0" sz="1200" spc="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with</a:t>
            </a:r>
            <a:r>
              <a:rPr dirty="0" sz="1200" spc="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respect</a:t>
            </a:r>
            <a:r>
              <a:rPr dirty="0" sz="1200" spc="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to</a:t>
            </a:r>
            <a:r>
              <a:rPr dirty="0" sz="1200" spc="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certain</a:t>
            </a:r>
            <a:r>
              <a:rPr dirty="0" sz="1200" spc="-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processes </a:t>
            </a:r>
            <a:r>
              <a:rPr dirty="0" sz="1200" spc="-25">
                <a:latin typeface="Trebuchet MS"/>
                <a:cs typeface="Trebuchet MS"/>
              </a:rPr>
              <a:t>and </a:t>
            </a:r>
            <a:r>
              <a:rPr dirty="0" sz="1200">
                <a:latin typeface="Trebuchet MS"/>
                <a:cs typeface="Trebuchet MS"/>
              </a:rPr>
              <a:t>evaluation</a:t>
            </a:r>
            <a:r>
              <a:rPr dirty="0" sz="1200" spc="-5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criteria.</a:t>
            </a:r>
            <a:endParaRPr sz="1200">
              <a:latin typeface="Trebuchet MS"/>
              <a:cs typeface="Trebuchet MS"/>
            </a:endParaRPr>
          </a:p>
          <a:p>
            <a:pPr algn="just" marL="12700" marR="10160" indent="457200">
              <a:lnSpc>
                <a:spcPct val="144800"/>
              </a:lnSpc>
              <a:spcBef>
                <a:spcPts val="50"/>
              </a:spcBef>
            </a:pP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logbook</a:t>
            </a:r>
            <a:r>
              <a:rPr dirty="0" sz="1200" spc="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will</a:t>
            </a:r>
            <a:r>
              <a:rPr dirty="0" sz="1200" spc="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surely</a:t>
            </a:r>
            <a:r>
              <a:rPr dirty="0" sz="1200" spc="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help</a:t>
            </a:r>
            <a:r>
              <a:rPr dirty="0" sz="1200" spc="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learner</a:t>
            </a:r>
            <a:r>
              <a:rPr dirty="0" sz="1200" spc="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from</a:t>
            </a:r>
            <a:r>
              <a:rPr dirty="0" sz="1200" spc="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very</a:t>
            </a:r>
            <a:r>
              <a:rPr dirty="0" sz="1200" spc="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first</a:t>
            </a:r>
            <a:r>
              <a:rPr dirty="0" sz="1200" spc="5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step</a:t>
            </a:r>
            <a:r>
              <a:rPr dirty="0" sz="1200" spc="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topic</a:t>
            </a:r>
            <a:r>
              <a:rPr dirty="0" sz="1200" spc="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selection</a:t>
            </a:r>
            <a:r>
              <a:rPr dirty="0" sz="1200" spc="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to</a:t>
            </a:r>
            <a:r>
              <a:rPr dirty="0" sz="1200" spc="30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the </a:t>
            </a:r>
            <a:r>
              <a:rPr dirty="0" sz="1200">
                <a:latin typeface="Trebuchet MS"/>
                <a:cs typeface="Trebuchet MS"/>
              </a:rPr>
              <a:t>final</a:t>
            </a:r>
            <a:r>
              <a:rPr dirty="0" sz="1200" spc="26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seminar</a:t>
            </a:r>
            <a:r>
              <a:rPr dirty="0" sz="1200" spc="2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delivery.</a:t>
            </a:r>
            <a:r>
              <a:rPr dirty="0" sz="1200" spc="229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Proper</a:t>
            </a:r>
            <a:r>
              <a:rPr dirty="0" sz="1200" spc="2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recording</a:t>
            </a:r>
            <a:r>
              <a:rPr dirty="0" sz="1200" spc="2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2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254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activities</a:t>
            </a:r>
            <a:r>
              <a:rPr dirty="0" sz="1200" spc="254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necessarily</a:t>
            </a:r>
            <a:r>
              <a:rPr dirty="0" sz="1200" spc="2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maintains</a:t>
            </a:r>
            <a:r>
              <a:rPr dirty="0" sz="1200" spc="229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25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track</a:t>
            </a:r>
            <a:r>
              <a:rPr dirty="0" sz="1200" spc="229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of </a:t>
            </a:r>
            <a:r>
              <a:rPr dirty="0" sz="1200">
                <a:latin typeface="Trebuchet MS"/>
                <a:cs typeface="Trebuchet MS"/>
              </a:rPr>
              <a:t>progress</a:t>
            </a:r>
            <a:r>
              <a:rPr dirty="0" sz="1200" spc="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learner</a:t>
            </a:r>
            <a:r>
              <a:rPr dirty="0" sz="1200" spc="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along</a:t>
            </a:r>
            <a:r>
              <a:rPr dirty="0" sz="1200" spc="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with</a:t>
            </a:r>
            <a:r>
              <a:rPr dirty="0" sz="1200" spc="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neat</a:t>
            </a:r>
            <a:r>
              <a:rPr dirty="0" sz="1200" spc="8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7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clear</a:t>
            </a:r>
            <a:r>
              <a:rPr dirty="0" sz="1200" spc="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planning</a:t>
            </a:r>
            <a:r>
              <a:rPr dirty="0" sz="1200" spc="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helping</a:t>
            </a:r>
            <a:r>
              <a:rPr dirty="0" sz="1200" spc="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to</a:t>
            </a:r>
            <a:r>
              <a:rPr dirty="0" sz="1200" spc="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proceed</a:t>
            </a:r>
            <a:r>
              <a:rPr dirty="0" sz="1200" spc="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on</a:t>
            </a:r>
            <a:r>
              <a:rPr dirty="0" sz="1200" spc="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right</a:t>
            </a:r>
            <a:r>
              <a:rPr dirty="0" sz="1200" spc="25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path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proper</a:t>
            </a:r>
            <a:r>
              <a:rPr dirty="0" sz="1200" spc="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documents</a:t>
            </a:r>
            <a:r>
              <a:rPr dirty="0" sz="1200" spc="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preparation.</a:t>
            </a:r>
            <a:r>
              <a:rPr dirty="0" sz="1200" spc="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As</a:t>
            </a:r>
            <a:r>
              <a:rPr dirty="0" sz="1200" spc="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per</a:t>
            </a:r>
            <a:r>
              <a:rPr dirty="0" sz="1200" spc="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individual</a:t>
            </a:r>
            <a:r>
              <a:rPr dirty="0" sz="1200" spc="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learner’s</a:t>
            </a:r>
            <a:r>
              <a:rPr dirty="0" sz="1200" spc="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domain</a:t>
            </a:r>
            <a:r>
              <a:rPr dirty="0" sz="1200" spc="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interest</a:t>
            </a:r>
            <a:r>
              <a:rPr dirty="0" sz="1200" spc="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3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selected </a:t>
            </a:r>
            <a:r>
              <a:rPr dirty="0" sz="1200">
                <a:latin typeface="Trebuchet MS"/>
                <a:cs typeface="Trebuchet MS"/>
              </a:rPr>
              <a:t>topic</a:t>
            </a:r>
            <a:r>
              <a:rPr dirty="0" sz="1200" spc="3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can</a:t>
            </a:r>
            <a:r>
              <a:rPr dirty="0" sz="1200" spc="3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be</a:t>
            </a:r>
            <a:r>
              <a:rPr dirty="0" sz="1200" spc="3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explored</a:t>
            </a:r>
            <a:r>
              <a:rPr dirty="0" sz="1200" spc="3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with</a:t>
            </a:r>
            <a:r>
              <a:rPr dirty="0" sz="1200" spc="3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determined</a:t>
            </a:r>
            <a:r>
              <a:rPr dirty="0" sz="1200" spc="3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perspective</a:t>
            </a:r>
            <a:r>
              <a:rPr dirty="0" sz="1200" spc="3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3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definite</a:t>
            </a:r>
            <a:r>
              <a:rPr dirty="0" sz="1200" spc="3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methodology</a:t>
            </a:r>
            <a:r>
              <a:rPr dirty="0" sz="1200" spc="3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helping</a:t>
            </a:r>
            <a:r>
              <a:rPr dirty="0" sz="1200" spc="325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the </a:t>
            </a:r>
            <a:r>
              <a:rPr dirty="0" sz="1200">
                <a:latin typeface="Trebuchet MS"/>
                <a:cs typeface="Trebuchet MS"/>
              </a:rPr>
              <a:t>learner</a:t>
            </a:r>
            <a:r>
              <a:rPr dirty="0" sz="1200" spc="8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to</a:t>
            </a:r>
            <a:r>
              <a:rPr dirty="0" sz="1200" spc="10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develop</a:t>
            </a:r>
            <a:r>
              <a:rPr dirty="0" sz="1200" spc="114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scientific</a:t>
            </a:r>
            <a:r>
              <a:rPr dirty="0" sz="1200" spc="10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10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methodical</a:t>
            </a:r>
            <a:r>
              <a:rPr dirty="0" sz="1200" spc="1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approach</a:t>
            </a:r>
            <a:r>
              <a:rPr dirty="0" sz="1200" spc="9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in</a:t>
            </a:r>
            <a:r>
              <a:rPr dirty="0" sz="1200" spc="8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9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study.</a:t>
            </a:r>
            <a:r>
              <a:rPr dirty="0" sz="1200" spc="9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In</a:t>
            </a:r>
            <a:r>
              <a:rPr dirty="0" sz="1200" spc="1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9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course</a:t>
            </a:r>
            <a:r>
              <a:rPr dirty="0" sz="1200" spc="9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8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114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topic </a:t>
            </a:r>
            <a:r>
              <a:rPr dirty="0" sz="1200">
                <a:latin typeface="Trebuchet MS"/>
                <a:cs typeface="Trebuchet MS"/>
              </a:rPr>
              <a:t>exploration</a:t>
            </a:r>
            <a:r>
              <a:rPr dirty="0" sz="1200" spc="1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various</a:t>
            </a:r>
            <a:r>
              <a:rPr dirty="0" sz="1200" spc="1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skills</a:t>
            </a:r>
            <a:r>
              <a:rPr dirty="0" sz="1200" spc="1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are</a:t>
            </a:r>
            <a:r>
              <a:rPr dirty="0" sz="1200" spc="1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built,</a:t>
            </a:r>
            <a:r>
              <a:rPr dirty="0" sz="1200" spc="1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directly</a:t>
            </a:r>
            <a:r>
              <a:rPr dirty="0" sz="1200" spc="1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1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indirectly</a:t>
            </a:r>
            <a:r>
              <a:rPr dirty="0" sz="1200" spc="1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contributing</a:t>
            </a:r>
            <a:r>
              <a:rPr dirty="0" sz="1200" spc="10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to</a:t>
            </a:r>
            <a:r>
              <a:rPr dirty="0" sz="1200" spc="1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1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development</a:t>
            </a:r>
            <a:r>
              <a:rPr dirty="0" sz="1200" spc="110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of </a:t>
            </a:r>
            <a:r>
              <a:rPr dirty="0" sz="1200" spc="-10">
                <a:latin typeface="Trebuchet MS"/>
                <a:cs typeface="Trebuchet MS"/>
              </a:rPr>
              <a:t>learner.</a:t>
            </a:r>
            <a:endParaRPr sz="1200">
              <a:latin typeface="Trebuchet MS"/>
              <a:cs typeface="Trebuchet MS"/>
            </a:endParaRPr>
          </a:p>
          <a:p>
            <a:pPr algn="just" marL="12700" marR="7620" indent="457200">
              <a:lnSpc>
                <a:spcPct val="144700"/>
              </a:lnSpc>
              <a:spcBef>
                <a:spcPts val="50"/>
              </a:spcBef>
            </a:pP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229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documentation</a:t>
            </a:r>
            <a:r>
              <a:rPr dirty="0" sz="1200" spc="2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provided</a:t>
            </a:r>
            <a:r>
              <a:rPr dirty="0" sz="1200" spc="2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in</a:t>
            </a:r>
            <a:r>
              <a:rPr dirty="0" sz="1200" spc="229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26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form</a:t>
            </a:r>
            <a:r>
              <a:rPr dirty="0" sz="1200" spc="254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2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2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logbook</a:t>
            </a:r>
            <a:r>
              <a:rPr dirty="0" sz="1200" spc="2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will</a:t>
            </a:r>
            <a:r>
              <a:rPr dirty="0" sz="1200" spc="2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help</a:t>
            </a:r>
            <a:r>
              <a:rPr dirty="0" sz="1200" spc="2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to</a:t>
            </a:r>
            <a:r>
              <a:rPr dirty="0" sz="1200" spc="2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standardize</a:t>
            </a:r>
            <a:r>
              <a:rPr dirty="0" sz="1200" spc="235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the </a:t>
            </a:r>
            <a:r>
              <a:rPr dirty="0" sz="1200">
                <a:latin typeface="Trebuchet MS"/>
                <a:cs typeface="Trebuchet MS"/>
              </a:rPr>
              <a:t>process</a:t>
            </a:r>
            <a:r>
              <a:rPr dirty="0" sz="1200" spc="8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with</a:t>
            </a:r>
            <a:r>
              <a:rPr dirty="0" sz="1200" spc="7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phenomenal</a:t>
            </a:r>
            <a:r>
              <a:rPr dirty="0" sz="1200" spc="9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transparency</a:t>
            </a:r>
            <a:r>
              <a:rPr dirty="0" sz="1200" spc="9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in</a:t>
            </a:r>
            <a:r>
              <a:rPr dirty="0" sz="1200" spc="7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evaluation</a:t>
            </a:r>
            <a:r>
              <a:rPr dirty="0" sz="1200" spc="7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guidelines,</a:t>
            </a:r>
            <a:r>
              <a:rPr dirty="0" sz="1200" spc="7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giving</a:t>
            </a:r>
            <a:r>
              <a:rPr dirty="0" sz="1200" spc="8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fair</a:t>
            </a:r>
            <a:r>
              <a:rPr dirty="0" sz="1200" spc="7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idea</a:t>
            </a:r>
            <a:r>
              <a:rPr dirty="0" sz="1200" spc="8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to</a:t>
            </a:r>
            <a:r>
              <a:rPr dirty="0" sz="1200" spc="9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learner</a:t>
            </a:r>
            <a:r>
              <a:rPr dirty="0" sz="1200" spc="75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and </a:t>
            </a:r>
            <a:r>
              <a:rPr dirty="0" sz="1200">
                <a:latin typeface="Trebuchet MS"/>
                <a:cs typeface="Trebuchet MS"/>
              </a:rPr>
              <a:t>evaluator,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minimizing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-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possibility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to err.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documented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logbook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will hopefully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answer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even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slightest</a:t>
            </a:r>
            <a:r>
              <a:rPr dirty="0" sz="1200" spc="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queries</a:t>
            </a:r>
            <a:r>
              <a:rPr dirty="0" sz="1200" spc="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those</a:t>
            </a:r>
            <a:r>
              <a:rPr dirty="0" sz="1200" spc="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may</a:t>
            </a:r>
            <a:r>
              <a:rPr dirty="0" sz="1200" spc="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arise</a:t>
            </a:r>
            <a:r>
              <a:rPr dirty="0" sz="1200" spc="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during</a:t>
            </a:r>
            <a:r>
              <a:rPr dirty="0" sz="1200" spc="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whole</a:t>
            </a:r>
            <a:r>
              <a:rPr dirty="0" sz="1200" spc="5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process</a:t>
            </a:r>
            <a:r>
              <a:rPr dirty="0" sz="1200" spc="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activity</a:t>
            </a:r>
            <a:r>
              <a:rPr dirty="0" sz="1200" spc="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conduction</a:t>
            </a:r>
            <a:r>
              <a:rPr dirty="0" sz="1200" spc="3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during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2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semester.</a:t>
            </a:r>
            <a:r>
              <a:rPr dirty="0" sz="1200" spc="229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So,</a:t>
            </a:r>
            <a:r>
              <a:rPr dirty="0" sz="1200" spc="229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it</a:t>
            </a:r>
            <a:r>
              <a:rPr dirty="0" sz="1200" spc="2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is</a:t>
            </a:r>
            <a:r>
              <a:rPr dirty="0" sz="1200" spc="229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our</a:t>
            </a:r>
            <a:r>
              <a:rPr dirty="0" sz="1200" spc="2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joint</a:t>
            </a:r>
            <a:r>
              <a:rPr dirty="0" sz="1200" spc="2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responsibility</a:t>
            </a:r>
            <a:r>
              <a:rPr dirty="0" sz="1200" spc="2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to</a:t>
            </a:r>
            <a:r>
              <a:rPr dirty="0" sz="1200" spc="2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stick</a:t>
            </a:r>
            <a:r>
              <a:rPr dirty="0" sz="1200" spc="229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to</a:t>
            </a:r>
            <a:r>
              <a:rPr dirty="0" sz="1200" spc="2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229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basics</a:t>
            </a:r>
            <a:r>
              <a:rPr dirty="0" sz="1200" spc="229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to</a:t>
            </a:r>
            <a:r>
              <a:rPr dirty="0" sz="1200" spc="2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help</a:t>
            </a:r>
            <a:r>
              <a:rPr dirty="0" sz="1200" spc="2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229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learner</a:t>
            </a:r>
            <a:r>
              <a:rPr dirty="0" sz="1200" spc="225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in </a:t>
            </a:r>
            <a:r>
              <a:rPr dirty="0" sz="1200">
                <a:latin typeface="Trebuchet MS"/>
                <a:cs typeface="Trebuchet MS"/>
              </a:rPr>
              <a:t>character</a:t>
            </a:r>
            <a:r>
              <a:rPr dirty="0" sz="1200" spc="3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building</a:t>
            </a:r>
            <a:r>
              <a:rPr dirty="0" sz="1200" spc="3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not</a:t>
            </a:r>
            <a:r>
              <a:rPr dirty="0" sz="1200" spc="3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solely</a:t>
            </a:r>
            <a:r>
              <a:rPr dirty="0" sz="1200" spc="3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aiming</a:t>
            </a:r>
            <a:r>
              <a:rPr dirty="0" sz="1200" spc="3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at</a:t>
            </a:r>
            <a:r>
              <a:rPr dirty="0" sz="1200" spc="3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3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grade</a:t>
            </a:r>
            <a:r>
              <a:rPr dirty="0" sz="1200" spc="3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in</a:t>
            </a:r>
            <a:r>
              <a:rPr dirty="0" sz="1200" spc="3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performance</a:t>
            </a:r>
            <a:r>
              <a:rPr dirty="0" sz="1200" spc="3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but</a:t>
            </a:r>
            <a:r>
              <a:rPr dirty="0" sz="1200" spc="3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aiming</a:t>
            </a:r>
            <a:r>
              <a:rPr dirty="0" sz="1200" spc="3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at</a:t>
            </a:r>
            <a:r>
              <a:rPr dirty="0" sz="1200" spc="3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all-</a:t>
            </a:r>
            <a:r>
              <a:rPr dirty="0" sz="1200" spc="-10">
                <a:latin typeface="Trebuchet MS"/>
                <a:cs typeface="Trebuchet MS"/>
              </a:rPr>
              <a:t>round </a:t>
            </a:r>
            <a:r>
              <a:rPr dirty="0" sz="1200">
                <a:latin typeface="Trebuchet MS"/>
                <a:cs typeface="Trebuchet MS"/>
              </a:rPr>
              <a:t>development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in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this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regard.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722623" y="10001697"/>
            <a:ext cx="125095" cy="17462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000" spc="-25">
                <a:latin typeface="Trebuchet MS"/>
                <a:cs typeface="Trebuchet MS"/>
              </a:rPr>
              <a:t>iv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44804" y="6999350"/>
            <a:ext cx="3562350" cy="82804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200">
                <a:latin typeface="Trebuchet MS"/>
                <a:cs typeface="Trebuchet MS"/>
              </a:rPr>
              <a:t>Dr.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Varsha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H.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Patil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150">
                <a:latin typeface="Trebuchet MS"/>
                <a:cs typeface="Trebuchet MS"/>
              </a:rPr>
              <a:t>Coordinator,</a:t>
            </a:r>
            <a:r>
              <a:rPr dirty="0" sz="1150" spc="-20">
                <a:latin typeface="Trebuchet MS"/>
                <a:cs typeface="Trebuchet MS"/>
              </a:rPr>
              <a:t> </a:t>
            </a:r>
            <a:r>
              <a:rPr dirty="0" sz="1150">
                <a:latin typeface="Trebuchet MS"/>
                <a:cs typeface="Trebuchet MS"/>
              </a:rPr>
              <a:t>Board</a:t>
            </a:r>
            <a:r>
              <a:rPr dirty="0" sz="1150" spc="-25">
                <a:latin typeface="Trebuchet MS"/>
                <a:cs typeface="Trebuchet MS"/>
              </a:rPr>
              <a:t> </a:t>
            </a:r>
            <a:r>
              <a:rPr dirty="0" sz="1150">
                <a:latin typeface="Trebuchet MS"/>
                <a:cs typeface="Trebuchet MS"/>
              </a:rPr>
              <a:t>of</a:t>
            </a:r>
            <a:r>
              <a:rPr dirty="0" sz="1150" spc="-20">
                <a:latin typeface="Trebuchet MS"/>
                <a:cs typeface="Trebuchet MS"/>
              </a:rPr>
              <a:t> </a:t>
            </a:r>
            <a:r>
              <a:rPr dirty="0" sz="1150">
                <a:latin typeface="Trebuchet MS"/>
                <a:cs typeface="Trebuchet MS"/>
              </a:rPr>
              <a:t>Studies</a:t>
            </a:r>
            <a:r>
              <a:rPr dirty="0" sz="1150" spc="-35">
                <a:latin typeface="Trebuchet MS"/>
                <a:cs typeface="Trebuchet MS"/>
              </a:rPr>
              <a:t> </a:t>
            </a:r>
            <a:r>
              <a:rPr dirty="0" sz="1150">
                <a:latin typeface="Trebuchet MS"/>
                <a:cs typeface="Trebuchet MS"/>
              </a:rPr>
              <a:t>(Computer</a:t>
            </a:r>
            <a:r>
              <a:rPr dirty="0" sz="1150" spc="-20">
                <a:latin typeface="Trebuchet MS"/>
                <a:cs typeface="Trebuchet MS"/>
              </a:rPr>
              <a:t> </a:t>
            </a:r>
            <a:r>
              <a:rPr dirty="0" sz="1150" spc="-10">
                <a:latin typeface="Trebuchet MS"/>
                <a:cs typeface="Trebuchet MS"/>
              </a:rPr>
              <a:t>Engineering)</a:t>
            </a:r>
            <a:endParaRPr sz="1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1200">
                <a:latin typeface="Trebuchet MS"/>
                <a:cs typeface="Trebuchet MS"/>
              </a:rPr>
              <a:t>SPPU,</a:t>
            </a:r>
            <a:r>
              <a:rPr dirty="0" sz="1200" spc="-65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Pune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006466" y="7600315"/>
            <a:ext cx="130746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Trebuchet MS"/>
                <a:cs typeface="Trebuchet MS"/>
              </a:rPr>
              <a:t>22</a:t>
            </a:r>
            <a:r>
              <a:rPr dirty="0" sz="750">
                <a:latin typeface="Trebuchet MS"/>
                <a:cs typeface="Trebuchet MS"/>
              </a:rPr>
              <a:t>nd</a:t>
            </a:r>
            <a:r>
              <a:rPr dirty="0" sz="750" spc="80">
                <a:latin typeface="Trebuchet MS"/>
                <a:cs typeface="Trebuchet MS"/>
              </a:rPr>
              <a:t> </a:t>
            </a:r>
            <a:r>
              <a:rPr dirty="0" sz="1150">
                <a:latin typeface="Trebuchet MS"/>
                <a:cs typeface="Trebuchet MS"/>
              </a:rPr>
              <a:t>February</a:t>
            </a:r>
            <a:r>
              <a:rPr dirty="0" sz="1150" spc="-25">
                <a:latin typeface="Trebuchet MS"/>
                <a:cs typeface="Trebuchet MS"/>
              </a:rPr>
              <a:t> </a:t>
            </a:r>
            <a:r>
              <a:rPr dirty="0" sz="1150" spc="-10">
                <a:latin typeface="Trebuchet MS"/>
                <a:cs typeface="Trebuchet MS"/>
              </a:rPr>
              <a:t>2017.</a:t>
            </a:r>
            <a:endParaRPr sz="11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89559" y="172084"/>
            <a:ext cx="0" cy="10463530"/>
          </a:xfrm>
          <a:custGeom>
            <a:avLst/>
            <a:gdLst/>
            <a:ahLst/>
            <a:cxnLst/>
            <a:rect l="l" t="t" r="r" b="b"/>
            <a:pathLst>
              <a:path w="0" h="10463530">
                <a:moveTo>
                  <a:pt x="0" y="0"/>
                </a:moveTo>
                <a:lnTo>
                  <a:pt x="0" y="1046353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286384" y="171577"/>
            <a:ext cx="6988809" cy="10464165"/>
            <a:chOff x="286384" y="171577"/>
            <a:chExt cx="6988809" cy="10464165"/>
          </a:xfrm>
        </p:grpSpPr>
        <p:sp>
          <p:nvSpPr>
            <p:cNvPr id="4" name="object 4" descr=""/>
            <p:cNvSpPr/>
            <p:nvPr/>
          </p:nvSpPr>
          <p:spPr>
            <a:xfrm>
              <a:off x="286384" y="172084"/>
              <a:ext cx="6988809" cy="10463530"/>
            </a:xfrm>
            <a:custGeom>
              <a:avLst/>
              <a:gdLst/>
              <a:ahLst/>
              <a:cxnLst/>
              <a:rect l="l" t="t" r="r" b="b"/>
              <a:pathLst>
                <a:path w="6988809" h="10463530">
                  <a:moveTo>
                    <a:pt x="6985635" y="0"/>
                  </a:moveTo>
                  <a:lnTo>
                    <a:pt x="6985635" y="10463530"/>
                  </a:lnTo>
                </a:path>
                <a:path w="6988809" h="10463530">
                  <a:moveTo>
                    <a:pt x="0" y="2540"/>
                  </a:moveTo>
                  <a:lnTo>
                    <a:pt x="6988810" y="2540"/>
                  </a:lnTo>
                </a:path>
              </a:pathLst>
            </a:custGeom>
            <a:ln w="60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98449" y="187324"/>
              <a:ext cx="6964680" cy="0"/>
            </a:xfrm>
            <a:custGeom>
              <a:avLst/>
              <a:gdLst/>
              <a:ahLst/>
              <a:cxnLst/>
              <a:rect l="l" t="t" r="r" b="b"/>
              <a:pathLst>
                <a:path w="6964680" h="0">
                  <a:moveTo>
                    <a:pt x="0" y="0"/>
                  </a:moveTo>
                  <a:lnTo>
                    <a:pt x="6964680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01624" y="184149"/>
              <a:ext cx="0" cy="10439400"/>
            </a:xfrm>
            <a:custGeom>
              <a:avLst/>
              <a:gdLst/>
              <a:ahLst/>
              <a:cxnLst/>
              <a:rect l="l" t="t" r="r" b="b"/>
              <a:pathLst>
                <a:path w="0" h="10439400">
                  <a:moveTo>
                    <a:pt x="0" y="0"/>
                  </a:moveTo>
                  <a:lnTo>
                    <a:pt x="0" y="10439401"/>
                  </a:lnTo>
                </a:path>
              </a:pathLst>
            </a:custGeom>
            <a:ln w="60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98449" y="10620375"/>
              <a:ext cx="6964680" cy="0"/>
            </a:xfrm>
            <a:custGeom>
              <a:avLst/>
              <a:gdLst/>
              <a:ahLst/>
              <a:cxnLst/>
              <a:rect l="l" t="t" r="r" b="b"/>
              <a:pathLst>
                <a:path w="6964680" h="0">
                  <a:moveTo>
                    <a:pt x="0" y="0"/>
                  </a:moveTo>
                  <a:lnTo>
                    <a:pt x="6964680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259954" y="184149"/>
              <a:ext cx="0" cy="10439400"/>
            </a:xfrm>
            <a:custGeom>
              <a:avLst/>
              <a:gdLst/>
              <a:ahLst/>
              <a:cxnLst/>
              <a:rect l="l" t="t" r="r" b="b"/>
              <a:pathLst>
                <a:path w="0" h="10439400">
                  <a:moveTo>
                    <a:pt x="0" y="0"/>
                  </a:moveTo>
                  <a:lnTo>
                    <a:pt x="0" y="10439401"/>
                  </a:lnTo>
                </a:path>
              </a:pathLst>
            </a:custGeom>
            <a:ln w="60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2923794" y="1005586"/>
            <a:ext cx="171259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16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Table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of</a:t>
            </a:r>
            <a:r>
              <a:rPr dirty="0" u="sng" sz="1600" spc="-1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Contents</a:t>
            </a:r>
            <a:endParaRPr sz="1600">
              <a:latin typeface="Trebuchet MS"/>
              <a:cs typeface="Trebuchet MS"/>
            </a:endParaRPr>
          </a:p>
        </p:txBody>
      </p:sp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616000" y="1750186"/>
          <a:ext cx="6379210" cy="6928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165"/>
                <a:gridCol w="793750"/>
                <a:gridCol w="4112260"/>
                <a:gridCol w="826135"/>
              </a:tblGrid>
              <a:tr h="222250">
                <a:tc>
                  <a:txBody>
                    <a:bodyPr/>
                    <a:lstStyle/>
                    <a:p>
                      <a:pPr algn="r" marR="153035">
                        <a:lnSpc>
                          <a:spcPts val="1390"/>
                        </a:lnSpc>
                      </a:pP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Sr.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rowSpan="2">
                  <a:txBody>
                    <a:bodyPr/>
                    <a:lstStyle/>
                    <a:p>
                      <a:pPr marL="179705">
                        <a:lnSpc>
                          <a:spcPts val="1390"/>
                        </a:lnSpc>
                      </a:pP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Description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2225">
                        <a:lnSpc>
                          <a:spcPts val="1390"/>
                        </a:lnSpc>
                      </a:pPr>
                      <a:r>
                        <a:rPr dirty="0" sz="1200" spc="-20" b="1">
                          <a:latin typeface="Trebuchet MS"/>
                          <a:cs typeface="Trebuchet MS"/>
                        </a:rPr>
                        <a:t>Page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algn="r" marR="1098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No.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200" spc="-25" b="1">
                          <a:latin typeface="Trebuchet MS"/>
                          <a:cs typeface="Trebuchet MS"/>
                        </a:rPr>
                        <a:t>No.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25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1345"/>
                        </a:lnSpc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General</a:t>
                      </a:r>
                      <a:r>
                        <a:rPr dirty="0" sz="120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Instructions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345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i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25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1345"/>
                        </a:lnSpc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Work</a:t>
                      </a:r>
                      <a:r>
                        <a:rPr dirty="0" sz="12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Book</a:t>
                      </a:r>
                      <a:r>
                        <a:rPr dirty="0" sz="12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Development</a:t>
                      </a:r>
                      <a:r>
                        <a:rPr dirty="0" sz="12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Project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ts val="1345"/>
                        </a:lnSpc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ii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25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1345"/>
                        </a:lnSpc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Computer</a:t>
                      </a:r>
                      <a:r>
                        <a:rPr dirty="0" sz="12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Engineering</a:t>
                      </a:r>
                      <a:r>
                        <a:rPr dirty="0" sz="1200" spc="3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PEO’s,</a:t>
                      </a:r>
                      <a:r>
                        <a:rPr dirty="0" sz="1200" spc="3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PO’s</a:t>
                      </a:r>
                      <a:r>
                        <a:rPr dirty="0" sz="12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2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5">
                          <a:latin typeface="Trebuchet MS"/>
                          <a:cs typeface="Trebuchet MS"/>
                        </a:rPr>
                        <a:t>PSO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7305">
                        <a:lnSpc>
                          <a:spcPts val="1345"/>
                        </a:lnSpc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iii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1345"/>
                        </a:lnSpc>
                      </a:pPr>
                      <a:r>
                        <a:rPr dirty="0" sz="1200" spc="-10">
                          <a:latin typeface="Trebuchet MS"/>
                          <a:cs typeface="Trebuchet MS"/>
                        </a:rPr>
                        <a:t>Prologue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2225">
                        <a:lnSpc>
                          <a:spcPts val="1345"/>
                        </a:lnSpc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iv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8910">
                <a:tc rowSpan="4">
                  <a:txBody>
                    <a:bodyPr/>
                    <a:lstStyle/>
                    <a:p>
                      <a:pPr marL="298450">
                        <a:lnSpc>
                          <a:spcPts val="1320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1.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1235"/>
                        </a:lnSpc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About</a:t>
                      </a:r>
                      <a:r>
                        <a:rPr dirty="0" sz="12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Seminar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>
                  <a:txBody>
                    <a:bodyPr/>
                    <a:lstStyle/>
                    <a:p>
                      <a:pPr algn="ctr" marR="6985">
                        <a:lnSpc>
                          <a:spcPts val="1320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208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53110">
                        <a:lnSpc>
                          <a:spcPts val="1255"/>
                        </a:lnSpc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a.</a:t>
                      </a:r>
                      <a:r>
                        <a:rPr dirty="0" sz="1200" spc="3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Objectives</a:t>
                      </a:r>
                      <a:r>
                        <a:rPr dirty="0" sz="12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2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Outcomes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53110">
                        <a:lnSpc>
                          <a:spcPts val="1290"/>
                        </a:lnSpc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b.</a:t>
                      </a:r>
                      <a:r>
                        <a:rPr dirty="0" sz="1200" spc="3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Guidelines</a:t>
                      </a:r>
                      <a:r>
                        <a:rPr dirty="0" sz="12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dirty="0" sz="12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Selection</a:t>
                      </a:r>
                      <a:r>
                        <a:rPr dirty="0" sz="12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2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Seminar</a:t>
                      </a:r>
                      <a:r>
                        <a:rPr dirty="0" sz="12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0">
                          <a:latin typeface="Trebuchet MS"/>
                          <a:cs typeface="Trebuchet MS"/>
                        </a:rPr>
                        <a:t>Topic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53110">
                        <a:lnSpc>
                          <a:spcPts val="1390"/>
                        </a:lnSpc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c.</a:t>
                      </a:r>
                      <a:r>
                        <a:rPr dirty="0" sz="1200" spc="3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Guidelines</a:t>
                      </a:r>
                      <a:r>
                        <a:rPr dirty="0" sz="12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dirty="0" sz="12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Evaluation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 marR="116839">
                        <a:lnSpc>
                          <a:spcPts val="1370"/>
                        </a:lnSpc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2.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1370"/>
                        </a:lnSpc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Copy of</a:t>
                      </a:r>
                      <a:r>
                        <a:rPr dirty="0" sz="12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Synopsis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ts val="1370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2585">
                <a:tc>
                  <a:txBody>
                    <a:bodyPr/>
                    <a:lstStyle/>
                    <a:p>
                      <a:pPr algn="r" marR="116839">
                        <a:lnSpc>
                          <a:spcPts val="1370"/>
                        </a:lnSpc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3.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1370"/>
                        </a:lnSpc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Review</a:t>
                      </a:r>
                      <a:r>
                        <a:rPr dirty="0" sz="12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2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Visit</a:t>
                      </a:r>
                      <a:r>
                        <a:rPr dirty="0" sz="12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5">
                          <a:latin typeface="Trebuchet MS"/>
                          <a:cs typeface="Trebuchet MS"/>
                        </a:rPr>
                        <a:t>Log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ts val="1370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2585">
                <a:tc>
                  <a:txBody>
                    <a:bodyPr/>
                    <a:lstStyle/>
                    <a:p>
                      <a:pPr algn="r" marR="116839">
                        <a:lnSpc>
                          <a:spcPts val="1370"/>
                        </a:lnSpc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4.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1370"/>
                        </a:lnSpc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Seminar</a:t>
                      </a:r>
                      <a:r>
                        <a:rPr dirty="0" sz="12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Evaluation</a:t>
                      </a:r>
                      <a:r>
                        <a:rPr dirty="0" sz="12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0">
                          <a:latin typeface="Trebuchet MS"/>
                          <a:cs typeface="Trebuchet MS"/>
                        </a:rPr>
                        <a:t>Sheet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ts val="1370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2585">
                <a:tc>
                  <a:txBody>
                    <a:bodyPr/>
                    <a:lstStyle/>
                    <a:p>
                      <a:pPr algn="r" marR="116839">
                        <a:lnSpc>
                          <a:spcPts val="1345"/>
                        </a:lnSpc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5.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1345"/>
                        </a:lnSpc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Paper</a:t>
                      </a:r>
                      <a:r>
                        <a:rPr dirty="0" sz="12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Presentation</a:t>
                      </a:r>
                      <a:r>
                        <a:rPr dirty="0" sz="12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/</a:t>
                      </a:r>
                      <a:r>
                        <a:rPr dirty="0" sz="12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Participation</a:t>
                      </a:r>
                      <a:r>
                        <a:rPr dirty="0" sz="12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at</a:t>
                      </a:r>
                      <a:r>
                        <a:rPr dirty="0" sz="12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Conference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ts val="1345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algn="r" marR="116839">
                        <a:lnSpc>
                          <a:spcPts val="1345"/>
                        </a:lnSpc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6.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1345"/>
                        </a:lnSpc>
                      </a:pPr>
                      <a:r>
                        <a:rPr dirty="0" sz="1200" spc="-10">
                          <a:latin typeface="Trebuchet MS"/>
                          <a:cs typeface="Trebuchet MS"/>
                        </a:rPr>
                        <a:t>Rubrics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ts val="1345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25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1370"/>
                        </a:lnSpc>
                      </a:pPr>
                      <a:r>
                        <a:rPr dirty="0" sz="1200" spc="-10">
                          <a:latin typeface="Trebuchet MS"/>
                          <a:cs typeface="Trebuchet MS"/>
                        </a:rPr>
                        <a:t>Annexures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25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8740">
                        <a:lnSpc>
                          <a:spcPts val="1370"/>
                        </a:lnSpc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i.</a:t>
                      </a:r>
                      <a:r>
                        <a:rPr dirty="0" sz="12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Format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dirty="0" sz="12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Synopsis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ts val="1370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25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7305">
                        <a:lnSpc>
                          <a:spcPts val="1345"/>
                        </a:lnSpc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ii.</a:t>
                      </a:r>
                      <a:r>
                        <a:rPr dirty="0" sz="1200" spc="3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Format</a:t>
                      </a:r>
                      <a:r>
                        <a:rPr dirty="0" sz="12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dirty="0" sz="12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Seminar</a:t>
                      </a:r>
                      <a:r>
                        <a:rPr dirty="0" sz="12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Report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ts val="1345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25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45"/>
                        </a:lnSpc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iii.</a:t>
                      </a:r>
                      <a:r>
                        <a:rPr dirty="0" sz="12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Format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345"/>
                        </a:lnSpc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dirty="0" sz="12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Cover</a:t>
                      </a:r>
                      <a:r>
                        <a:rPr dirty="0" sz="12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0">
                          <a:latin typeface="Trebuchet MS"/>
                          <a:cs typeface="Trebuchet MS"/>
                        </a:rPr>
                        <a:t>Page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ts val="1345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45"/>
                        </a:lnSpc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iv.</a:t>
                      </a:r>
                      <a:r>
                        <a:rPr dirty="0" sz="1200" spc="2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30">
                          <a:latin typeface="Trebuchet MS"/>
                          <a:cs typeface="Trebuchet MS"/>
                        </a:rPr>
                        <a:t>Format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345"/>
                        </a:lnSpc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dirty="0" sz="12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Certificate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ts val="1320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45"/>
                        </a:lnSpc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v.</a:t>
                      </a:r>
                      <a:r>
                        <a:rPr dirty="0" sz="12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Format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345"/>
                        </a:lnSpc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dirty="0" sz="12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Report</a:t>
                      </a:r>
                      <a:r>
                        <a:rPr dirty="0" sz="12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Documentation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ts val="1345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13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3819" y="9844266"/>
            <a:ext cx="5311775" cy="56513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304800" y="10371454"/>
            <a:ext cx="6955155" cy="18415"/>
            <a:chOff x="304800" y="10371454"/>
            <a:chExt cx="6955155" cy="18415"/>
          </a:xfrm>
        </p:grpSpPr>
        <p:sp>
          <p:nvSpPr>
            <p:cNvPr id="4" name="object 4" descr=""/>
            <p:cNvSpPr/>
            <p:nvPr/>
          </p:nvSpPr>
          <p:spPr>
            <a:xfrm>
              <a:off x="7247890" y="10371454"/>
              <a:ext cx="12065" cy="18415"/>
            </a:xfrm>
            <a:custGeom>
              <a:avLst/>
              <a:gdLst/>
              <a:ahLst/>
              <a:cxnLst/>
              <a:rect l="l" t="t" r="r" b="b"/>
              <a:pathLst>
                <a:path w="12065" h="18415">
                  <a:moveTo>
                    <a:pt x="12064" y="0"/>
                  </a:moveTo>
                  <a:lnTo>
                    <a:pt x="0" y="0"/>
                  </a:lnTo>
                  <a:lnTo>
                    <a:pt x="0" y="18414"/>
                  </a:lnTo>
                  <a:lnTo>
                    <a:pt x="12064" y="18414"/>
                  </a:lnTo>
                  <a:lnTo>
                    <a:pt x="12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04800" y="10374629"/>
              <a:ext cx="6951980" cy="12065"/>
            </a:xfrm>
            <a:custGeom>
              <a:avLst/>
              <a:gdLst/>
              <a:ahLst/>
              <a:cxnLst/>
              <a:rect l="l" t="t" r="r" b="b"/>
              <a:pathLst>
                <a:path w="6951980" h="12065">
                  <a:moveTo>
                    <a:pt x="0" y="12064"/>
                  </a:moveTo>
                  <a:lnTo>
                    <a:pt x="6951980" y="12064"/>
                  </a:lnTo>
                </a:path>
                <a:path w="6951980" h="12065">
                  <a:moveTo>
                    <a:pt x="12700" y="0"/>
                  </a:moveTo>
                  <a:lnTo>
                    <a:pt x="6939915" y="0"/>
                  </a:lnTo>
                </a:path>
              </a:pathLst>
            </a:custGeom>
            <a:ln w="60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359535" y="874521"/>
            <a:ext cx="5341620" cy="86207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"/>
              </a:spcBef>
              <a:buFont typeface="Trebuchet MS"/>
              <a:buAutoNum type="arabicPeriod"/>
              <a:tabLst>
                <a:tab pos="241300" algn="l"/>
              </a:tabLst>
            </a:pPr>
            <a:r>
              <a:rPr dirty="0" u="sng" sz="14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About</a:t>
            </a:r>
            <a:r>
              <a:rPr dirty="0" u="sng" sz="1400" spc="-6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Seminar</a:t>
            </a:r>
            <a:endParaRPr sz="1400">
              <a:latin typeface="Trebuchet MS"/>
              <a:cs typeface="Trebuchet MS"/>
            </a:endParaRPr>
          </a:p>
          <a:p>
            <a:pPr algn="just" marL="12700" marR="36830">
              <a:lnSpc>
                <a:spcPct val="96500"/>
              </a:lnSpc>
              <a:spcBef>
                <a:spcPts val="1425"/>
              </a:spcBef>
            </a:pP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28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word</a:t>
            </a:r>
            <a:r>
              <a:rPr dirty="0" sz="1200" spc="300">
                <a:latin typeface="Trebuchet MS"/>
                <a:cs typeface="Trebuchet MS"/>
              </a:rPr>
              <a:t> </a:t>
            </a:r>
            <a:r>
              <a:rPr dirty="0" sz="1200" i="1">
                <a:latin typeface="Trebuchet MS"/>
                <a:cs typeface="Trebuchet MS"/>
              </a:rPr>
              <a:t>seminar</a:t>
            </a:r>
            <a:r>
              <a:rPr dirty="0" sz="1200" spc="300" i="1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is</a:t>
            </a:r>
            <a:r>
              <a:rPr dirty="0" sz="1200" spc="28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derived</a:t>
            </a:r>
            <a:r>
              <a:rPr dirty="0" sz="1200" spc="29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from</a:t>
            </a:r>
            <a:r>
              <a:rPr dirty="0" sz="1200" spc="30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28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Latin</a:t>
            </a:r>
            <a:r>
              <a:rPr dirty="0" sz="1200" spc="28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word</a:t>
            </a:r>
            <a:r>
              <a:rPr dirty="0" sz="1200" spc="320">
                <a:latin typeface="Trebuchet MS"/>
                <a:cs typeface="Trebuchet MS"/>
              </a:rPr>
              <a:t> </a:t>
            </a:r>
            <a:r>
              <a:rPr dirty="0" sz="1200" i="1">
                <a:latin typeface="Trebuchet MS"/>
                <a:cs typeface="Trebuchet MS"/>
              </a:rPr>
              <a:t>seminarium</a:t>
            </a:r>
            <a:r>
              <a:rPr dirty="0" sz="1200">
                <a:latin typeface="Trebuchet MS"/>
                <a:cs typeface="Trebuchet MS"/>
              </a:rPr>
              <a:t>,</a:t>
            </a:r>
            <a:r>
              <a:rPr dirty="0" sz="1200" spc="28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meaning </a:t>
            </a:r>
            <a:r>
              <a:rPr dirty="0" sz="1200">
                <a:latin typeface="Trebuchet MS"/>
                <a:cs typeface="Trebuchet MS"/>
              </a:rPr>
              <a:t>"seed</a:t>
            </a:r>
            <a:r>
              <a:rPr dirty="0" sz="1200" spc="1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plot".</a:t>
            </a:r>
            <a:r>
              <a:rPr dirty="0" sz="1200" spc="1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It</a:t>
            </a:r>
            <a:r>
              <a:rPr dirty="0" sz="1200" spc="15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refers</a:t>
            </a:r>
            <a:r>
              <a:rPr dirty="0" sz="1200" spc="1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to</a:t>
            </a:r>
            <a:r>
              <a:rPr dirty="0" sz="1200" spc="1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</a:t>
            </a:r>
            <a:r>
              <a:rPr dirty="0" sz="1200" spc="1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course</a:t>
            </a:r>
            <a:r>
              <a:rPr dirty="0" sz="1200" spc="1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1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intense</a:t>
            </a:r>
            <a:r>
              <a:rPr dirty="0" sz="1200" spc="16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study</a:t>
            </a:r>
            <a:r>
              <a:rPr dirty="0" sz="1200" spc="15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relating</a:t>
            </a:r>
            <a:r>
              <a:rPr dirty="0" sz="1200" spc="1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to</a:t>
            </a:r>
            <a:r>
              <a:rPr dirty="0" sz="1200" spc="1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13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student's </a:t>
            </a:r>
            <a:r>
              <a:rPr dirty="0" sz="1200">
                <a:latin typeface="Trebuchet MS"/>
                <a:cs typeface="Trebuchet MS"/>
              </a:rPr>
              <a:t>major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intended</a:t>
            </a:r>
            <a:r>
              <a:rPr dirty="0" sz="1200" spc="-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for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improvement</a:t>
            </a:r>
            <a:r>
              <a:rPr dirty="0" sz="1200" spc="-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technical knowledge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student.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The </a:t>
            </a:r>
            <a:r>
              <a:rPr dirty="0" sz="1200">
                <a:latin typeface="Trebuchet MS"/>
                <a:cs typeface="Trebuchet MS"/>
              </a:rPr>
              <a:t>ability</a:t>
            </a:r>
            <a:r>
              <a:rPr dirty="0" sz="1200" spc="17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to</a:t>
            </a:r>
            <a:r>
              <a:rPr dirty="0" sz="1200" spc="17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articulate</a:t>
            </a:r>
            <a:r>
              <a:rPr dirty="0" sz="1200" spc="16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ideas</a:t>
            </a:r>
            <a:r>
              <a:rPr dirty="0" sz="1200" spc="19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is</a:t>
            </a:r>
            <a:r>
              <a:rPr dirty="0" sz="1200" spc="16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</a:t>
            </a:r>
            <a:r>
              <a:rPr dirty="0" sz="1200" spc="18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important</a:t>
            </a:r>
            <a:r>
              <a:rPr dirty="0" sz="1200" spc="18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life</a:t>
            </a:r>
            <a:r>
              <a:rPr dirty="0" sz="1200" spc="16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skill</a:t>
            </a:r>
            <a:r>
              <a:rPr dirty="0" sz="1200" spc="17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which</a:t>
            </a:r>
            <a:r>
              <a:rPr dirty="0" sz="1200" spc="16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will</a:t>
            </a:r>
            <a:r>
              <a:rPr dirty="0" sz="1200" spc="18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be</a:t>
            </a:r>
            <a:r>
              <a:rPr dirty="0" sz="1200" spc="16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required </a:t>
            </a:r>
            <a:r>
              <a:rPr dirty="0" sz="1200">
                <a:latin typeface="Trebuchet MS"/>
                <a:cs typeface="Trebuchet MS"/>
              </a:rPr>
              <a:t>outside</a:t>
            </a:r>
            <a:r>
              <a:rPr dirty="0" sz="1200" spc="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6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academic</a:t>
            </a:r>
            <a:r>
              <a:rPr dirty="0" sz="1200" spc="5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world</a:t>
            </a:r>
            <a:r>
              <a:rPr dirty="0" sz="1200" spc="5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in</a:t>
            </a:r>
            <a:r>
              <a:rPr dirty="0" sz="1200" spc="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world</a:t>
            </a:r>
            <a:r>
              <a:rPr dirty="0" sz="1200" spc="5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6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work,</a:t>
            </a:r>
            <a:r>
              <a:rPr dirty="0" sz="1200" spc="6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for</a:t>
            </a:r>
            <a:r>
              <a:rPr dirty="0" sz="1200" spc="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interviews,</a:t>
            </a:r>
            <a:r>
              <a:rPr dirty="0" sz="1200" spc="4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consulting </a:t>
            </a:r>
            <a:r>
              <a:rPr dirty="0" sz="1200">
                <a:latin typeface="Trebuchet MS"/>
                <a:cs typeface="Trebuchet MS"/>
              </a:rPr>
              <a:t>experts,</a:t>
            </a:r>
            <a:r>
              <a:rPr dirty="0" sz="1200" spc="26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getting</a:t>
            </a:r>
            <a:r>
              <a:rPr dirty="0" sz="1200" spc="27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27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understanding</a:t>
            </a:r>
            <a:r>
              <a:rPr dirty="0" sz="1200" spc="27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advice</a:t>
            </a:r>
            <a:r>
              <a:rPr dirty="0" sz="1200" spc="28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28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giving</a:t>
            </a:r>
            <a:r>
              <a:rPr dirty="0" sz="1200" spc="27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work</a:t>
            </a:r>
            <a:r>
              <a:rPr dirty="0" sz="1200" spc="27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presentations </a:t>
            </a:r>
            <a:r>
              <a:rPr dirty="0" sz="1200">
                <a:latin typeface="Trebuchet MS"/>
                <a:cs typeface="Trebuchet MS"/>
              </a:rPr>
              <a:t>etc.</a:t>
            </a:r>
            <a:r>
              <a:rPr dirty="0" sz="1200" spc="27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Seminars</a:t>
            </a:r>
            <a:r>
              <a:rPr dirty="0" sz="1200" spc="28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give</a:t>
            </a:r>
            <a:r>
              <a:rPr dirty="0" sz="1200" spc="30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practice</a:t>
            </a:r>
            <a:r>
              <a:rPr dirty="0" sz="1200" spc="30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in</a:t>
            </a:r>
            <a:r>
              <a:rPr dirty="0" sz="1200" spc="28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these</a:t>
            </a:r>
            <a:r>
              <a:rPr dirty="0" sz="1200" spc="30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general</a:t>
            </a:r>
            <a:r>
              <a:rPr dirty="0" sz="1200" spc="28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skills</a:t>
            </a:r>
            <a:r>
              <a:rPr dirty="0" sz="1200" spc="30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3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help</a:t>
            </a:r>
            <a:r>
              <a:rPr dirty="0" sz="1200" spc="28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students</a:t>
            </a:r>
            <a:r>
              <a:rPr dirty="0" sz="1200" spc="280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to </a:t>
            </a:r>
            <a:r>
              <a:rPr dirty="0" sz="1200">
                <a:latin typeface="Trebuchet MS"/>
                <a:cs typeface="Trebuchet MS"/>
              </a:rPr>
              <a:t>develop</a:t>
            </a:r>
            <a:r>
              <a:rPr dirty="0" sz="1200" spc="1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confidence.</a:t>
            </a:r>
            <a:r>
              <a:rPr dirty="0" sz="1200" spc="1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It</a:t>
            </a:r>
            <a:r>
              <a:rPr dirty="0" sz="1200" spc="1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is</a:t>
            </a:r>
            <a:r>
              <a:rPr dirty="0" sz="1200" spc="1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</a:t>
            </a:r>
            <a:r>
              <a:rPr dirty="0" sz="1200" spc="1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important</a:t>
            </a:r>
            <a:r>
              <a:rPr dirty="0" sz="1200" spc="1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way</a:t>
            </a:r>
            <a:r>
              <a:rPr dirty="0" sz="1200" spc="15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1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learning</a:t>
            </a:r>
            <a:r>
              <a:rPr dirty="0" sz="1200" spc="18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-</a:t>
            </a:r>
            <a:r>
              <a:rPr dirty="0" sz="1200" spc="1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by</a:t>
            </a:r>
            <a:r>
              <a:rPr dirty="0" sz="1200" spc="1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discussing</a:t>
            </a:r>
            <a:r>
              <a:rPr dirty="0" sz="1200" spc="145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and </a:t>
            </a:r>
            <a:r>
              <a:rPr dirty="0" sz="1200">
                <a:latin typeface="Trebuchet MS"/>
                <a:cs typeface="Trebuchet MS"/>
              </a:rPr>
              <a:t>questioning</a:t>
            </a:r>
            <a:r>
              <a:rPr dirty="0" sz="1200" spc="7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issues,</a:t>
            </a:r>
            <a:r>
              <a:rPr dirty="0" sz="1200" spc="6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students</a:t>
            </a:r>
            <a:r>
              <a:rPr dirty="0" sz="1200" spc="6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can</a:t>
            </a:r>
            <a:r>
              <a:rPr dirty="0" sz="1200" spc="7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clarify</a:t>
            </a:r>
            <a:r>
              <a:rPr dirty="0" sz="1200" spc="8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their</a:t>
            </a:r>
            <a:r>
              <a:rPr dirty="0" sz="1200" spc="8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own</a:t>
            </a:r>
            <a:r>
              <a:rPr dirty="0" sz="1200" spc="6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ideas</a:t>
            </a:r>
            <a:r>
              <a:rPr dirty="0" sz="1200" spc="7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9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also</a:t>
            </a:r>
            <a:r>
              <a:rPr dirty="0" sz="1200" spc="7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learn</a:t>
            </a:r>
            <a:r>
              <a:rPr dirty="0" sz="1200" spc="65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from </a:t>
            </a:r>
            <a:r>
              <a:rPr dirty="0" sz="1200">
                <a:latin typeface="Trebuchet MS"/>
                <a:cs typeface="Trebuchet MS"/>
              </a:rPr>
              <a:t>each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other.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(Ref:</a:t>
            </a:r>
            <a:r>
              <a:rPr dirty="0" sz="1200" spc="-10">
                <a:latin typeface="Trebuchet MS"/>
                <a:cs typeface="Trebuchet MS"/>
              </a:rPr>
              <a:t> https://en.wikipedia.org/wiki/Seminar)</a:t>
            </a:r>
            <a:endParaRPr sz="1200">
              <a:latin typeface="Trebuchet MS"/>
              <a:cs typeface="Trebuchet MS"/>
            </a:endParaRPr>
          </a:p>
          <a:p>
            <a:pPr algn="just" marL="12700" marR="50165" indent="457200">
              <a:lnSpc>
                <a:spcPct val="96200"/>
              </a:lnSpc>
              <a:spcBef>
                <a:spcPts val="55"/>
              </a:spcBef>
            </a:pPr>
            <a:r>
              <a:rPr dirty="0" sz="1200">
                <a:latin typeface="Trebuchet MS"/>
                <a:cs typeface="Trebuchet MS"/>
              </a:rPr>
              <a:t>Keeping</a:t>
            </a:r>
            <a:r>
              <a:rPr dirty="0" sz="1200" spc="170">
                <a:latin typeface="Trebuchet MS"/>
                <a:cs typeface="Trebuchet MS"/>
              </a:rPr>
              <a:t>  </a:t>
            </a:r>
            <a:r>
              <a:rPr dirty="0" sz="1200">
                <a:latin typeface="Trebuchet MS"/>
                <a:cs typeface="Trebuchet MS"/>
              </a:rPr>
              <a:t>this</a:t>
            </a:r>
            <a:r>
              <a:rPr dirty="0" sz="1200" spc="170">
                <a:latin typeface="Trebuchet MS"/>
                <a:cs typeface="Trebuchet MS"/>
              </a:rPr>
              <a:t>  </a:t>
            </a:r>
            <a:r>
              <a:rPr dirty="0" sz="1200">
                <a:latin typeface="Trebuchet MS"/>
                <a:cs typeface="Trebuchet MS"/>
              </a:rPr>
              <a:t>in</a:t>
            </a:r>
            <a:r>
              <a:rPr dirty="0" sz="1200" spc="170">
                <a:latin typeface="Trebuchet MS"/>
                <a:cs typeface="Trebuchet MS"/>
              </a:rPr>
              <a:t>  </a:t>
            </a:r>
            <a:r>
              <a:rPr dirty="0" sz="1200">
                <a:latin typeface="Trebuchet MS"/>
                <a:cs typeface="Trebuchet MS"/>
              </a:rPr>
              <a:t>mind</a:t>
            </a:r>
            <a:r>
              <a:rPr dirty="0" sz="1200" spc="170">
                <a:latin typeface="Trebuchet MS"/>
                <a:cs typeface="Trebuchet MS"/>
              </a:rPr>
              <a:t>  </a:t>
            </a:r>
            <a:r>
              <a:rPr dirty="0" sz="1200">
                <a:latin typeface="Trebuchet MS"/>
                <a:cs typeface="Trebuchet MS"/>
              </a:rPr>
              <a:t>each</a:t>
            </a:r>
            <a:r>
              <a:rPr dirty="0" sz="1200" spc="170">
                <a:latin typeface="Trebuchet MS"/>
                <a:cs typeface="Trebuchet MS"/>
              </a:rPr>
              <a:t>  </a:t>
            </a:r>
            <a:r>
              <a:rPr dirty="0" sz="1200">
                <a:latin typeface="Trebuchet MS"/>
                <a:cs typeface="Trebuchet MS"/>
              </a:rPr>
              <a:t>student</a:t>
            </a:r>
            <a:r>
              <a:rPr dirty="0" sz="1200" spc="175">
                <a:latin typeface="Trebuchet MS"/>
                <a:cs typeface="Trebuchet MS"/>
              </a:rPr>
              <a:t> 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180">
                <a:latin typeface="Trebuchet MS"/>
                <a:cs typeface="Trebuchet MS"/>
              </a:rPr>
              <a:t>  </a:t>
            </a:r>
            <a:r>
              <a:rPr dirty="0" sz="1200">
                <a:latin typeface="Trebuchet MS"/>
                <a:cs typeface="Trebuchet MS"/>
              </a:rPr>
              <a:t>Third</a:t>
            </a:r>
            <a:r>
              <a:rPr dirty="0" sz="1200" spc="175">
                <a:latin typeface="Trebuchet MS"/>
                <a:cs typeface="Trebuchet MS"/>
              </a:rPr>
              <a:t>  </a:t>
            </a:r>
            <a:r>
              <a:rPr dirty="0" sz="1200">
                <a:latin typeface="Trebuchet MS"/>
                <a:cs typeface="Trebuchet MS"/>
              </a:rPr>
              <a:t>Year</a:t>
            </a:r>
            <a:r>
              <a:rPr dirty="0" sz="1200" spc="165">
                <a:latin typeface="Trebuchet MS"/>
                <a:cs typeface="Trebuchet MS"/>
              </a:rPr>
              <a:t>  </a:t>
            </a:r>
            <a:r>
              <a:rPr dirty="0" sz="1200" spc="-10">
                <a:latin typeface="Trebuchet MS"/>
                <a:cs typeface="Trebuchet MS"/>
              </a:rPr>
              <a:t>Computer </a:t>
            </a:r>
            <a:r>
              <a:rPr dirty="0" sz="1200">
                <a:latin typeface="Trebuchet MS"/>
                <a:cs typeface="Trebuchet MS"/>
              </a:rPr>
              <a:t>Engineering</a:t>
            </a:r>
            <a:r>
              <a:rPr dirty="0" sz="1200" spc="40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has</a:t>
            </a:r>
            <a:r>
              <a:rPr dirty="0" sz="1200" spc="37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to</a:t>
            </a:r>
            <a:r>
              <a:rPr dirty="0" sz="1200" spc="38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deliver</a:t>
            </a:r>
            <a:r>
              <a:rPr dirty="0" sz="1200" spc="37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39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seminar</a:t>
            </a:r>
            <a:r>
              <a:rPr dirty="0" sz="1200" spc="37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under</a:t>
            </a:r>
            <a:r>
              <a:rPr dirty="0" sz="1200" spc="36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39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head</a:t>
            </a:r>
            <a:r>
              <a:rPr dirty="0" sz="1200" spc="38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“SEMINAR</a:t>
            </a:r>
            <a:r>
              <a:rPr dirty="0" sz="1200" spc="375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AND </a:t>
            </a:r>
            <a:r>
              <a:rPr dirty="0" sz="1200">
                <a:latin typeface="Trebuchet MS"/>
                <a:cs typeface="Trebuchet MS"/>
              </a:rPr>
              <a:t>TECHNICAL</a:t>
            </a:r>
            <a:r>
              <a:rPr dirty="0" sz="1200" spc="29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COMMUNICATION”</a:t>
            </a:r>
            <a:r>
              <a:rPr dirty="0" sz="1200" spc="30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that</a:t>
            </a:r>
            <a:r>
              <a:rPr dirty="0" sz="1200" spc="30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is</a:t>
            </a:r>
            <a:r>
              <a:rPr dirty="0" sz="1200" spc="30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Term</a:t>
            </a:r>
            <a:r>
              <a:rPr dirty="0" sz="1200" spc="3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Work</a:t>
            </a:r>
            <a:r>
              <a:rPr dirty="0" sz="1200" spc="30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29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50</a:t>
            </a:r>
            <a:r>
              <a:rPr dirty="0" sz="1200" spc="30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marks</a:t>
            </a:r>
            <a:r>
              <a:rPr dirty="0" sz="1200" spc="29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in</a:t>
            </a:r>
            <a:r>
              <a:rPr dirty="0" sz="1200" spc="29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second semester.</a:t>
            </a:r>
            <a:endParaRPr sz="1200">
              <a:latin typeface="Trebuchet MS"/>
              <a:cs typeface="Trebuchet MS"/>
            </a:endParaRPr>
          </a:p>
          <a:p>
            <a:pPr algn="just" marL="12700" marR="52069" indent="457200">
              <a:lnSpc>
                <a:spcPct val="95800"/>
              </a:lnSpc>
              <a:spcBef>
                <a:spcPts val="40"/>
              </a:spcBef>
            </a:pPr>
            <a:r>
              <a:rPr dirty="0" sz="1200">
                <a:latin typeface="Trebuchet MS"/>
                <a:cs typeface="Trebuchet MS"/>
              </a:rPr>
              <a:t>As</a:t>
            </a:r>
            <a:r>
              <a:rPr dirty="0" sz="1200" spc="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per</a:t>
            </a:r>
            <a:r>
              <a:rPr dirty="0" sz="1200" spc="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individual</a:t>
            </a:r>
            <a:r>
              <a:rPr dirty="0" sz="1200" spc="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learner’s</a:t>
            </a:r>
            <a:r>
              <a:rPr dirty="0" sz="1200" spc="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domain</a:t>
            </a:r>
            <a:r>
              <a:rPr dirty="0" sz="1200" spc="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interest</a:t>
            </a:r>
            <a:r>
              <a:rPr dirty="0" sz="1200" spc="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selected</a:t>
            </a:r>
            <a:r>
              <a:rPr dirty="0" sz="1200" spc="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topic</a:t>
            </a:r>
            <a:r>
              <a:rPr dirty="0" sz="1200" spc="20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can </a:t>
            </a:r>
            <a:r>
              <a:rPr dirty="0" sz="1200">
                <a:latin typeface="Trebuchet MS"/>
                <a:cs typeface="Trebuchet MS"/>
              </a:rPr>
              <a:t>be</a:t>
            </a:r>
            <a:r>
              <a:rPr dirty="0" sz="1200" spc="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explored</a:t>
            </a:r>
            <a:r>
              <a:rPr dirty="0" sz="1200" spc="7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with</a:t>
            </a:r>
            <a:r>
              <a:rPr dirty="0" sz="1200" spc="5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determined</a:t>
            </a:r>
            <a:r>
              <a:rPr dirty="0" sz="1200" spc="7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perspective</a:t>
            </a:r>
            <a:r>
              <a:rPr dirty="0" sz="1200" spc="8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definite</a:t>
            </a:r>
            <a:r>
              <a:rPr dirty="0" sz="1200" spc="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methodology</a:t>
            </a:r>
            <a:r>
              <a:rPr dirty="0" sz="1200" spc="4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helping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10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learner</a:t>
            </a:r>
            <a:r>
              <a:rPr dirty="0" sz="1200" spc="1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to</a:t>
            </a:r>
            <a:r>
              <a:rPr dirty="0" sz="1200" spc="1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develop</a:t>
            </a:r>
            <a:r>
              <a:rPr dirty="0" sz="1200" spc="1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scientific</a:t>
            </a:r>
            <a:r>
              <a:rPr dirty="0" sz="1200" spc="1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1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methodical</a:t>
            </a:r>
            <a:r>
              <a:rPr dirty="0" sz="1200" spc="1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approach</a:t>
            </a:r>
            <a:r>
              <a:rPr dirty="0" sz="1200" spc="10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in</a:t>
            </a:r>
            <a:r>
              <a:rPr dirty="0" sz="1200" spc="1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1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study.</a:t>
            </a:r>
            <a:r>
              <a:rPr dirty="0" sz="1200" spc="110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In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254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course</a:t>
            </a:r>
            <a:r>
              <a:rPr dirty="0" sz="1200" spc="26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27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28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topic</a:t>
            </a:r>
            <a:r>
              <a:rPr dirty="0" sz="1200" spc="26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exploration</a:t>
            </a:r>
            <a:r>
              <a:rPr dirty="0" sz="1200" spc="28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various</a:t>
            </a:r>
            <a:r>
              <a:rPr dirty="0" sz="1200" spc="26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skills</a:t>
            </a:r>
            <a:r>
              <a:rPr dirty="0" sz="1200" spc="28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are</a:t>
            </a:r>
            <a:r>
              <a:rPr dirty="0" sz="1200" spc="26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built,</a:t>
            </a:r>
            <a:r>
              <a:rPr dirty="0" sz="1200" spc="27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directly</a:t>
            </a:r>
            <a:r>
              <a:rPr dirty="0" sz="1200" spc="275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and </a:t>
            </a:r>
            <a:r>
              <a:rPr dirty="0" sz="1200">
                <a:latin typeface="Trebuchet MS"/>
                <a:cs typeface="Trebuchet MS"/>
              </a:rPr>
              <a:t>indirectly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contributing</a:t>
            </a:r>
            <a:r>
              <a:rPr dirty="0" sz="1200" spc="-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to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development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learner.</a:t>
            </a:r>
            <a:endParaRPr sz="1200">
              <a:latin typeface="Trebuchet MS"/>
              <a:cs typeface="Trebuchet MS"/>
            </a:endParaRPr>
          </a:p>
          <a:p>
            <a:pPr algn="just" marL="12700" marR="56515" indent="457200">
              <a:lnSpc>
                <a:spcPts val="1390"/>
              </a:lnSpc>
              <a:spcBef>
                <a:spcPts val="65"/>
              </a:spcBef>
            </a:pPr>
            <a:r>
              <a:rPr dirty="0" sz="1200">
                <a:latin typeface="Trebuchet MS"/>
                <a:cs typeface="Trebuchet MS"/>
              </a:rPr>
              <a:t>To</a:t>
            </a:r>
            <a:r>
              <a:rPr dirty="0" sz="1200" spc="114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aid</a:t>
            </a:r>
            <a:r>
              <a:rPr dirty="0" sz="1200" spc="114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both</a:t>
            </a:r>
            <a:r>
              <a:rPr dirty="0" sz="1200" spc="10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student</a:t>
            </a:r>
            <a:r>
              <a:rPr dirty="0" sz="1200" spc="114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1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faculty</a:t>
            </a:r>
            <a:r>
              <a:rPr dirty="0" sz="1200" spc="1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this</a:t>
            </a:r>
            <a:r>
              <a:rPr dirty="0" sz="1200" spc="1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booklet</a:t>
            </a:r>
            <a:r>
              <a:rPr dirty="0" sz="1200" spc="114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provides</a:t>
            </a:r>
            <a:r>
              <a:rPr dirty="0" sz="1200" spc="1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11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guidelines </a:t>
            </a:r>
            <a:r>
              <a:rPr dirty="0" sz="1200">
                <a:latin typeface="Trebuchet MS"/>
                <a:cs typeface="Trebuchet MS"/>
              </a:rPr>
              <a:t>for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preparation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topic,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report,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presentation,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evaluation.</a:t>
            </a:r>
            <a:endParaRPr sz="1200">
              <a:latin typeface="Trebuchet MS"/>
              <a:cs typeface="Trebuchet MS"/>
            </a:endParaRPr>
          </a:p>
          <a:p>
            <a:pPr algn="just" lvl="1" marL="12700" marR="3278504" indent="227329">
              <a:lnSpc>
                <a:spcPct val="191700"/>
              </a:lnSpc>
              <a:spcBef>
                <a:spcPts val="35"/>
              </a:spcBef>
              <a:buAutoNum type="alphaLcPeriod"/>
              <a:tabLst>
                <a:tab pos="240029" algn="l"/>
              </a:tabLst>
            </a:pPr>
            <a:r>
              <a:rPr dirty="0" u="sng" sz="12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Objectives</a:t>
            </a:r>
            <a:r>
              <a:rPr dirty="0" u="sng" sz="1200" spc="-3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and</a:t>
            </a:r>
            <a:r>
              <a:rPr dirty="0" u="sng" sz="1200" spc="-3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Outcomes</a:t>
            </a:r>
            <a:r>
              <a:rPr dirty="0" sz="1200" spc="-10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Objectives</a:t>
            </a:r>
            <a:r>
              <a:rPr dirty="0" sz="1200" spc="-25" b="1">
                <a:latin typeface="Trebuchet MS"/>
                <a:cs typeface="Trebuchet MS"/>
              </a:rPr>
              <a:t> </a:t>
            </a:r>
            <a:r>
              <a:rPr dirty="0" sz="1200" spc="-50" b="1">
                <a:latin typeface="Trebuchet MS"/>
                <a:cs typeface="Trebuchet MS"/>
              </a:rPr>
              <a:t>-</a:t>
            </a:r>
            <a:endParaRPr sz="12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204"/>
              </a:spcBef>
              <a:buFont typeface="Trebuchet MS"/>
              <a:buAutoNum type="alphaLcPeriod"/>
            </a:pPr>
            <a:endParaRPr sz="1200">
              <a:latin typeface="Trebuchet MS"/>
              <a:cs typeface="Trebuchet MS"/>
            </a:endParaRPr>
          </a:p>
          <a:p>
            <a:pPr algn="just" lvl="2" marL="469900" marR="38100" indent="-228600">
              <a:lnSpc>
                <a:spcPct val="94200"/>
              </a:lnSpc>
              <a:buFont typeface="Symbol"/>
              <a:buChar char=""/>
              <a:tabLst>
                <a:tab pos="469900" algn="l"/>
              </a:tabLst>
            </a:pPr>
            <a:r>
              <a:rPr dirty="0" sz="1200">
                <a:latin typeface="Trebuchet MS"/>
                <a:cs typeface="Trebuchet MS"/>
              </a:rPr>
              <a:t>To</a:t>
            </a:r>
            <a:r>
              <a:rPr dirty="0" sz="1200" spc="2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explore</a:t>
            </a:r>
            <a:r>
              <a:rPr dirty="0" sz="1200" spc="204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204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basic</a:t>
            </a:r>
            <a:r>
              <a:rPr dirty="0" sz="1200" spc="2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principles</a:t>
            </a:r>
            <a:r>
              <a:rPr dirty="0" sz="1200" spc="204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20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communication</a:t>
            </a:r>
            <a:r>
              <a:rPr dirty="0" sz="1200" spc="204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(verbal</a:t>
            </a:r>
            <a:r>
              <a:rPr dirty="0" sz="1200" spc="2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215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non- </a:t>
            </a:r>
            <a:r>
              <a:rPr dirty="0" sz="1200">
                <a:latin typeface="Trebuchet MS"/>
                <a:cs typeface="Trebuchet MS"/>
              </a:rPr>
              <a:t>verbal)</a:t>
            </a:r>
            <a:r>
              <a:rPr dirty="0" sz="1200" spc="120">
                <a:latin typeface="Trebuchet MS"/>
                <a:cs typeface="Trebuchet MS"/>
              </a:rPr>
              <a:t> 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130">
                <a:latin typeface="Trebuchet MS"/>
                <a:cs typeface="Trebuchet MS"/>
              </a:rPr>
              <a:t>  </a:t>
            </a:r>
            <a:r>
              <a:rPr dirty="0" sz="1200">
                <a:latin typeface="Trebuchet MS"/>
                <a:cs typeface="Trebuchet MS"/>
              </a:rPr>
              <a:t>active,</a:t>
            </a:r>
            <a:r>
              <a:rPr dirty="0" sz="1200" spc="125">
                <a:latin typeface="Trebuchet MS"/>
                <a:cs typeface="Trebuchet MS"/>
              </a:rPr>
              <a:t>  </a:t>
            </a:r>
            <a:r>
              <a:rPr dirty="0" sz="1200">
                <a:latin typeface="Trebuchet MS"/>
                <a:cs typeface="Trebuchet MS"/>
              </a:rPr>
              <a:t>empathetic</a:t>
            </a:r>
            <a:r>
              <a:rPr dirty="0" sz="1200" spc="130">
                <a:latin typeface="Trebuchet MS"/>
                <a:cs typeface="Trebuchet MS"/>
              </a:rPr>
              <a:t>  </a:t>
            </a:r>
            <a:r>
              <a:rPr dirty="0" sz="1200">
                <a:latin typeface="Trebuchet MS"/>
                <a:cs typeface="Trebuchet MS"/>
              </a:rPr>
              <a:t>listening,</a:t>
            </a:r>
            <a:r>
              <a:rPr dirty="0" sz="1200" spc="125">
                <a:latin typeface="Trebuchet MS"/>
                <a:cs typeface="Trebuchet MS"/>
              </a:rPr>
              <a:t>  </a:t>
            </a:r>
            <a:r>
              <a:rPr dirty="0" sz="1200">
                <a:latin typeface="Trebuchet MS"/>
                <a:cs typeface="Trebuchet MS"/>
              </a:rPr>
              <a:t>speaking</a:t>
            </a:r>
            <a:r>
              <a:rPr dirty="0" sz="1200" spc="125">
                <a:latin typeface="Trebuchet MS"/>
                <a:cs typeface="Trebuchet MS"/>
              </a:rPr>
              <a:t> 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130">
                <a:latin typeface="Trebuchet MS"/>
                <a:cs typeface="Trebuchet MS"/>
              </a:rPr>
              <a:t>  </a:t>
            </a:r>
            <a:r>
              <a:rPr dirty="0" sz="1200" spc="-10">
                <a:latin typeface="Trebuchet MS"/>
                <a:cs typeface="Trebuchet MS"/>
              </a:rPr>
              <a:t>writing techniques.</a:t>
            </a:r>
            <a:endParaRPr sz="1200">
              <a:latin typeface="Trebuchet MS"/>
              <a:cs typeface="Trebuchet MS"/>
            </a:endParaRPr>
          </a:p>
          <a:p>
            <a:pPr algn="just" lvl="2" marL="469900" marR="345440" indent="-228600">
              <a:lnSpc>
                <a:spcPts val="1320"/>
              </a:lnSpc>
              <a:spcBef>
                <a:spcPts val="265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200">
                <a:latin typeface="Trebuchet MS"/>
                <a:cs typeface="Trebuchet MS"/>
              </a:rPr>
              <a:t>To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expose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student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to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new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technologies,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researches,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products, </a:t>
            </a:r>
            <a:r>
              <a:rPr dirty="0" sz="1200">
                <a:latin typeface="Trebuchet MS"/>
                <a:cs typeface="Trebuchet MS"/>
              </a:rPr>
              <a:t>algorithms,</a:t>
            </a:r>
            <a:r>
              <a:rPr dirty="0" sz="1200" spc="-6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services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ts val="1415"/>
              </a:lnSpc>
              <a:spcBef>
                <a:spcPts val="1320"/>
              </a:spcBef>
            </a:pPr>
            <a:r>
              <a:rPr dirty="0" sz="1200" b="1">
                <a:latin typeface="Trebuchet MS"/>
                <a:cs typeface="Trebuchet MS"/>
              </a:rPr>
              <a:t>Outcomes</a:t>
            </a:r>
            <a:r>
              <a:rPr dirty="0" sz="1200" spc="-20" b="1">
                <a:latin typeface="Trebuchet MS"/>
                <a:cs typeface="Trebuchet MS"/>
              </a:rPr>
              <a:t> </a:t>
            </a:r>
            <a:r>
              <a:rPr dirty="0" sz="1200" spc="-50" b="1">
                <a:latin typeface="Trebuchet MS"/>
                <a:cs typeface="Trebuchet MS"/>
              </a:rPr>
              <a:t>-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latin typeface="Trebuchet MS"/>
                <a:cs typeface="Trebuchet MS"/>
              </a:rPr>
              <a:t>On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completion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course,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student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will–</a:t>
            </a:r>
            <a:endParaRPr sz="1200">
              <a:latin typeface="Trebuchet MS"/>
              <a:cs typeface="Trebuchet MS"/>
            </a:endParaRPr>
          </a:p>
          <a:p>
            <a:pPr lvl="2" marL="469900" marR="5080" indent="-228600">
              <a:lnSpc>
                <a:spcPts val="1340"/>
              </a:lnSpc>
              <a:spcBef>
                <a:spcPts val="200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200">
                <a:latin typeface="Trebuchet MS"/>
                <a:cs typeface="Trebuchet MS"/>
              </a:rPr>
              <a:t>be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able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to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be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familiar</a:t>
            </a:r>
            <a:r>
              <a:rPr dirty="0" sz="1200" spc="-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with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basic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technical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writing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concepts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terms, </a:t>
            </a:r>
            <a:r>
              <a:rPr dirty="0" sz="1200">
                <a:latin typeface="Trebuchet MS"/>
                <a:cs typeface="Trebuchet MS"/>
              </a:rPr>
              <a:t>such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as</a:t>
            </a:r>
            <a:r>
              <a:rPr dirty="0" sz="1200" spc="-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audience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analysis,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jargon,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format,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visuals,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presentation.</a:t>
            </a:r>
            <a:endParaRPr sz="1200">
              <a:latin typeface="Trebuchet MS"/>
              <a:cs typeface="Trebuchet MS"/>
            </a:endParaRPr>
          </a:p>
          <a:p>
            <a:pPr lvl="2" marL="469900" marR="153035" indent="-228600">
              <a:lnSpc>
                <a:spcPts val="1350"/>
              </a:lnSpc>
              <a:spcBef>
                <a:spcPts val="195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200">
                <a:latin typeface="Trebuchet MS"/>
                <a:cs typeface="Trebuchet MS"/>
              </a:rPr>
              <a:t>be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able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to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improve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skills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to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read,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understand,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interpret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material </a:t>
            </a:r>
            <a:r>
              <a:rPr dirty="0" sz="1200">
                <a:latin typeface="Trebuchet MS"/>
                <a:cs typeface="Trebuchet MS"/>
              </a:rPr>
              <a:t>on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technology.</a:t>
            </a:r>
            <a:endParaRPr sz="1200">
              <a:latin typeface="Trebuchet MS"/>
              <a:cs typeface="Trebuchet MS"/>
            </a:endParaRPr>
          </a:p>
          <a:p>
            <a:pPr lvl="2" marL="469265" indent="-227965">
              <a:lnSpc>
                <a:spcPts val="1430"/>
              </a:lnSpc>
              <a:buSzPct val="958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Trebuchet MS"/>
                <a:cs typeface="Trebuchet MS"/>
              </a:rPr>
              <a:t>improve</a:t>
            </a:r>
            <a:r>
              <a:rPr dirty="0" sz="1200" spc="-5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communication</a:t>
            </a:r>
            <a:r>
              <a:rPr dirty="0" sz="1200" spc="-5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writing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skills</a:t>
            </a:r>
            <a:endParaRPr sz="1200">
              <a:latin typeface="Trebuchet MS"/>
              <a:cs typeface="Trebuchet MS"/>
            </a:endParaRPr>
          </a:p>
          <a:p>
            <a:pPr lvl="1" marL="200660" indent="-187960">
              <a:lnSpc>
                <a:spcPct val="100000"/>
              </a:lnSpc>
              <a:spcBef>
                <a:spcPts val="600"/>
              </a:spcBef>
              <a:buAutoNum type="alphaLcPeriod"/>
              <a:tabLst>
                <a:tab pos="200660" algn="l"/>
              </a:tabLst>
            </a:pPr>
            <a:r>
              <a:rPr dirty="0" u="sng" sz="12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Guidelines</a:t>
            </a:r>
            <a:r>
              <a:rPr dirty="0" u="sng" sz="1200" spc="-2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for</a:t>
            </a:r>
            <a:r>
              <a:rPr dirty="0" u="sng" sz="1200" spc="-3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selection</a:t>
            </a:r>
            <a:r>
              <a:rPr dirty="0" u="sng" sz="1200" spc="-1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of</a:t>
            </a:r>
            <a:r>
              <a:rPr dirty="0" u="sng" sz="1200" spc="-3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Seminar</a:t>
            </a:r>
            <a:r>
              <a:rPr dirty="0" u="sng" sz="1200" spc="-3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00" spc="-2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Topic</a:t>
            </a:r>
            <a:endParaRPr sz="1200">
              <a:latin typeface="Trebuchet MS"/>
              <a:cs typeface="Trebuchet MS"/>
            </a:endParaRPr>
          </a:p>
          <a:p>
            <a:pPr lvl="2" marL="469900" marR="58419" indent="-228600">
              <a:lnSpc>
                <a:spcPct val="97300"/>
              </a:lnSpc>
              <a:spcBef>
                <a:spcPts val="710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200">
                <a:latin typeface="Trebuchet MS"/>
                <a:cs typeface="Trebuchet MS"/>
              </a:rPr>
              <a:t>Each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student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will</a:t>
            </a:r>
            <a:r>
              <a:rPr dirty="0" sz="1200" spc="-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select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topic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in</a:t>
            </a:r>
            <a:r>
              <a:rPr dirty="0" sz="1200" spc="-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area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Computer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Engineering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2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Technology</a:t>
            </a:r>
            <a:r>
              <a:rPr dirty="0" sz="1200" spc="2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preferably</a:t>
            </a:r>
            <a:r>
              <a:rPr dirty="0" sz="1200" spc="2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keeping</a:t>
            </a:r>
            <a:r>
              <a:rPr dirty="0" sz="1200" spc="2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track</a:t>
            </a:r>
            <a:r>
              <a:rPr dirty="0" sz="1200" spc="204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with</a:t>
            </a:r>
            <a:r>
              <a:rPr dirty="0" sz="1200" spc="204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recent</a:t>
            </a:r>
            <a:r>
              <a:rPr dirty="0" sz="1200" spc="21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technological </a:t>
            </a:r>
            <a:r>
              <a:rPr dirty="0" sz="1200">
                <a:latin typeface="Trebuchet MS"/>
                <a:cs typeface="Trebuchet MS"/>
              </a:rPr>
              <a:t>trends</a:t>
            </a:r>
            <a:r>
              <a:rPr dirty="0" sz="1200" spc="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development</a:t>
            </a:r>
            <a:r>
              <a:rPr dirty="0" sz="1200" spc="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beyond</a:t>
            </a:r>
            <a:r>
              <a:rPr dirty="0" sz="1200" spc="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scope</a:t>
            </a:r>
            <a:r>
              <a:rPr dirty="0" sz="1200" spc="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syllabus</a:t>
            </a:r>
            <a:r>
              <a:rPr dirty="0" sz="1200" spc="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avoiding</a:t>
            </a:r>
            <a:r>
              <a:rPr dirty="0" sz="1200" spc="3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repetition </a:t>
            </a:r>
            <a:r>
              <a:rPr dirty="0" sz="1200">
                <a:latin typeface="Trebuchet MS"/>
                <a:cs typeface="Trebuchet MS"/>
              </a:rPr>
              <a:t>in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consecutive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years.</a:t>
            </a:r>
            <a:endParaRPr sz="1200">
              <a:latin typeface="Trebuchet MS"/>
              <a:cs typeface="Trebuchet MS"/>
            </a:endParaRPr>
          </a:p>
          <a:p>
            <a:pPr lvl="2" marL="469265" indent="-227965">
              <a:lnSpc>
                <a:spcPct val="100000"/>
              </a:lnSpc>
              <a:spcBef>
                <a:spcPts val="20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topic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must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be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selected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in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consultation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with</a:t>
            </a:r>
            <a:r>
              <a:rPr dirty="0" sz="1200" spc="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institute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guide.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359535" y="9905466"/>
            <a:ext cx="1012825" cy="1758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000">
                <a:latin typeface="Cambria"/>
                <a:cs typeface="Cambria"/>
              </a:rPr>
              <a:t>Seminar</a:t>
            </a:r>
            <a:r>
              <a:rPr dirty="0" sz="1000" spc="-3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Log</a:t>
            </a:r>
            <a:r>
              <a:rPr dirty="0" sz="1000" spc="-20">
                <a:latin typeface="Cambria"/>
                <a:cs typeface="Cambria"/>
              </a:rPr>
              <a:t> Book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783585" y="9905466"/>
            <a:ext cx="2537460" cy="1758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000">
                <a:latin typeface="Cambria"/>
                <a:cs typeface="Cambria"/>
              </a:rPr>
              <a:t>Third</a:t>
            </a:r>
            <a:r>
              <a:rPr dirty="0" sz="1000" spc="-1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Year</a:t>
            </a:r>
            <a:r>
              <a:rPr dirty="0" sz="1000" spc="-1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Computer</a:t>
            </a:r>
            <a:r>
              <a:rPr dirty="0" sz="1000" spc="-10">
                <a:latin typeface="Cambria"/>
                <a:cs typeface="Cambria"/>
              </a:rPr>
              <a:t> Engineering,</a:t>
            </a:r>
            <a:r>
              <a:rPr dirty="0" sz="1000" spc="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SPPU,</a:t>
            </a:r>
            <a:r>
              <a:rPr dirty="0" sz="1000" spc="5">
                <a:latin typeface="Cambria"/>
                <a:cs typeface="Cambria"/>
              </a:rPr>
              <a:t> </a:t>
            </a:r>
            <a:r>
              <a:rPr dirty="0" sz="1000" spc="-20">
                <a:latin typeface="Cambria"/>
                <a:cs typeface="Cambria"/>
              </a:rPr>
              <a:t>Pune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73025">
              <a:lnSpc>
                <a:spcPct val="100000"/>
              </a:lnSpc>
              <a:spcBef>
                <a:spcPts val="60"/>
              </a:spcBef>
            </a:pPr>
            <a:r>
              <a:rPr dirty="0"/>
              <a:t>Page</a:t>
            </a:r>
            <a:r>
              <a:rPr dirty="0" spc="-15"/>
              <a:t> </a:t>
            </a:r>
            <a:r>
              <a:rPr dirty="0" spc="-50"/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3819" y="9839783"/>
            <a:ext cx="5311775" cy="55878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304800" y="10366375"/>
            <a:ext cx="6955155" cy="18415"/>
            <a:chOff x="304800" y="10366375"/>
            <a:chExt cx="6955155" cy="18415"/>
          </a:xfrm>
        </p:grpSpPr>
        <p:sp>
          <p:nvSpPr>
            <p:cNvPr id="4" name="object 4" descr=""/>
            <p:cNvSpPr/>
            <p:nvPr/>
          </p:nvSpPr>
          <p:spPr>
            <a:xfrm>
              <a:off x="7247890" y="10366375"/>
              <a:ext cx="12065" cy="18415"/>
            </a:xfrm>
            <a:custGeom>
              <a:avLst/>
              <a:gdLst/>
              <a:ahLst/>
              <a:cxnLst/>
              <a:rect l="l" t="t" r="r" b="b"/>
              <a:pathLst>
                <a:path w="12065" h="18415">
                  <a:moveTo>
                    <a:pt x="12064" y="0"/>
                  </a:moveTo>
                  <a:lnTo>
                    <a:pt x="0" y="0"/>
                  </a:lnTo>
                  <a:lnTo>
                    <a:pt x="0" y="18414"/>
                  </a:lnTo>
                  <a:lnTo>
                    <a:pt x="12064" y="18414"/>
                  </a:lnTo>
                  <a:lnTo>
                    <a:pt x="12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04800" y="10369550"/>
              <a:ext cx="6951980" cy="12065"/>
            </a:xfrm>
            <a:custGeom>
              <a:avLst/>
              <a:gdLst/>
              <a:ahLst/>
              <a:cxnLst/>
              <a:rect l="l" t="t" r="r" b="b"/>
              <a:pathLst>
                <a:path w="6951980" h="12065">
                  <a:moveTo>
                    <a:pt x="0" y="12064"/>
                  </a:moveTo>
                  <a:lnTo>
                    <a:pt x="6951980" y="12064"/>
                  </a:lnTo>
                </a:path>
                <a:path w="6951980" h="12065">
                  <a:moveTo>
                    <a:pt x="12700" y="0"/>
                  </a:moveTo>
                  <a:lnTo>
                    <a:pt x="6939915" y="0"/>
                  </a:lnTo>
                </a:path>
              </a:pathLst>
            </a:custGeom>
            <a:ln w="60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359535" y="895857"/>
            <a:ext cx="5292725" cy="429704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just" marL="469900" marR="5080" indent="-228600">
              <a:lnSpc>
                <a:spcPct val="94200"/>
              </a:lnSpc>
              <a:spcBef>
                <a:spcPts val="180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200">
                <a:latin typeface="Trebuchet MS"/>
                <a:cs typeface="Trebuchet MS"/>
              </a:rPr>
              <a:t>Each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student will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make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</a:t>
            </a:r>
            <a:r>
              <a:rPr dirty="0" sz="1200" spc="-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seminar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presentation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using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audio/visual </a:t>
            </a:r>
            <a:r>
              <a:rPr dirty="0" sz="1200" spc="-20">
                <a:latin typeface="Trebuchet MS"/>
                <a:cs typeface="Trebuchet MS"/>
              </a:rPr>
              <a:t>aids </a:t>
            </a:r>
            <a:r>
              <a:rPr dirty="0" sz="1200">
                <a:latin typeface="Trebuchet MS"/>
                <a:cs typeface="Trebuchet MS"/>
              </a:rPr>
              <a:t>for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duration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20-25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minutes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submit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-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seminar</a:t>
            </a:r>
            <a:r>
              <a:rPr dirty="0" sz="1200" spc="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report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prepared </a:t>
            </a:r>
            <a:r>
              <a:rPr dirty="0" sz="1200">
                <a:latin typeface="Trebuchet MS"/>
                <a:cs typeface="Trebuchet MS"/>
              </a:rPr>
              <a:t>in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Latex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only.</a:t>
            </a:r>
            <a:endParaRPr sz="1200">
              <a:latin typeface="Trebuchet MS"/>
              <a:cs typeface="Trebuchet MS"/>
            </a:endParaRPr>
          </a:p>
          <a:p>
            <a:pPr algn="just" marL="469265" indent="-227965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Trebuchet MS"/>
                <a:cs typeface="Trebuchet MS"/>
              </a:rPr>
              <a:t>Active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participation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at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classmate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seminars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is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essential.</a:t>
            </a:r>
            <a:endParaRPr sz="1200">
              <a:latin typeface="Trebuchet MS"/>
              <a:cs typeface="Trebuchet MS"/>
            </a:endParaRPr>
          </a:p>
          <a:p>
            <a:pPr algn="just" marL="469900" marR="160655" indent="-228600">
              <a:lnSpc>
                <a:spcPct val="103299"/>
              </a:lnSpc>
              <a:spcBef>
                <a:spcPts val="95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200">
                <a:latin typeface="Trebuchet MS"/>
                <a:cs typeface="Trebuchet MS"/>
              </a:rPr>
              <a:t>Softcopy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(CD)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must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include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copy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synopsis,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report,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PPT,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reference </a:t>
            </a:r>
            <a:r>
              <a:rPr dirty="0" sz="1200">
                <a:latin typeface="Trebuchet MS"/>
                <a:cs typeface="Trebuchet MS"/>
              </a:rPr>
              <a:t>material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related.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200">
              <a:latin typeface="Trebuchet MS"/>
              <a:cs typeface="Trebuchet MS"/>
            </a:endParaRPr>
          </a:p>
          <a:p>
            <a:pPr marL="70485">
              <a:lnSpc>
                <a:spcPct val="100000"/>
              </a:lnSpc>
            </a:pPr>
            <a:r>
              <a:rPr dirty="0" sz="1200" b="1">
                <a:latin typeface="Trebuchet MS"/>
                <a:cs typeface="Trebuchet MS"/>
              </a:rPr>
              <a:t>c.</a:t>
            </a:r>
            <a:r>
              <a:rPr dirty="0" sz="1200" spc="-95" b="1">
                <a:latin typeface="Trebuchet MS"/>
                <a:cs typeface="Trebuchet MS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Recommended</a:t>
            </a:r>
            <a:r>
              <a:rPr dirty="0" u="sng" sz="1200" spc="-7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Guidelines</a:t>
            </a:r>
            <a:r>
              <a:rPr dirty="0" u="sng" sz="1200" spc="-4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for</a:t>
            </a:r>
            <a:r>
              <a:rPr dirty="0" u="sng" sz="1200" spc="-5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Evaluation</a:t>
            </a:r>
            <a:endParaRPr sz="1200">
              <a:latin typeface="Trebuchet MS"/>
              <a:cs typeface="Trebuchet MS"/>
            </a:endParaRPr>
          </a:p>
          <a:p>
            <a:pPr marL="12700" marR="196215">
              <a:lnSpc>
                <a:spcPct val="108300"/>
              </a:lnSpc>
              <a:spcBef>
                <a:spcPts val="1255"/>
              </a:spcBef>
            </a:pPr>
            <a:r>
              <a:rPr dirty="0" sz="1200">
                <a:latin typeface="Trebuchet MS"/>
                <a:cs typeface="Trebuchet MS"/>
              </a:rPr>
              <a:t>Panel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staff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members</a:t>
            </a:r>
            <a:r>
              <a:rPr dirty="0" sz="1200" spc="-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along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with</a:t>
            </a:r>
            <a:r>
              <a:rPr dirty="0" sz="1200" spc="-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</a:t>
            </a:r>
            <a:r>
              <a:rPr dirty="0" sz="1200" spc="-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guide</a:t>
            </a:r>
            <a:r>
              <a:rPr dirty="0" sz="1200" spc="-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would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be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assessing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seminar </a:t>
            </a:r>
            <a:r>
              <a:rPr dirty="0" sz="1200">
                <a:latin typeface="Trebuchet MS"/>
                <a:cs typeface="Trebuchet MS"/>
              </a:rPr>
              <a:t>work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based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on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these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parameters-</a:t>
            </a:r>
            <a:endParaRPr sz="1200">
              <a:latin typeface="Trebuchet MS"/>
              <a:cs typeface="Trebuchet MS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1200" spc="-10">
                <a:latin typeface="Trebuchet MS"/>
                <a:cs typeface="Trebuchet MS"/>
              </a:rPr>
              <a:t>Topic</a:t>
            </a:r>
            <a:endParaRPr sz="1200">
              <a:latin typeface="Trebuchet MS"/>
              <a:cs typeface="Trebuchet MS"/>
            </a:endParaRPr>
          </a:p>
          <a:p>
            <a:pPr marL="521334" indent="-280035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521334" algn="l"/>
              </a:tabLst>
            </a:pPr>
            <a:r>
              <a:rPr dirty="0" sz="1200">
                <a:latin typeface="Trebuchet MS"/>
                <a:cs typeface="Trebuchet MS"/>
              </a:rPr>
              <a:t>Contents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Presentation</a:t>
            </a:r>
            <a:endParaRPr sz="1200">
              <a:latin typeface="Trebuchet MS"/>
              <a:cs typeface="Trebuchet MS"/>
            </a:endParaRPr>
          </a:p>
          <a:p>
            <a:pPr marL="521334" indent="-280035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521334" algn="l"/>
              </a:tabLst>
            </a:pPr>
            <a:r>
              <a:rPr dirty="0" sz="1200">
                <a:latin typeface="Trebuchet MS"/>
                <a:cs typeface="Trebuchet MS"/>
              </a:rPr>
              <a:t>regularity,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Punctuality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Timely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Completion</a:t>
            </a:r>
            <a:endParaRPr sz="1200">
              <a:latin typeface="Trebuchet MS"/>
              <a:cs typeface="Trebuchet MS"/>
            </a:endParaRPr>
          </a:p>
          <a:p>
            <a:pPr marL="521334" indent="-280035">
              <a:lnSpc>
                <a:spcPct val="100000"/>
              </a:lnSpc>
              <a:spcBef>
                <a:spcPts val="220"/>
              </a:spcBef>
              <a:buFont typeface="Symbol"/>
              <a:buChar char=""/>
              <a:tabLst>
                <a:tab pos="521334" algn="l"/>
              </a:tabLst>
            </a:pPr>
            <a:r>
              <a:rPr dirty="0" sz="1200">
                <a:latin typeface="Trebuchet MS"/>
                <a:cs typeface="Trebuchet MS"/>
              </a:rPr>
              <a:t>Question</a:t>
            </a:r>
            <a:r>
              <a:rPr dirty="0" sz="1200" spc="-5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Answers</a:t>
            </a:r>
            <a:endParaRPr sz="1200">
              <a:latin typeface="Trebuchet MS"/>
              <a:cs typeface="Trebuchet MS"/>
            </a:endParaRPr>
          </a:p>
          <a:p>
            <a:pPr marL="521334" indent="-28003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521334" algn="l"/>
              </a:tabLst>
            </a:pPr>
            <a:r>
              <a:rPr dirty="0" sz="1200">
                <a:latin typeface="Trebuchet MS"/>
                <a:cs typeface="Trebuchet MS"/>
              </a:rPr>
              <a:t>Report,</a:t>
            </a:r>
            <a:r>
              <a:rPr dirty="0" sz="1200" spc="-5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Paper</a:t>
            </a:r>
            <a:r>
              <a:rPr dirty="0" sz="1200" spc="-5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Presentation/Publication</a:t>
            </a:r>
            <a:endParaRPr sz="1200">
              <a:latin typeface="Trebuchet MS"/>
              <a:cs typeface="Trebuchet MS"/>
            </a:endParaRPr>
          </a:p>
          <a:p>
            <a:pPr marL="521334" indent="-280035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521334" algn="l"/>
              </a:tabLst>
            </a:pPr>
            <a:r>
              <a:rPr dirty="0" sz="1200">
                <a:latin typeface="Trebuchet MS"/>
                <a:cs typeface="Trebuchet MS"/>
              </a:rPr>
              <a:t>Attendance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Active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Participation.</a:t>
            </a:r>
            <a:endParaRPr sz="1200">
              <a:latin typeface="Trebuchet MS"/>
              <a:cs typeface="Trebuchet MS"/>
            </a:endParaRPr>
          </a:p>
          <a:p>
            <a:pPr algn="just" marL="12700" marR="9525">
              <a:lnSpc>
                <a:spcPct val="110600"/>
              </a:lnSpc>
              <a:spcBef>
                <a:spcPts val="1095"/>
              </a:spcBef>
            </a:pPr>
            <a:r>
              <a:rPr dirty="0" sz="1200">
                <a:latin typeface="Trebuchet MS"/>
                <a:cs typeface="Trebuchet MS"/>
              </a:rPr>
              <a:t>(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Kindly</a:t>
            </a:r>
            <a:r>
              <a:rPr dirty="0" u="sng" sz="1200" spc="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note</a:t>
            </a:r>
            <a:r>
              <a:rPr dirty="0" u="sng" sz="1200" spc="6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that</a:t>
            </a:r>
            <a:r>
              <a:rPr dirty="0" u="sng" sz="1200" spc="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these</a:t>
            </a:r>
            <a:r>
              <a:rPr dirty="0" u="sng" sz="1200" spc="4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guidelines</a:t>
            </a:r>
            <a:r>
              <a:rPr dirty="0" u="sng" sz="1200" spc="4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provided</a:t>
            </a:r>
            <a:r>
              <a:rPr dirty="0" u="sng" sz="1200" spc="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for</a:t>
            </a:r>
            <a:r>
              <a:rPr dirty="0" u="sng" sz="1200" spc="4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selection,</a:t>
            </a:r>
            <a:r>
              <a:rPr dirty="0" u="sng" sz="1200" spc="4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00" spc="-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evaluation,</a:t>
            </a:r>
            <a:r>
              <a:rPr dirty="0" sz="1200" spc="-10">
                <a:latin typeface="Trebuchet MS"/>
                <a:cs typeface="Trebuchet MS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presentation</a:t>
            </a:r>
            <a:r>
              <a:rPr dirty="0" u="sng" sz="1200" spc="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and</a:t>
            </a:r>
            <a:r>
              <a:rPr dirty="0" u="sng" sz="1200" spc="5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documentation</a:t>
            </a:r>
            <a:r>
              <a:rPr dirty="0" u="sng" sz="1200" spc="5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are</a:t>
            </a:r>
            <a:r>
              <a:rPr dirty="0" u="sng" sz="1200" spc="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recommended</a:t>
            </a:r>
            <a:r>
              <a:rPr dirty="0" u="sng" sz="1200" spc="6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to</a:t>
            </a:r>
            <a:r>
              <a:rPr dirty="0" u="sng" sz="1200" spc="5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follow.</a:t>
            </a:r>
            <a:r>
              <a:rPr dirty="0" u="sng" sz="1200" spc="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However</a:t>
            </a:r>
            <a:r>
              <a:rPr dirty="0" u="sng" sz="1200" spc="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it</a:t>
            </a:r>
            <a:r>
              <a:rPr dirty="0" u="sng" sz="1200" spc="5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00" spc="-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is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suggested</a:t>
            </a:r>
            <a:r>
              <a:rPr dirty="0" u="sng" sz="1200" spc="2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to</a:t>
            </a:r>
            <a:r>
              <a:rPr dirty="0" u="sng" sz="1200" spc="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refer</a:t>
            </a:r>
            <a:r>
              <a:rPr dirty="0" u="sng" sz="1200" spc="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the</a:t>
            </a:r>
            <a:r>
              <a:rPr dirty="0" u="sng" sz="1200" spc="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guidelines</a:t>
            </a:r>
            <a:r>
              <a:rPr dirty="0" u="sng" sz="1200" spc="1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prescribed</a:t>
            </a:r>
            <a:r>
              <a:rPr dirty="0" u="sng" sz="1200" spc="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</a:t>
            </a:r>
            <a:r>
              <a:rPr dirty="0" u="sng" sz="1200" spc="1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respective</a:t>
            </a:r>
            <a:r>
              <a:rPr dirty="0" u="sng" sz="1200" spc="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course</a:t>
            </a:r>
            <a:r>
              <a:rPr dirty="0" u="sng" sz="1200" spc="1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of</a:t>
            </a:r>
            <a:r>
              <a:rPr dirty="0" u="sng" sz="1200" spc="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00" spc="-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syllabus</a:t>
            </a:r>
            <a:r>
              <a:rPr dirty="0" sz="1200" spc="-10">
                <a:latin typeface="Trebuchet MS"/>
                <a:cs typeface="Trebuchet MS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by</a:t>
            </a:r>
            <a:r>
              <a:rPr dirty="0" u="sng" sz="1200" spc="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00" spc="-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SPPU</a:t>
            </a:r>
            <a:r>
              <a:rPr dirty="0" sz="1200" spc="-10">
                <a:latin typeface="Trebuchet MS"/>
                <a:cs typeface="Trebuchet MS"/>
              </a:rPr>
              <a:t>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359535" y="9905466"/>
            <a:ext cx="1012825" cy="1758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000">
                <a:latin typeface="Cambria"/>
                <a:cs typeface="Cambria"/>
              </a:rPr>
              <a:t>Seminar</a:t>
            </a:r>
            <a:r>
              <a:rPr dirty="0" sz="1000" spc="-3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Log</a:t>
            </a:r>
            <a:r>
              <a:rPr dirty="0" sz="1000" spc="-20">
                <a:latin typeface="Cambria"/>
                <a:cs typeface="Cambria"/>
              </a:rPr>
              <a:t> Book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783585" y="9905466"/>
            <a:ext cx="2537460" cy="1758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000">
                <a:latin typeface="Cambria"/>
                <a:cs typeface="Cambria"/>
              </a:rPr>
              <a:t>Third</a:t>
            </a:r>
            <a:r>
              <a:rPr dirty="0" sz="1000" spc="-1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Year</a:t>
            </a:r>
            <a:r>
              <a:rPr dirty="0" sz="1000" spc="-1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Computer</a:t>
            </a:r>
            <a:r>
              <a:rPr dirty="0" sz="1000" spc="-10">
                <a:latin typeface="Cambria"/>
                <a:cs typeface="Cambria"/>
              </a:rPr>
              <a:t> Engineering,</a:t>
            </a:r>
            <a:r>
              <a:rPr dirty="0" sz="1000" spc="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SPPU,</a:t>
            </a:r>
            <a:r>
              <a:rPr dirty="0" sz="1000" spc="5">
                <a:latin typeface="Cambria"/>
                <a:cs typeface="Cambria"/>
              </a:rPr>
              <a:t> </a:t>
            </a:r>
            <a:r>
              <a:rPr dirty="0" sz="1000" spc="-20">
                <a:latin typeface="Cambria"/>
                <a:cs typeface="Cambria"/>
              </a:rPr>
              <a:t>Pune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73025">
              <a:lnSpc>
                <a:spcPct val="100000"/>
              </a:lnSpc>
              <a:spcBef>
                <a:spcPts val="60"/>
              </a:spcBef>
            </a:pPr>
            <a:r>
              <a:rPr dirty="0"/>
              <a:t>Page</a:t>
            </a:r>
            <a:r>
              <a:rPr dirty="0" spc="-15"/>
              <a:t> </a:t>
            </a:r>
            <a:r>
              <a:rPr dirty="0" spc="-50"/>
              <a:t>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3819" y="9843212"/>
            <a:ext cx="5311775" cy="55878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304800" y="10370184"/>
            <a:ext cx="6955155" cy="18415"/>
            <a:chOff x="304800" y="10370184"/>
            <a:chExt cx="6955155" cy="18415"/>
          </a:xfrm>
        </p:grpSpPr>
        <p:sp>
          <p:nvSpPr>
            <p:cNvPr id="4" name="object 4" descr=""/>
            <p:cNvSpPr/>
            <p:nvPr/>
          </p:nvSpPr>
          <p:spPr>
            <a:xfrm>
              <a:off x="7247890" y="10370184"/>
              <a:ext cx="12065" cy="18415"/>
            </a:xfrm>
            <a:custGeom>
              <a:avLst/>
              <a:gdLst/>
              <a:ahLst/>
              <a:cxnLst/>
              <a:rect l="l" t="t" r="r" b="b"/>
              <a:pathLst>
                <a:path w="12065" h="18415">
                  <a:moveTo>
                    <a:pt x="12064" y="0"/>
                  </a:moveTo>
                  <a:lnTo>
                    <a:pt x="0" y="0"/>
                  </a:lnTo>
                  <a:lnTo>
                    <a:pt x="0" y="18415"/>
                  </a:lnTo>
                  <a:lnTo>
                    <a:pt x="12064" y="18415"/>
                  </a:lnTo>
                  <a:lnTo>
                    <a:pt x="12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04800" y="10373359"/>
              <a:ext cx="6951980" cy="12065"/>
            </a:xfrm>
            <a:custGeom>
              <a:avLst/>
              <a:gdLst/>
              <a:ahLst/>
              <a:cxnLst/>
              <a:rect l="l" t="t" r="r" b="b"/>
              <a:pathLst>
                <a:path w="6951980" h="12065">
                  <a:moveTo>
                    <a:pt x="0" y="12065"/>
                  </a:moveTo>
                  <a:lnTo>
                    <a:pt x="6951980" y="12065"/>
                  </a:lnTo>
                </a:path>
                <a:path w="6951980" h="12065">
                  <a:moveTo>
                    <a:pt x="12700" y="0"/>
                  </a:moveTo>
                  <a:lnTo>
                    <a:pt x="6939915" y="0"/>
                  </a:lnTo>
                </a:path>
              </a:pathLst>
            </a:custGeom>
            <a:ln w="60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359535" y="874521"/>
            <a:ext cx="389318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sng" sz="14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2.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Copy</a:t>
            </a:r>
            <a:r>
              <a:rPr dirty="0" u="sng" sz="1400" spc="-2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of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Synopsis</a:t>
            </a:r>
            <a:r>
              <a:rPr dirty="0" u="sng" sz="1400" spc="-5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as</a:t>
            </a:r>
            <a:r>
              <a:rPr dirty="0" u="sng" sz="1400" spc="-3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per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format</a:t>
            </a:r>
            <a:r>
              <a:rPr dirty="0" u="sng" sz="1400" spc="-2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(Annexure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2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359535" y="9905466"/>
            <a:ext cx="1012825" cy="1758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000">
                <a:latin typeface="Cambria"/>
                <a:cs typeface="Cambria"/>
              </a:rPr>
              <a:t>Seminar</a:t>
            </a:r>
            <a:r>
              <a:rPr dirty="0" sz="1000" spc="-3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Log</a:t>
            </a:r>
            <a:r>
              <a:rPr dirty="0" sz="1000" spc="-20">
                <a:latin typeface="Cambria"/>
                <a:cs typeface="Cambria"/>
              </a:rPr>
              <a:t> Book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783585" y="9905466"/>
            <a:ext cx="2537460" cy="1758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000">
                <a:latin typeface="Cambria"/>
                <a:cs typeface="Cambria"/>
              </a:rPr>
              <a:t>Third</a:t>
            </a:r>
            <a:r>
              <a:rPr dirty="0" sz="1000" spc="-1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Year</a:t>
            </a:r>
            <a:r>
              <a:rPr dirty="0" sz="1000" spc="-1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Computer</a:t>
            </a:r>
            <a:r>
              <a:rPr dirty="0" sz="1000" spc="-10">
                <a:latin typeface="Cambria"/>
                <a:cs typeface="Cambria"/>
              </a:rPr>
              <a:t> Engineering,</a:t>
            </a:r>
            <a:r>
              <a:rPr dirty="0" sz="1000" spc="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SPPU,</a:t>
            </a:r>
            <a:r>
              <a:rPr dirty="0" sz="1000" spc="5">
                <a:latin typeface="Cambria"/>
                <a:cs typeface="Cambria"/>
              </a:rPr>
              <a:t> </a:t>
            </a:r>
            <a:r>
              <a:rPr dirty="0" sz="1000" spc="-20">
                <a:latin typeface="Cambria"/>
                <a:cs typeface="Cambria"/>
              </a:rPr>
              <a:t>Pune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73025">
              <a:lnSpc>
                <a:spcPct val="100000"/>
              </a:lnSpc>
              <a:spcBef>
                <a:spcPts val="60"/>
              </a:spcBef>
            </a:pPr>
            <a:r>
              <a:rPr dirty="0"/>
              <a:t>Page</a:t>
            </a:r>
            <a:r>
              <a:rPr dirty="0" spc="-15"/>
              <a:t> </a:t>
            </a:r>
            <a:r>
              <a:rPr dirty="0" spc="-50"/>
              <a:t>3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299083" y="1502994"/>
            <a:ext cx="3790315" cy="12573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85"/>
              </a:lnSpc>
            </a:pPr>
            <a:r>
              <a:rPr dirty="0" sz="1200" b="1">
                <a:latin typeface="Times New Roman"/>
                <a:cs typeface="Times New Roman"/>
              </a:rPr>
              <a:t>(include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synopsis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here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before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taking</a:t>
            </a:r>
            <a:r>
              <a:rPr dirty="0" sz="1200" spc="254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print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log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book)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  <dcterms:created xsi:type="dcterms:W3CDTF">2025-09-25T10:19:36Z</dcterms:created>
  <dcterms:modified xsi:type="dcterms:W3CDTF">2025-09-25T10:19:36Z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2025-07-16T00:00:00Z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2025-09-25T00:00:00Z</vt:filetime>
  </property>
  <property fmtid="{D5CDD505-2E9C-101B-9397-08002B2CF9AE}" pid="5" name="Producer">
    <vt:lpwstr>www.ilovepdf.com</vt:lpwstr>
  </property>
</Properties>
</file>