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63" r:id="rId3"/>
    <p:sldId id="311" r:id="rId4"/>
    <p:sldId id="269" r:id="rId5"/>
    <p:sldId id="313" r:id="rId6"/>
    <p:sldId id="314" r:id="rId7"/>
    <p:sldId id="315" r:id="rId8"/>
    <p:sldId id="316" r:id="rId9"/>
    <p:sldId id="284" r:id="rId10"/>
    <p:sldId id="259" r:id="rId11"/>
    <p:sldId id="319" r:id="rId12"/>
    <p:sldId id="258" r:id="rId13"/>
    <p:sldId id="317" r:id="rId14"/>
    <p:sldId id="321" r:id="rId15"/>
    <p:sldId id="322" r:id="rId16"/>
    <p:sldId id="323" r:id="rId17"/>
    <p:sldId id="324" r:id="rId18"/>
    <p:sldId id="264" r:id="rId19"/>
    <p:sldId id="281" r:id="rId20"/>
    <p:sldId id="290" r:id="rId21"/>
  </p:sldIdLst>
  <p:sldSz cx="9144000" cy="5143500" type="screen16x9"/>
  <p:notesSz cx="6858000" cy="9144000"/>
  <p:embeddedFontLst>
    <p:embeddedFont>
      <p:font typeface="Bebas Neue" panose="020B0606020202050201" pitchFamily="34" charset="0"/>
      <p:regular r:id="rId23"/>
    </p:embeddedFont>
    <p:embeddedFont>
      <p:font typeface="Nunito"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aleway Medium"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2561AC-F0C0-49D0-A034-9883809EC6BD}">
  <a:tblStyle styleId="{362561AC-F0C0-49D0-A034-9883809EC6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23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989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84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674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98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24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87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86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54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01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59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_1">
    <p:bg>
      <p:bgPr>
        <a:solidFill>
          <a:schemeClr val="dk1"/>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56" name="Google Shape;156;p2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solidFill>
                  <a:schemeClr val="accent2"/>
                </a:solidFill>
              </a:defRPr>
            </a:lvl1pPr>
            <a:lvl2pPr marL="914400" lvl="1" indent="-317500" rtl="0">
              <a:lnSpc>
                <a:spcPct val="100000"/>
              </a:lnSpc>
              <a:spcBef>
                <a:spcPts val="0"/>
              </a:spcBef>
              <a:spcAft>
                <a:spcPts val="0"/>
              </a:spcAft>
              <a:buClr>
                <a:schemeClr val="accent2"/>
              </a:buClr>
              <a:buSzPts val="1400"/>
              <a:buChar char="○"/>
              <a:defRPr>
                <a:solidFill>
                  <a:schemeClr val="accent2"/>
                </a:solidFill>
              </a:defRPr>
            </a:lvl2pPr>
            <a:lvl3pPr marL="1371600" lvl="2" indent="-317500" rtl="0">
              <a:lnSpc>
                <a:spcPct val="100000"/>
              </a:lnSpc>
              <a:spcBef>
                <a:spcPts val="0"/>
              </a:spcBef>
              <a:spcAft>
                <a:spcPts val="0"/>
              </a:spcAft>
              <a:buClr>
                <a:schemeClr val="accent2"/>
              </a:buClr>
              <a:buSzPts val="1400"/>
              <a:buChar char="■"/>
              <a:defRPr>
                <a:solidFill>
                  <a:schemeClr val="accent2"/>
                </a:solidFill>
              </a:defRPr>
            </a:lvl3pPr>
            <a:lvl4pPr marL="1828800" lvl="3" indent="-317500" rtl="0">
              <a:lnSpc>
                <a:spcPct val="100000"/>
              </a:lnSpc>
              <a:spcBef>
                <a:spcPts val="0"/>
              </a:spcBef>
              <a:spcAft>
                <a:spcPts val="0"/>
              </a:spcAft>
              <a:buClr>
                <a:schemeClr val="accent2"/>
              </a:buClr>
              <a:buSzPts val="1400"/>
              <a:buChar char="●"/>
              <a:defRPr>
                <a:solidFill>
                  <a:schemeClr val="accent2"/>
                </a:solidFill>
              </a:defRPr>
            </a:lvl4pPr>
            <a:lvl5pPr marL="2286000" lvl="4" indent="-317500" rtl="0">
              <a:lnSpc>
                <a:spcPct val="100000"/>
              </a:lnSpc>
              <a:spcBef>
                <a:spcPts val="0"/>
              </a:spcBef>
              <a:spcAft>
                <a:spcPts val="0"/>
              </a:spcAft>
              <a:buClr>
                <a:schemeClr val="accent2"/>
              </a:buClr>
              <a:buSzPts val="1400"/>
              <a:buChar char="○"/>
              <a:defRPr>
                <a:solidFill>
                  <a:schemeClr val="accent2"/>
                </a:solidFill>
              </a:defRPr>
            </a:lvl5pPr>
            <a:lvl6pPr marL="2743200" lvl="5" indent="-317500" rtl="0">
              <a:lnSpc>
                <a:spcPct val="100000"/>
              </a:lnSpc>
              <a:spcBef>
                <a:spcPts val="0"/>
              </a:spcBef>
              <a:spcAft>
                <a:spcPts val="0"/>
              </a:spcAft>
              <a:buClr>
                <a:schemeClr val="accent2"/>
              </a:buClr>
              <a:buSzPts val="1400"/>
              <a:buChar char="■"/>
              <a:defRPr>
                <a:solidFill>
                  <a:schemeClr val="accent2"/>
                </a:solidFill>
              </a:defRPr>
            </a:lvl6pPr>
            <a:lvl7pPr marL="3200400" lvl="6" indent="-317500" rtl="0">
              <a:lnSpc>
                <a:spcPct val="100000"/>
              </a:lnSpc>
              <a:spcBef>
                <a:spcPts val="0"/>
              </a:spcBef>
              <a:spcAft>
                <a:spcPts val="0"/>
              </a:spcAft>
              <a:buClr>
                <a:schemeClr val="accent2"/>
              </a:buClr>
              <a:buSzPts val="1400"/>
              <a:buChar char="●"/>
              <a:defRPr>
                <a:solidFill>
                  <a:schemeClr val="accent2"/>
                </a:solidFill>
              </a:defRPr>
            </a:lvl7pPr>
            <a:lvl8pPr marL="3657600" lvl="7" indent="-317500" rtl="0">
              <a:lnSpc>
                <a:spcPct val="100000"/>
              </a:lnSpc>
              <a:spcBef>
                <a:spcPts val="0"/>
              </a:spcBef>
              <a:spcAft>
                <a:spcPts val="0"/>
              </a:spcAft>
              <a:buClr>
                <a:schemeClr val="accent2"/>
              </a:buClr>
              <a:buSzPts val="1400"/>
              <a:buChar char="○"/>
              <a:defRPr>
                <a:solidFill>
                  <a:schemeClr val="accent2"/>
                </a:solidFill>
              </a:defRPr>
            </a:lvl8pPr>
            <a:lvl9pPr marL="4114800" lvl="8" indent="-317500"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 name="Google Shape;255;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6" name="Google Shape;256;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lang="en" sz="12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rgbClr val="434343"/>
                </a:solidFill>
                <a:latin typeface="Raleway"/>
                <a:ea typeface="Raleway"/>
                <a:cs typeface="Raleway"/>
                <a:sym typeface="Raleway"/>
              </a:rPr>
              <a:t>, including icons by </a:t>
            </a:r>
            <a:r>
              <a:rPr lang="en" sz="12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rgbClr val="434343"/>
                </a:solidFill>
                <a:latin typeface="Raleway"/>
                <a:ea typeface="Raleway"/>
                <a:cs typeface="Raleway"/>
                <a:sym typeface="Raleway"/>
              </a:rPr>
              <a:t> and infographics &amp; images by </a:t>
            </a:r>
            <a:r>
              <a:rPr lang="en" sz="12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7" r:id="rId8"/>
    <p:sldLayoutId id="2147483668" r:id="rId9"/>
    <p:sldLayoutId id="2147483669" r:id="rId10"/>
    <p:sldLayoutId id="2147483671" r:id="rId11"/>
    <p:sldLayoutId id="2147483678" r:id="rId12"/>
    <p:sldLayoutId id="2147483679" r:id="rId13"/>
    <p:sldLayoutId id="214748368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png"/><Relationship Id="rId7" Type="http://schemas.openxmlformats.org/officeDocument/2006/relationships/hyperlink" Target="https://drive.google.com/file/d/1j7pjo6sRyowpZ-ooZ8KvdhcHlxMofMJy/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mailto:aniket0077.be20@chitkara.edu.in" TargetMode="External"/><Relationship Id="rId5" Type="http://schemas.openxmlformats.org/officeDocument/2006/relationships/hyperlink" Target="https://drive.google.com/file/d/1vmJHmYxyHGA3qp-rBBY8OPO29CSV1wqj/view?usp=share_link" TargetMode="External"/><Relationship Id="rId4" Type="http://schemas.openxmlformats.org/officeDocument/2006/relationships/hyperlink" Target="mailto:naman0472.be20@chitkara.edu.in"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mailto:aditya0033.be20@chitkara.edu.in" TargetMode="External"/><Relationship Id="rId7"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drive.google.com/file/d/1O88XW94B-Ih-ieOxS2_SQGIbj9bZdrhb/view?usp=sharing" TargetMode="External"/><Relationship Id="rId5" Type="http://schemas.openxmlformats.org/officeDocument/2006/relationships/hyperlink" Target="mailto:pranav0538.be20@chitkara.edu.in" TargetMode="External"/><Relationship Id="rId4" Type="http://schemas.openxmlformats.org/officeDocument/2006/relationships/hyperlink" Target="https://drive.google.com/file/d/10ei7CkNm8NaidIqdcOVPqM1SvwEYHSuv/view?usp=drivesd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BYTE </a:t>
            </a:r>
            <a:br>
              <a:rPr lang="en" dirty="0"/>
            </a:br>
            <a:r>
              <a:rPr lang="en" dirty="0"/>
              <a:t>BUSTERS</a:t>
            </a:r>
            <a:endParaRPr dirty="0"/>
          </a:p>
        </p:txBody>
      </p:sp>
      <p:sp>
        <p:nvSpPr>
          <p:cNvPr id="300" name="Google Shape;300;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STGI HACKATHON</a:t>
            </a:r>
            <a:endParaRPr dirty="0"/>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8"/>
          <p:cNvGrpSpPr/>
          <p:nvPr/>
        </p:nvGrpSpPr>
        <p:grpSpPr>
          <a:xfrm>
            <a:off x="6779025" y="349504"/>
            <a:ext cx="913425" cy="370975"/>
            <a:chOff x="6514150" y="4420266"/>
            <a:chExt cx="913425" cy="370975"/>
          </a:xfrm>
        </p:grpSpPr>
        <p:sp>
          <p:nvSpPr>
            <p:cNvPr id="382" name="Google Shape;382;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3091863" y="1052012"/>
            <a:ext cx="537556" cy="136576"/>
            <a:chOff x="2641350" y="846250"/>
            <a:chExt cx="413600" cy="105075"/>
          </a:xfrm>
        </p:grpSpPr>
        <p:sp>
          <p:nvSpPr>
            <p:cNvPr id="386" name="Google Shape;386;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1" name="Google Shape;391;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 Of Interest – AI/ML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EXPLORATION</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259450" y="1406509"/>
            <a:ext cx="4625100" cy="22289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solidFill>
                  <a:schemeClr val="accent2"/>
                </a:solidFill>
              </a:rPr>
              <a:t>Data exploration is an essential step in understanding the dataset before building the anomaly detection model. It involves analyzing the dataset to gain insights into its characteristics and identify any patterns or trends.</a:t>
            </a:r>
          </a:p>
          <a:p>
            <a:pPr marL="0" lvl="0" indent="0" algn="l" rtl="0">
              <a:spcBef>
                <a:spcPts val="0"/>
              </a:spcBef>
              <a:spcAft>
                <a:spcPts val="0"/>
              </a:spcAft>
              <a:buClr>
                <a:schemeClr val="hlink"/>
              </a:buClr>
              <a:buSzPts val="1100"/>
              <a:buFont typeface="Arial"/>
              <a:buNone/>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Understanding the dataset helped in making informed decisions throughout the project.</a:t>
            </a:r>
          </a:p>
          <a:p>
            <a:pPr marL="457200" lvl="0" indent="-317500" algn="l" rtl="0">
              <a:spcBef>
                <a:spcPts val="0"/>
              </a:spcBef>
              <a:spcAft>
                <a:spcPts val="0"/>
              </a:spcAft>
              <a:buClr>
                <a:schemeClr val="accent2"/>
              </a:buClr>
              <a:buSzPts val="1400"/>
              <a:buChar char="●"/>
            </a:pPr>
            <a:r>
              <a:rPr lang="en-US" dirty="0">
                <a:solidFill>
                  <a:schemeClr val="accent2"/>
                </a:solidFill>
              </a:rPr>
              <a:t>Identifying attribute characteristics: Identified the data types (categorical, numerical).</a:t>
            </a:r>
          </a:p>
          <a:p>
            <a:pPr marL="457200" lvl="0" indent="-317500" algn="l" rtl="0">
              <a:spcBef>
                <a:spcPts val="0"/>
              </a:spcBef>
              <a:spcAft>
                <a:spcPts val="0"/>
              </a:spcAft>
              <a:buClr>
                <a:schemeClr val="accent2"/>
              </a:buClr>
              <a:buSzPts val="1400"/>
              <a:buChar char="●"/>
            </a:pPr>
            <a:endParaRPr dirty="0">
              <a:solidFill>
                <a:schemeClr val="accent2"/>
              </a:solidFill>
            </a:endParaRPr>
          </a:p>
          <a:p>
            <a:pPr marL="139700" lvl="0" indent="0" algn="l" rtl="0">
              <a:spcBef>
                <a:spcPts val="0"/>
              </a:spcBef>
              <a:spcAft>
                <a:spcPts val="0"/>
              </a:spcAft>
              <a:buClr>
                <a:schemeClr val="accent2"/>
              </a:buClr>
              <a:buSzPts val="1400"/>
              <a:buNone/>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architecture</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552346" y="1670830"/>
            <a:ext cx="4625100" cy="22289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solidFill>
                  <a:schemeClr val="accent2"/>
                </a:solidFill>
              </a:rPr>
              <a:t>Model selection is a critical step in building an effective anomaly detection system. It involves choosing the appropriate machine learning model that best suits the problem at hand and yields optimal performance. </a:t>
            </a:r>
          </a:p>
          <a:p>
            <a:pPr marL="0" lvl="0" indent="0" algn="l" rtl="0">
              <a:spcBef>
                <a:spcPts val="0"/>
              </a:spcBef>
              <a:spcAft>
                <a:spcPts val="0"/>
              </a:spcAft>
              <a:buClr>
                <a:schemeClr val="hlink"/>
              </a:buClr>
              <a:buSzPts val="1100"/>
              <a:buFont typeface="Arial"/>
              <a:buNone/>
            </a:pPr>
            <a:r>
              <a:rPr lang="en-US" dirty="0">
                <a:solidFill>
                  <a:schemeClr val="accent2"/>
                </a:solidFill>
              </a:rPr>
              <a:t>There are several models commonly used for anomaly detection. Here are a few examples:</a:t>
            </a:r>
          </a:p>
          <a:p>
            <a:pPr marL="0" lvl="0" indent="0" algn="l" rtl="0">
              <a:spcBef>
                <a:spcPts val="0"/>
              </a:spcBef>
              <a:spcAft>
                <a:spcPts val="0"/>
              </a:spcAft>
              <a:buClr>
                <a:schemeClr val="hlink"/>
              </a:buClr>
              <a:buSzPts val="1100"/>
              <a:buFont typeface="Arial"/>
              <a:buNone/>
            </a:pPr>
            <a:r>
              <a:rPr lang="en-US" dirty="0">
                <a:solidFill>
                  <a:schemeClr val="accent2"/>
                </a:solidFill>
              </a:rPr>
              <a:t>.</a:t>
            </a:r>
          </a:p>
          <a:p>
            <a:pPr marL="139700" lvl="0" indent="0" algn="l" rtl="0">
              <a:spcBef>
                <a:spcPts val="0"/>
              </a:spcBef>
              <a:spcAft>
                <a:spcPts val="0"/>
              </a:spcAft>
              <a:buClr>
                <a:schemeClr val="accent2"/>
              </a:buClr>
              <a:buSzPts val="1400"/>
              <a:buNone/>
            </a:pPr>
            <a:endParaRPr dirty="0">
              <a:solidFill>
                <a:schemeClr val="accent2"/>
              </a:solidFill>
            </a:endParaRPr>
          </a:p>
          <a:p>
            <a:pPr marL="139700" lvl="0" indent="0" algn="l" rtl="0">
              <a:spcBef>
                <a:spcPts val="0"/>
              </a:spcBef>
              <a:spcAft>
                <a:spcPts val="0"/>
              </a:spcAft>
              <a:buClr>
                <a:schemeClr val="accent2"/>
              </a:buClr>
              <a:buSzPts val="1400"/>
              <a:buNone/>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361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592564"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0"/>
          <p:cNvSpPr txBox="1">
            <a:spLocks noGrp="1"/>
          </p:cNvSpPr>
          <p:nvPr>
            <p:ph type="subTitle" idx="1"/>
          </p:nvPr>
        </p:nvSpPr>
        <p:spPr>
          <a:xfrm>
            <a:off x="720000" y="1568301"/>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partitioning to isolate anomalies, suitable for high-dimensional data and computationally efficient.</a:t>
            </a:r>
          </a:p>
        </p:txBody>
      </p:sp>
      <p:sp>
        <p:nvSpPr>
          <p:cNvPr id="414" name="Google Shape;414;p40"/>
          <p:cNvSpPr txBox="1">
            <a:spLocks noGrp="1"/>
          </p:cNvSpPr>
          <p:nvPr>
            <p:ph type="title"/>
          </p:nvPr>
        </p:nvSpPr>
        <p:spPr>
          <a:xfrm>
            <a:off x="720000" y="935657"/>
            <a:ext cx="2336400" cy="7435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Isolation forest</a:t>
            </a:r>
          </a:p>
        </p:txBody>
      </p:sp>
      <p:sp>
        <p:nvSpPr>
          <p:cNvPr id="416" name="Google Shape;416;p40"/>
          <p:cNvSpPr txBox="1">
            <a:spLocks noGrp="1"/>
          </p:cNvSpPr>
          <p:nvPr>
            <p:ph type="title" idx="3"/>
          </p:nvPr>
        </p:nvSpPr>
        <p:spPr>
          <a:xfrm>
            <a:off x="3489524" y="956844"/>
            <a:ext cx="1968298"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One-Class SVM</a:t>
            </a:r>
            <a:endParaRPr dirty="0"/>
          </a:p>
        </p:txBody>
      </p:sp>
      <p:sp>
        <p:nvSpPr>
          <p:cNvPr id="418" name="Google Shape;418;p40"/>
          <p:cNvSpPr txBox="1">
            <a:spLocks noGrp="1"/>
          </p:cNvSpPr>
          <p:nvPr>
            <p:ph type="subTitle" idx="5"/>
          </p:nvPr>
        </p:nvSpPr>
        <p:spPr>
          <a:xfrm>
            <a:off x="3332360" y="1378746"/>
            <a:ext cx="2336400" cy="1438743"/>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Separates normal data from anomalies using a decision boundary, suitable for supervised anomaly detection.</a:t>
            </a:r>
          </a:p>
        </p:txBody>
      </p:sp>
      <p:sp>
        <p:nvSpPr>
          <p:cNvPr id="419" name="Google Shape;419;p40"/>
          <p:cNvSpPr txBox="1">
            <a:spLocks noGrp="1"/>
          </p:cNvSpPr>
          <p:nvPr>
            <p:ph type="title" idx="6"/>
          </p:nvPr>
        </p:nvSpPr>
        <p:spPr>
          <a:xfrm>
            <a:off x="6187612" y="97112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Autoencoders</a:t>
            </a:r>
            <a:endParaRPr dirty="0"/>
          </a:p>
        </p:txBody>
      </p:sp>
      <p:sp>
        <p:nvSpPr>
          <p:cNvPr id="421" name="Google Shape;421;p40"/>
          <p:cNvSpPr txBox="1">
            <a:spLocks noGrp="1"/>
          </p:cNvSpPr>
          <p:nvPr>
            <p:ph type="subTitle" idx="8"/>
          </p:nvPr>
        </p:nvSpPr>
        <p:spPr>
          <a:xfrm>
            <a:off x="6159039" y="1618305"/>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Deep learning models that reconstruct data, identify anomalies as significant deviations from reconstruction.</a:t>
            </a:r>
            <a:endParaRPr dirty="0"/>
          </a:p>
        </p:txBody>
      </p:sp>
      <p:sp>
        <p:nvSpPr>
          <p:cNvPr id="422" name="Google Shape;422;p40"/>
          <p:cNvSpPr txBox="1">
            <a:spLocks noGrp="1"/>
          </p:cNvSpPr>
          <p:nvPr>
            <p:ph type="title" idx="9"/>
          </p:nvPr>
        </p:nvSpPr>
        <p:spPr>
          <a:xfrm>
            <a:off x="605697" y="2953970"/>
            <a:ext cx="251304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Local Outlier Factor (LOF)	</a:t>
            </a:r>
          </a:p>
        </p:txBody>
      </p:sp>
      <p:sp>
        <p:nvSpPr>
          <p:cNvPr id="424" name="Google Shape;424;p40"/>
          <p:cNvSpPr txBox="1">
            <a:spLocks noGrp="1"/>
          </p:cNvSpPr>
          <p:nvPr>
            <p:ph type="subTitle" idx="14"/>
          </p:nvPr>
        </p:nvSpPr>
        <p:spPr>
          <a:xfrm>
            <a:off x="684280" y="3751171"/>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Density-based algorithm comparing local densities to identify outliers.</a:t>
            </a:r>
            <a:endParaRPr dirty="0"/>
          </a:p>
        </p:txBody>
      </p:sp>
      <p:sp>
        <p:nvSpPr>
          <p:cNvPr id="425" name="Google Shape;425;p40"/>
          <p:cNvSpPr txBox="1">
            <a:spLocks noGrp="1"/>
          </p:cNvSpPr>
          <p:nvPr>
            <p:ph type="title" idx="15"/>
          </p:nvPr>
        </p:nvSpPr>
        <p:spPr>
          <a:xfrm>
            <a:off x="3346650" y="2918250"/>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Long short - term memory (</a:t>
            </a:r>
            <a:r>
              <a:rPr lang="en-IN" dirty="0" err="1">
                <a:solidFill>
                  <a:schemeClr val="accent2"/>
                </a:solidFill>
              </a:rPr>
              <a:t>lstm</a:t>
            </a:r>
            <a:r>
              <a:rPr lang="en-IN" dirty="0">
                <a:solidFill>
                  <a:schemeClr val="accent2"/>
                </a:solidFill>
              </a:rPr>
              <a:t>)</a:t>
            </a:r>
          </a:p>
        </p:txBody>
      </p:sp>
      <p:sp>
        <p:nvSpPr>
          <p:cNvPr id="427" name="Google Shape;427;p40"/>
          <p:cNvSpPr txBox="1">
            <a:spLocks noGrp="1"/>
          </p:cNvSpPr>
          <p:nvPr>
            <p:ph type="subTitle" idx="17"/>
          </p:nvPr>
        </p:nvSpPr>
        <p:spPr>
          <a:xfrm>
            <a:off x="3129383" y="3309809"/>
            <a:ext cx="2686751" cy="1195781"/>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type of recurrent neural network architecture that allows for the modeling of long-term dependencies in sequential data</a:t>
            </a:r>
          </a:p>
        </p:txBody>
      </p:sp>
      <p:sp>
        <p:nvSpPr>
          <p:cNvPr id="428" name="Google Shape;428;p40"/>
          <p:cNvSpPr txBox="1">
            <a:spLocks noGrp="1"/>
          </p:cNvSpPr>
          <p:nvPr>
            <p:ph type="title" idx="18"/>
          </p:nvPr>
        </p:nvSpPr>
        <p:spPr>
          <a:xfrm>
            <a:off x="6073312" y="293253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Cluster-Based Models</a:t>
            </a:r>
          </a:p>
        </p:txBody>
      </p:sp>
      <p:sp>
        <p:nvSpPr>
          <p:cNvPr id="430" name="Google Shape;430;p40"/>
          <p:cNvSpPr txBox="1">
            <a:spLocks noGrp="1"/>
          </p:cNvSpPr>
          <p:nvPr>
            <p:ph type="subTitle" idx="20"/>
          </p:nvPr>
        </p:nvSpPr>
        <p:spPr>
          <a:xfrm>
            <a:off x="5944723" y="3436844"/>
            <a:ext cx="2336400" cy="1247342"/>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Clustering algorithms identify outliers as instances not belonging to any cluster.</a:t>
            </a:r>
          </a:p>
        </p:txBody>
      </p:sp>
      <p:sp>
        <p:nvSpPr>
          <p:cNvPr id="431" name="Google Shape;431;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Exploring different models</a:t>
            </a:r>
            <a:endParaRPr dirty="0"/>
          </a:p>
        </p:txBody>
      </p:sp>
      <p:sp>
        <p:nvSpPr>
          <p:cNvPr id="432" name="Google Shape;432;p40"/>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40"/>
          <p:cNvGrpSpPr/>
          <p:nvPr/>
        </p:nvGrpSpPr>
        <p:grpSpPr>
          <a:xfrm rot="10800000">
            <a:off x="1186863" y="823412"/>
            <a:ext cx="537556" cy="136576"/>
            <a:chOff x="2641350" y="846250"/>
            <a:chExt cx="413600" cy="105075"/>
          </a:xfrm>
        </p:grpSpPr>
        <p:sp>
          <p:nvSpPr>
            <p:cNvPr id="435" name="Google Shape;435;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LSTM ?</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138004" y="1412284"/>
            <a:ext cx="4625100" cy="255827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Char char="●"/>
            </a:pPr>
            <a:r>
              <a:rPr lang="en-US" dirty="0">
                <a:solidFill>
                  <a:schemeClr val="accent2"/>
                </a:solidFill>
              </a:rPr>
              <a:t>LSTMs are particularly useful in machine learning tasks that involve sequential data because they are designed to capture long-term dependencies and handle the vanishing gradient problem, allowing for better understanding and prediction of patterns over time.</a:t>
            </a:r>
          </a:p>
          <a:p>
            <a:pPr marL="457200" lvl="0" indent="-317500" algn="l" rtl="0">
              <a:spcBef>
                <a:spcPts val="0"/>
              </a:spcBef>
              <a:spcAft>
                <a:spcPts val="0"/>
              </a:spcAft>
              <a:buClr>
                <a:schemeClr val="accent2"/>
              </a:buClr>
              <a:buSzPts val="1400"/>
              <a:buChar char="●"/>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Improved Memory Retention.</a:t>
            </a:r>
          </a:p>
          <a:p>
            <a:pPr marL="139700" lvl="0" indent="0" algn="l" rtl="0">
              <a:spcBef>
                <a:spcPts val="0"/>
              </a:spcBef>
              <a:spcAft>
                <a:spcPts val="0"/>
              </a:spcAft>
              <a:buClr>
                <a:schemeClr val="accent2"/>
              </a:buClr>
              <a:buSzPts val="1400"/>
              <a:buNone/>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Handling Variable-Length Sequences.</a:t>
            </a:r>
            <a:endParaRPr dirty="0">
              <a:solidFill>
                <a:schemeClr val="accent2"/>
              </a:solidFill>
            </a:endParaRPr>
          </a:p>
        </p:txBody>
      </p:sp>
      <p:cxnSp>
        <p:nvCxnSpPr>
          <p:cNvPr id="446" name="Google Shape;446;p41"/>
          <p:cNvCxnSpPr/>
          <p:nvPr/>
        </p:nvCxnSpPr>
        <p:spPr>
          <a:xfrm rot="10800000" flipH="1">
            <a:off x="3459250" y="4270039"/>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4221741"/>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190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Data preprocessing is a crucial step in preparing the dataset for anomaly detection. It involves cleaning and transforming the data to ensure its quality and compatibility with the machine learning algorithms.</a:t>
            </a:r>
          </a:p>
          <a:p>
            <a:pPr marL="457200" lvl="0" indent="-317500" algn="l" rtl="0">
              <a:spcBef>
                <a:spcPts val="1600"/>
              </a:spcBef>
              <a:spcAft>
                <a:spcPts val="0"/>
              </a:spcAft>
              <a:buSzPts val="1400"/>
              <a:buChar char="●"/>
            </a:pPr>
            <a:r>
              <a:rPr lang="en-US" sz="1200" dirty="0"/>
              <a:t>The dataset is read from a CSV file specified by the file path.</a:t>
            </a:r>
          </a:p>
          <a:p>
            <a:pPr marL="457200" lvl="0" indent="-317500" algn="l" rtl="0">
              <a:spcBef>
                <a:spcPts val="1600"/>
              </a:spcBef>
              <a:spcAft>
                <a:spcPts val="0"/>
              </a:spcAft>
              <a:buSzPts val="1400"/>
              <a:buChar char="●"/>
            </a:pPr>
            <a:r>
              <a:rPr lang="en-US" sz="1200" dirty="0"/>
              <a:t>The country’ name is retrieved from the IP Address using Geolite2 library and matched with country name given in the dataset.</a:t>
            </a:r>
          </a:p>
          <a:p>
            <a:pPr marL="457200" lvl="0" indent="-317500" algn="l" rtl="0">
              <a:spcBef>
                <a:spcPts val="1600"/>
              </a:spcBef>
              <a:spcAft>
                <a:spcPts val="0"/>
              </a:spcAft>
              <a:buSzPts val="1400"/>
              <a:buChar char="●"/>
            </a:pPr>
            <a:r>
              <a:rPr lang="en-US" sz="1200" dirty="0"/>
              <a:t>Checked Browser name’s compatibility with its corresponding device type.</a:t>
            </a:r>
          </a:p>
          <a:p>
            <a:pPr marL="457200" lvl="0" indent="-317500" algn="l" rtl="0">
              <a:spcBef>
                <a:spcPts val="1600"/>
              </a:spcBef>
              <a:spcAft>
                <a:spcPts val="0"/>
              </a:spcAft>
              <a:buSzPts val="1400"/>
              <a:buChar char="●"/>
            </a:pPr>
            <a:r>
              <a:rPr lang="en-US" sz="1200" dirty="0"/>
              <a:t>If any of the above 2 statements is not valid then 0 is stored into a temporary label (</a:t>
            </a:r>
            <a:r>
              <a:rPr lang="en-US" sz="1200" dirty="0" err="1"/>
              <a:t>Temp_label</a:t>
            </a:r>
            <a:r>
              <a:rPr lang="en-US" sz="1200" dirty="0"/>
              <a:t>) else if both statements are true then the value 1 is stored.</a:t>
            </a:r>
          </a:p>
          <a:p>
            <a:pPr marL="457200" lvl="0" indent="-317500" algn="l" rtl="0">
              <a:spcBef>
                <a:spcPts val="1600"/>
              </a:spcBef>
              <a:spcAft>
                <a:spcPts val="0"/>
              </a:spcAft>
              <a:buSzPts val="1400"/>
              <a:buChar char="●"/>
            </a:pPr>
            <a:r>
              <a:rPr lang="en-US" sz="1200" dirty="0"/>
              <a:t>Now a final label (</a:t>
            </a:r>
            <a:r>
              <a:rPr lang="en-US" sz="1200" dirty="0" err="1"/>
              <a:t>Label_f</a:t>
            </a:r>
            <a:r>
              <a:rPr lang="en-US" sz="1200" dirty="0"/>
              <a:t>) is retrieved by using XNOR operator with Login Successful and </a:t>
            </a:r>
            <a:r>
              <a:rPr lang="en-US" sz="1200" dirty="0" err="1"/>
              <a:t>Temp_label</a:t>
            </a:r>
            <a:r>
              <a:rPr lang="en-US" sz="1200" dirty="0"/>
              <a:t>.</a:t>
            </a:r>
          </a:p>
        </p:txBody>
      </p:sp>
      <p:sp>
        <p:nvSpPr>
          <p:cNvPr id="1769" name="Google Shape;1769;p74"/>
          <p:cNvSpPr txBox="1">
            <a:spLocks noGrp="1"/>
          </p:cNvSpPr>
          <p:nvPr>
            <p:ph type="title"/>
          </p:nvPr>
        </p:nvSpPr>
        <p:spPr>
          <a:xfrm>
            <a:off x="264306" y="445025"/>
            <a:ext cx="418059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pre-processing</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392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338214"/>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Model training is a critical step in building an effective anomaly detection system. It involves training a machine learning model on the prepared dataset to learn patterns and identify anomalies. Here's an overview of the model training process:</a:t>
            </a:r>
          </a:p>
          <a:p>
            <a:pPr marL="457200" lvl="0" indent="-317500" algn="l" rtl="0">
              <a:spcBef>
                <a:spcPts val="1600"/>
              </a:spcBef>
              <a:spcAft>
                <a:spcPts val="0"/>
              </a:spcAft>
              <a:buSzPts val="1400"/>
              <a:buChar char="●"/>
            </a:pPr>
            <a:r>
              <a:rPr lang="en-US" sz="1200" dirty="0"/>
              <a:t>An instance of the LSTM model is created.</a:t>
            </a:r>
          </a:p>
          <a:p>
            <a:pPr marL="457200" lvl="0" indent="-317500" algn="l" rtl="0">
              <a:spcBef>
                <a:spcPts val="1600"/>
              </a:spcBef>
              <a:spcAft>
                <a:spcPts val="0"/>
              </a:spcAft>
              <a:buSzPts val="1400"/>
              <a:buChar char="●"/>
            </a:pPr>
            <a:r>
              <a:rPr lang="en-US" sz="1200" dirty="0"/>
              <a:t>The model is fitted to the preprocessed dataset with the target value (</a:t>
            </a:r>
            <a:r>
              <a:rPr lang="en-US" sz="1200" dirty="0" err="1"/>
              <a:t>Label_f</a:t>
            </a:r>
            <a:r>
              <a:rPr lang="en-US" sz="1200" dirty="0"/>
              <a:t>).</a:t>
            </a:r>
          </a:p>
          <a:p>
            <a:pPr marL="457200" lvl="0" indent="-317500" algn="l" rtl="0">
              <a:spcBef>
                <a:spcPts val="1600"/>
              </a:spcBef>
              <a:spcAft>
                <a:spcPts val="0"/>
              </a:spcAft>
              <a:buSzPts val="1400"/>
              <a:buChar char="●"/>
            </a:pPr>
            <a:r>
              <a:rPr lang="en-US" sz="1200" dirty="0"/>
              <a:t>The model predicts the anomalies in the dataset, assigning a value of </a:t>
            </a:r>
            <a:r>
              <a:rPr lang="en-US" sz="1600" dirty="0"/>
              <a:t>0</a:t>
            </a:r>
            <a:r>
              <a:rPr lang="en-US" sz="1200" dirty="0"/>
              <a:t> for normal data points and </a:t>
            </a:r>
            <a:r>
              <a:rPr lang="en-US" sz="1600" dirty="0"/>
              <a:t>1</a:t>
            </a:r>
            <a:r>
              <a:rPr lang="en-US" sz="1200" dirty="0"/>
              <a:t> for anomalies.</a:t>
            </a:r>
          </a:p>
          <a:p>
            <a:pPr marL="457200" lvl="0" indent="-317500" algn="l" rtl="0">
              <a:spcBef>
                <a:spcPts val="1600"/>
              </a:spcBef>
              <a:spcAft>
                <a:spcPts val="0"/>
              </a:spcAft>
              <a:buSzPts val="1400"/>
              <a:buChar char="●"/>
            </a:pPr>
            <a:r>
              <a:rPr lang="en-US" sz="1200" dirty="0"/>
              <a:t>The predictions of validation dataset is compared with labels in order to get accuracy.</a:t>
            </a:r>
          </a:p>
        </p:txBody>
      </p:sp>
      <p:sp>
        <p:nvSpPr>
          <p:cNvPr id="1769" name="Google Shape;1769;p74"/>
          <p:cNvSpPr txBox="1">
            <a:spLocks noGrp="1"/>
          </p:cNvSpPr>
          <p:nvPr>
            <p:ph type="title"/>
          </p:nvPr>
        </p:nvSpPr>
        <p:spPr>
          <a:xfrm>
            <a:off x="92868" y="445025"/>
            <a:ext cx="354478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training</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13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Saving the model</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093119" y="1504448"/>
            <a:ext cx="4914900" cy="2224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Saving the trained model is a crucial step in the model development process, as it allows us to reuse the model in production environments or further experiments. It ensures that the model can be reliably loaded and used without having to repeat the training process.</a:t>
            </a:r>
          </a:p>
          <a:p>
            <a:pPr marL="0" lvl="0" indent="0" algn="l" rtl="0">
              <a:spcBef>
                <a:spcPts val="0"/>
              </a:spcBef>
              <a:spcAft>
                <a:spcPts val="0"/>
              </a:spcAft>
              <a:buNone/>
            </a:pPr>
            <a:endParaRPr lang="en-US" dirty="0">
              <a:solidFill>
                <a:schemeClr val="accent2"/>
              </a:solidFill>
            </a:endParaRPr>
          </a:p>
          <a:p>
            <a:pPr marL="0" indent="0">
              <a:buNone/>
            </a:pPr>
            <a:r>
              <a:rPr lang="en-US" sz="1400" dirty="0"/>
              <a:t>The trained LSTM is saved as a pickle file (‘</a:t>
            </a:r>
            <a:r>
              <a:rPr lang="en-US" sz="1400" dirty="0" err="1"/>
              <a:t>model.pkl</a:t>
            </a:r>
            <a:r>
              <a:rPr lang="en-US" sz="1400" dirty="0"/>
              <a:t>') for later use.</a:t>
            </a:r>
          </a:p>
          <a:p>
            <a:pPr marL="139700" lvl="0" indent="0" algn="l" rtl="0">
              <a:spcBef>
                <a:spcPts val="0"/>
              </a:spcBef>
              <a:spcAft>
                <a:spcPts val="0"/>
              </a:spcAft>
              <a:buClr>
                <a:schemeClr val="accent2"/>
              </a:buClr>
              <a:buSzPts val="1400"/>
              <a:buNone/>
            </a:pPr>
            <a:endParaRPr lang="en-US" dirty="0">
              <a:solidFill>
                <a:schemeClr val="accent2"/>
              </a:solidFill>
            </a:endParaRPr>
          </a:p>
          <a:p>
            <a:pPr marL="457200" lvl="0" indent="-317500" algn="l" rtl="0">
              <a:spcBef>
                <a:spcPts val="0"/>
              </a:spcBef>
              <a:spcAft>
                <a:spcPts val="0"/>
              </a:spcAft>
              <a:buClr>
                <a:schemeClr val="accent2"/>
              </a:buClr>
              <a:buSzPts val="1400"/>
              <a:buChar char="●"/>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224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338214"/>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API development is a crucial step in making the anomaly detection model accessible and usable by other systems or applications. Django, a popular web framework in Python, provides a robust and efficient way to develop APIs.</a:t>
            </a:r>
          </a:p>
          <a:p>
            <a:pPr marL="457200" lvl="0" indent="-317500" algn="l" rtl="0">
              <a:spcBef>
                <a:spcPts val="1600"/>
              </a:spcBef>
              <a:spcAft>
                <a:spcPts val="0"/>
              </a:spcAft>
              <a:buSzPts val="1400"/>
              <a:buChar char="●"/>
            </a:pPr>
            <a:r>
              <a:rPr lang="en-US" sz="1200" dirty="0"/>
              <a:t>The </a:t>
            </a:r>
            <a:r>
              <a:rPr lang="en-US" sz="1200" dirty="0" err="1"/>
              <a:t>check_anomaly</a:t>
            </a:r>
            <a:r>
              <a:rPr lang="en-US" sz="1200" dirty="0"/>
              <a:t>() function is defined using the @api_view(['POST']) decorator.</a:t>
            </a:r>
          </a:p>
          <a:p>
            <a:pPr marL="457200" lvl="0" indent="-317500" algn="l" rtl="0">
              <a:spcBef>
                <a:spcPts val="1600"/>
              </a:spcBef>
              <a:spcAft>
                <a:spcPts val="0"/>
              </a:spcAft>
              <a:buSzPts val="1400"/>
              <a:buChar char="●"/>
            </a:pPr>
            <a:r>
              <a:rPr lang="en-US" sz="1200" dirty="0"/>
              <a:t>The endpoint expects a POST request and receives data in the request body.</a:t>
            </a:r>
          </a:p>
          <a:p>
            <a:pPr marL="457200" lvl="0" indent="-317500" algn="l" rtl="0">
              <a:spcBef>
                <a:spcPts val="1600"/>
              </a:spcBef>
              <a:spcAft>
                <a:spcPts val="0"/>
              </a:spcAft>
              <a:buSzPts val="1400"/>
              <a:buChar char="●"/>
            </a:pPr>
            <a:r>
              <a:rPr lang="en-US" sz="1200" dirty="0"/>
              <a:t>The received data is processed and transformed before making predictions. The data is organized into a pandas </a:t>
            </a:r>
            <a:r>
              <a:rPr lang="en-US" sz="1200" dirty="0" err="1"/>
              <a:t>DataFrame</a:t>
            </a:r>
            <a:r>
              <a:rPr lang="en-US" sz="1200" dirty="0"/>
              <a:t> with predefined columns.</a:t>
            </a:r>
          </a:p>
          <a:p>
            <a:pPr marL="457200" lvl="0" indent="-317500" algn="l" rtl="0">
              <a:spcBef>
                <a:spcPts val="1600"/>
              </a:spcBef>
              <a:spcAft>
                <a:spcPts val="0"/>
              </a:spcAft>
              <a:buSzPts val="1400"/>
              <a:buChar char="●"/>
            </a:pPr>
            <a:r>
              <a:rPr lang="en-US" sz="1200" dirty="0"/>
              <a:t>The pre-trained model is loaded using </a:t>
            </a:r>
            <a:r>
              <a:rPr lang="en-US" sz="1200" dirty="0" err="1"/>
              <a:t>pickle.load</a:t>
            </a:r>
            <a:endParaRPr lang="en-US" sz="1200" dirty="0"/>
          </a:p>
          <a:p>
            <a:pPr marL="457200" lvl="0" indent="-317500" algn="l" rtl="0">
              <a:spcBef>
                <a:spcPts val="1600"/>
              </a:spcBef>
              <a:spcAft>
                <a:spcPts val="0"/>
              </a:spcAft>
              <a:buSzPts val="1400"/>
              <a:buChar char="●"/>
            </a:pPr>
            <a:r>
              <a:rPr lang="en-US" sz="1200" dirty="0"/>
              <a:t>A  JSON response is returned based on what the model predicts about the data</a:t>
            </a:r>
          </a:p>
        </p:txBody>
      </p:sp>
      <p:sp>
        <p:nvSpPr>
          <p:cNvPr id="1769" name="Google Shape;1769;p74"/>
          <p:cNvSpPr txBox="1">
            <a:spLocks noGrp="1"/>
          </p:cNvSpPr>
          <p:nvPr>
            <p:ph type="title"/>
          </p:nvPr>
        </p:nvSpPr>
        <p:spPr>
          <a:xfrm>
            <a:off x="214308" y="445025"/>
            <a:ext cx="355907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API development</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8997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8"/>
        <p:cNvGrpSpPr/>
        <p:nvPr/>
      </p:nvGrpSpPr>
      <p:grpSpPr>
        <a:xfrm>
          <a:off x="0" y="0"/>
          <a:ext cx="0" cy="0"/>
          <a:chOff x="0" y="0"/>
          <a:chExt cx="0" cy="0"/>
        </a:xfrm>
      </p:grpSpPr>
      <p:sp>
        <p:nvSpPr>
          <p:cNvPr id="549" name="Google Shape;549;p46"/>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Challenges faced and lesson learned</a:t>
            </a:r>
            <a:endParaRPr dirty="0"/>
          </a:p>
        </p:txBody>
      </p:sp>
      <p:sp>
        <p:nvSpPr>
          <p:cNvPr id="552" name="Google Shape;552;p46"/>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a:t>
            </a:r>
            <a:endParaRPr dirty="0"/>
          </a:p>
        </p:txBody>
      </p:sp>
      <p:sp>
        <p:nvSpPr>
          <p:cNvPr id="553" name="Google Shape;553;p46"/>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Lesson learned</a:t>
            </a:r>
            <a:endParaRPr dirty="0"/>
          </a:p>
        </p:txBody>
      </p:sp>
      <p:sp>
        <p:nvSpPr>
          <p:cNvPr id="554" name="Google Shape;554;p46"/>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may include handling missing values, dealing with outliers, selecting appropriate features, and transforming categorical variables.</a:t>
            </a:r>
            <a:endParaRPr dirty="0"/>
          </a:p>
        </p:txBody>
      </p:sp>
      <p:sp>
        <p:nvSpPr>
          <p:cNvPr id="555" name="Google Shape;555;p46"/>
          <p:cNvSpPr txBox="1">
            <a:spLocks noGrp="1"/>
          </p:cNvSpPr>
          <p:nvPr>
            <p:ph type="subTitle" idx="4"/>
          </p:nvPr>
        </p:nvSpPr>
        <p:spPr>
          <a:xfrm>
            <a:off x="778425" y="3303975"/>
            <a:ext cx="3717987"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thorough understanding of the data is crucial before applying any anomaly detection technique. Exploratory data analysis helps to identify patterns, outliers, and potential issues in the data.</a:t>
            </a:r>
            <a:endParaRPr dirty="0"/>
          </a:p>
        </p:txBody>
      </p:sp>
      <p:grpSp>
        <p:nvGrpSpPr>
          <p:cNvPr id="556" name="Google Shape;556;p46"/>
          <p:cNvGrpSpPr/>
          <p:nvPr/>
        </p:nvGrpSpPr>
        <p:grpSpPr>
          <a:xfrm>
            <a:off x="7327516" y="3527511"/>
            <a:ext cx="493766" cy="548627"/>
            <a:chOff x="3299850" y="238575"/>
            <a:chExt cx="427725" cy="482225"/>
          </a:xfrm>
        </p:grpSpPr>
        <p:sp>
          <p:nvSpPr>
            <p:cNvPr id="557" name="Google Shape;557;p46"/>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8" name="Google Shape;558;p46"/>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46"/>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46"/>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46"/>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2" name="Google Shape;562;p46"/>
          <p:cNvGrpSpPr/>
          <p:nvPr/>
        </p:nvGrpSpPr>
        <p:grpSpPr>
          <a:xfrm>
            <a:off x="1302628" y="1777432"/>
            <a:ext cx="609583" cy="548622"/>
            <a:chOff x="6239575" y="4416275"/>
            <a:chExt cx="489625" cy="449175"/>
          </a:xfrm>
        </p:grpSpPr>
        <p:sp>
          <p:nvSpPr>
            <p:cNvPr id="563" name="Google Shape;563;p46"/>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4" name="Google Shape;564;p46"/>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46"/>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6" name="Google Shape;566;p46"/>
          <p:cNvSpPr/>
          <p:nvPr/>
        </p:nvSpPr>
        <p:spPr>
          <a:xfrm>
            <a:off x="7399888" y="34655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1412903" y="200987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6"/>
          <p:cNvGrpSpPr/>
          <p:nvPr/>
        </p:nvGrpSpPr>
        <p:grpSpPr>
          <a:xfrm>
            <a:off x="240000" y="1333364"/>
            <a:ext cx="3397850" cy="187275"/>
            <a:chOff x="-3237675" y="-1132050"/>
            <a:chExt cx="3397850" cy="187275"/>
          </a:xfrm>
        </p:grpSpPr>
        <p:sp>
          <p:nvSpPr>
            <p:cNvPr id="569" name="Google Shape;569;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46"/>
          <p:cNvGrpSpPr/>
          <p:nvPr/>
        </p:nvGrpSpPr>
        <p:grpSpPr>
          <a:xfrm>
            <a:off x="7670273" y="2912496"/>
            <a:ext cx="2159530" cy="548628"/>
            <a:chOff x="2641350" y="846250"/>
            <a:chExt cx="413600" cy="105075"/>
          </a:xfrm>
        </p:grpSpPr>
        <p:sp>
          <p:nvSpPr>
            <p:cNvPr id="579" name="Google Shape;579;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3"/>
          <p:cNvSpPr txBox="1">
            <a:spLocks noGrp="1"/>
          </p:cNvSpPr>
          <p:nvPr>
            <p:ph type="title"/>
          </p:nvPr>
        </p:nvSpPr>
        <p:spPr>
          <a:xfrm>
            <a:off x="519972"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 and future work</a:t>
            </a:r>
            <a:endParaRPr dirty="0"/>
          </a:p>
        </p:txBody>
      </p:sp>
      <p:sp>
        <p:nvSpPr>
          <p:cNvPr id="1203" name="Google Shape;1203;p63"/>
          <p:cNvSpPr/>
          <p:nvPr/>
        </p:nvSpPr>
        <p:spPr>
          <a:xfrm>
            <a:off x="6000880" y="1497146"/>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4" name="Google Shape;1204;p63"/>
          <p:cNvGrpSpPr/>
          <p:nvPr/>
        </p:nvGrpSpPr>
        <p:grpSpPr>
          <a:xfrm>
            <a:off x="5764457" y="1578862"/>
            <a:ext cx="2202625" cy="3065000"/>
            <a:chOff x="3479217" y="1546884"/>
            <a:chExt cx="2202625" cy="3065000"/>
          </a:xfrm>
        </p:grpSpPr>
        <p:sp>
          <p:nvSpPr>
            <p:cNvPr id="1205" name="Google Shape;1205;p63"/>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3"/>
          <p:cNvSpPr/>
          <p:nvPr/>
        </p:nvSpPr>
        <p:spPr>
          <a:xfrm>
            <a:off x="5759396" y="1723842"/>
            <a:ext cx="241550" cy="250103"/>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22405" y="1275080"/>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3"/>
          <p:cNvSpPr txBox="1"/>
          <p:nvPr/>
        </p:nvSpPr>
        <p:spPr>
          <a:xfrm>
            <a:off x="907255" y="1565341"/>
            <a:ext cx="4621551" cy="30702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2"/>
                </a:solidFill>
                <a:latin typeface="Raleway Medium"/>
                <a:ea typeface="Raleway Medium"/>
                <a:cs typeface="Raleway Medium"/>
                <a:sym typeface="Raleway Medium"/>
              </a:rPr>
              <a:t>The project aimed to build a machine learning model using the Isolation Forest algorithm for identifying potentially anomalous transactions or user activities. The model successfully predicted anomalies in the provided dataset. Additionally, the model is accessible through an API to predict the anomaly status of a single record. Overall, the project provided valuable insights into anomaly detection using the Isolation Forest algorithm. By addressing the challenges and applying the lessons learned, the model showcased its potential to identify anomalous activities and contribute to fraud detection, security enhancement, or other similar applications. Moving forward, further enhancements can be made, such as exploring additional algorithms or refining the feature engineering process, to improve the model's accuracy and effectiveness in detecting anomalies.</a:t>
            </a:r>
            <a:endParaRPr sz="1200" dirty="0">
              <a:solidFill>
                <a:schemeClr val="accent2"/>
              </a:solidFill>
              <a:latin typeface="Raleway Medium"/>
              <a:ea typeface="Raleway Medium"/>
              <a:cs typeface="Raleway Medium"/>
              <a:sym typeface="Raleway Medium"/>
            </a:endParaRPr>
          </a:p>
        </p:txBody>
      </p:sp>
      <p:grpSp>
        <p:nvGrpSpPr>
          <p:cNvPr id="1320" name="Google Shape;1320;p63"/>
          <p:cNvGrpSpPr/>
          <p:nvPr/>
        </p:nvGrpSpPr>
        <p:grpSpPr>
          <a:xfrm>
            <a:off x="1065877" y="633232"/>
            <a:ext cx="772605" cy="196301"/>
            <a:chOff x="2641350" y="846250"/>
            <a:chExt cx="413600" cy="105075"/>
          </a:xfrm>
        </p:grpSpPr>
        <p:sp>
          <p:nvSpPr>
            <p:cNvPr id="1321" name="Google Shape;1321;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63"/>
          <p:cNvGrpSpPr/>
          <p:nvPr/>
        </p:nvGrpSpPr>
        <p:grpSpPr>
          <a:xfrm rot="10800000">
            <a:off x="6907092" y="633232"/>
            <a:ext cx="772605" cy="196301"/>
            <a:chOff x="2641350" y="846250"/>
            <a:chExt cx="413600" cy="105075"/>
          </a:xfrm>
        </p:grpSpPr>
        <p:sp>
          <p:nvSpPr>
            <p:cNvPr id="1326" name="Google Shape;1326;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TEAM</a:t>
            </a:r>
            <a:endParaRPr dirty="0"/>
          </a:p>
        </p:txBody>
      </p:sp>
      <p:sp>
        <p:nvSpPr>
          <p:cNvPr id="522" name="Google Shape;522;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Meet the team</a:t>
            </a:r>
            <a:endParaRPr dirty="0"/>
          </a:p>
        </p:txBody>
      </p:sp>
      <p:sp>
        <p:nvSpPr>
          <p:cNvPr id="523" name="Google Shape;523;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524" name="Google Shape;524;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the problem statement</a:t>
            </a:r>
            <a:endParaRPr dirty="0"/>
          </a:p>
        </p:txBody>
      </p:sp>
      <p:sp>
        <p:nvSpPr>
          <p:cNvPr id="525" name="Google Shape;525;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APPROACH</a:t>
            </a:r>
            <a:endParaRPr dirty="0"/>
          </a:p>
        </p:txBody>
      </p:sp>
      <p:sp>
        <p:nvSpPr>
          <p:cNvPr id="526" name="Google Shape;526;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approach to the problem statement  assigned to us</a:t>
            </a:r>
            <a:endParaRPr dirty="0"/>
          </a:p>
        </p:txBody>
      </p:sp>
      <p:grpSp>
        <p:nvGrpSpPr>
          <p:cNvPr id="540" name="Google Shape;540;p45"/>
          <p:cNvGrpSpPr/>
          <p:nvPr/>
        </p:nvGrpSpPr>
        <p:grpSpPr>
          <a:xfrm>
            <a:off x="872454" y="1293020"/>
            <a:ext cx="755358" cy="191930"/>
            <a:chOff x="2641350" y="846250"/>
            <a:chExt cx="413600" cy="105075"/>
          </a:xfrm>
        </p:grpSpPr>
        <p:sp>
          <p:nvSpPr>
            <p:cNvPr id="541" name="Google Shape;541;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616BDFF-728F-146A-2AFD-6A0309603F11}"/>
              </a:ext>
            </a:extLst>
          </p:cNvPr>
          <p:cNvSpPr txBox="1"/>
          <p:nvPr/>
        </p:nvSpPr>
        <p:spPr>
          <a:xfrm>
            <a:off x="1520827" y="1727203"/>
            <a:ext cx="1425578" cy="830997"/>
          </a:xfrm>
          <a:prstGeom prst="rect">
            <a:avLst/>
          </a:prstGeom>
          <a:noFill/>
        </p:spPr>
        <p:txBody>
          <a:bodyPr wrap="square" rtlCol="0">
            <a:spAutoFit/>
          </a:bodyPr>
          <a:lstStyle/>
          <a:p>
            <a:r>
              <a:rPr lang="en" sz="4800" b="1" dirty="0">
                <a:solidFill>
                  <a:schemeClr val="accent1"/>
                </a:solidFill>
              </a:rPr>
              <a:t>01</a:t>
            </a:r>
            <a:endParaRPr lang="en-IN" sz="4800" b="1" dirty="0"/>
          </a:p>
        </p:txBody>
      </p:sp>
      <p:sp>
        <p:nvSpPr>
          <p:cNvPr id="3" name="TextBox 2">
            <a:extLst>
              <a:ext uri="{FF2B5EF4-FFF2-40B4-BE49-F238E27FC236}">
                <a16:creationId xmlns:a16="http://schemas.microsoft.com/office/drawing/2014/main" id="{16BFA68B-12D5-E4A9-5C4B-005F37EE6D1A}"/>
              </a:ext>
            </a:extLst>
          </p:cNvPr>
          <p:cNvSpPr txBox="1"/>
          <p:nvPr/>
        </p:nvSpPr>
        <p:spPr>
          <a:xfrm>
            <a:off x="4140646" y="1734462"/>
            <a:ext cx="1425578" cy="830997"/>
          </a:xfrm>
          <a:prstGeom prst="rect">
            <a:avLst/>
          </a:prstGeom>
          <a:noFill/>
        </p:spPr>
        <p:txBody>
          <a:bodyPr wrap="square" rtlCol="0">
            <a:spAutoFit/>
          </a:bodyPr>
          <a:lstStyle/>
          <a:p>
            <a:r>
              <a:rPr lang="en" sz="4800" b="1" dirty="0">
                <a:solidFill>
                  <a:schemeClr val="accent1"/>
                </a:solidFill>
              </a:rPr>
              <a:t>02</a:t>
            </a:r>
            <a:endParaRPr lang="en-IN" sz="4800" b="1" dirty="0"/>
          </a:p>
        </p:txBody>
      </p:sp>
      <p:sp>
        <p:nvSpPr>
          <p:cNvPr id="4" name="TextBox 3">
            <a:extLst>
              <a:ext uri="{FF2B5EF4-FFF2-40B4-BE49-F238E27FC236}">
                <a16:creationId xmlns:a16="http://schemas.microsoft.com/office/drawing/2014/main" id="{272C2777-974A-016E-5C29-CD660011BEC5}"/>
              </a:ext>
            </a:extLst>
          </p:cNvPr>
          <p:cNvSpPr txBox="1"/>
          <p:nvPr/>
        </p:nvSpPr>
        <p:spPr>
          <a:xfrm>
            <a:off x="6629829" y="1719948"/>
            <a:ext cx="1425578" cy="830997"/>
          </a:xfrm>
          <a:prstGeom prst="rect">
            <a:avLst/>
          </a:prstGeom>
          <a:noFill/>
        </p:spPr>
        <p:txBody>
          <a:bodyPr wrap="square" rtlCol="0">
            <a:spAutoFit/>
          </a:bodyPr>
          <a:lstStyle/>
          <a:p>
            <a:r>
              <a:rPr lang="en" sz="4800" b="1" dirty="0">
                <a:solidFill>
                  <a:schemeClr val="accent1"/>
                </a:solidFill>
              </a:rPr>
              <a:t>03</a:t>
            </a:r>
            <a:endParaRPr lang="en-IN" sz="4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72"/>
          <p:cNvSpPr txBox="1">
            <a:spLocks noGrp="1"/>
          </p:cNvSpPr>
          <p:nvPr>
            <p:ph type="ctrTitle"/>
          </p:nvPr>
        </p:nvSpPr>
        <p:spPr>
          <a:xfrm>
            <a:off x="2429950" y="209494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531" name="Google Shape;1531;p72"/>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72"/>
          <p:cNvGrpSpPr/>
          <p:nvPr/>
        </p:nvGrpSpPr>
        <p:grpSpPr>
          <a:xfrm>
            <a:off x="-267175" y="1108580"/>
            <a:ext cx="3397850" cy="187275"/>
            <a:chOff x="-3237675" y="-1132050"/>
            <a:chExt cx="3397850" cy="187275"/>
          </a:xfrm>
        </p:grpSpPr>
        <p:sp>
          <p:nvSpPr>
            <p:cNvPr id="1533" name="Google Shape;1533;p7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757094B2-10E6-7550-AB28-81A74DE42E87}"/>
              </a:ext>
            </a:extLst>
          </p:cNvPr>
          <p:cNvSpPr/>
          <p:nvPr/>
        </p:nvSpPr>
        <p:spPr>
          <a:xfrm>
            <a:off x="2429950" y="3465871"/>
            <a:ext cx="4383805" cy="803787"/>
          </a:xfrm>
          <a:prstGeom prst="rect">
            <a:avLst/>
          </a:prstGeom>
          <a:solidFill>
            <a:schemeClr val="tx1">
              <a:lumMod val="10000"/>
              <a:lumOff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TEAM</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Meet the team</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637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 WE ARE ?</a:t>
            </a:r>
            <a:endParaRPr dirty="0"/>
          </a:p>
        </p:txBody>
      </p:sp>
      <p:grpSp>
        <p:nvGrpSpPr>
          <p:cNvPr id="762" name="Google Shape;762;p51"/>
          <p:cNvGrpSpPr/>
          <p:nvPr/>
        </p:nvGrpSpPr>
        <p:grpSpPr>
          <a:xfrm rot="10800000">
            <a:off x="4305271" y="4810771"/>
            <a:ext cx="537556" cy="136576"/>
            <a:chOff x="2641350" y="846250"/>
            <a:chExt cx="413600" cy="105075"/>
          </a:xfrm>
        </p:grpSpPr>
        <p:sp>
          <p:nvSpPr>
            <p:cNvPr id="763" name="Google Shape;763;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51"/>
          <p:cNvGrpSpPr/>
          <p:nvPr/>
        </p:nvGrpSpPr>
        <p:grpSpPr>
          <a:xfrm>
            <a:off x="878338" y="983704"/>
            <a:ext cx="913425" cy="370975"/>
            <a:chOff x="6514150" y="4420266"/>
            <a:chExt cx="913425" cy="370975"/>
          </a:xfrm>
        </p:grpSpPr>
        <p:sp>
          <p:nvSpPr>
            <p:cNvPr id="768" name="Google Shape;768;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23FCB26-F509-C3E2-C8AA-4D7923399427}"/>
              </a:ext>
            </a:extLst>
          </p:cNvPr>
          <p:cNvPicPr>
            <a:picLocks noChangeAspect="1"/>
          </p:cNvPicPr>
          <p:nvPr/>
        </p:nvPicPr>
        <p:blipFill>
          <a:blip r:embed="rId3"/>
          <a:stretch>
            <a:fillRect/>
          </a:stretch>
        </p:blipFill>
        <p:spPr>
          <a:xfrm>
            <a:off x="1988014" y="1669198"/>
            <a:ext cx="1240830" cy="1245050"/>
          </a:xfrm>
          <a:prstGeom prst="rect">
            <a:avLst/>
          </a:prstGeom>
        </p:spPr>
      </p:pic>
      <p:sp>
        <p:nvSpPr>
          <p:cNvPr id="8" name="TextBox 7">
            <a:extLst>
              <a:ext uri="{FF2B5EF4-FFF2-40B4-BE49-F238E27FC236}">
                <a16:creationId xmlns:a16="http://schemas.microsoft.com/office/drawing/2014/main" id="{09DE8106-161B-2E9B-7B85-04DD3A427A43}"/>
              </a:ext>
            </a:extLst>
          </p:cNvPr>
          <p:cNvSpPr txBox="1"/>
          <p:nvPr/>
        </p:nvSpPr>
        <p:spPr>
          <a:xfrm>
            <a:off x="5718806" y="2939382"/>
            <a:ext cx="1633265"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Naman </a:t>
            </a:r>
            <a:r>
              <a:rPr kumimoji="0" lang="en-IN" sz="2500" b="0" i="0" u="none" strike="noStrike" kern="0" cap="none" spc="0" normalizeH="0" baseline="0" noProof="0" dirty="0" err="1">
                <a:ln>
                  <a:noFill/>
                </a:ln>
                <a:solidFill>
                  <a:srgbClr val="3C3C3B"/>
                </a:solidFill>
                <a:effectLst/>
                <a:uLnTx/>
                <a:uFillTx/>
                <a:latin typeface="Bebas Neue"/>
                <a:sym typeface="Bebas Neue"/>
              </a:rPr>
              <a:t>verma</a:t>
            </a:r>
            <a:endParaRPr kumimoji="0" lang="en-IN" sz="2500" b="0" i="0" u="none" strike="noStrike" kern="0" cap="none" spc="0" normalizeH="0" baseline="0" noProof="0" dirty="0">
              <a:ln>
                <a:noFill/>
              </a:ln>
              <a:solidFill>
                <a:srgbClr val="3C3C3B"/>
              </a:solidFill>
              <a:effectLst/>
              <a:uLnTx/>
              <a:uFillTx/>
              <a:latin typeface="Bebas Neue"/>
              <a:sym typeface="Bebas Neue"/>
            </a:endParaRPr>
          </a:p>
        </p:txBody>
      </p:sp>
      <p:sp>
        <p:nvSpPr>
          <p:cNvPr id="10" name="TextBox 9">
            <a:extLst>
              <a:ext uri="{FF2B5EF4-FFF2-40B4-BE49-F238E27FC236}">
                <a16:creationId xmlns:a16="http://schemas.microsoft.com/office/drawing/2014/main" id="{75F58B24-E884-C0C5-018D-6AB087042ADB}"/>
              </a:ext>
            </a:extLst>
          </p:cNvPr>
          <p:cNvSpPr txBox="1"/>
          <p:nvPr/>
        </p:nvSpPr>
        <p:spPr>
          <a:xfrm>
            <a:off x="4833786" y="3356233"/>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2010990472</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7529007850</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4"/>
              </a:rPr>
              <a:t>naman0472.be20@chitkara.edu.in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5"/>
              </a:rPr>
              <a:t>here</a:t>
            </a:r>
            <a:endParaRPr lang="en-US" dirty="0">
              <a:solidFill>
                <a:srgbClr val="3C3C3B"/>
              </a:solidFill>
              <a:latin typeface="Raleway Medium"/>
              <a:sym typeface="Raleway Medium"/>
            </a:endParaRPr>
          </a:p>
        </p:txBody>
      </p:sp>
      <p:sp>
        <p:nvSpPr>
          <p:cNvPr id="11" name="TextBox 10">
            <a:extLst>
              <a:ext uri="{FF2B5EF4-FFF2-40B4-BE49-F238E27FC236}">
                <a16:creationId xmlns:a16="http://schemas.microsoft.com/office/drawing/2014/main" id="{DEC2F12C-E85F-D7AE-D4C9-827EC14BF6F3}"/>
              </a:ext>
            </a:extLst>
          </p:cNvPr>
          <p:cNvSpPr txBox="1"/>
          <p:nvPr/>
        </p:nvSpPr>
        <p:spPr>
          <a:xfrm>
            <a:off x="2191487" y="2936925"/>
            <a:ext cx="890926"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ANIKET</a:t>
            </a:r>
          </a:p>
        </p:txBody>
      </p:sp>
      <p:sp>
        <p:nvSpPr>
          <p:cNvPr id="12" name="TextBox 11">
            <a:extLst>
              <a:ext uri="{FF2B5EF4-FFF2-40B4-BE49-F238E27FC236}">
                <a16:creationId xmlns:a16="http://schemas.microsoft.com/office/drawing/2014/main" id="{DD749236-AED3-4F4C-6B87-1201EDD3A9A8}"/>
              </a:ext>
            </a:extLst>
          </p:cNvPr>
          <p:cNvSpPr txBox="1"/>
          <p:nvPr/>
        </p:nvSpPr>
        <p:spPr>
          <a:xfrm>
            <a:off x="782894" y="3353778"/>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2010990077</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9988050108</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6"/>
              </a:rPr>
              <a:t>aniket0077.be20@chitkara.edu.in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7"/>
              </a:rPr>
              <a:t>here</a:t>
            </a:r>
            <a:endParaRPr lang="en-US" dirty="0">
              <a:solidFill>
                <a:srgbClr val="3C3C3B"/>
              </a:solidFill>
              <a:latin typeface="Raleway Medium"/>
              <a:sym typeface="Raleway Medium"/>
            </a:endParaRPr>
          </a:p>
        </p:txBody>
      </p:sp>
      <p:pic>
        <p:nvPicPr>
          <p:cNvPr id="13" name="Imagen 4">
            <a:extLst>
              <a:ext uri="{FF2B5EF4-FFF2-40B4-BE49-F238E27FC236}">
                <a16:creationId xmlns:a16="http://schemas.microsoft.com/office/drawing/2014/main" id="{1B757E59-9342-2CFE-E857-5A6BE729361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33082" y="1680596"/>
            <a:ext cx="1240830" cy="12440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grpSp>
        <p:nvGrpSpPr>
          <p:cNvPr id="762" name="Google Shape;762;p51"/>
          <p:cNvGrpSpPr/>
          <p:nvPr/>
        </p:nvGrpSpPr>
        <p:grpSpPr>
          <a:xfrm rot="10800000">
            <a:off x="4305271" y="4810771"/>
            <a:ext cx="537556" cy="136576"/>
            <a:chOff x="2641350" y="846250"/>
            <a:chExt cx="413600" cy="105075"/>
          </a:xfrm>
        </p:grpSpPr>
        <p:sp>
          <p:nvSpPr>
            <p:cNvPr id="763" name="Google Shape;763;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51"/>
          <p:cNvGrpSpPr/>
          <p:nvPr/>
        </p:nvGrpSpPr>
        <p:grpSpPr>
          <a:xfrm>
            <a:off x="878338" y="983704"/>
            <a:ext cx="913425" cy="370975"/>
            <a:chOff x="6514150" y="4420266"/>
            <a:chExt cx="913425" cy="370975"/>
          </a:xfrm>
        </p:grpSpPr>
        <p:sp>
          <p:nvSpPr>
            <p:cNvPr id="768" name="Google Shape;768;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9DE8106-161B-2E9B-7B85-04DD3A427A43}"/>
              </a:ext>
            </a:extLst>
          </p:cNvPr>
          <p:cNvSpPr txBox="1"/>
          <p:nvPr/>
        </p:nvSpPr>
        <p:spPr>
          <a:xfrm>
            <a:off x="5851538" y="2939382"/>
            <a:ext cx="1633265"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ADITYA GARG</a:t>
            </a:r>
          </a:p>
        </p:txBody>
      </p:sp>
      <p:sp>
        <p:nvSpPr>
          <p:cNvPr id="10" name="TextBox 9">
            <a:extLst>
              <a:ext uri="{FF2B5EF4-FFF2-40B4-BE49-F238E27FC236}">
                <a16:creationId xmlns:a16="http://schemas.microsoft.com/office/drawing/2014/main" id="{75F58B24-E884-C0C5-018D-6AB087042ADB}"/>
              </a:ext>
            </a:extLst>
          </p:cNvPr>
          <p:cNvSpPr txBox="1"/>
          <p:nvPr/>
        </p:nvSpPr>
        <p:spPr>
          <a:xfrm>
            <a:off x="4833786" y="3356233"/>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2010990033</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9588504292</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3"/>
              </a:rPr>
              <a:t>aditya0033.be20@chitkara.edu.in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4"/>
              </a:rPr>
              <a:t>here</a:t>
            </a:r>
            <a:endParaRPr lang="en-US" dirty="0">
              <a:solidFill>
                <a:srgbClr val="3C3C3B"/>
              </a:solidFill>
              <a:latin typeface="Raleway Medium"/>
              <a:sym typeface="Raleway Medium"/>
            </a:endParaRPr>
          </a:p>
        </p:txBody>
      </p:sp>
      <p:sp>
        <p:nvSpPr>
          <p:cNvPr id="11" name="TextBox 10">
            <a:extLst>
              <a:ext uri="{FF2B5EF4-FFF2-40B4-BE49-F238E27FC236}">
                <a16:creationId xmlns:a16="http://schemas.microsoft.com/office/drawing/2014/main" id="{DEC2F12C-E85F-D7AE-D4C9-827EC14BF6F3}"/>
              </a:ext>
            </a:extLst>
          </p:cNvPr>
          <p:cNvSpPr txBox="1"/>
          <p:nvPr/>
        </p:nvSpPr>
        <p:spPr>
          <a:xfrm>
            <a:off x="1791763" y="2936925"/>
            <a:ext cx="1670137"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PRANAV JINDAL</a:t>
            </a:r>
          </a:p>
        </p:txBody>
      </p:sp>
      <p:sp>
        <p:nvSpPr>
          <p:cNvPr id="12" name="TextBox 11">
            <a:extLst>
              <a:ext uri="{FF2B5EF4-FFF2-40B4-BE49-F238E27FC236}">
                <a16:creationId xmlns:a16="http://schemas.microsoft.com/office/drawing/2014/main" id="{DD749236-AED3-4F4C-6B87-1201EDD3A9A8}"/>
              </a:ext>
            </a:extLst>
          </p:cNvPr>
          <p:cNvSpPr txBox="1"/>
          <p:nvPr/>
        </p:nvSpPr>
        <p:spPr>
          <a:xfrm>
            <a:off x="782894" y="3353778"/>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2010990538</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9803587444</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5"/>
              </a:rPr>
              <a:t>pranav0538.be20@chitkara.edu.in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6"/>
              </a:rPr>
              <a:t>here</a:t>
            </a:r>
            <a:endParaRPr lang="en-US" dirty="0">
              <a:solidFill>
                <a:srgbClr val="3C3C3B"/>
              </a:solidFill>
              <a:latin typeface="Raleway Medium"/>
              <a:sym typeface="Raleway Medium"/>
            </a:endParaRPr>
          </a:p>
        </p:txBody>
      </p:sp>
      <p:pic>
        <p:nvPicPr>
          <p:cNvPr id="3" name="Imagen 4">
            <a:extLst>
              <a:ext uri="{FF2B5EF4-FFF2-40B4-BE49-F238E27FC236}">
                <a16:creationId xmlns:a16="http://schemas.microsoft.com/office/drawing/2014/main" id="{F5CD8489-7312-CEF1-F7AD-953FCE09B4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953182" y="1662949"/>
            <a:ext cx="1240830" cy="1257165"/>
          </a:xfrm>
          <a:prstGeom prst="rect">
            <a:avLst/>
          </a:prstGeom>
        </p:spPr>
      </p:pic>
      <p:pic>
        <p:nvPicPr>
          <p:cNvPr id="5" name="Picture 4">
            <a:extLst>
              <a:ext uri="{FF2B5EF4-FFF2-40B4-BE49-F238E27FC236}">
                <a16:creationId xmlns:a16="http://schemas.microsoft.com/office/drawing/2014/main" id="{AEDA9A67-37BB-8DEB-FD01-EF07D36D0F3A}"/>
              </a:ext>
            </a:extLst>
          </p:cNvPr>
          <p:cNvPicPr>
            <a:picLocks noChangeAspect="1"/>
          </p:cNvPicPr>
          <p:nvPr/>
        </p:nvPicPr>
        <p:blipFill>
          <a:blip r:embed="rId8"/>
          <a:stretch>
            <a:fillRect/>
          </a:stretch>
        </p:blipFill>
        <p:spPr>
          <a:xfrm>
            <a:off x="5935252" y="1662949"/>
            <a:ext cx="1240830" cy="1257165"/>
          </a:xfrm>
          <a:prstGeom prst="rect">
            <a:avLst/>
          </a:prstGeom>
        </p:spPr>
      </p:pic>
    </p:spTree>
    <p:extLst>
      <p:ext uri="{BB962C8B-B14F-4D97-AF65-F5344CB8AC3E}">
        <p14:creationId xmlns:p14="http://schemas.microsoft.com/office/powerpoint/2010/main" val="374392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Overview of the problem statement</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632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Anomaly detection</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259450" y="1577960"/>
            <a:ext cx="4625100" cy="2060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200" b="0" i="0" dirty="0">
                <a:solidFill>
                  <a:srgbClr val="202124"/>
                </a:solidFill>
                <a:effectLst/>
                <a:latin typeface="Roboto" panose="020B0604020202020204" pitchFamily="2" charset="0"/>
              </a:rPr>
              <a:t>The objective of this project is to build a machine learning model that can identify potentially anomalous transactions or user activities based on a given dataset. The model should be able to predict the reason for the anomaly and the attribute(s) responsible for it. The dataset can have multiple attributes, and the model should be able to predict all possible unique patterns that exist across all attributes. Additionally, the model should be accessible through an API and should be able to predict for a single record if it is  anomalous. The model should also be able to predict anomalies and patterns for a set of records for a day.</a:t>
            </a:r>
            <a:endParaRPr sz="1200"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895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Our approach</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Our approach to the problem statement assigned to us</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3112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grpSp>
        <p:nvGrpSpPr>
          <p:cNvPr id="1375" name="Google Shape;1375;p66"/>
          <p:cNvGrpSpPr/>
          <p:nvPr/>
        </p:nvGrpSpPr>
        <p:grpSpPr>
          <a:xfrm>
            <a:off x="1110566" y="264299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6" y="2842043"/>
              <a:ext cx="1412832" cy="290982"/>
              <a:chOff x="1381913" y="1194219"/>
              <a:chExt cx="588337" cy="121177"/>
            </a:xfrm>
          </p:grpSpPr>
          <p:grpSp>
            <p:nvGrpSpPr>
              <p:cNvPr id="1389" name="Google Shape;1389;p66"/>
              <p:cNvGrpSpPr/>
              <p:nvPr/>
            </p:nvGrpSpPr>
            <p:grpSpPr>
              <a:xfrm rot="10800000">
                <a:off x="1381913" y="1194319"/>
                <a:ext cx="27175" cy="121077"/>
                <a:chOff x="2070089"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089"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589084"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3.1</a:t>
            </a:r>
            <a:endParaRPr sz="2500" dirty="0">
              <a:solidFill>
                <a:schemeClr val="accent2"/>
              </a:solidFill>
              <a:latin typeface="Bebas Neue"/>
              <a:ea typeface="Bebas Neue"/>
              <a:cs typeface="Bebas Neue"/>
              <a:sym typeface="Bebas Neue"/>
            </a:endParaRPr>
          </a:p>
        </p:txBody>
      </p:sp>
      <p:sp>
        <p:nvSpPr>
          <p:cNvPr id="1399" name="Google Shape;1399;p66"/>
          <p:cNvSpPr txBox="1"/>
          <p:nvPr/>
        </p:nvSpPr>
        <p:spPr>
          <a:xfrm>
            <a:off x="589084"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Data Exploration</a:t>
            </a:r>
            <a:endParaRPr dirty="0">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21954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3.3</a:t>
            </a:r>
            <a:endParaRPr sz="2500" dirty="0">
              <a:solidFill>
                <a:schemeClr val="accent2"/>
              </a:solidFill>
              <a:latin typeface="Bebas Neue"/>
              <a:ea typeface="Bebas Neue"/>
              <a:cs typeface="Bebas Neue"/>
              <a:sym typeface="Bebas Neue"/>
            </a:endParaRPr>
          </a:p>
        </p:txBody>
      </p:sp>
      <p:sp>
        <p:nvSpPr>
          <p:cNvPr id="1401" name="Google Shape;1401;p66"/>
          <p:cNvSpPr txBox="1"/>
          <p:nvPr/>
        </p:nvSpPr>
        <p:spPr>
          <a:xfrm>
            <a:off x="321954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Data Pre-processing</a:t>
            </a:r>
            <a:endParaRPr dirty="0">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5997769"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3.5</a:t>
            </a:r>
            <a:endParaRPr sz="2500" dirty="0">
              <a:solidFill>
                <a:schemeClr val="accent2"/>
              </a:solidFill>
              <a:latin typeface="Bebas Neue"/>
              <a:ea typeface="Bebas Neue"/>
              <a:cs typeface="Bebas Neue"/>
              <a:sym typeface="Bebas Neue"/>
            </a:endParaRPr>
          </a:p>
        </p:txBody>
      </p:sp>
      <p:sp>
        <p:nvSpPr>
          <p:cNvPr id="1403" name="Google Shape;1403;p66"/>
          <p:cNvSpPr txBox="1"/>
          <p:nvPr/>
        </p:nvSpPr>
        <p:spPr>
          <a:xfrm>
            <a:off x="5976337"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Saving the Model</a:t>
            </a:r>
            <a:endParaRPr dirty="0">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180546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3.2</a:t>
            </a:r>
            <a:endParaRPr sz="2500" dirty="0">
              <a:solidFill>
                <a:schemeClr val="accent2"/>
              </a:solidFill>
              <a:latin typeface="Bebas Neue"/>
              <a:ea typeface="Bebas Neue"/>
              <a:cs typeface="Bebas Neue"/>
              <a:sym typeface="Bebas Neue"/>
            </a:endParaRPr>
          </a:p>
        </p:txBody>
      </p:sp>
      <p:sp>
        <p:nvSpPr>
          <p:cNvPr id="1405" name="Google Shape;1405;p66"/>
          <p:cNvSpPr txBox="1"/>
          <p:nvPr/>
        </p:nvSpPr>
        <p:spPr>
          <a:xfrm>
            <a:off x="180546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Model Architecture</a:t>
            </a:r>
            <a:endParaRPr dirty="0">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458416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3.4</a:t>
            </a:r>
            <a:endParaRPr sz="2500" dirty="0">
              <a:solidFill>
                <a:schemeClr val="accent2"/>
              </a:solidFill>
              <a:latin typeface="Bebas Neue"/>
              <a:ea typeface="Bebas Neue"/>
              <a:cs typeface="Bebas Neue"/>
              <a:sym typeface="Bebas Neue"/>
            </a:endParaRPr>
          </a:p>
        </p:txBody>
      </p:sp>
      <p:sp>
        <p:nvSpPr>
          <p:cNvPr id="1407" name="Google Shape;1407;p66"/>
          <p:cNvSpPr txBox="1"/>
          <p:nvPr/>
        </p:nvSpPr>
        <p:spPr>
          <a:xfrm>
            <a:off x="458416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Model Training</a:t>
            </a:r>
            <a:endParaRPr dirty="0">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87;p66">
            <a:extLst>
              <a:ext uri="{FF2B5EF4-FFF2-40B4-BE49-F238E27FC236}">
                <a16:creationId xmlns:a16="http://schemas.microsoft.com/office/drawing/2014/main" id="{9E597681-610C-E311-2038-63662CE1B87C}"/>
              </a:ext>
            </a:extLst>
          </p:cNvPr>
          <p:cNvSpPr/>
          <p:nvPr/>
        </p:nvSpPr>
        <p:spPr>
          <a:xfrm>
            <a:off x="6711941" y="2832918"/>
            <a:ext cx="1383207" cy="94371"/>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1;p66">
            <a:extLst>
              <a:ext uri="{FF2B5EF4-FFF2-40B4-BE49-F238E27FC236}">
                <a16:creationId xmlns:a16="http://schemas.microsoft.com/office/drawing/2014/main" id="{ECF8D03E-F6B0-7733-27D0-93C59B179843}"/>
              </a:ext>
            </a:extLst>
          </p:cNvPr>
          <p:cNvSpPr/>
          <p:nvPr/>
        </p:nvSpPr>
        <p:spPr>
          <a:xfrm rot="10800000">
            <a:off x="8046337" y="3047209"/>
            <a:ext cx="65258" cy="65233"/>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1381;p66">
            <a:extLst>
              <a:ext uri="{FF2B5EF4-FFF2-40B4-BE49-F238E27FC236}">
                <a16:creationId xmlns:a16="http://schemas.microsoft.com/office/drawing/2014/main" id="{53974CF3-2B34-A5A9-371A-869BB60AAC14}"/>
              </a:ext>
            </a:extLst>
          </p:cNvPr>
          <p:cNvCxnSpPr/>
          <p:nvPr/>
        </p:nvCxnSpPr>
        <p:spPr>
          <a:xfrm>
            <a:off x="8081432" y="2846718"/>
            <a:ext cx="0" cy="253500"/>
          </a:xfrm>
          <a:prstGeom prst="straightConnector1">
            <a:avLst/>
          </a:prstGeom>
          <a:noFill/>
          <a:ln w="19050" cap="flat" cmpd="sng">
            <a:solidFill>
              <a:schemeClr val="accent2"/>
            </a:solidFill>
            <a:prstDash val="solid"/>
            <a:round/>
            <a:headEnd type="none" w="sm" len="sm"/>
            <a:tailEnd type="none" w="sm" len="sm"/>
          </a:ln>
        </p:spPr>
      </p:cxnSp>
      <p:sp>
        <p:nvSpPr>
          <p:cNvPr id="6" name="Google Shape;1406;p66">
            <a:extLst>
              <a:ext uri="{FF2B5EF4-FFF2-40B4-BE49-F238E27FC236}">
                <a16:creationId xmlns:a16="http://schemas.microsoft.com/office/drawing/2014/main" id="{B166FA55-3BFA-A194-4383-C2DE0C43D100}"/>
              </a:ext>
            </a:extLst>
          </p:cNvPr>
          <p:cNvSpPr txBox="1"/>
          <p:nvPr/>
        </p:nvSpPr>
        <p:spPr>
          <a:xfrm>
            <a:off x="7029720" y="3315329"/>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3.6</a:t>
            </a:r>
            <a:endParaRPr sz="2500" dirty="0">
              <a:solidFill>
                <a:schemeClr val="accent2"/>
              </a:solidFill>
              <a:latin typeface="Bebas Neue"/>
              <a:ea typeface="Bebas Neue"/>
              <a:cs typeface="Bebas Neue"/>
              <a:sym typeface="Bebas Neue"/>
            </a:endParaRPr>
          </a:p>
        </p:txBody>
      </p:sp>
      <p:sp>
        <p:nvSpPr>
          <p:cNvPr id="7" name="Google Shape;1407;p66">
            <a:extLst>
              <a:ext uri="{FF2B5EF4-FFF2-40B4-BE49-F238E27FC236}">
                <a16:creationId xmlns:a16="http://schemas.microsoft.com/office/drawing/2014/main" id="{34CBB8EE-7A98-F83C-1DE7-ECBC16735A6E}"/>
              </a:ext>
            </a:extLst>
          </p:cNvPr>
          <p:cNvSpPr txBox="1"/>
          <p:nvPr/>
        </p:nvSpPr>
        <p:spPr>
          <a:xfrm>
            <a:off x="7029720" y="3630704"/>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API Development</a:t>
            </a:r>
            <a:endParaRPr dirty="0">
              <a:solidFill>
                <a:schemeClr val="accent2"/>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1231</Words>
  <Application>Microsoft Office PowerPoint</Application>
  <PresentationFormat>On-screen Show (16:9)</PresentationFormat>
  <Paragraphs>117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Nunito</vt:lpstr>
      <vt:lpstr>Bebas Neue</vt:lpstr>
      <vt:lpstr>Raleway</vt:lpstr>
      <vt:lpstr>Roboto</vt:lpstr>
      <vt:lpstr>Raleway Medium</vt:lpstr>
      <vt:lpstr>Arial</vt:lpstr>
      <vt:lpstr>Artificial Intelligence (AI) Startup Business Plan by Slidesgo</vt:lpstr>
      <vt:lpstr>BYTE  BUSTERS</vt:lpstr>
      <vt:lpstr>THE TEAM</vt:lpstr>
      <vt:lpstr>THE TEAM</vt:lpstr>
      <vt:lpstr>WHO WE ARE ?</vt:lpstr>
      <vt:lpstr>PowerPoint Presentation</vt:lpstr>
      <vt:lpstr>PROBLEM STATEment</vt:lpstr>
      <vt:lpstr>Anomaly detection</vt:lpstr>
      <vt:lpstr>Our approach</vt:lpstr>
      <vt:lpstr>PROCESS</vt:lpstr>
      <vt:lpstr>DATA EXPLORATION</vt:lpstr>
      <vt:lpstr>Model architecture</vt:lpstr>
      <vt:lpstr>Isolation forest</vt:lpstr>
      <vt:lpstr>Why LSTM ?</vt:lpstr>
      <vt:lpstr>Data pre-processing</vt:lpstr>
      <vt:lpstr>Model training</vt:lpstr>
      <vt:lpstr>Saving the model</vt:lpstr>
      <vt:lpstr>API development</vt:lpstr>
      <vt:lpstr>Challenges faced and lesson learned</vt:lpstr>
      <vt:lpstr>Conclusion and 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  BUSTERS</dc:title>
  <dc:creator>Aniket Rai</dc:creator>
  <cp:lastModifiedBy>Aniket Rai</cp:lastModifiedBy>
  <cp:revision>12</cp:revision>
  <dcterms:modified xsi:type="dcterms:W3CDTF">2023-05-25T22:01:16Z</dcterms:modified>
</cp:coreProperties>
</file>