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0"/>
  </p:notesMasterIdLst>
  <p:handoutMasterIdLst>
    <p:handoutMasterId r:id="rId21"/>
  </p:handoutMasterIdLst>
  <p:sldIdLst>
    <p:sldId id="378" r:id="rId3"/>
    <p:sldId id="380" r:id="rId4"/>
    <p:sldId id="381" r:id="rId5"/>
    <p:sldId id="391" r:id="rId6"/>
    <p:sldId id="382" r:id="rId7"/>
    <p:sldId id="383" r:id="rId8"/>
    <p:sldId id="389" r:id="rId9"/>
    <p:sldId id="384" r:id="rId10"/>
    <p:sldId id="392" r:id="rId11"/>
    <p:sldId id="393" r:id="rId12"/>
    <p:sldId id="385" r:id="rId13"/>
    <p:sldId id="394" r:id="rId14"/>
    <p:sldId id="395" r:id="rId15"/>
    <p:sldId id="386" r:id="rId16"/>
    <p:sldId id="388" r:id="rId17"/>
    <p:sldId id="387" r:id="rId18"/>
    <p:sldId id="3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81" d="100"/>
          <a:sy n="81" d="100"/>
        </p:scale>
        <p:origin x="730" y="48"/>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8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alphaModFix amt="18000"/>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2778346400"/>
              </p:ext>
            </p:extLst>
          </p:nvPr>
        </p:nvGraphicFramePr>
        <p:xfrm>
          <a:off x="76788" y="2260591"/>
          <a:ext cx="3303056" cy="3148059"/>
        </p:xfrm>
        <a:graphic>
          <a:graphicData uri="http://schemas.openxmlformats.org/presentationml/2006/ole">
            <mc:AlternateContent xmlns:mc="http://schemas.openxmlformats.org/markup-compatibility/2006">
              <mc:Choice xmlns:v="urn:schemas-microsoft-com:vml" Requires="v">
                <p:oleObj spid="_x0000_s2129" name="CorelDRAW" r:id="rId3" imgW="2169000" imgH="2169360" progId="">
                  <p:embed/>
                </p:oleObj>
              </mc:Choice>
              <mc:Fallback>
                <p:oleObj name="CorelDRAW" r:id="rId3" imgW="2169000" imgH="2169360" progId="">
                  <p:embed/>
                  <p:pic>
                    <p:nvPicPr>
                      <p:cNvPr id="0" name="Picture 2"/>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2260591"/>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574766" y="1459925"/>
            <a:ext cx="11103427"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Casper Bold"/>
              </a:rPr>
              <a:t>Backdoor – The </a:t>
            </a:r>
            <a:r>
              <a:rPr lang="en-US" sz="3600" b="1" dirty="0" err="1">
                <a:latin typeface="Casper Bold"/>
              </a:rPr>
              <a:t>Spyman</a:t>
            </a:r>
            <a:endParaRPr lang="en-US" sz="3600" b="1" dirty="0">
              <a:latin typeface="Casper Bold"/>
            </a:endParaRPr>
          </a:p>
          <a:p>
            <a:pPr algn="ctr"/>
            <a:endParaRPr lang="en-US" sz="3600" dirty="0">
              <a:latin typeface="Casper Bold"/>
            </a:endParaRPr>
          </a:p>
          <a:p>
            <a:pPr algn="ctr"/>
            <a:r>
              <a:rPr lang="en-US" sz="2000" i="1" dirty="0">
                <a:latin typeface="Casper Bold"/>
              </a:rPr>
              <a:t>Submitted in the partial fulfillment for the award of </a:t>
            </a:r>
          </a:p>
          <a:p>
            <a:pPr algn="ctr"/>
            <a:r>
              <a:rPr lang="en-US" sz="2000" i="1" dirty="0">
                <a:latin typeface="Casper Bold"/>
              </a:rPr>
              <a:t>the degree of </a:t>
            </a:r>
          </a:p>
          <a:p>
            <a:pPr algn="ctr"/>
            <a:endParaRPr lang="en-US" sz="2000" i="1" dirty="0">
              <a:latin typeface="Casper Bold"/>
            </a:endParaRPr>
          </a:p>
          <a:p>
            <a:pPr algn="ctr"/>
            <a:r>
              <a:rPr lang="en-US" sz="2000" b="1" dirty="0">
                <a:latin typeface="Casper Bold"/>
              </a:rPr>
              <a:t>BACHELOR OF ENGINEERING</a:t>
            </a:r>
          </a:p>
          <a:p>
            <a:pPr algn="ctr"/>
            <a:r>
              <a:rPr lang="en-US" sz="2000" b="1" i="1" dirty="0">
                <a:latin typeface="Casper Bold"/>
              </a:rPr>
              <a:t>IN</a:t>
            </a:r>
          </a:p>
          <a:p>
            <a:pPr algn="ctr"/>
            <a:endParaRPr lang="en-US" sz="2000" b="1" i="1" dirty="0">
              <a:latin typeface="Casper Bold"/>
            </a:endParaRPr>
          </a:p>
          <a:p>
            <a:pPr algn="ctr"/>
            <a:r>
              <a:rPr lang="en-US" sz="2000" i="1" dirty="0">
                <a:latin typeface="Casper Bold"/>
              </a:rPr>
              <a:t>Computer Science-Information Security</a:t>
            </a:r>
          </a:p>
          <a:p>
            <a:pPr algn="ctr"/>
            <a:endParaRPr lang="en-US" sz="2000" i="1" dirty="0">
              <a:latin typeface="Casper Bold"/>
            </a:endParaRPr>
          </a:p>
          <a:p>
            <a:pPr algn="ctr"/>
            <a:r>
              <a:rPr lang="en-US" sz="2000" i="1" dirty="0">
                <a:latin typeface="Casper Bold"/>
              </a:rPr>
              <a:t>						</a:t>
            </a:r>
            <a:r>
              <a:rPr lang="en-US" sz="2000" b="1" dirty="0">
                <a:latin typeface="Casper Bold"/>
              </a:rPr>
              <a:t>Under the supervision of </a:t>
            </a:r>
          </a:p>
          <a:p>
            <a:pPr algn="ctr"/>
            <a:r>
              <a:rPr lang="en-US" sz="2000" i="1" dirty="0">
                <a:latin typeface="Casper Bold"/>
              </a:rPr>
              <a:t>					Monica Luthra</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2" name="TextBox 1">
            <a:extLst>
              <a:ext uri="{FF2B5EF4-FFF2-40B4-BE49-F238E27FC236}">
                <a16:creationId xmlns:a16="http://schemas.microsoft.com/office/drawing/2014/main" id="{CB36E28C-D7B6-45D7-81C1-274C275F362A}"/>
              </a:ext>
            </a:extLst>
          </p:cNvPr>
          <p:cNvSpPr txBox="1"/>
          <p:nvPr/>
        </p:nvSpPr>
        <p:spPr>
          <a:xfrm>
            <a:off x="518880" y="5633511"/>
            <a:ext cx="4301314" cy="1200329"/>
          </a:xfrm>
          <a:prstGeom prst="rect">
            <a:avLst/>
          </a:prstGeom>
          <a:noFill/>
        </p:spPr>
        <p:txBody>
          <a:bodyPr wrap="square" rtlCol="0">
            <a:spAutoFit/>
          </a:bodyPr>
          <a:lstStyle/>
          <a:p>
            <a:r>
              <a:rPr lang="en-US" b="1" dirty="0">
                <a:latin typeface="Times New Roman" pitchFamily="18" charset="0"/>
                <a:cs typeface="Times New Roman" pitchFamily="18" charset="0"/>
              </a:rPr>
              <a:t>Submitted by:</a:t>
            </a:r>
          </a:p>
          <a:p>
            <a:r>
              <a:rPr lang="en-US" dirty="0">
                <a:latin typeface="Times New Roman" pitchFamily="18" charset="0"/>
                <a:cs typeface="Times New Roman" pitchFamily="18" charset="0"/>
              </a:rPr>
              <a:t>Pranav Gupta, </a:t>
            </a:r>
            <a:r>
              <a:rPr lang="en-IN" dirty="0">
                <a:latin typeface="Times New Roman" pitchFamily="18" charset="0"/>
                <a:cs typeface="Times New Roman" pitchFamily="18" charset="0"/>
              </a:rPr>
              <a:t>20BCS3703</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Akul Sharma, </a:t>
            </a:r>
            <a:r>
              <a:rPr lang="en-IN" dirty="0">
                <a:latin typeface="Times New Roman" pitchFamily="18" charset="0"/>
                <a:cs typeface="Times New Roman" pitchFamily="18" charset="0"/>
              </a:rPr>
              <a:t>20BCS3675</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Syed Mohd Arsh Mehdi Rizvi,</a:t>
            </a:r>
            <a:r>
              <a:rPr lang="en-IN" dirty="0">
                <a:latin typeface="Times New Roman" pitchFamily="18" charset="0"/>
                <a:cs typeface="Times New Roman" pitchFamily="18" charset="0"/>
              </a:rPr>
              <a:t> 20BCS3713</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565021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BD9542-FAD8-4E48-8D6D-F267DD7D54D1}"/>
              </a:ext>
            </a:extLst>
          </p:cNvPr>
          <p:cNvSpPr>
            <a:spLocks noGrp="1"/>
          </p:cNvSpPr>
          <p:nvPr>
            <p:ph idx="1"/>
          </p:nvPr>
        </p:nvSpPr>
        <p:spPr>
          <a:xfrm>
            <a:off x="386499" y="320511"/>
            <a:ext cx="11406433" cy="5856452"/>
          </a:xfrm>
        </p:spPr>
        <p:txBody>
          <a:bodyPr>
            <a:normAutofit/>
          </a:bodyPr>
          <a:lstStyle/>
          <a:p>
            <a:pPr marL="0" indent="0" algn="l">
              <a:buNone/>
            </a:pPr>
            <a:r>
              <a:rPr lang="en-US" sz="2000" b="0" i="0" dirty="0">
                <a:effectLst/>
              </a:rPr>
              <a:t>server.py</a:t>
            </a:r>
          </a:p>
          <a:p>
            <a:pPr marL="0" indent="0" algn="l">
              <a:buNone/>
            </a:pPr>
            <a:endParaRPr lang="en-US" sz="2000" b="0" i="0" dirty="0">
              <a:solidFill>
                <a:srgbClr val="414042"/>
              </a:solidFill>
              <a:effectLst/>
            </a:endParaRPr>
          </a:p>
          <a:p>
            <a:pPr algn="l">
              <a:buFont typeface="+mj-lt"/>
              <a:buAutoNum type="arabicPeriod"/>
            </a:pPr>
            <a:r>
              <a:rPr lang="en-US" sz="2000" b="0" i="0" dirty="0">
                <a:solidFill>
                  <a:srgbClr val="414042"/>
                </a:solidFill>
                <a:effectLst/>
              </a:rPr>
              <a:t>We will import the socket module (for listening and accepting network connection) </a:t>
            </a:r>
          </a:p>
          <a:p>
            <a:pPr algn="l">
              <a:buFont typeface="+mj-lt"/>
              <a:buAutoNum type="arabicPeriod"/>
            </a:pPr>
            <a:r>
              <a:rPr lang="en-US" sz="2000" b="0" i="0" dirty="0">
                <a:solidFill>
                  <a:srgbClr val="414042"/>
                </a:solidFill>
                <a:effectLst/>
              </a:rPr>
              <a:t>Declare our HOST and PORT. </a:t>
            </a:r>
            <a:r>
              <a:rPr lang="en-US" sz="2000" dirty="0">
                <a:solidFill>
                  <a:srgbClr val="414042"/>
                </a:solidFill>
              </a:rPr>
              <a:t>U</a:t>
            </a:r>
            <a:r>
              <a:rPr lang="en-US" sz="2000" b="0" i="0" dirty="0">
                <a:solidFill>
                  <a:srgbClr val="414042"/>
                </a:solidFill>
                <a:effectLst/>
              </a:rPr>
              <a:t>pdate the HOST with your IP or localhost.</a:t>
            </a:r>
          </a:p>
          <a:p>
            <a:pPr algn="l">
              <a:buFont typeface="+mj-lt"/>
              <a:buAutoNum type="arabicPeriod"/>
            </a:pPr>
            <a:r>
              <a:rPr lang="en-US" sz="2000" b="0" i="0" dirty="0">
                <a:solidFill>
                  <a:srgbClr val="414042"/>
                </a:solidFill>
                <a:effectLst/>
              </a:rPr>
              <a:t>Create the socket connection, listen to incoming connection and accepting, if any (when the user runs the program).</a:t>
            </a:r>
          </a:p>
          <a:p>
            <a:pPr algn="l">
              <a:buFont typeface="+mj-lt"/>
              <a:buAutoNum type="arabicPeriod"/>
            </a:pPr>
            <a:r>
              <a:rPr lang="en-US" sz="2000" b="0" i="0" dirty="0">
                <a:solidFill>
                  <a:srgbClr val="414042"/>
                </a:solidFill>
                <a:effectLst/>
              </a:rPr>
              <a:t>We will create a while loop to maintain connection between the client and server components.</a:t>
            </a:r>
          </a:p>
          <a:p>
            <a:pPr algn="l">
              <a:buFont typeface="+mj-lt"/>
              <a:buAutoNum type="arabicPeriod"/>
            </a:pPr>
            <a:r>
              <a:rPr lang="en-US" sz="2000" b="0" i="0" dirty="0">
                <a:solidFill>
                  <a:srgbClr val="414042"/>
                </a:solidFill>
                <a:effectLst/>
              </a:rPr>
              <a:t>From here we can then ask the attacker to enter a command, send the command and get a response sent by the client component.</a:t>
            </a:r>
          </a:p>
          <a:p>
            <a:pPr algn="l">
              <a:buFont typeface="+mj-lt"/>
              <a:buAutoNum type="arabicPeriod"/>
            </a:pPr>
            <a:endParaRPr lang="en-US" sz="2000" dirty="0">
              <a:solidFill>
                <a:srgbClr val="414042"/>
              </a:solidFill>
            </a:endParaRPr>
          </a:p>
          <a:p>
            <a:pPr algn="l">
              <a:buFont typeface="+mj-lt"/>
              <a:buAutoNum type="arabicPeriod"/>
            </a:pPr>
            <a:endParaRPr lang="en-US" sz="2000" b="0" i="0" dirty="0">
              <a:solidFill>
                <a:srgbClr val="414042"/>
              </a:solidFill>
              <a:effectLst/>
            </a:endParaRPr>
          </a:p>
          <a:p>
            <a:pPr algn="l">
              <a:buFont typeface="+mj-lt"/>
              <a:buAutoNum type="arabicPeriod"/>
            </a:pPr>
            <a:endParaRPr lang="en-US" sz="2000" dirty="0">
              <a:solidFill>
                <a:srgbClr val="414042"/>
              </a:solidFill>
            </a:endParaRPr>
          </a:p>
          <a:p>
            <a:pPr marL="0" indent="0" algn="ctr">
              <a:buNone/>
            </a:pPr>
            <a:r>
              <a:rPr lang="en-US" sz="2400" b="0" i="0" dirty="0">
                <a:solidFill>
                  <a:srgbClr val="414042"/>
                </a:solidFill>
                <a:effectLst/>
                <a:latin typeface="Roboto" panose="02000000000000000000" pitchFamily="2" charset="0"/>
              </a:rPr>
              <a:t>To test this, you will need to run the two components simultaneously and connected to the same HOST and PORT.</a:t>
            </a:r>
            <a:endParaRPr lang="en-US" sz="2400" b="0" i="0" dirty="0">
              <a:solidFill>
                <a:srgbClr val="414042"/>
              </a:solidFill>
              <a:effectLst/>
            </a:endParaRPr>
          </a:p>
          <a:p>
            <a:pPr marL="0" indent="0">
              <a:buNone/>
            </a:pPr>
            <a:endParaRPr lang="en-US" sz="2000" dirty="0"/>
          </a:p>
        </p:txBody>
      </p:sp>
      <p:sp>
        <p:nvSpPr>
          <p:cNvPr id="4" name="Slide Number Placeholder 3">
            <a:extLst>
              <a:ext uri="{FF2B5EF4-FFF2-40B4-BE49-F238E27FC236}">
                <a16:creationId xmlns:a16="http://schemas.microsoft.com/office/drawing/2014/main" id="{475193AA-9E96-4DE6-99E1-0019348CE969}"/>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6811245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C8F1-DE64-6E09-757C-B1450E2E1B29}"/>
              </a:ext>
            </a:extLst>
          </p:cNvPr>
          <p:cNvSpPr>
            <a:spLocks noGrp="1"/>
          </p:cNvSpPr>
          <p:nvPr>
            <p:ph type="title"/>
          </p:nvPr>
        </p:nvSpPr>
        <p:spPr/>
        <p:txBody>
          <a:bodyPr>
            <a:normAutofit/>
          </a:bodyPr>
          <a:lstStyle/>
          <a:p>
            <a:r>
              <a:rPr lang="en-US" sz="6000" b="1" dirty="0">
                <a:latin typeface="Cambria Math" panose="02040503050406030204" pitchFamily="18" charset="0"/>
                <a:ea typeface="Cambria Math" panose="02040503050406030204" pitchFamily="18" charset="0"/>
                <a:cs typeface="Arial" panose="020B0604020202020204" pitchFamily="34" charset="0"/>
              </a:rPr>
              <a:t>Output &amp; Results</a:t>
            </a:r>
            <a:endParaRPr lang="en-IN" sz="60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4" name="Slide Number Placeholder 3">
            <a:extLst>
              <a:ext uri="{FF2B5EF4-FFF2-40B4-BE49-F238E27FC236}">
                <a16:creationId xmlns:a16="http://schemas.microsoft.com/office/drawing/2014/main" id="{5DDB5C2B-2E67-2FB2-0FCA-B1C8EC8A8C23}"/>
              </a:ext>
            </a:extLst>
          </p:cNvPr>
          <p:cNvSpPr>
            <a:spLocks noGrp="1"/>
          </p:cNvSpPr>
          <p:nvPr>
            <p:ph type="sldNum" sz="quarter" idx="12"/>
          </p:nvPr>
        </p:nvSpPr>
        <p:spPr/>
        <p:txBody>
          <a:bodyPr/>
          <a:lstStyle/>
          <a:p>
            <a:fld id="{BDCDBBEF-AA6C-4BA6-85B2-A17D7F280E38}" type="slidenum">
              <a:rPr lang="en-US" smtClean="0"/>
              <a:pPr/>
              <a:t>11</a:t>
            </a:fld>
            <a:endParaRPr lang="en-US"/>
          </a:p>
        </p:txBody>
      </p:sp>
      <p:sp>
        <p:nvSpPr>
          <p:cNvPr id="7" name="TextBox 6">
            <a:extLst>
              <a:ext uri="{FF2B5EF4-FFF2-40B4-BE49-F238E27FC236}">
                <a16:creationId xmlns:a16="http://schemas.microsoft.com/office/drawing/2014/main" id="{035E1AB2-CC3C-6F7C-1460-39B8AB6D25FC}"/>
              </a:ext>
            </a:extLst>
          </p:cNvPr>
          <p:cNvSpPr txBox="1"/>
          <p:nvPr/>
        </p:nvSpPr>
        <p:spPr>
          <a:xfrm>
            <a:off x="273377" y="2520737"/>
            <a:ext cx="11472421" cy="3477875"/>
          </a:xfrm>
          <a:prstGeom prst="rect">
            <a:avLst/>
          </a:prstGeom>
          <a:noFill/>
        </p:spPr>
        <p:txBody>
          <a:bodyPr wrap="square" rtlCol="0">
            <a:spAutoFit/>
          </a:bodyPr>
          <a:lstStyle/>
          <a:p>
            <a:pPr algn="l"/>
            <a:r>
              <a:rPr lang="en-US" sz="2000" b="0" i="0" dirty="0">
                <a:solidFill>
                  <a:srgbClr val="414042"/>
                </a:solidFill>
                <a:effectLst/>
                <a:latin typeface="Roboto" panose="02000000000000000000" pitchFamily="2" charset="0"/>
              </a:rPr>
              <a:t>Once you have successfully created the two components, we now have a simple backdoor software written with Python. </a:t>
            </a:r>
          </a:p>
          <a:p>
            <a:pPr algn="l"/>
            <a:r>
              <a:rPr lang="en-US" sz="2000" b="0" i="0" dirty="0">
                <a:solidFill>
                  <a:srgbClr val="414042"/>
                </a:solidFill>
                <a:effectLst/>
                <a:latin typeface="Roboto" panose="02000000000000000000" pitchFamily="2" charset="0"/>
              </a:rPr>
              <a:t> </a:t>
            </a:r>
          </a:p>
          <a:p>
            <a:pPr algn="l"/>
            <a:r>
              <a:rPr lang="en-US" sz="2000" b="0" i="0" dirty="0">
                <a:solidFill>
                  <a:srgbClr val="414042"/>
                </a:solidFill>
                <a:effectLst/>
                <a:latin typeface="Roboto" panose="02000000000000000000" pitchFamily="2" charset="0"/>
              </a:rPr>
              <a:t>To test this, you will need to run the two components simultaneously and connected to the same HOST and PORT.</a:t>
            </a:r>
          </a:p>
          <a:p>
            <a:pPr algn="l"/>
            <a:r>
              <a:rPr lang="en-US" sz="2000" b="0" i="0" dirty="0">
                <a:solidFill>
                  <a:srgbClr val="414042"/>
                </a:solidFill>
                <a:effectLst/>
                <a:latin typeface="Roboto" panose="02000000000000000000" pitchFamily="2" charset="0"/>
              </a:rPr>
              <a:t> </a:t>
            </a:r>
          </a:p>
          <a:p>
            <a:pPr algn="l"/>
            <a:r>
              <a:rPr lang="en-US" sz="2000" b="0" i="0" dirty="0">
                <a:solidFill>
                  <a:srgbClr val="414042"/>
                </a:solidFill>
                <a:effectLst/>
                <a:latin typeface="Roboto" panose="02000000000000000000" pitchFamily="2" charset="0"/>
              </a:rPr>
              <a:t>Open two terminals or command line and then run each command on each terminal.</a:t>
            </a:r>
          </a:p>
          <a:p>
            <a:pPr algn="l"/>
            <a:r>
              <a:rPr lang="en-US" sz="2000" b="0" i="0" dirty="0">
                <a:solidFill>
                  <a:srgbClr val="414042"/>
                </a:solidFill>
                <a:effectLst/>
                <a:latin typeface="Roboto" panose="02000000000000000000" pitchFamily="2" charset="0"/>
              </a:rPr>
              <a:t> </a:t>
            </a:r>
          </a:p>
          <a:p>
            <a:pPr algn="l"/>
            <a:r>
              <a:rPr lang="en-US" sz="2000" b="0" i="0" dirty="0">
                <a:solidFill>
                  <a:srgbClr val="414042"/>
                </a:solidFill>
                <a:effectLst/>
                <a:latin typeface="Roboto" panose="02000000000000000000" pitchFamily="2" charset="0"/>
              </a:rPr>
              <a:t>Server: python server.py</a:t>
            </a:r>
          </a:p>
          <a:p>
            <a:pPr algn="l"/>
            <a:r>
              <a:rPr lang="en-US" sz="2000" b="0" i="0" dirty="0">
                <a:solidFill>
                  <a:srgbClr val="414042"/>
                </a:solidFill>
                <a:effectLst/>
                <a:latin typeface="Roboto" panose="02000000000000000000" pitchFamily="2" charset="0"/>
              </a:rPr>
              <a:t>Client: python client.py</a:t>
            </a:r>
          </a:p>
          <a:p>
            <a:endParaRPr lang="en-US" sz="2000" dirty="0"/>
          </a:p>
        </p:txBody>
      </p:sp>
    </p:spTree>
    <p:extLst>
      <p:ext uri="{BB962C8B-B14F-4D97-AF65-F5344CB8AC3E}">
        <p14:creationId xmlns:p14="http://schemas.microsoft.com/office/powerpoint/2010/main" val="32157478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93903D-BC97-4865-B45B-548EA0399DE7}"/>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10" name="Content Placeholder 9">
            <a:extLst>
              <a:ext uri="{FF2B5EF4-FFF2-40B4-BE49-F238E27FC236}">
                <a16:creationId xmlns:a16="http://schemas.microsoft.com/office/drawing/2014/main" id="{F77E4F66-DE2E-4D34-892E-0F64963F5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386347" y="523473"/>
            <a:ext cx="7419306" cy="68628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E90FE8D-9538-4F6C-B050-E9B48518F9F4}"/>
              </a:ext>
            </a:extLst>
          </p:cNvPr>
          <p:cNvSpPr txBox="1"/>
          <p:nvPr/>
        </p:nvSpPr>
        <p:spPr>
          <a:xfrm>
            <a:off x="947001" y="1495561"/>
            <a:ext cx="10297998" cy="1938992"/>
          </a:xfrm>
          <a:prstGeom prst="rect">
            <a:avLst/>
          </a:prstGeom>
          <a:noFill/>
        </p:spPr>
        <p:txBody>
          <a:bodyPr wrap="square" rtlCol="0">
            <a:spAutoFit/>
          </a:bodyPr>
          <a:lstStyle/>
          <a:p>
            <a:pPr algn="l"/>
            <a:r>
              <a:rPr lang="en-US" sz="2000" b="0" i="0" dirty="0">
                <a:solidFill>
                  <a:srgbClr val="414042"/>
                </a:solidFill>
                <a:effectLst/>
              </a:rPr>
              <a:t>If you see outputs like the one in the image above, then both the server and client are connected and waiting to send and receive messages.</a:t>
            </a:r>
          </a:p>
          <a:p>
            <a:pPr algn="l"/>
            <a:r>
              <a:rPr lang="en-US" sz="2000" b="0" i="0" dirty="0">
                <a:solidFill>
                  <a:srgbClr val="414042"/>
                </a:solidFill>
                <a:effectLst/>
              </a:rPr>
              <a:t> </a:t>
            </a:r>
          </a:p>
          <a:p>
            <a:pPr algn="l"/>
            <a:r>
              <a:rPr lang="en-US" sz="2000" b="0" i="0" dirty="0">
                <a:solidFill>
                  <a:srgbClr val="414042"/>
                </a:solidFill>
                <a:effectLst/>
              </a:rPr>
              <a:t>The server is ready to send commands while the client is ready to receive commands, run it and send back its output.</a:t>
            </a:r>
          </a:p>
          <a:p>
            <a:pPr algn="l"/>
            <a:r>
              <a:rPr lang="en-US" sz="2000" b="0" i="0" dirty="0">
                <a:solidFill>
                  <a:srgbClr val="414042"/>
                </a:solidFill>
                <a:effectLst/>
              </a:rPr>
              <a:t>Now let’s enter this command in the server terminal: echo Hello World:</a:t>
            </a:r>
          </a:p>
        </p:txBody>
      </p:sp>
      <p:pic>
        <p:nvPicPr>
          <p:cNvPr id="13" name="Picture 12">
            <a:extLst>
              <a:ext uri="{FF2B5EF4-FFF2-40B4-BE49-F238E27FC236}">
                <a16:creationId xmlns:a16="http://schemas.microsoft.com/office/drawing/2014/main" id="{AB5BC394-BD8E-423D-A65D-9F6B64545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788" y="3593641"/>
            <a:ext cx="7666423" cy="1477979"/>
          </a:xfrm>
          <a:prstGeom prst="rect">
            <a:avLst/>
          </a:prstGeom>
        </p:spPr>
      </p:pic>
      <p:sp>
        <p:nvSpPr>
          <p:cNvPr id="14" name="TextBox 13">
            <a:extLst>
              <a:ext uri="{FF2B5EF4-FFF2-40B4-BE49-F238E27FC236}">
                <a16:creationId xmlns:a16="http://schemas.microsoft.com/office/drawing/2014/main" id="{DCA8D875-8526-4AA8-83DD-338B459556A1}"/>
              </a:ext>
            </a:extLst>
          </p:cNvPr>
          <p:cNvSpPr txBox="1"/>
          <p:nvPr/>
        </p:nvSpPr>
        <p:spPr>
          <a:xfrm>
            <a:off x="947001" y="5411197"/>
            <a:ext cx="10297998" cy="1015663"/>
          </a:xfrm>
          <a:prstGeom prst="rect">
            <a:avLst/>
          </a:prstGeom>
          <a:noFill/>
        </p:spPr>
        <p:txBody>
          <a:bodyPr wrap="square" rtlCol="0">
            <a:spAutoFit/>
          </a:bodyPr>
          <a:lstStyle/>
          <a:p>
            <a:r>
              <a:rPr lang="en-US" sz="2000" b="0" i="0" dirty="0">
                <a:solidFill>
                  <a:srgbClr val="414042"/>
                </a:solidFill>
                <a:effectLst/>
              </a:rPr>
              <a:t>You should see something like the above image. We sent the command echo Hello World which means it should print out Hello World in the terminal. The client receives this command, runs it and sends back a response that is the output of the command.</a:t>
            </a:r>
            <a:endParaRPr lang="en-US" sz="2000" dirty="0"/>
          </a:p>
        </p:txBody>
      </p:sp>
    </p:spTree>
    <p:extLst>
      <p:ext uri="{BB962C8B-B14F-4D97-AF65-F5344CB8AC3E}">
        <p14:creationId xmlns:p14="http://schemas.microsoft.com/office/powerpoint/2010/main" val="4211066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E0A72-5540-4A0E-8C96-E0D7A88D9BC3}"/>
              </a:ext>
            </a:extLst>
          </p:cNvPr>
          <p:cNvSpPr>
            <a:spLocks noGrp="1"/>
          </p:cNvSpPr>
          <p:nvPr>
            <p:ph idx="1"/>
          </p:nvPr>
        </p:nvSpPr>
        <p:spPr>
          <a:xfrm>
            <a:off x="593099" y="414779"/>
            <a:ext cx="10515600" cy="5762184"/>
          </a:xfrm>
        </p:spPr>
        <p:txBody>
          <a:bodyPr>
            <a:normAutofit/>
          </a:bodyPr>
          <a:lstStyle/>
          <a:p>
            <a:pPr marL="0" indent="0">
              <a:buNone/>
            </a:pPr>
            <a:r>
              <a:rPr lang="en-US" sz="2000" b="0" i="0" dirty="0">
                <a:solidFill>
                  <a:srgbClr val="414042"/>
                </a:solidFill>
                <a:effectLst/>
              </a:rPr>
              <a:t>Let’s try another like: ls -a ~, cat ~/.</a:t>
            </a:r>
            <a:r>
              <a:rPr lang="en-US" sz="2000" b="0" i="0" dirty="0" err="1">
                <a:solidFill>
                  <a:srgbClr val="414042"/>
                </a:solidFill>
                <a:effectLst/>
              </a:rPr>
              <a:t>aws</a:t>
            </a:r>
            <a:r>
              <a:rPr lang="en-US" sz="2000" b="0" i="0" dirty="0">
                <a:solidFill>
                  <a:srgbClr val="414042"/>
                </a:solidFill>
                <a:effectLst/>
              </a:rPr>
              <a:t>/config</a:t>
            </a:r>
            <a:endParaRPr lang="en-US" sz="2000" dirty="0"/>
          </a:p>
        </p:txBody>
      </p:sp>
      <p:sp>
        <p:nvSpPr>
          <p:cNvPr id="4" name="Slide Number Placeholder 3">
            <a:extLst>
              <a:ext uri="{FF2B5EF4-FFF2-40B4-BE49-F238E27FC236}">
                <a16:creationId xmlns:a16="http://schemas.microsoft.com/office/drawing/2014/main" id="{A3F650FE-9C13-41F1-BE5F-70315C119C7F}"/>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6" name="Picture 5">
            <a:extLst>
              <a:ext uri="{FF2B5EF4-FFF2-40B4-BE49-F238E27FC236}">
                <a16:creationId xmlns:a16="http://schemas.microsoft.com/office/drawing/2014/main" id="{C2863F2D-53DF-49ED-9C8C-CE87BA069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46" y="754498"/>
            <a:ext cx="4610500" cy="5966977"/>
          </a:xfrm>
          <a:prstGeom prst="rect">
            <a:avLst/>
          </a:prstGeom>
        </p:spPr>
      </p:pic>
      <p:sp>
        <p:nvSpPr>
          <p:cNvPr id="7" name="TextBox 6">
            <a:extLst>
              <a:ext uri="{FF2B5EF4-FFF2-40B4-BE49-F238E27FC236}">
                <a16:creationId xmlns:a16="http://schemas.microsoft.com/office/drawing/2014/main" id="{3155E5A9-28F2-49C8-8491-C7056662772E}"/>
              </a:ext>
            </a:extLst>
          </p:cNvPr>
          <p:cNvSpPr txBox="1"/>
          <p:nvPr/>
        </p:nvSpPr>
        <p:spPr>
          <a:xfrm>
            <a:off x="5750347" y="2196449"/>
            <a:ext cx="5825765" cy="2554545"/>
          </a:xfrm>
          <a:prstGeom prst="rect">
            <a:avLst/>
          </a:prstGeom>
          <a:noFill/>
        </p:spPr>
        <p:txBody>
          <a:bodyPr wrap="square" rtlCol="0">
            <a:spAutoFit/>
          </a:bodyPr>
          <a:lstStyle/>
          <a:p>
            <a:pPr algn="l"/>
            <a:r>
              <a:rPr lang="en-US" sz="2000" b="0" i="0" dirty="0">
                <a:solidFill>
                  <a:srgbClr val="414042"/>
                </a:solidFill>
                <a:effectLst/>
              </a:rPr>
              <a:t>You can literally steal the user’s AWS </a:t>
            </a:r>
            <a:r>
              <a:rPr lang="en-US" sz="2000" b="0" i="0" dirty="0" err="1">
                <a:solidFill>
                  <a:srgbClr val="414042"/>
                </a:solidFill>
                <a:effectLst/>
              </a:rPr>
              <a:t>access_key</a:t>
            </a:r>
            <a:r>
              <a:rPr lang="en-US" sz="2000" b="0" i="0" dirty="0">
                <a:solidFill>
                  <a:srgbClr val="414042"/>
                </a:solidFill>
                <a:effectLst/>
              </a:rPr>
              <a:t> and </a:t>
            </a:r>
            <a:r>
              <a:rPr lang="en-US" sz="2000" b="0" i="0" dirty="0" err="1">
                <a:solidFill>
                  <a:srgbClr val="414042"/>
                </a:solidFill>
                <a:effectLst/>
              </a:rPr>
              <a:t>access_id</a:t>
            </a:r>
            <a:r>
              <a:rPr lang="en-US" sz="2000" b="0" i="0" dirty="0">
                <a:solidFill>
                  <a:srgbClr val="414042"/>
                </a:solidFill>
                <a:effectLst/>
              </a:rPr>
              <a:t> without their knowledge. Not only that, you can also run dangerous and do all sorts of things with this simple backdoor program.</a:t>
            </a:r>
          </a:p>
          <a:p>
            <a:pPr algn="l"/>
            <a:r>
              <a:rPr lang="en-US" sz="2000" b="0" i="0" dirty="0">
                <a:solidFill>
                  <a:srgbClr val="414042"/>
                </a:solidFill>
                <a:effectLst/>
              </a:rPr>
              <a:t> </a:t>
            </a:r>
          </a:p>
          <a:p>
            <a:pPr algn="l"/>
            <a:r>
              <a:rPr lang="en-US" sz="2000" b="0" i="0" dirty="0">
                <a:solidFill>
                  <a:srgbClr val="414042"/>
                </a:solidFill>
                <a:effectLst/>
              </a:rPr>
              <a:t>With this, we can conclude that we have compromised the user computer and are able to gain access to the user computer and steal data.</a:t>
            </a:r>
          </a:p>
        </p:txBody>
      </p:sp>
    </p:spTree>
    <p:extLst>
      <p:ext uri="{BB962C8B-B14F-4D97-AF65-F5344CB8AC3E}">
        <p14:creationId xmlns:p14="http://schemas.microsoft.com/office/powerpoint/2010/main" val="40391832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BE97-5A9F-07AA-422A-D3FC66418609}"/>
              </a:ext>
            </a:extLst>
          </p:cNvPr>
          <p:cNvSpPr>
            <a:spLocks noGrp="1"/>
          </p:cNvSpPr>
          <p:nvPr>
            <p:ph type="title"/>
          </p:nvPr>
        </p:nvSpPr>
        <p:spPr/>
        <p:txBody>
          <a:bodyPr>
            <a:normAutofit/>
          </a:bodyPr>
          <a:lstStyle/>
          <a:p>
            <a:r>
              <a:rPr lang="en-US" sz="6600" b="1" dirty="0">
                <a:latin typeface="Cambria Math" panose="02040503050406030204" pitchFamily="18" charset="0"/>
                <a:ea typeface="Cambria Math" panose="02040503050406030204" pitchFamily="18" charset="0"/>
                <a:cs typeface="Arial" panose="020B0604020202020204" pitchFamily="34" charset="0"/>
              </a:rPr>
              <a:t>Conclusion</a:t>
            </a:r>
            <a:endParaRPr lang="en-IN" sz="66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6B786CEC-739B-2D03-FA8E-1BFEB1089329}"/>
              </a:ext>
            </a:extLst>
          </p:cNvPr>
          <p:cNvSpPr>
            <a:spLocks noGrp="1"/>
          </p:cNvSpPr>
          <p:nvPr>
            <p:ph idx="1"/>
          </p:nvPr>
        </p:nvSpPr>
        <p:spPr/>
        <p:txBody>
          <a:bodyPr>
            <a:normAutofit/>
          </a:bodyPr>
          <a:lstStyle/>
          <a:p>
            <a:pPr marL="0" indent="0" algn="l">
              <a:buNone/>
            </a:pPr>
            <a:r>
              <a:rPr lang="en-US" sz="2400" dirty="0">
                <a:solidFill>
                  <a:srgbClr val="414042"/>
                </a:solidFill>
              </a:rPr>
              <a:t>W</a:t>
            </a:r>
            <a:r>
              <a:rPr lang="en-US" sz="2400" b="0" i="0" dirty="0">
                <a:solidFill>
                  <a:srgbClr val="414042"/>
                </a:solidFill>
                <a:effectLst/>
              </a:rPr>
              <a:t>e have explained what a backdoor is, how innocent-looking and dangerous it could be and how to build one. These kinds of programs are a big threat because it’s hard to detect them as they’re hidden in a simple program and can look like normal software. Most backdoor programs are bundled as .</a:t>
            </a:r>
            <a:r>
              <a:rPr lang="en-US" sz="2400" b="0" i="0" dirty="0" err="1">
                <a:solidFill>
                  <a:srgbClr val="414042"/>
                </a:solidFill>
                <a:effectLst/>
              </a:rPr>
              <a:t>dll</a:t>
            </a:r>
            <a:r>
              <a:rPr lang="en-US" sz="2400" b="0" i="0" dirty="0">
                <a:solidFill>
                  <a:srgbClr val="414042"/>
                </a:solidFill>
                <a:effectLst/>
              </a:rPr>
              <a:t> in Windows, or binary or packaged in Python GUI frameworks like </a:t>
            </a:r>
            <a:r>
              <a:rPr lang="en-US" sz="2400" b="0" i="0" dirty="0" err="1">
                <a:solidFill>
                  <a:srgbClr val="414042"/>
                </a:solidFill>
                <a:effectLst/>
              </a:rPr>
              <a:t>Kivy</a:t>
            </a:r>
            <a:r>
              <a:rPr lang="en-US" sz="2400" b="0" i="0" dirty="0">
                <a:solidFill>
                  <a:srgbClr val="414042"/>
                </a:solidFill>
                <a:effectLst/>
              </a:rPr>
              <a:t>.</a:t>
            </a:r>
          </a:p>
          <a:p>
            <a:pPr marL="0" indent="0" algn="l">
              <a:buNone/>
            </a:pPr>
            <a:r>
              <a:rPr lang="en-US" sz="2400" b="0" i="0" dirty="0">
                <a:solidFill>
                  <a:srgbClr val="414042"/>
                </a:solidFill>
                <a:effectLst/>
              </a:rPr>
              <a:t> </a:t>
            </a:r>
          </a:p>
          <a:p>
            <a:pPr marL="0" indent="0" algn="l">
              <a:buNone/>
            </a:pPr>
            <a:r>
              <a:rPr lang="en-US" sz="2400" b="0" i="0" dirty="0">
                <a:solidFill>
                  <a:srgbClr val="414042"/>
                </a:solidFill>
                <a:effectLst/>
              </a:rPr>
              <a:t>Don’t use this to gain unwanted access to any computer without permission because it is illegal. Do not use this program for any illegal reasons even though it’s in its simplest form.</a:t>
            </a:r>
          </a:p>
        </p:txBody>
      </p:sp>
      <p:sp>
        <p:nvSpPr>
          <p:cNvPr id="4" name="Slide Number Placeholder 3">
            <a:extLst>
              <a:ext uri="{FF2B5EF4-FFF2-40B4-BE49-F238E27FC236}">
                <a16:creationId xmlns:a16="http://schemas.microsoft.com/office/drawing/2014/main" id="{41483A3E-9C87-FFCC-A85B-8FA1738E5BE0}"/>
              </a:ext>
            </a:extLst>
          </p:cNvPr>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28868483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913B-0956-996A-CF36-AE12EA5DA752}"/>
              </a:ext>
            </a:extLst>
          </p:cNvPr>
          <p:cNvSpPr>
            <a:spLocks noGrp="1"/>
          </p:cNvSpPr>
          <p:nvPr>
            <p:ph type="title"/>
          </p:nvPr>
        </p:nvSpPr>
        <p:spPr/>
        <p:txBody>
          <a:bodyPr>
            <a:normAutofit/>
          </a:bodyPr>
          <a:lstStyle/>
          <a:p>
            <a:r>
              <a:rPr lang="en-US" sz="6000" b="1" dirty="0">
                <a:latin typeface="Cambria Math" panose="02040503050406030204" pitchFamily="18" charset="0"/>
                <a:ea typeface="Cambria Math" panose="02040503050406030204" pitchFamily="18" charset="0"/>
                <a:cs typeface="Arial" panose="020B0604020202020204" pitchFamily="34" charset="0"/>
              </a:rPr>
              <a:t>Future</a:t>
            </a:r>
            <a:r>
              <a:rPr lang="en-US" sz="6000" dirty="0"/>
              <a:t> </a:t>
            </a:r>
            <a:r>
              <a:rPr lang="en-US" sz="6000" b="1" dirty="0">
                <a:latin typeface="Cambria Math" panose="02040503050406030204" pitchFamily="18" charset="0"/>
                <a:ea typeface="Cambria Math" panose="02040503050406030204" pitchFamily="18" charset="0"/>
                <a:cs typeface="Arial" panose="020B0604020202020204" pitchFamily="34" charset="0"/>
              </a:rPr>
              <a:t>Scope</a:t>
            </a:r>
            <a:endParaRPr lang="en-IN" sz="60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C02E4EE5-57F1-2595-EC12-7515EC57C1E5}"/>
              </a:ext>
            </a:extLst>
          </p:cNvPr>
          <p:cNvSpPr>
            <a:spLocks noGrp="1"/>
          </p:cNvSpPr>
          <p:nvPr>
            <p:ph idx="1"/>
          </p:nvPr>
        </p:nvSpPr>
        <p:spPr/>
        <p:txBody>
          <a:bodyPr>
            <a:normAutofit fontScale="92500" lnSpcReduction="20000"/>
          </a:bodyPr>
          <a:lstStyle/>
          <a:p>
            <a:endParaRPr lang="en-US" sz="2800" dirty="0"/>
          </a:p>
          <a:p>
            <a:r>
              <a:rPr lang="en-US" sz="2800" dirty="0"/>
              <a:t>It can be used to gather information about potential terrorist or cyber attacks.</a:t>
            </a:r>
          </a:p>
          <a:p>
            <a:endParaRPr lang="en-US" sz="2800" dirty="0"/>
          </a:p>
          <a:p>
            <a:r>
              <a:rPr lang="en-US" sz="2800" dirty="0"/>
              <a:t>It can support police investigations and crime-solving efforts.</a:t>
            </a:r>
          </a:p>
          <a:p>
            <a:endParaRPr lang="en-US" sz="2800" dirty="0"/>
          </a:p>
          <a:p>
            <a:r>
              <a:rPr lang="en-US" sz="2800" dirty="0"/>
              <a:t>The army can utilize it to track down their adversaries and acquire intelligence so they can be ready and take appropriate actions.</a:t>
            </a:r>
          </a:p>
          <a:p>
            <a:pPr marL="0" indent="0">
              <a:buNone/>
            </a:pPr>
            <a:endParaRPr lang="en-US" sz="2800" dirty="0"/>
          </a:p>
          <a:p>
            <a:r>
              <a:rPr lang="en-US" sz="2800" dirty="0"/>
              <a:t>It can be used to find out if someone is leaking sensitive information that could jeopardize national security.</a:t>
            </a:r>
          </a:p>
        </p:txBody>
      </p:sp>
      <p:sp>
        <p:nvSpPr>
          <p:cNvPr id="4" name="Slide Number Placeholder 3">
            <a:extLst>
              <a:ext uri="{FF2B5EF4-FFF2-40B4-BE49-F238E27FC236}">
                <a16:creationId xmlns:a16="http://schemas.microsoft.com/office/drawing/2014/main" id="{A406553A-734C-98E0-3D7D-C6DB2499D8FF}"/>
              </a:ext>
            </a:extLst>
          </p:cNvPr>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40482516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4074-EE44-3612-DF29-F493F008A9F4}"/>
              </a:ext>
            </a:extLst>
          </p:cNvPr>
          <p:cNvSpPr>
            <a:spLocks noGrp="1"/>
          </p:cNvSpPr>
          <p:nvPr>
            <p:ph type="title"/>
          </p:nvPr>
        </p:nvSpPr>
        <p:spPr>
          <a:xfrm>
            <a:off x="841695" y="298013"/>
            <a:ext cx="10515600" cy="1325563"/>
          </a:xfrm>
        </p:spPr>
        <p:txBody>
          <a:bodyPr>
            <a:normAutofit/>
          </a:bodyPr>
          <a:lstStyle/>
          <a:p>
            <a:r>
              <a:rPr lang="en-US" sz="6000" b="1" dirty="0">
                <a:latin typeface="Cambria Math" panose="02040503050406030204" pitchFamily="18" charset="0"/>
                <a:ea typeface="Cambria Math" panose="02040503050406030204" pitchFamily="18" charset="0"/>
                <a:cs typeface="Arial" panose="020B0604020202020204" pitchFamily="34" charset="0"/>
              </a:rPr>
              <a:t>References</a:t>
            </a:r>
            <a:endParaRPr lang="en-IN" sz="60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C36D8456-DB51-2F79-FDCE-6856BC3A6C36}"/>
              </a:ext>
            </a:extLst>
          </p:cNvPr>
          <p:cNvSpPr>
            <a:spLocks noGrp="1"/>
          </p:cNvSpPr>
          <p:nvPr>
            <p:ph idx="1"/>
          </p:nvPr>
        </p:nvSpPr>
        <p:spPr/>
        <p:txBody>
          <a:bodyPr>
            <a:normAutofit fontScale="62500" lnSpcReduction="20000"/>
          </a:bodyPr>
          <a:lstStyle/>
          <a:p>
            <a:r>
              <a:rPr lang="en-IN" dirty="0">
                <a:solidFill>
                  <a:srgbClr val="002060"/>
                </a:solidFill>
              </a:rPr>
              <a:t> International Journal of Artificial Intelligence &amp; Applications (IJAIA), Vol.3, No.4, July 2012173Networks,”  IEEE  Proceedings  of  the  9th  International  Conference  on  Neural  </a:t>
            </a:r>
            <a:r>
              <a:rPr lang="en-IN" dirty="0" err="1">
                <a:solidFill>
                  <a:srgbClr val="002060"/>
                </a:solidFill>
              </a:rPr>
              <a:t>InformationProcessing</a:t>
            </a:r>
            <a:r>
              <a:rPr lang="en-IN" dirty="0">
                <a:solidFill>
                  <a:srgbClr val="002060"/>
                </a:solidFill>
              </a:rPr>
              <a:t>, Singapura.</a:t>
            </a:r>
          </a:p>
          <a:p>
            <a:endParaRPr lang="en-IN" dirty="0">
              <a:solidFill>
                <a:srgbClr val="002060"/>
              </a:solidFill>
            </a:endParaRPr>
          </a:p>
          <a:p>
            <a:r>
              <a:rPr lang="en-IN" dirty="0">
                <a:solidFill>
                  <a:srgbClr val="002060"/>
                </a:solidFill>
              </a:rPr>
              <a:t> Joseph J. </a:t>
            </a:r>
            <a:r>
              <a:rPr lang="en-IN" dirty="0" err="1">
                <a:solidFill>
                  <a:srgbClr val="002060"/>
                </a:solidFill>
              </a:rPr>
              <a:t>LaViola</a:t>
            </a:r>
            <a:r>
              <a:rPr lang="en-IN" dirty="0">
                <a:solidFill>
                  <a:srgbClr val="002060"/>
                </a:solidFill>
              </a:rPr>
              <a:t> Jr., (1999). “A Survey of Hand Posture and Gesture Recognition Techniques </a:t>
            </a:r>
            <a:r>
              <a:rPr lang="en-IN" dirty="0" err="1">
                <a:solidFill>
                  <a:srgbClr val="002060"/>
                </a:solidFill>
              </a:rPr>
              <a:t>andTechnology</a:t>
            </a:r>
            <a:r>
              <a:rPr lang="en-IN" dirty="0">
                <a:solidFill>
                  <a:srgbClr val="002060"/>
                </a:solidFill>
              </a:rPr>
              <a:t>”, Master Thesis, Science and Technology </a:t>
            </a:r>
            <a:r>
              <a:rPr lang="en-IN" dirty="0" err="1">
                <a:solidFill>
                  <a:srgbClr val="002060"/>
                </a:solidFill>
              </a:rPr>
              <a:t>Center</a:t>
            </a:r>
            <a:r>
              <a:rPr lang="en-IN" dirty="0">
                <a:solidFill>
                  <a:srgbClr val="002060"/>
                </a:solidFill>
              </a:rPr>
              <a:t> for Computer Graphics and </a:t>
            </a:r>
            <a:r>
              <a:rPr lang="en-IN" dirty="0" err="1">
                <a:solidFill>
                  <a:srgbClr val="002060"/>
                </a:solidFill>
              </a:rPr>
              <a:t>ScientificVisualization</a:t>
            </a:r>
            <a:r>
              <a:rPr lang="en-IN" dirty="0">
                <a:solidFill>
                  <a:srgbClr val="002060"/>
                </a:solidFill>
              </a:rPr>
              <a:t>, USA.</a:t>
            </a:r>
          </a:p>
          <a:p>
            <a:endParaRPr lang="en-IN" dirty="0">
              <a:solidFill>
                <a:srgbClr val="002060"/>
              </a:solidFill>
            </a:endParaRPr>
          </a:p>
          <a:p>
            <a:endParaRPr lang="en-IN" dirty="0">
              <a:solidFill>
                <a:srgbClr val="002060"/>
              </a:solidFill>
            </a:endParaRPr>
          </a:p>
          <a:p>
            <a:r>
              <a:rPr lang="en-IN" dirty="0">
                <a:solidFill>
                  <a:srgbClr val="002060"/>
                </a:solidFill>
              </a:rPr>
              <a:t> Rafiqul  Z.  Khan,  Noor  A.  </a:t>
            </a:r>
            <a:r>
              <a:rPr lang="en-IN" dirty="0" err="1">
                <a:solidFill>
                  <a:srgbClr val="002060"/>
                </a:solidFill>
              </a:rPr>
              <a:t>Ibraheem</a:t>
            </a:r>
            <a:r>
              <a:rPr lang="en-IN" dirty="0">
                <a:solidFill>
                  <a:srgbClr val="002060"/>
                </a:solidFill>
              </a:rPr>
              <a:t>,  (2012).  “Survey  on  Gesture  Recognition  for  Hand </a:t>
            </a:r>
            <a:r>
              <a:rPr lang="en-IN" dirty="0" err="1">
                <a:solidFill>
                  <a:srgbClr val="002060"/>
                </a:solidFill>
              </a:rPr>
              <a:t>ImagePostures</a:t>
            </a:r>
            <a:r>
              <a:rPr lang="en-IN" dirty="0">
                <a:solidFill>
                  <a:srgbClr val="002060"/>
                </a:solidFill>
              </a:rPr>
              <a:t>”,  International  Journal  of  Computer  And  Information  Science,  Vol.  5(3),  Doi:10.5539/cis.v5n3p110</a:t>
            </a:r>
          </a:p>
          <a:p>
            <a:endParaRPr lang="en-IN" dirty="0">
              <a:solidFill>
                <a:srgbClr val="002060"/>
              </a:solidFill>
            </a:endParaRPr>
          </a:p>
          <a:p>
            <a:r>
              <a:rPr lang="en-IN" dirty="0">
                <a:solidFill>
                  <a:srgbClr val="002060"/>
                </a:solidFill>
              </a:rPr>
              <a:t> Thomas  B.  </a:t>
            </a:r>
            <a:r>
              <a:rPr lang="en-IN" dirty="0" err="1">
                <a:solidFill>
                  <a:srgbClr val="002060"/>
                </a:solidFill>
              </a:rPr>
              <a:t>Moeslund</a:t>
            </a:r>
            <a:r>
              <a:rPr lang="en-IN" dirty="0">
                <a:solidFill>
                  <a:srgbClr val="002060"/>
                </a:solidFill>
              </a:rPr>
              <a:t>  and  Erik Granum,  (2001).  “A  Survey  of Computer  Vision-Based  </a:t>
            </a:r>
            <a:r>
              <a:rPr lang="en-IN" dirty="0" err="1">
                <a:solidFill>
                  <a:srgbClr val="002060"/>
                </a:solidFill>
              </a:rPr>
              <a:t>HumanMotion</a:t>
            </a:r>
            <a:r>
              <a:rPr lang="en-IN" dirty="0">
                <a:solidFill>
                  <a:srgbClr val="002060"/>
                </a:solidFill>
              </a:rPr>
              <a:t> Capture,” Elsevier, Computer Vision and Image Understanding, Vol. 81, pp. 231–268.</a:t>
            </a:r>
          </a:p>
          <a:p>
            <a:endParaRPr lang="en-IN" dirty="0">
              <a:solidFill>
                <a:srgbClr val="0070C0"/>
              </a:solidFill>
            </a:endParaRPr>
          </a:p>
        </p:txBody>
      </p:sp>
      <p:sp>
        <p:nvSpPr>
          <p:cNvPr id="4" name="Slide Number Placeholder 3">
            <a:extLst>
              <a:ext uri="{FF2B5EF4-FFF2-40B4-BE49-F238E27FC236}">
                <a16:creationId xmlns:a16="http://schemas.microsoft.com/office/drawing/2014/main" id="{586C4AF3-42E7-3848-D524-9DEAFD5B6A31}"/>
              </a:ext>
            </a:extLst>
          </p:cNvPr>
          <p:cNvSpPr>
            <a:spLocks noGrp="1"/>
          </p:cNvSpPr>
          <p:nvPr>
            <p:ph type="sldNum" sz="quarter" idx="12"/>
          </p:nvPr>
        </p:nvSpPr>
        <p:spPr/>
        <p:txBody>
          <a:bodyPr/>
          <a:lstStyle/>
          <a:p>
            <a:fld id="{BDCDBBEF-AA6C-4BA6-85B2-A17D7F280E38}" type="slidenum">
              <a:rPr lang="en-US" smtClean="0"/>
              <a:pPr/>
              <a:t>16</a:t>
            </a:fld>
            <a:endParaRPr lang="en-US" dirty="0"/>
          </a:p>
        </p:txBody>
      </p:sp>
    </p:spTree>
    <p:extLst>
      <p:ext uri="{BB962C8B-B14F-4D97-AF65-F5344CB8AC3E}">
        <p14:creationId xmlns:p14="http://schemas.microsoft.com/office/powerpoint/2010/main" val="31524260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1A718-495C-40D7-5900-4D977AB0598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EB804EC-F94E-F0A1-3E0F-F7872CC29D73}"/>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8C10798B-B4EE-0E92-AD0B-9ADC1A3938D2}"/>
              </a:ext>
            </a:extLst>
          </p:cNvPr>
          <p:cNvSpPr>
            <a:spLocks noGrp="1"/>
          </p:cNvSpPr>
          <p:nvPr>
            <p:ph type="sldNum" sz="quarter" idx="12"/>
          </p:nvPr>
        </p:nvSpPr>
        <p:spPr/>
        <p:txBody>
          <a:bodyPr/>
          <a:lstStyle/>
          <a:p>
            <a:fld id="{BDCDBBEF-AA6C-4BA6-85B2-A17D7F280E38}" type="slidenum">
              <a:rPr lang="en-US" smtClean="0"/>
              <a:pPr/>
              <a:t>17</a:t>
            </a:fld>
            <a:endParaRPr lang="en-US"/>
          </a:p>
        </p:txBody>
      </p:sp>
      <p:pic>
        <p:nvPicPr>
          <p:cNvPr id="5" name="Google Shape;178;p20">
            <a:extLst>
              <a:ext uri="{FF2B5EF4-FFF2-40B4-BE49-F238E27FC236}">
                <a16:creationId xmlns:a16="http://schemas.microsoft.com/office/drawing/2014/main" id="{1230580E-5538-06CF-ACBB-8A7C8F865174}"/>
              </a:ext>
            </a:extLst>
          </p:cNvPr>
          <p:cNvPicPr preferRelativeResize="0"/>
          <p:nvPr/>
        </p:nvPicPr>
        <p:blipFill rotWithShape="1">
          <a:blip r:embed="rId2">
            <a:alphaModFix/>
          </a:blip>
          <a:srcRect l="23218"/>
          <a:stretch/>
        </p:blipFill>
        <p:spPr>
          <a:xfrm>
            <a:off x="0" y="0"/>
            <a:ext cx="12281483" cy="6988029"/>
          </a:xfrm>
          <a:prstGeom prst="rect">
            <a:avLst/>
          </a:prstGeom>
          <a:noFill/>
          <a:ln>
            <a:noFill/>
          </a:ln>
        </p:spPr>
      </p:pic>
      <p:sp>
        <p:nvSpPr>
          <p:cNvPr id="6" name="Rectangle 5">
            <a:extLst>
              <a:ext uri="{FF2B5EF4-FFF2-40B4-BE49-F238E27FC236}">
                <a16:creationId xmlns:a16="http://schemas.microsoft.com/office/drawing/2014/main" id="{A2DE3C05-416B-71F5-0746-09185AAA2C26}"/>
              </a:ext>
            </a:extLst>
          </p:cNvPr>
          <p:cNvSpPr/>
          <p:nvPr/>
        </p:nvSpPr>
        <p:spPr>
          <a:xfrm>
            <a:off x="6826523" y="4351518"/>
            <a:ext cx="4193136" cy="1200329"/>
          </a:xfrm>
          <a:prstGeom prst="rect">
            <a:avLst/>
          </a:prstGeom>
          <a:noFill/>
        </p:spPr>
        <p:txBody>
          <a:bodyPr wrap="none" lIns="91440" tIns="45720" rIns="91440" bIns="45720">
            <a:spAutoFit/>
          </a:bodyPr>
          <a:lstStyle/>
          <a:p>
            <a:pPr algn="ctr"/>
            <a:r>
              <a:rPr lang="en-US" sz="7200" b="1" cap="none"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p:txBody>
      </p:sp>
    </p:spTree>
    <p:extLst>
      <p:ext uri="{BB962C8B-B14F-4D97-AF65-F5344CB8AC3E}">
        <p14:creationId xmlns:p14="http://schemas.microsoft.com/office/powerpoint/2010/main" val="25747750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DEC6-79E2-122B-7E7F-6D878AD6FCA4}"/>
              </a:ext>
            </a:extLst>
          </p:cNvPr>
          <p:cNvSpPr>
            <a:spLocks noGrp="1"/>
          </p:cNvSpPr>
          <p:nvPr>
            <p:ph type="title"/>
          </p:nvPr>
        </p:nvSpPr>
        <p:spPr>
          <a:effectLst>
            <a:reflection blurRad="6350" stA="50000" endA="300" endPos="55000" dir="5400000" sy="-100000" algn="bl" rotWithShape="0"/>
          </a:effectLst>
        </p:spPr>
        <p:txBody>
          <a:bodyPr>
            <a:normAutofit/>
          </a:bodyPr>
          <a:lstStyle/>
          <a:p>
            <a:r>
              <a:rPr lang="en-US" sz="6600" b="1" dirty="0">
                <a:latin typeface="Cambria Math" panose="02040503050406030204" pitchFamily="18" charset="0"/>
                <a:ea typeface="Cambria Math" panose="02040503050406030204" pitchFamily="18" charset="0"/>
                <a:cs typeface="Arial" panose="020B0604020202020204" pitchFamily="34" charset="0"/>
              </a:rPr>
              <a:t>Outline</a:t>
            </a:r>
            <a:endParaRPr lang="en-IN" sz="66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B37B4E75-81CA-8051-A1FA-F2003152D28E}"/>
              </a:ext>
            </a:extLst>
          </p:cNvPr>
          <p:cNvSpPr>
            <a:spLocks noGrp="1"/>
          </p:cNvSpPr>
          <p:nvPr>
            <p:ph idx="1"/>
          </p:nvPr>
        </p:nvSpPr>
        <p:spPr/>
        <p:txBody>
          <a:bodyPr>
            <a:normAutofit lnSpcReduction="10000"/>
          </a:bodyPr>
          <a:lstStyle/>
          <a:p>
            <a:r>
              <a:rPr lang="en-US" dirty="0"/>
              <a:t>Introduction</a:t>
            </a:r>
          </a:p>
          <a:p>
            <a:r>
              <a:rPr lang="en-US" dirty="0"/>
              <a:t>Problem Formulation</a:t>
            </a:r>
          </a:p>
          <a:p>
            <a:r>
              <a:rPr lang="en-US" dirty="0"/>
              <a:t>Objectives</a:t>
            </a:r>
          </a:p>
          <a:p>
            <a:r>
              <a:rPr lang="en-US" dirty="0"/>
              <a:t>Requirements</a:t>
            </a:r>
          </a:p>
          <a:p>
            <a:r>
              <a:rPr lang="en-US" dirty="0"/>
              <a:t>Methodology</a:t>
            </a:r>
            <a:endParaRPr lang="en-IN" dirty="0"/>
          </a:p>
          <a:p>
            <a:r>
              <a:rPr lang="en-IN" dirty="0"/>
              <a:t>Output &amp; Results</a:t>
            </a:r>
          </a:p>
          <a:p>
            <a:r>
              <a:rPr lang="en-IN" dirty="0"/>
              <a:t>Conclusion</a:t>
            </a:r>
          </a:p>
          <a:p>
            <a:r>
              <a:rPr lang="en-US" dirty="0"/>
              <a:t>Scope in Future</a:t>
            </a:r>
          </a:p>
          <a:p>
            <a:r>
              <a:rPr lang="en-US" dirty="0"/>
              <a:t>References</a:t>
            </a:r>
          </a:p>
        </p:txBody>
      </p:sp>
      <p:sp>
        <p:nvSpPr>
          <p:cNvPr id="4" name="Slide Number Placeholder 3">
            <a:extLst>
              <a:ext uri="{FF2B5EF4-FFF2-40B4-BE49-F238E27FC236}">
                <a16:creationId xmlns:a16="http://schemas.microsoft.com/office/drawing/2014/main" id="{8F98C632-5893-C7C5-B20F-FF257A723BEB}"/>
              </a:ext>
            </a:extLst>
          </p:cNvPr>
          <p:cNvSpPr>
            <a:spLocks noGrp="1"/>
          </p:cNvSpPr>
          <p:nvPr>
            <p:ph type="sldNum" sz="quarter" idx="12"/>
          </p:nvPr>
        </p:nvSpPr>
        <p:spPr/>
        <p:txBody>
          <a:bodyPr/>
          <a:lstStyle/>
          <a:p>
            <a:fld id="{BDCDBBEF-AA6C-4BA6-85B2-A17D7F280E38}" type="slidenum">
              <a:rPr lang="en-US" smtClean="0"/>
              <a:pPr/>
              <a:t>2</a:t>
            </a:fld>
            <a:endParaRPr lang="en-US"/>
          </a:p>
        </p:txBody>
      </p:sp>
      <p:pic>
        <p:nvPicPr>
          <p:cNvPr id="6" name="Picture 5">
            <a:extLst>
              <a:ext uri="{FF2B5EF4-FFF2-40B4-BE49-F238E27FC236}">
                <a16:creationId xmlns:a16="http://schemas.microsoft.com/office/drawing/2014/main" id="{948782D3-EE04-4606-A2F4-7BB34EFB0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841" y="1801134"/>
            <a:ext cx="5174961" cy="450780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716394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5FF1-233A-B25A-3386-1F45CA4985A8}"/>
              </a:ext>
            </a:extLst>
          </p:cNvPr>
          <p:cNvSpPr>
            <a:spLocks noGrp="1"/>
          </p:cNvSpPr>
          <p:nvPr>
            <p:ph type="title"/>
          </p:nvPr>
        </p:nvSpPr>
        <p:spPr/>
        <p:txBody>
          <a:bodyPr>
            <a:normAutofit/>
          </a:bodyPr>
          <a:lstStyle/>
          <a:p>
            <a:r>
              <a:rPr lang="en-US" sz="6600" b="1" dirty="0">
                <a:latin typeface="Cambria Math" panose="02040503050406030204" pitchFamily="18" charset="0"/>
                <a:ea typeface="Cambria Math" panose="02040503050406030204" pitchFamily="18" charset="0"/>
                <a:cs typeface="Arial" panose="020B0604020202020204" pitchFamily="34" charset="0"/>
              </a:rPr>
              <a:t>Introduction	</a:t>
            </a:r>
            <a:endParaRPr lang="en-IN" sz="66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89FAB560-6B59-F1F9-8CD3-364FBC4616AD}"/>
              </a:ext>
            </a:extLst>
          </p:cNvPr>
          <p:cNvSpPr>
            <a:spLocks noGrp="1"/>
          </p:cNvSpPr>
          <p:nvPr>
            <p:ph idx="1"/>
          </p:nvPr>
        </p:nvSpPr>
        <p:spPr>
          <a:xfrm>
            <a:off x="838199" y="1825625"/>
            <a:ext cx="10899531" cy="4667250"/>
          </a:xfrm>
        </p:spPr>
        <p:txBody>
          <a:bodyPr>
            <a:normAutofit/>
          </a:bodyPr>
          <a:lstStyle/>
          <a:p>
            <a:pPr marL="0" indent="0">
              <a:buNone/>
            </a:pPr>
            <a:r>
              <a:rPr lang="en-US" sz="2400" b="0" i="0" dirty="0">
                <a:solidFill>
                  <a:srgbClr val="3A3A3A"/>
                </a:solidFill>
                <a:effectLst/>
              </a:rPr>
              <a:t>While performing a burglary, a thief takes advantage of the vulnerabilities of the house and get entry into it, bypassing the security. Backdoor attack on the computer system is quite similar.</a:t>
            </a:r>
          </a:p>
          <a:p>
            <a:pPr marL="0" indent="0">
              <a:buNone/>
            </a:pPr>
            <a:endParaRPr lang="en-US" sz="2400" dirty="0">
              <a:solidFill>
                <a:srgbClr val="3A3A3A"/>
              </a:solidFill>
            </a:endParaRPr>
          </a:p>
          <a:p>
            <a:pPr marL="0" indent="0">
              <a:buNone/>
            </a:pPr>
            <a:r>
              <a:rPr lang="en-US" sz="2400" b="0" i="0" dirty="0">
                <a:solidFill>
                  <a:srgbClr val="3A3A3A"/>
                </a:solidFill>
                <a:effectLst/>
              </a:rPr>
              <a:t>In cybersecurity terms, a </a:t>
            </a:r>
            <a:r>
              <a:rPr lang="en-US" sz="2400" b="1" i="0" dirty="0">
                <a:solidFill>
                  <a:srgbClr val="3A3A3A"/>
                </a:solidFill>
                <a:effectLst/>
              </a:rPr>
              <a:t>Backdoor attack is a malicious </a:t>
            </a:r>
          </a:p>
          <a:p>
            <a:pPr marL="0" indent="0">
              <a:buNone/>
            </a:pPr>
            <a:r>
              <a:rPr lang="en-US" sz="2400" b="1" i="0" dirty="0">
                <a:solidFill>
                  <a:srgbClr val="3A3A3A"/>
                </a:solidFill>
                <a:effectLst/>
              </a:rPr>
              <a:t>way to bypass the security and infiltrate computer </a:t>
            </a:r>
          </a:p>
          <a:p>
            <a:pPr marL="0" indent="0">
              <a:buNone/>
            </a:pPr>
            <a:r>
              <a:rPr lang="en-US" sz="2400" b="1" i="0" dirty="0">
                <a:solidFill>
                  <a:srgbClr val="3A3A3A"/>
                </a:solidFill>
                <a:effectLst/>
              </a:rPr>
              <a:t>devices</a:t>
            </a:r>
            <a:r>
              <a:rPr lang="en-US" sz="2400" b="0" i="0" dirty="0">
                <a:solidFill>
                  <a:srgbClr val="3A3A3A"/>
                </a:solidFill>
                <a:effectLst/>
              </a:rPr>
              <a:t>. Like the actual theft, a Backdoor attack allows</a:t>
            </a:r>
          </a:p>
          <a:p>
            <a:pPr marL="0" indent="0">
              <a:buNone/>
            </a:pPr>
            <a:r>
              <a:rPr lang="en-US" sz="2400" b="0" i="0" dirty="0">
                <a:solidFill>
                  <a:srgbClr val="3A3A3A"/>
                </a:solidFill>
                <a:effectLst/>
              </a:rPr>
              <a:t>The</a:t>
            </a:r>
            <a:r>
              <a:rPr lang="en-US" sz="2400" dirty="0">
                <a:solidFill>
                  <a:srgbClr val="3A3A3A"/>
                </a:solidFill>
              </a:rPr>
              <a:t> </a:t>
            </a:r>
            <a:r>
              <a:rPr lang="en-US" sz="2400" b="0" i="0" dirty="0">
                <a:solidFill>
                  <a:srgbClr val="3A3A3A"/>
                </a:solidFill>
                <a:effectLst/>
              </a:rPr>
              <a:t>cyberattacks to go in and out of the system without being discovered by the security system of</a:t>
            </a:r>
          </a:p>
          <a:p>
            <a:pPr marL="0" indent="0">
              <a:buNone/>
            </a:pPr>
            <a:r>
              <a:rPr lang="en-US" sz="2400" b="0" i="0" dirty="0">
                <a:solidFill>
                  <a:srgbClr val="3A3A3A"/>
                </a:solidFill>
                <a:effectLst/>
              </a:rPr>
              <a:t>the device.</a:t>
            </a:r>
            <a:endParaRPr lang="en-IN" sz="2400" dirty="0"/>
          </a:p>
        </p:txBody>
      </p:sp>
      <p:sp>
        <p:nvSpPr>
          <p:cNvPr id="4" name="Slide Number Placeholder 3">
            <a:extLst>
              <a:ext uri="{FF2B5EF4-FFF2-40B4-BE49-F238E27FC236}">
                <a16:creationId xmlns:a16="http://schemas.microsoft.com/office/drawing/2014/main" id="{F71125A7-78EF-3B0C-825E-BFBB4D6A0386}"/>
              </a:ext>
            </a:extLst>
          </p:cNvPr>
          <p:cNvSpPr>
            <a:spLocks noGrp="1"/>
          </p:cNvSpPr>
          <p:nvPr>
            <p:ph type="sldNum" sz="quarter" idx="12"/>
          </p:nvPr>
        </p:nvSpPr>
        <p:spPr/>
        <p:txBody>
          <a:bodyPr/>
          <a:lstStyle/>
          <a:p>
            <a:fld id="{BDCDBBEF-AA6C-4BA6-85B2-A17D7F280E38}" type="slidenum">
              <a:rPr lang="en-US" smtClean="0"/>
              <a:pPr/>
              <a:t>3</a:t>
            </a:fld>
            <a:endParaRPr lang="en-US"/>
          </a:p>
        </p:txBody>
      </p:sp>
      <p:pic>
        <p:nvPicPr>
          <p:cNvPr id="6" name="Picture 5">
            <a:extLst>
              <a:ext uri="{FF2B5EF4-FFF2-40B4-BE49-F238E27FC236}">
                <a16:creationId xmlns:a16="http://schemas.microsoft.com/office/drawing/2014/main" id="{42817FC7-17FD-4F61-9DF6-5089A3720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4392" y="2641011"/>
            <a:ext cx="3991532" cy="1905266"/>
          </a:xfrm>
          <a:prstGeom prst="rect">
            <a:avLst/>
          </a:prstGeom>
        </p:spPr>
      </p:pic>
    </p:spTree>
    <p:extLst>
      <p:ext uri="{BB962C8B-B14F-4D97-AF65-F5344CB8AC3E}">
        <p14:creationId xmlns:p14="http://schemas.microsoft.com/office/powerpoint/2010/main" val="15585213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FEABC-5E74-450D-85BF-BC11237E0EA4}"/>
              </a:ext>
            </a:extLst>
          </p:cNvPr>
          <p:cNvSpPr>
            <a:spLocks noGrp="1"/>
          </p:cNvSpPr>
          <p:nvPr>
            <p:ph idx="1"/>
          </p:nvPr>
        </p:nvSpPr>
        <p:spPr>
          <a:xfrm>
            <a:off x="112333" y="527897"/>
            <a:ext cx="10515600" cy="4091233"/>
          </a:xfrm>
        </p:spPr>
        <p:txBody>
          <a:bodyPr>
            <a:normAutofit/>
          </a:bodyPr>
          <a:lstStyle/>
          <a:p>
            <a:pPr marL="0" indent="0">
              <a:buNone/>
            </a:pPr>
            <a:r>
              <a:rPr lang="en-US" sz="2400" b="0" i="0" dirty="0">
                <a:solidFill>
                  <a:srgbClr val="3A3A3A"/>
                </a:solidFill>
                <a:effectLst/>
              </a:rPr>
              <a:t>After the backdoor entry into the system,</a:t>
            </a:r>
          </a:p>
          <a:p>
            <a:pPr marL="0" indent="0">
              <a:buNone/>
            </a:pPr>
            <a:r>
              <a:rPr lang="en-US" sz="2400" b="0" i="0" dirty="0">
                <a:solidFill>
                  <a:srgbClr val="3A3A3A"/>
                </a:solidFill>
                <a:effectLst/>
              </a:rPr>
              <a:t>cybercriminals can get high-level access to</a:t>
            </a:r>
          </a:p>
          <a:p>
            <a:pPr marL="0" indent="0">
              <a:buNone/>
            </a:pPr>
            <a:r>
              <a:rPr lang="en-US" sz="2400" b="0" i="0" dirty="0">
                <a:solidFill>
                  <a:srgbClr val="3A3A3A"/>
                </a:solidFill>
                <a:effectLst/>
              </a:rPr>
              <a:t>the system and control it. Once control is </a:t>
            </a:r>
          </a:p>
          <a:p>
            <a:pPr marL="0" indent="0">
              <a:buNone/>
            </a:pPr>
            <a:r>
              <a:rPr lang="en-US" sz="2400" b="0" i="0" dirty="0">
                <a:solidFill>
                  <a:srgbClr val="3A3A3A"/>
                </a:solidFill>
                <a:effectLst/>
              </a:rPr>
              <a:t>taken, the attackers can freely perform the </a:t>
            </a:r>
          </a:p>
          <a:p>
            <a:pPr marL="0" indent="0">
              <a:buNone/>
            </a:pPr>
            <a:r>
              <a:rPr lang="en-US" sz="2400" b="0" i="0" dirty="0">
                <a:solidFill>
                  <a:srgbClr val="3A3A3A"/>
                </a:solidFill>
                <a:effectLst/>
              </a:rPr>
              <a:t>intended malicious tasks like gaining </a:t>
            </a:r>
          </a:p>
          <a:p>
            <a:pPr marL="0" indent="0">
              <a:buNone/>
            </a:pPr>
            <a:r>
              <a:rPr lang="en-US" sz="2400" b="0" i="0" dirty="0">
                <a:solidFill>
                  <a:srgbClr val="3A3A3A"/>
                </a:solidFill>
                <a:effectLst/>
              </a:rPr>
              <a:t>remote access, introducing additional </a:t>
            </a:r>
          </a:p>
          <a:p>
            <a:pPr marL="0" indent="0">
              <a:buNone/>
            </a:pPr>
            <a:r>
              <a:rPr lang="en-US" sz="2400" b="0" i="0" dirty="0">
                <a:solidFill>
                  <a:srgbClr val="3A3A3A"/>
                </a:solidFill>
                <a:effectLst/>
              </a:rPr>
              <a:t>malware, hacking the system, steal personal </a:t>
            </a:r>
          </a:p>
          <a:p>
            <a:pPr marL="0" indent="0">
              <a:buNone/>
            </a:pPr>
            <a:r>
              <a:rPr lang="en-US" sz="2400" b="0" i="0" dirty="0">
                <a:solidFill>
                  <a:srgbClr val="3A3A3A"/>
                </a:solidFill>
                <a:effectLst/>
              </a:rPr>
              <a:t>and financial data, and many more.</a:t>
            </a:r>
            <a:endParaRPr lang="en-US" sz="2400" dirty="0"/>
          </a:p>
        </p:txBody>
      </p:sp>
      <p:sp>
        <p:nvSpPr>
          <p:cNvPr id="4" name="Slide Number Placeholder 3">
            <a:extLst>
              <a:ext uri="{FF2B5EF4-FFF2-40B4-BE49-F238E27FC236}">
                <a16:creationId xmlns:a16="http://schemas.microsoft.com/office/drawing/2014/main" id="{BB029175-3546-4F34-B1EA-3D6AE2FB04A7}"/>
              </a:ext>
            </a:extLst>
          </p:cNvPr>
          <p:cNvSpPr>
            <a:spLocks noGrp="1"/>
          </p:cNvSpPr>
          <p:nvPr>
            <p:ph type="sldNum" sz="quarter" idx="12"/>
          </p:nvPr>
        </p:nvSpPr>
        <p:spPr/>
        <p:txBody>
          <a:bodyPr/>
          <a:lstStyle/>
          <a:p>
            <a:fld id="{BDCDBBEF-AA6C-4BA6-85B2-A17D7F280E38}" type="slidenum">
              <a:rPr lang="en-US" smtClean="0"/>
              <a:pPr/>
              <a:t>4</a:t>
            </a:fld>
            <a:endParaRPr lang="en-US"/>
          </a:p>
        </p:txBody>
      </p:sp>
      <p:pic>
        <p:nvPicPr>
          <p:cNvPr id="6" name="Picture 5">
            <a:extLst>
              <a:ext uri="{FF2B5EF4-FFF2-40B4-BE49-F238E27FC236}">
                <a16:creationId xmlns:a16="http://schemas.microsoft.com/office/drawing/2014/main" id="{3C4D43DA-CF6C-453A-AE23-5F39CB571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637" y="609289"/>
            <a:ext cx="6056052" cy="3406529"/>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E11527E2-64FB-467F-8E46-8F3956AAA3BE}"/>
              </a:ext>
            </a:extLst>
          </p:cNvPr>
          <p:cNvSpPr txBox="1"/>
          <p:nvPr/>
        </p:nvSpPr>
        <p:spPr>
          <a:xfrm>
            <a:off x="140614" y="4492774"/>
            <a:ext cx="11769367" cy="1569660"/>
          </a:xfrm>
          <a:prstGeom prst="rect">
            <a:avLst/>
          </a:prstGeom>
          <a:noFill/>
        </p:spPr>
        <p:txBody>
          <a:bodyPr wrap="square" rtlCol="0">
            <a:spAutoFit/>
          </a:bodyPr>
          <a:lstStyle/>
          <a:p>
            <a:r>
              <a:rPr lang="en-US" sz="2400" dirty="0"/>
              <a:t>However, the same Backdoor might also be beneficial. We live in a technologically advanced age where we store all of our private information on our gadgets, just like our adversaries, be they terrorists or a rival group, do. Therefore, we have decided to create a backdoor to aid our government or cyber army in quickly obtaining all the data and their plans.</a:t>
            </a:r>
          </a:p>
        </p:txBody>
      </p:sp>
    </p:spTree>
    <p:extLst>
      <p:ext uri="{BB962C8B-B14F-4D97-AF65-F5344CB8AC3E}">
        <p14:creationId xmlns:p14="http://schemas.microsoft.com/office/powerpoint/2010/main" val="12649627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EA92-7E65-D7B7-D116-EDC333DD8EE0}"/>
              </a:ext>
            </a:extLst>
          </p:cNvPr>
          <p:cNvSpPr>
            <a:spLocks noGrp="1"/>
          </p:cNvSpPr>
          <p:nvPr>
            <p:ph type="title"/>
          </p:nvPr>
        </p:nvSpPr>
        <p:spPr>
          <a:xfrm>
            <a:off x="838200" y="500062"/>
            <a:ext cx="10515600" cy="1325563"/>
          </a:xfrm>
        </p:spPr>
        <p:txBody>
          <a:bodyPr>
            <a:normAutofit/>
          </a:bodyPr>
          <a:lstStyle/>
          <a:p>
            <a:r>
              <a:rPr lang="en-US" sz="6000" b="1" dirty="0">
                <a:latin typeface="Cambria Math" panose="02040503050406030204" pitchFamily="18" charset="0"/>
                <a:ea typeface="Cambria Math" panose="02040503050406030204" pitchFamily="18" charset="0"/>
                <a:cs typeface="Arial" panose="020B0604020202020204" pitchFamily="34" charset="0"/>
              </a:rPr>
              <a:t>Problem</a:t>
            </a:r>
            <a:r>
              <a:rPr lang="en-US" sz="6000" dirty="0"/>
              <a:t> </a:t>
            </a:r>
            <a:r>
              <a:rPr lang="en-US" sz="6000" b="1" dirty="0">
                <a:latin typeface="Cambria Math" panose="02040503050406030204" pitchFamily="18" charset="0"/>
                <a:ea typeface="Cambria Math" panose="02040503050406030204" pitchFamily="18" charset="0"/>
                <a:cs typeface="Arial" panose="020B0604020202020204" pitchFamily="34" charset="0"/>
              </a:rPr>
              <a:t>Formulation</a:t>
            </a:r>
            <a:endParaRPr lang="en-IN" sz="60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95E7D4CB-4A72-8C1A-5210-42BF042155E2}"/>
              </a:ext>
            </a:extLst>
          </p:cNvPr>
          <p:cNvSpPr>
            <a:spLocks noGrp="1"/>
          </p:cNvSpPr>
          <p:nvPr>
            <p:ph idx="1"/>
          </p:nvPr>
        </p:nvSpPr>
        <p:spPr/>
        <p:txBody>
          <a:bodyPr>
            <a:normAutofit/>
          </a:bodyPr>
          <a:lstStyle/>
          <a:p>
            <a:endParaRPr lang="en-US" sz="2400" dirty="0"/>
          </a:p>
          <a:p>
            <a:r>
              <a:rPr lang="en-US" sz="2400" dirty="0"/>
              <a:t>It can be used to gather information about potential terrorist or cyber attacks.</a:t>
            </a:r>
          </a:p>
          <a:p>
            <a:endParaRPr lang="en-US" sz="2400" dirty="0"/>
          </a:p>
          <a:p>
            <a:r>
              <a:rPr lang="en-US" sz="2400" dirty="0"/>
              <a:t>It can support police investigations and crime-solving efforts.</a:t>
            </a:r>
          </a:p>
          <a:p>
            <a:endParaRPr lang="en-US" sz="2400" dirty="0"/>
          </a:p>
          <a:p>
            <a:r>
              <a:rPr lang="en-US" sz="2400" dirty="0"/>
              <a:t>The army can utilize it to track down their adversaries and acquire intelligence so they can be ready and take appropriate actions.</a:t>
            </a:r>
          </a:p>
          <a:p>
            <a:pPr marL="0" indent="0">
              <a:buNone/>
            </a:pPr>
            <a:endParaRPr lang="en-US" sz="2400" dirty="0"/>
          </a:p>
          <a:p>
            <a:r>
              <a:rPr lang="en-US" sz="2400" dirty="0"/>
              <a:t>It can be used to find out if someone is leaking sensitive information that could jeopardize national security.</a:t>
            </a:r>
          </a:p>
        </p:txBody>
      </p:sp>
      <p:sp>
        <p:nvSpPr>
          <p:cNvPr id="4" name="Slide Number Placeholder 3">
            <a:extLst>
              <a:ext uri="{FF2B5EF4-FFF2-40B4-BE49-F238E27FC236}">
                <a16:creationId xmlns:a16="http://schemas.microsoft.com/office/drawing/2014/main" id="{23C580E6-FE1F-9163-8F59-A01A86E27973}"/>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7012231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6E0B-1A3D-25F5-4431-7750DAABAEE2}"/>
              </a:ext>
            </a:extLst>
          </p:cNvPr>
          <p:cNvSpPr>
            <a:spLocks noGrp="1"/>
          </p:cNvSpPr>
          <p:nvPr>
            <p:ph type="title"/>
          </p:nvPr>
        </p:nvSpPr>
        <p:spPr/>
        <p:txBody>
          <a:bodyPr>
            <a:normAutofit/>
          </a:bodyPr>
          <a:lstStyle/>
          <a:p>
            <a:r>
              <a:rPr lang="en-US" sz="6600" b="1" dirty="0">
                <a:latin typeface="Cambria Math" panose="02040503050406030204" pitchFamily="18" charset="0"/>
                <a:ea typeface="Cambria Math" panose="02040503050406030204" pitchFamily="18" charset="0"/>
                <a:cs typeface="Arial" panose="020B0604020202020204" pitchFamily="34" charset="0"/>
              </a:rPr>
              <a:t>Objectives</a:t>
            </a:r>
            <a:endParaRPr lang="en-IN" sz="66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DE0B065C-C542-6B91-25AC-44B3CE40B61B}"/>
              </a:ext>
            </a:extLst>
          </p:cNvPr>
          <p:cNvSpPr>
            <a:spLocks noGrp="1"/>
          </p:cNvSpPr>
          <p:nvPr>
            <p:ph idx="1"/>
          </p:nvPr>
        </p:nvSpPr>
        <p:spPr/>
        <p:txBody>
          <a:bodyPr>
            <a:normAutofit fontScale="92500" lnSpcReduction="10000"/>
          </a:bodyPr>
          <a:lstStyle/>
          <a:p>
            <a:r>
              <a:rPr lang="en-US" dirty="0"/>
              <a:t>The Main Objectives of this project are as follows:</a:t>
            </a:r>
          </a:p>
          <a:p>
            <a:endParaRPr lang="en-US" dirty="0"/>
          </a:p>
          <a:p>
            <a:pPr lvl="1">
              <a:buFont typeface="Wingdings" panose="05000000000000000000" pitchFamily="2" charset="2"/>
              <a:buChar char="Ø"/>
            </a:pPr>
            <a:r>
              <a:rPr lang="en-US" dirty="0">
                <a:latin typeface="Calibri" panose="020F0502020204030204" pitchFamily="34" charset="0"/>
                <a:ea typeface="Calibri" panose="020F0502020204030204" pitchFamily="34" charset="0"/>
                <a:cs typeface="Times New Roman" panose="02020603050405020304" pitchFamily="18" charset="0"/>
              </a:rPr>
              <a:t>To obtain</a:t>
            </a:r>
            <a:r>
              <a:rPr lang="en-US" dirty="0">
                <a:effectLst/>
                <a:latin typeface="Calibri" panose="020F0502020204030204" pitchFamily="34" charset="0"/>
                <a:ea typeface="Calibri" panose="020F0502020204030204" pitchFamily="34" charset="0"/>
                <a:cs typeface="Times New Roman" panose="02020603050405020304" pitchFamily="18" charset="0"/>
              </a:rPr>
              <a:t> important credentials of adversary.</a:t>
            </a:r>
          </a:p>
          <a:p>
            <a:pPr marL="457200" lvl="1" indent="0">
              <a:buNone/>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To know intentions of adversary.</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Times New Roman" panose="02020603050405020304" pitchFamily="18" charset="0"/>
              </a:rPr>
              <a:t>Prediction of future attacks.</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a:p>
            <a:pPr lvl="1">
              <a:buFont typeface="Wingdings" panose="05000000000000000000" pitchFamily="2" charset="2"/>
              <a:buChar char="Ø"/>
            </a:pPr>
            <a:r>
              <a:rPr lang="en-US" dirty="0"/>
              <a:t>To gain intelligence against the adversary</a:t>
            </a:r>
          </a:p>
          <a:p>
            <a:pPr marL="457200" lvl="1" indent="0">
              <a:buNone/>
            </a:pPr>
            <a:endParaRPr lang="en-US" dirty="0"/>
          </a:p>
          <a:p>
            <a:pPr lvl="1">
              <a:buFont typeface="Wingdings" panose="05000000000000000000" pitchFamily="2" charset="2"/>
              <a:buChar char="Ø"/>
            </a:pPr>
            <a:endParaRPr lang="en-IN" dirty="0"/>
          </a:p>
        </p:txBody>
      </p:sp>
      <p:sp>
        <p:nvSpPr>
          <p:cNvPr id="4" name="Slide Number Placeholder 3">
            <a:extLst>
              <a:ext uri="{FF2B5EF4-FFF2-40B4-BE49-F238E27FC236}">
                <a16:creationId xmlns:a16="http://schemas.microsoft.com/office/drawing/2014/main" id="{DC6170B8-8B81-F53E-1834-184AEA1A548E}"/>
              </a:ext>
            </a:extLst>
          </p:cNvPr>
          <p:cNvSpPr>
            <a:spLocks noGrp="1"/>
          </p:cNvSpPr>
          <p:nvPr>
            <p:ph type="sldNum" sz="quarter" idx="12"/>
          </p:nvPr>
        </p:nvSpPr>
        <p:spPr/>
        <p:txBody>
          <a:bodyPr/>
          <a:lstStyle/>
          <a:p>
            <a:fld id="{BDCDBBEF-AA6C-4BA6-85B2-A17D7F280E38}" type="slidenum">
              <a:rPr lang="en-US" smtClean="0"/>
              <a:pPr/>
              <a:t>6</a:t>
            </a:fld>
            <a:endParaRPr lang="en-US"/>
          </a:p>
        </p:txBody>
      </p:sp>
      <p:pic>
        <p:nvPicPr>
          <p:cNvPr id="6" name="Picture 5">
            <a:extLst>
              <a:ext uri="{FF2B5EF4-FFF2-40B4-BE49-F238E27FC236}">
                <a16:creationId xmlns:a16="http://schemas.microsoft.com/office/drawing/2014/main" id="{D3FD159E-D8FB-4F65-AA8B-13B5AD701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512" y="2842323"/>
            <a:ext cx="3804517" cy="295616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767888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76E0B-1A3D-25F5-4431-7750DAABAEE2}"/>
              </a:ext>
            </a:extLst>
          </p:cNvPr>
          <p:cNvSpPr>
            <a:spLocks noGrp="1"/>
          </p:cNvSpPr>
          <p:nvPr>
            <p:ph type="title"/>
          </p:nvPr>
        </p:nvSpPr>
        <p:spPr/>
        <p:txBody>
          <a:bodyPr>
            <a:normAutofit/>
          </a:bodyPr>
          <a:lstStyle/>
          <a:p>
            <a:r>
              <a:rPr lang="en-US" sz="6000" b="1" dirty="0">
                <a:latin typeface="Cambria Math" panose="02040503050406030204" pitchFamily="18" charset="0"/>
                <a:ea typeface="Cambria Math" panose="02040503050406030204" pitchFamily="18" charset="0"/>
                <a:cs typeface="Arial" panose="020B0604020202020204" pitchFamily="34" charset="0"/>
              </a:rPr>
              <a:t>Requirements</a:t>
            </a:r>
            <a:endParaRPr lang="en-IN" sz="60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DE0B065C-C542-6B91-25AC-44B3CE40B61B}"/>
              </a:ext>
            </a:extLst>
          </p:cNvPr>
          <p:cNvSpPr>
            <a:spLocks noGrp="1"/>
          </p:cNvSpPr>
          <p:nvPr>
            <p:ph idx="1"/>
          </p:nvPr>
        </p:nvSpPr>
        <p:spPr>
          <a:xfrm>
            <a:off x="838200" y="1847850"/>
            <a:ext cx="10515600" cy="4351338"/>
          </a:xfrm>
        </p:spPr>
        <p:txBody>
          <a:bodyPr>
            <a:normAutofit fontScale="70000" lnSpcReduction="20000"/>
          </a:bodyPr>
          <a:lstStyle/>
          <a:p>
            <a:r>
              <a:rPr lang="en-US" dirty="0"/>
              <a:t>Various requirements for this project are as follows:</a:t>
            </a:r>
          </a:p>
          <a:p>
            <a:endParaRPr lang="en-US" dirty="0"/>
          </a:p>
          <a:p>
            <a:r>
              <a:rPr lang="en-US" sz="3000" b="1" dirty="0">
                <a:solidFill>
                  <a:srgbClr val="FF0000"/>
                </a:solidFill>
              </a:rPr>
              <a:t>Libraries Used:</a:t>
            </a:r>
          </a:p>
          <a:p>
            <a:endParaRPr lang="en-US" sz="3000" b="1" dirty="0">
              <a:solidFill>
                <a:srgbClr val="FF0000"/>
              </a:solidFill>
            </a:endParaRPr>
          </a:p>
          <a:p>
            <a:pPr marL="800100" lvl="1" indent="-342900">
              <a:lnSpc>
                <a:spcPct val="107000"/>
              </a:lnSpc>
              <a:spcBef>
                <a:spcPts val="0"/>
              </a:spcBef>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Times New Roman" panose="02020603050405020304" pitchFamily="18" charset="0"/>
              </a:rPr>
              <a:t>Sys</a:t>
            </a:r>
          </a:p>
          <a:p>
            <a:pPr marL="800100" lvl="1" indent="-342900">
              <a:lnSpc>
                <a:spcPct val="107000"/>
              </a:lnSpc>
              <a:spcBef>
                <a:spcPts val="0"/>
              </a:spcBef>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Times New Roman" panose="02020603050405020304" pitchFamily="18" charset="0"/>
              </a:rPr>
              <a:t>Requests</a:t>
            </a:r>
          </a:p>
          <a:p>
            <a:pPr marL="800100" lvl="1" indent="-342900">
              <a:lnSpc>
                <a:spcPct val="107000"/>
              </a:lnSpc>
              <a:spcBef>
                <a:spcPts val="0"/>
              </a:spcBef>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Times New Roman" panose="02020603050405020304" pitchFamily="18" charset="0"/>
              </a:rPr>
              <a:t>Socket	</a:t>
            </a:r>
          </a:p>
          <a:p>
            <a:pPr marL="800100" lvl="1" indent="-342900">
              <a:lnSpc>
                <a:spcPct val="107000"/>
              </a:lnSpc>
              <a:spcBef>
                <a:spcPts val="0"/>
              </a:spcBef>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Times New Roman" panose="02020603050405020304" pitchFamily="18" charset="0"/>
              </a:rPr>
              <a:t>Time</a:t>
            </a:r>
          </a:p>
          <a:p>
            <a:pPr marL="800100" lvl="1" indent="-342900">
              <a:lnSpc>
                <a:spcPct val="107000"/>
              </a:lnSpc>
              <a:spcBef>
                <a:spcPts val="0"/>
              </a:spcBef>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Times New Roman" panose="02020603050405020304" pitchFamily="18" charset="0"/>
              </a:rPr>
              <a:t>Cryptography</a:t>
            </a:r>
          </a:p>
          <a:p>
            <a:pPr marL="800100" lvl="1" indent="-342900">
              <a:lnSpc>
                <a:spcPct val="107000"/>
              </a:lnSpc>
              <a:spcBef>
                <a:spcPts val="0"/>
              </a:spcBef>
              <a:spcAft>
                <a:spcPts val="800"/>
              </a:spcAft>
              <a:buFont typeface="Symbol" panose="05050102010706020507" pitchFamily="18" charset="2"/>
              <a:buChar char=""/>
            </a:pP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p>
          <a:p>
            <a:r>
              <a:rPr lang="en-IN" sz="3000" b="1" dirty="0">
                <a:solidFill>
                  <a:srgbClr val="FF0000"/>
                </a:solidFill>
              </a:rPr>
              <a:t>Software’s Required:</a:t>
            </a:r>
          </a:p>
          <a:p>
            <a:endParaRPr lang="en-IN" sz="3000" b="1" dirty="0">
              <a:solidFill>
                <a:srgbClr val="FF0000"/>
              </a:solidFill>
            </a:endParaRPr>
          </a:p>
          <a:p>
            <a:pPr marL="800100" lvl="1" indent="-342900">
              <a:lnSpc>
                <a:spcPct val="107000"/>
              </a:lnSpc>
              <a:spcBef>
                <a:spcPts val="0"/>
              </a:spcBef>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Times New Roman" panose="02020603050405020304" pitchFamily="18" charset="0"/>
              </a:rPr>
              <a:t>Python IDLE</a:t>
            </a:r>
          </a:p>
          <a:p>
            <a:pPr marL="800100" lvl="1" indent="-342900">
              <a:lnSpc>
                <a:spcPct val="107000"/>
              </a:lnSpc>
              <a:spcBef>
                <a:spcPts val="0"/>
              </a:spcBef>
              <a:spcAft>
                <a:spcPts val="800"/>
              </a:spcAft>
              <a:buFont typeface="Symbol" panose="05050102010706020507" pitchFamily="18" charset="2"/>
              <a:buChar char=""/>
            </a:pPr>
            <a:r>
              <a:rPr lang="en-US" sz="2300" dirty="0">
                <a:effectLst/>
                <a:latin typeface="Calibri" panose="020F0502020204030204" pitchFamily="34" charset="0"/>
                <a:ea typeface="Calibri" panose="020F0502020204030204" pitchFamily="34" charset="0"/>
                <a:cs typeface="Times New Roman" panose="02020603050405020304" pitchFamily="18" charset="0"/>
              </a:rPr>
              <a:t>Terminal/Windows PowerShell.</a:t>
            </a:r>
          </a:p>
        </p:txBody>
      </p:sp>
      <p:sp>
        <p:nvSpPr>
          <p:cNvPr id="4" name="Slide Number Placeholder 3">
            <a:extLst>
              <a:ext uri="{FF2B5EF4-FFF2-40B4-BE49-F238E27FC236}">
                <a16:creationId xmlns:a16="http://schemas.microsoft.com/office/drawing/2014/main" id="{DC6170B8-8B81-F53E-1834-184AEA1A548E}"/>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3080" name="Picture 8" descr="Microsoft Powershell Logo, HD Png Download , Transparent Png Image - PNGitem">
            <a:extLst>
              <a:ext uri="{FF2B5EF4-FFF2-40B4-BE49-F238E27FC236}">
                <a16:creationId xmlns:a16="http://schemas.microsoft.com/office/drawing/2014/main" id="{3158753E-B341-405D-A312-E13BC66C0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187" y="4547805"/>
            <a:ext cx="6009916" cy="21384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Python is again the Top Programming Language of the Year">
            <a:extLst>
              <a:ext uri="{FF2B5EF4-FFF2-40B4-BE49-F238E27FC236}">
                <a16:creationId xmlns:a16="http://schemas.microsoft.com/office/drawing/2014/main" id="{326D3AB1-7A2D-4C64-9705-0DE06B6C8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4258" y="932235"/>
            <a:ext cx="3524194" cy="19885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2" descr="Python sys Module – TrueCodes">
            <a:extLst>
              <a:ext uri="{FF2B5EF4-FFF2-40B4-BE49-F238E27FC236}">
                <a16:creationId xmlns:a16="http://schemas.microsoft.com/office/drawing/2014/main" id="{FF498559-C192-41BE-AB73-A92D1762D6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3527" y="2222694"/>
            <a:ext cx="4482651" cy="23533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82" name="Picture 10" descr="RegEx in Python (Part-2) | import re - YouTube">
            <a:extLst>
              <a:ext uri="{FF2B5EF4-FFF2-40B4-BE49-F238E27FC236}">
                <a16:creationId xmlns:a16="http://schemas.microsoft.com/office/drawing/2014/main" id="{6D070C09-B986-461E-BB07-91F8E07B0F6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28694" y="2868422"/>
            <a:ext cx="4107012" cy="23101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4617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61ED-9D23-6D56-0742-8EDD00416B72}"/>
              </a:ext>
            </a:extLst>
          </p:cNvPr>
          <p:cNvSpPr>
            <a:spLocks noGrp="1"/>
          </p:cNvSpPr>
          <p:nvPr>
            <p:ph type="title"/>
          </p:nvPr>
        </p:nvSpPr>
        <p:spPr>
          <a:xfrm>
            <a:off x="838200" y="0"/>
            <a:ext cx="10515600" cy="1325563"/>
          </a:xfrm>
        </p:spPr>
        <p:txBody>
          <a:bodyPr>
            <a:normAutofit/>
          </a:bodyPr>
          <a:lstStyle/>
          <a:p>
            <a:r>
              <a:rPr lang="en-US" sz="6000" b="1" dirty="0">
                <a:latin typeface="Cambria Math" panose="02040503050406030204" pitchFamily="18" charset="0"/>
                <a:ea typeface="Cambria Math" panose="02040503050406030204" pitchFamily="18" charset="0"/>
                <a:cs typeface="Arial" panose="020B0604020202020204" pitchFamily="34" charset="0"/>
              </a:rPr>
              <a:t>Methodology</a:t>
            </a:r>
            <a:endParaRPr lang="en-IN" sz="6000" b="1" dirty="0">
              <a:latin typeface="Cambria Math" panose="02040503050406030204" pitchFamily="18" charset="0"/>
              <a:ea typeface="Cambria Math" panose="020405030504060302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BC998E67-161D-BD28-8DAE-67DE11485689}"/>
              </a:ext>
            </a:extLst>
          </p:cNvPr>
          <p:cNvSpPr>
            <a:spLocks noGrp="1"/>
          </p:cNvSpPr>
          <p:nvPr>
            <p:ph idx="1"/>
          </p:nvPr>
        </p:nvSpPr>
        <p:spPr>
          <a:xfrm>
            <a:off x="838200" y="1216058"/>
            <a:ext cx="10515600" cy="5505417"/>
          </a:xfrm>
        </p:spPr>
        <p:txBody>
          <a:bodyPr>
            <a:noAutofit/>
          </a:bodyPr>
          <a:lstStyle/>
          <a:p>
            <a:pPr marL="0" indent="0" algn="l">
              <a:buNone/>
            </a:pPr>
            <a:endParaRPr lang="en-US" sz="2000" b="0" i="0" dirty="0">
              <a:solidFill>
                <a:srgbClr val="414042"/>
              </a:solidFill>
              <a:effectLst/>
            </a:endParaRPr>
          </a:p>
          <a:p>
            <a:pPr marL="0" indent="0" algn="l">
              <a:buNone/>
            </a:pPr>
            <a:endParaRPr lang="en-US" sz="2000" dirty="0">
              <a:solidFill>
                <a:srgbClr val="414042"/>
              </a:solidFill>
            </a:endParaRPr>
          </a:p>
          <a:p>
            <a:pPr marL="0" indent="0" algn="l">
              <a:buNone/>
            </a:pPr>
            <a:r>
              <a:rPr lang="en-US" sz="2000" b="0" i="0" dirty="0">
                <a:solidFill>
                  <a:srgbClr val="414042"/>
                </a:solidFill>
                <a:effectLst/>
              </a:rPr>
              <a:t>When building a backdoor, there are two components needed: </a:t>
            </a:r>
          </a:p>
          <a:p>
            <a:pPr algn="l">
              <a:buFont typeface="+mj-lt"/>
              <a:buAutoNum type="arabicPeriod"/>
            </a:pPr>
            <a:r>
              <a:rPr lang="en-US" sz="2000" b="0" i="0" dirty="0">
                <a:solidFill>
                  <a:srgbClr val="414042"/>
                </a:solidFill>
                <a:effectLst/>
              </a:rPr>
              <a:t>Client: These are the components that will be installed on the victim computer, initiates a connection to the attackers network, accepts commands and sends data to and </a:t>
            </a:r>
            <a:r>
              <a:rPr lang="en-US" sz="2000" b="0" i="0" dirty="0" err="1">
                <a:solidFill>
                  <a:srgbClr val="414042"/>
                </a:solidFill>
                <a:effectLst/>
              </a:rPr>
              <a:t>fro</a:t>
            </a:r>
            <a:r>
              <a:rPr lang="en-US" sz="2000" b="0" i="0" dirty="0">
                <a:solidFill>
                  <a:srgbClr val="414042"/>
                </a:solidFill>
                <a:effectLst/>
              </a:rPr>
              <a:t>.</a:t>
            </a:r>
          </a:p>
          <a:p>
            <a:pPr algn="l">
              <a:buFont typeface="+mj-lt"/>
              <a:buAutoNum type="arabicPeriod"/>
            </a:pPr>
            <a:r>
              <a:rPr lang="en-US" sz="2000" b="0" i="0" dirty="0">
                <a:solidFill>
                  <a:srgbClr val="414042"/>
                </a:solidFill>
                <a:effectLst/>
              </a:rPr>
              <a:t>Server: This is the component that will be installed on the attacker system acting as the entry point listening to the client connection, accepting the connection if it’s from the victim, sending commands and receiving data.</a:t>
            </a:r>
          </a:p>
          <a:p>
            <a:pPr algn="l">
              <a:buFont typeface="+mj-lt"/>
              <a:buAutoNum type="arabicPeriod"/>
            </a:pPr>
            <a:endParaRPr lang="en-US" sz="2000" b="0" i="0" dirty="0">
              <a:effectLst/>
            </a:endParaRPr>
          </a:p>
          <a:p>
            <a:pPr marL="0" indent="0" algn="l">
              <a:buNone/>
            </a:pPr>
            <a:r>
              <a:rPr lang="en-US" sz="2000" b="0" i="0" dirty="0">
                <a:effectLst/>
              </a:rPr>
              <a:t>To make this work, we’ll be using the</a:t>
            </a:r>
            <a:r>
              <a:rPr lang="en-US" sz="2000" b="0" i="0" u="none" strike="noStrike" dirty="0">
                <a:effectLst/>
              </a:rPr>
              <a:t> Socket</a:t>
            </a:r>
            <a:r>
              <a:rPr lang="en-US" sz="2000" b="0" i="0" dirty="0">
                <a:effectLst/>
              </a:rPr>
              <a:t> module that comes built-in Python. The socket module is used to send data/messages to and </a:t>
            </a:r>
            <a:r>
              <a:rPr lang="en-US" sz="2000" b="0" i="0" dirty="0" err="1">
                <a:effectLst/>
              </a:rPr>
              <a:t>fro</a:t>
            </a:r>
            <a:r>
              <a:rPr lang="en-US" sz="2000" b="0" i="0" dirty="0">
                <a:effectLst/>
              </a:rPr>
              <a:t> over a network. In this case, the server will be sending commands (messages), the client receives a message (commands), sends a reply (data) and vice versa.</a:t>
            </a:r>
          </a:p>
          <a:p>
            <a:pPr marL="0" indent="0" algn="l">
              <a:buNone/>
            </a:pPr>
            <a:r>
              <a:rPr lang="en-US" sz="2000" b="0" i="0" dirty="0">
                <a:effectLst/>
              </a:rPr>
              <a:t> </a:t>
            </a:r>
          </a:p>
        </p:txBody>
      </p:sp>
      <p:sp>
        <p:nvSpPr>
          <p:cNvPr id="4" name="Slide Number Placeholder 3">
            <a:extLst>
              <a:ext uri="{FF2B5EF4-FFF2-40B4-BE49-F238E27FC236}">
                <a16:creationId xmlns:a16="http://schemas.microsoft.com/office/drawing/2014/main" id="{9F9633CE-C917-A8EB-0ACA-96510A331F23}"/>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7516522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A35E2-BE64-4AEB-98E6-1BB9309CCB4F}"/>
              </a:ext>
            </a:extLst>
          </p:cNvPr>
          <p:cNvSpPr>
            <a:spLocks noGrp="1"/>
          </p:cNvSpPr>
          <p:nvPr>
            <p:ph idx="1"/>
          </p:nvPr>
        </p:nvSpPr>
        <p:spPr>
          <a:xfrm>
            <a:off x="169682" y="368968"/>
            <a:ext cx="11783506" cy="5807995"/>
          </a:xfrm>
        </p:spPr>
        <p:txBody>
          <a:bodyPr>
            <a:noAutofit/>
          </a:bodyPr>
          <a:lstStyle/>
          <a:p>
            <a:pPr marL="0" indent="0" algn="l">
              <a:buNone/>
            </a:pPr>
            <a:endParaRPr lang="en-US" sz="2000" b="0" i="0" dirty="0">
              <a:effectLst/>
            </a:endParaRPr>
          </a:p>
          <a:p>
            <a:pPr marL="0" indent="0" algn="l">
              <a:buNone/>
            </a:pPr>
            <a:endParaRPr lang="en-US" sz="2000" b="0" i="0" dirty="0">
              <a:effectLst/>
            </a:endParaRPr>
          </a:p>
          <a:p>
            <a:pPr marL="0" indent="0" algn="l">
              <a:buNone/>
            </a:pPr>
            <a:r>
              <a:rPr lang="en-US" sz="2000" b="0" i="0" dirty="0">
                <a:effectLst/>
              </a:rPr>
              <a:t>So we are going to be building two components: client.py and server.py.</a:t>
            </a:r>
          </a:p>
          <a:p>
            <a:pPr marL="0" indent="0" algn="l">
              <a:buNone/>
            </a:pPr>
            <a:endParaRPr lang="en-US" sz="2000" b="0" i="0" dirty="0">
              <a:effectLst/>
            </a:endParaRPr>
          </a:p>
          <a:p>
            <a:pPr marL="0" indent="0" algn="l">
              <a:buNone/>
            </a:pPr>
            <a:endParaRPr lang="en-US" sz="2000" b="0" i="0" dirty="0">
              <a:effectLst/>
            </a:endParaRPr>
          </a:p>
          <a:p>
            <a:pPr marL="0" indent="0" algn="l">
              <a:buNone/>
            </a:pPr>
            <a:r>
              <a:rPr lang="en-US" sz="2000" b="0" i="0" dirty="0">
                <a:effectLst/>
              </a:rPr>
              <a:t>client.py</a:t>
            </a:r>
          </a:p>
          <a:p>
            <a:pPr algn="l">
              <a:buFont typeface="+mj-lt"/>
              <a:buAutoNum type="arabicPeriod"/>
            </a:pPr>
            <a:r>
              <a:rPr lang="en-US" sz="2000" b="0" i="0" dirty="0">
                <a:solidFill>
                  <a:srgbClr val="414042"/>
                </a:solidFill>
                <a:effectLst/>
              </a:rPr>
              <a:t>We </a:t>
            </a:r>
            <a:r>
              <a:rPr lang="en-US" sz="2000" dirty="0">
                <a:solidFill>
                  <a:srgbClr val="414042"/>
                </a:solidFill>
              </a:rPr>
              <a:t>will</a:t>
            </a:r>
            <a:r>
              <a:rPr lang="en-US" sz="2000" b="0" i="0" dirty="0">
                <a:solidFill>
                  <a:srgbClr val="414042"/>
                </a:solidFill>
                <a:effectLst/>
              </a:rPr>
              <a:t> import the modules we’ll be using – socket module (initiating our network connection) and subprocess (for running commands in shell)</a:t>
            </a:r>
          </a:p>
          <a:p>
            <a:pPr algn="l">
              <a:buFont typeface="+mj-lt"/>
              <a:buAutoNum type="arabicPeriod"/>
            </a:pPr>
            <a:r>
              <a:rPr lang="en-US" sz="2000" b="0" i="0" dirty="0">
                <a:solidFill>
                  <a:srgbClr val="414042"/>
                </a:solidFill>
                <a:effectLst/>
              </a:rPr>
              <a:t>Declare the attackers (our) remote REMOTE_HOST and REMOTE_PORT. Update the REMOTE_HOST with your IP or localhost.</a:t>
            </a:r>
          </a:p>
          <a:p>
            <a:pPr algn="l">
              <a:buFont typeface="+mj-lt"/>
              <a:buAutoNum type="arabicPeriod"/>
            </a:pPr>
            <a:r>
              <a:rPr lang="en-US" sz="2000" b="0" i="0" dirty="0">
                <a:solidFill>
                  <a:srgbClr val="414042"/>
                </a:solidFill>
                <a:effectLst/>
              </a:rPr>
              <a:t>Create the socket connection for client and connect it to our REMOTE server</a:t>
            </a:r>
          </a:p>
          <a:p>
            <a:pPr algn="l">
              <a:buFont typeface="+mj-lt"/>
              <a:buAutoNum type="arabicPeriod"/>
            </a:pPr>
            <a:r>
              <a:rPr lang="en-US" sz="2000" b="0" i="0" dirty="0">
                <a:solidFill>
                  <a:srgbClr val="414042"/>
                </a:solidFill>
                <a:effectLst/>
              </a:rPr>
              <a:t>Then we will add a while loop, that keeps listening and waiting for messages or commands</a:t>
            </a:r>
          </a:p>
          <a:p>
            <a:pPr algn="l">
              <a:buFont typeface="+mj-lt"/>
              <a:buAutoNum type="arabicPeriod"/>
            </a:pPr>
            <a:r>
              <a:rPr lang="en-US" sz="2000" b="0" i="0" dirty="0">
                <a:solidFill>
                  <a:srgbClr val="414042"/>
                </a:solidFill>
                <a:effectLst/>
              </a:rPr>
              <a:t>We will extract the message from .</a:t>
            </a:r>
            <a:r>
              <a:rPr lang="en-US" sz="2000" b="0" i="0" dirty="0" err="1">
                <a:solidFill>
                  <a:srgbClr val="414042"/>
                </a:solidFill>
                <a:effectLst/>
              </a:rPr>
              <a:t>recv</a:t>
            </a:r>
            <a:r>
              <a:rPr lang="en-US" sz="2000" b="0" i="0" dirty="0">
                <a:solidFill>
                  <a:srgbClr val="414042"/>
                </a:solidFill>
                <a:effectLst/>
              </a:rPr>
              <a:t>(1024), decode it to a string and pass it to the subprocess program responsible for running the command.</a:t>
            </a:r>
          </a:p>
          <a:p>
            <a:pPr algn="l">
              <a:buFont typeface="+mj-lt"/>
              <a:buAutoNum type="arabicPeriod"/>
            </a:pPr>
            <a:r>
              <a:rPr lang="en-US" sz="2000" b="0" i="0" dirty="0">
                <a:solidFill>
                  <a:srgbClr val="414042"/>
                </a:solidFill>
                <a:effectLst/>
              </a:rPr>
              <a:t>After running the command, we will check for both output and error, then send both along over the network.</a:t>
            </a:r>
          </a:p>
          <a:p>
            <a:pPr marL="0" indent="0">
              <a:buNone/>
            </a:pPr>
            <a:endParaRPr lang="en-US" sz="2000" dirty="0"/>
          </a:p>
        </p:txBody>
      </p:sp>
      <p:sp>
        <p:nvSpPr>
          <p:cNvPr id="4" name="Slide Number Placeholder 3">
            <a:extLst>
              <a:ext uri="{FF2B5EF4-FFF2-40B4-BE49-F238E27FC236}">
                <a16:creationId xmlns:a16="http://schemas.microsoft.com/office/drawing/2014/main" id="{E4D41815-25FC-41B2-86A4-0BAB6210C8C3}"/>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7324298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3046</TotalTime>
  <Words>1461</Words>
  <Application>Microsoft Office PowerPoint</Application>
  <PresentationFormat>Widescreen</PresentationFormat>
  <Paragraphs>172</Paragraphs>
  <Slides>17</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30" baseType="lpstr">
      <vt:lpstr>Arial</vt:lpstr>
      <vt:lpstr>Calibri</vt:lpstr>
      <vt:lpstr>Calibri Light</vt:lpstr>
      <vt:lpstr>Cambria Math</vt:lpstr>
      <vt:lpstr>Casper</vt:lpstr>
      <vt:lpstr>Casper Bold</vt:lpstr>
      <vt:lpstr>Roboto</vt:lpstr>
      <vt:lpstr>Symbol</vt:lpstr>
      <vt:lpstr>Times New Roman</vt:lpstr>
      <vt:lpstr>Wingdings</vt:lpstr>
      <vt:lpstr>1_Office Theme</vt:lpstr>
      <vt:lpstr>Contents Slide Master</vt:lpstr>
      <vt:lpstr>CorelDRAW</vt:lpstr>
      <vt:lpstr>PowerPoint Presentation</vt:lpstr>
      <vt:lpstr>Outline</vt:lpstr>
      <vt:lpstr>Introduction </vt:lpstr>
      <vt:lpstr>PowerPoint Presentation</vt:lpstr>
      <vt:lpstr>Problem Formulation</vt:lpstr>
      <vt:lpstr>Objectives</vt:lpstr>
      <vt:lpstr>Requirements</vt:lpstr>
      <vt:lpstr>Methodology</vt:lpstr>
      <vt:lpstr>PowerPoint Presentation</vt:lpstr>
      <vt:lpstr>PowerPoint Presentation</vt:lpstr>
      <vt:lpstr>Output &amp; Results</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Arsh</cp:lastModifiedBy>
  <cp:revision>290</cp:revision>
  <dcterms:created xsi:type="dcterms:W3CDTF">2019-01-09T10:33:58Z</dcterms:created>
  <dcterms:modified xsi:type="dcterms:W3CDTF">2022-11-11T10:53:49Z</dcterms:modified>
</cp:coreProperties>
</file>