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3"/>
  </p:notesMasterIdLst>
  <p:sldIdLst>
    <p:sldId id="1864" r:id="rId5"/>
    <p:sldId id="1845" r:id="rId6"/>
    <p:sldId id="1869" r:id="rId7"/>
    <p:sldId id="1882" r:id="rId8"/>
    <p:sldId id="1868" r:id="rId9"/>
    <p:sldId id="1870" r:id="rId10"/>
    <p:sldId id="1871" r:id="rId11"/>
    <p:sldId id="1872" r:id="rId12"/>
    <p:sldId id="1873" r:id="rId13"/>
    <p:sldId id="1874" r:id="rId14"/>
    <p:sldId id="1875" r:id="rId15"/>
    <p:sldId id="1876" r:id="rId16"/>
    <p:sldId id="1877" r:id="rId17"/>
    <p:sldId id="1884" r:id="rId18"/>
    <p:sldId id="1883" r:id="rId19"/>
    <p:sldId id="1879" r:id="rId20"/>
    <p:sldId id="1858" r:id="rId21"/>
    <p:sldId id="188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88"/>
    <a:srgbClr val="FE4387"/>
    <a:srgbClr val="FF2625"/>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87370" autoAdjust="0"/>
  </p:normalViewPr>
  <p:slideViewPr>
    <p:cSldViewPr snapToGrid="0">
      <p:cViewPr varScale="1">
        <p:scale>
          <a:sx n="67" d="100"/>
          <a:sy n="67" d="100"/>
        </p:scale>
        <p:origin x="606" y="7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90"/>
              </a:lnSpc>
            </a:pPr>
            <a:r>
              <a:rPr lang="en-US" b="0" i="0" dirty="0">
                <a:solidFill>
                  <a:srgbClr val="222222"/>
                </a:solidFill>
                <a:effectLst/>
                <a:latin typeface="Calibri" panose="020F0502020204030204" pitchFamily="34" charset="0"/>
              </a:rPr>
              <a:t> </a:t>
            </a:r>
          </a:p>
          <a:p>
            <a:pPr marL="685800" algn="l"/>
            <a:r>
              <a:rPr lang="en-US" b="0" i="0" dirty="0">
                <a:solidFill>
                  <a:srgbClr val="222222"/>
                </a:solidFill>
                <a:effectLst/>
                <a:latin typeface="Calibri" panose="020F0502020204030204" pitchFamily="34" charset="0"/>
              </a:rPr>
              <a:t>5.</a:t>
            </a:r>
            <a:r>
              <a:rPr lang="en-US" b="0" i="0" dirty="0">
                <a:solidFill>
                  <a:srgbClr val="222222"/>
                </a:solidFill>
                <a:effectLst/>
                <a:latin typeface="Times New Roman" panose="02020603050405020304" pitchFamily="18" charset="0"/>
              </a:rPr>
              <a:t>       </a:t>
            </a:r>
            <a:r>
              <a:rPr lang="en-US" b="0" i="0" dirty="0">
                <a:solidFill>
                  <a:srgbClr val="222222"/>
                </a:solidFill>
                <a:effectLst/>
                <a:latin typeface="Calibri" panose="020F0502020204030204" pitchFamily="34" charset="0"/>
              </a:rPr>
              <a:t>Proposed Solution to the Problem </a:t>
            </a:r>
          </a:p>
          <a:p>
            <a:pPr algn="l">
              <a:lnSpc>
                <a:spcPts val="205"/>
              </a:lnSpc>
            </a:pPr>
            <a:r>
              <a:rPr lang="en-US" b="0" i="0" dirty="0">
                <a:solidFill>
                  <a:srgbClr val="222222"/>
                </a:solidFill>
                <a:effectLst/>
                <a:latin typeface="Calibri" panose="020F0502020204030204" pitchFamily="34" charset="0"/>
              </a:rPr>
              <a:t> </a:t>
            </a:r>
          </a:p>
          <a:p>
            <a:pPr marL="685800" algn="l"/>
            <a:r>
              <a:rPr lang="en-US" b="0" i="0" dirty="0">
                <a:solidFill>
                  <a:srgbClr val="222222"/>
                </a:solidFill>
                <a:effectLst/>
                <a:latin typeface="Calibri" panose="020F0502020204030204" pitchFamily="34" charset="0"/>
              </a:rPr>
              <a:t>9.</a:t>
            </a:r>
            <a:r>
              <a:rPr lang="en-US" b="0" i="0" dirty="0">
                <a:solidFill>
                  <a:srgbClr val="222222"/>
                </a:solidFill>
                <a:effectLst/>
                <a:latin typeface="Times New Roman" panose="02020603050405020304" pitchFamily="18" charset="0"/>
              </a:rPr>
              <a:t>       </a:t>
            </a:r>
            <a:r>
              <a:rPr lang="en-US" b="0" i="0" dirty="0">
                <a:solidFill>
                  <a:srgbClr val="222222"/>
                </a:solidFill>
                <a:effectLst/>
                <a:latin typeface="Calibri" panose="020F0502020204030204" pitchFamily="34" charset="0"/>
              </a:rPr>
              <a:t>Guides Approval Mail screenshot</a:t>
            </a:r>
          </a:p>
          <a:p>
            <a:pPr algn="l">
              <a:lnSpc>
                <a:spcPts val="190"/>
              </a:lnSpc>
            </a:pPr>
            <a:r>
              <a:rPr lang="en-US" b="0" i="0" dirty="0">
                <a:solidFill>
                  <a:srgbClr val="222222"/>
                </a:solidFill>
                <a:effectLst/>
                <a:latin typeface="Calibri" panose="020F0502020204030204" pitchFamily="34" charset="0"/>
              </a:rPr>
              <a:t> </a:t>
            </a:r>
          </a:p>
          <a:p>
            <a:pPr marL="685800" algn="l"/>
            <a:r>
              <a:rPr lang="en-US" b="0" i="0" dirty="0">
                <a:solidFill>
                  <a:srgbClr val="222222"/>
                </a:solidFill>
                <a:effectLst/>
                <a:latin typeface="Calibri" panose="020F0502020204030204" pitchFamily="34" charset="0"/>
              </a:rPr>
              <a:t>10.</a:t>
            </a:r>
            <a:r>
              <a:rPr lang="en-US" b="0" i="0" dirty="0">
                <a:solidFill>
                  <a:srgbClr val="222222"/>
                </a:solidFill>
                <a:effectLst/>
                <a:latin typeface="Times New Roman" panose="02020603050405020304" pitchFamily="18" charset="0"/>
              </a:rPr>
              <a:t>   </a:t>
            </a:r>
            <a:r>
              <a:rPr lang="en-US" b="0" i="0" dirty="0">
                <a:solidFill>
                  <a:srgbClr val="222222"/>
                </a:solidFill>
                <a:effectLst/>
                <a:latin typeface="Calibri" panose="020F0502020204030204" pitchFamily="34" charset="0"/>
              </a:rPr>
              <a:t>Status of work to be completed (Timeline)</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28105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622104" y="2091847"/>
            <a:ext cx="7569895" cy="5160723"/>
          </a:xfrm>
        </p:spPr>
        <p:txBody>
          <a:bodyPr anchor="ctr">
            <a:noAutofit/>
          </a:bodyPr>
          <a:lstStyle/>
          <a:p>
            <a:pPr algn="ctr"/>
            <a:r>
              <a:rPr lang="en-US" sz="4400" b="1" dirty="0">
                <a:solidFill>
                  <a:srgbClr val="FF0000"/>
                </a:solidFill>
                <a:latin typeface="Times New Roman" panose="02020603050405020304" pitchFamily="18" charset="0"/>
                <a:cs typeface="Times New Roman" panose="02020603050405020304" pitchFamily="18" charset="0"/>
              </a:rPr>
              <a:t>ADVANCED </a:t>
            </a:r>
            <a:br>
              <a:rPr lang="en-US" sz="4400" b="1" dirty="0">
                <a:solidFill>
                  <a:srgbClr val="FF0000"/>
                </a:solidFill>
                <a:latin typeface="Times New Roman" panose="02020603050405020304" pitchFamily="18" charset="0"/>
                <a:cs typeface="Times New Roman" panose="02020603050405020304" pitchFamily="18" charset="0"/>
              </a:rPr>
            </a:br>
            <a:r>
              <a:rPr lang="en-US" sz="4400" b="1" dirty="0">
                <a:solidFill>
                  <a:srgbClr val="FF0000"/>
                </a:solidFill>
                <a:latin typeface="Times New Roman" panose="02020603050405020304" pitchFamily="18" charset="0"/>
                <a:cs typeface="Times New Roman" panose="02020603050405020304" pitchFamily="18" charset="0"/>
              </a:rPr>
              <a:t>ATTENDANCE TRACKING </a:t>
            </a:r>
            <a:r>
              <a:rPr lang="en-US" sz="4400" b="1" dirty="0">
                <a:solidFill>
                  <a:srgbClr val="0070C0"/>
                </a:solidFill>
                <a:latin typeface="Times New Roman" panose="02020603050405020304" pitchFamily="18" charset="0"/>
                <a:cs typeface="Times New Roman" panose="02020603050405020304" pitchFamily="18" charset="0"/>
              </a:rPr>
              <a:t>THROUGH </a:t>
            </a:r>
            <a:br>
              <a:rPr lang="en-US" sz="4400" b="1" dirty="0">
                <a:solidFill>
                  <a:srgbClr val="FF0000"/>
                </a:solidFill>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FACIAL RECOGNITION TECHNOLOGY</a:t>
            </a:r>
            <a:endParaRPr lang="en-IN" sz="4400" b="1" dirty="0">
              <a:latin typeface="Times New Roman" panose="02020603050405020304" pitchFamily="18" charset="0"/>
              <a:cs typeface="Times New Roman" panose="02020603050405020304" pitchFamily="18" charset="0"/>
            </a:endParaRPr>
          </a:p>
        </p:txBody>
      </p:sp>
      <p:pic>
        <p:nvPicPr>
          <p:cNvPr id="2" name="Picture 2" descr="BBA (Hons.) Admissions: General Instructions">
            <a:extLst>
              <a:ext uri="{FF2B5EF4-FFF2-40B4-BE49-F238E27FC236}">
                <a16:creationId xmlns:a16="http://schemas.microsoft.com/office/drawing/2014/main" id="{AC17C8BE-D529-51E0-CA24-72149BF8E1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1086" y="530574"/>
            <a:ext cx="4281948" cy="1074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0AE9A8-F62D-748E-F888-95496B87FB90}"/>
              </a:ext>
            </a:extLst>
          </p:cNvPr>
          <p:cNvSpPr txBox="1"/>
          <p:nvPr/>
        </p:nvSpPr>
        <p:spPr>
          <a:xfrm>
            <a:off x="7076551" y="1947480"/>
            <a:ext cx="2951018" cy="769441"/>
          </a:xfrm>
          <a:prstGeom prst="rect">
            <a:avLst/>
          </a:prstGeom>
          <a:noFill/>
        </p:spPr>
        <p:txBody>
          <a:bodyPr wrap="square" rtlCol="0">
            <a:spAutoFit/>
          </a:bodyPr>
          <a:lstStyle/>
          <a:p>
            <a:pPr algn="ctr"/>
            <a:r>
              <a:rPr lang="en-IN" sz="4400" b="1" u="sng" dirty="0">
                <a:solidFill>
                  <a:schemeClr val="tx1">
                    <a:lumMod val="50000"/>
                  </a:schemeClr>
                </a:solidFill>
                <a:latin typeface="Times New Roman" panose="02020603050405020304" pitchFamily="18" charset="0"/>
                <a:cs typeface="Times New Roman" panose="02020603050405020304" pitchFamily="18" charset="0"/>
              </a:rPr>
              <a:t>REVIEW 1</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B663-BE64-9E2F-6593-44AA726E5B24}"/>
              </a:ext>
            </a:extLst>
          </p:cNvPr>
          <p:cNvSpPr>
            <a:spLocks noGrp="1"/>
          </p:cNvSpPr>
          <p:nvPr>
            <p:ph type="title"/>
          </p:nvPr>
        </p:nvSpPr>
        <p:spPr>
          <a:xfrm>
            <a:off x="762000" y="715963"/>
            <a:ext cx="10668000" cy="683346"/>
          </a:xfrm>
        </p:spPr>
        <p:txBody>
          <a:bodyPr/>
          <a:lstStyle/>
          <a:p>
            <a:r>
              <a:rPr lang="en-IN" dirty="0" err="1"/>
              <a:t>FaceNet</a:t>
            </a:r>
            <a:r>
              <a:rPr lang="en-IN" dirty="0"/>
              <a:t> Architecture</a:t>
            </a:r>
          </a:p>
        </p:txBody>
      </p:sp>
      <p:sp>
        <p:nvSpPr>
          <p:cNvPr id="3" name="Text Placeholder 2">
            <a:extLst>
              <a:ext uri="{FF2B5EF4-FFF2-40B4-BE49-F238E27FC236}">
                <a16:creationId xmlns:a16="http://schemas.microsoft.com/office/drawing/2014/main" id="{686F2A64-3D13-46EE-2BC1-0C35AB200EB4}"/>
              </a:ext>
            </a:extLst>
          </p:cNvPr>
          <p:cNvSpPr>
            <a:spLocks noGrp="1"/>
          </p:cNvSpPr>
          <p:nvPr>
            <p:ph type="body" sz="quarter" idx="11"/>
          </p:nvPr>
        </p:nvSpPr>
        <p:spPr>
          <a:xfrm>
            <a:off x="762000" y="1905000"/>
            <a:ext cx="10668000" cy="3525982"/>
          </a:xfrm>
        </p:spPr>
        <p:txBody>
          <a:bodyPr/>
          <a:lstStyle/>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Inception Module:</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utilizes a modified version of the </a:t>
            </a:r>
            <a:r>
              <a:rPr lang="en-IN" sz="2400" b="0" i="0" dirty="0" err="1">
                <a:effectLst/>
                <a:latin typeface="Times New Roman" panose="02020603050405020304" pitchFamily="18" charset="0"/>
                <a:cs typeface="Times New Roman" panose="02020603050405020304" pitchFamily="18" charset="0"/>
              </a:rPr>
              <a:t>GoogLeNet</a:t>
            </a:r>
            <a:r>
              <a:rPr lang="en-IN" sz="2400" b="0" i="0" dirty="0">
                <a:effectLst/>
                <a:latin typeface="Times New Roman" panose="02020603050405020304" pitchFamily="18" charset="0"/>
                <a:cs typeface="Times New Roman" panose="02020603050405020304" pitchFamily="18" charset="0"/>
              </a:rPr>
              <a:t> architecture, particularly the Inception module, to extract features from face images.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Triplet Loss:</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innovation of </a:t>
            </a: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lies in its use of a triplet loss function. The network is trained to ensure that the Euclidean distance between the embeddings of anchor-positive pairs (images of the same person) is minimized, while the distance between anchor-negative pairs (images of different people) is maximized.</a:t>
            </a:r>
          </a:p>
        </p:txBody>
      </p:sp>
    </p:spTree>
    <p:extLst>
      <p:ext uri="{BB962C8B-B14F-4D97-AF65-F5344CB8AC3E}">
        <p14:creationId xmlns:p14="http://schemas.microsoft.com/office/powerpoint/2010/main" val="52784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6373091" cy="683346"/>
          </a:xfrm>
        </p:spPr>
        <p:txBody>
          <a:bodyPr/>
          <a:lstStyle/>
          <a:p>
            <a:r>
              <a:rPr lang="en-IN" dirty="0"/>
              <a:t>KNN Model</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423555"/>
            <a:ext cx="6941127" cy="2871354"/>
          </a:xfrm>
        </p:spPr>
        <p:txBody>
          <a:bodyPr/>
          <a:lstStyle/>
          <a:p>
            <a:pPr algn="just"/>
            <a:r>
              <a:rPr lang="en-IN" sz="2400" b="0" i="0" dirty="0">
                <a:effectLst/>
                <a:latin typeface="Times New Roman" panose="02020603050405020304" pitchFamily="18" charset="0"/>
                <a:cs typeface="Times New Roman" panose="02020603050405020304" pitchFamily="18" charset="0"/>
              </a:rPr>
              <a:t>K-Nearest </a:t>
            </a:r>
            <a:r>
              <a:rPr lang="en-IN" sz="2400" b="0" i="0" dirty="0" err="1">
                <a:effectLst/>
                <a:latin typeface="Times New Roman" panose="02020603050405020304" pitchFamily="18" charset="0"/>
                <a:cs typeface="Times New Roman" panose="02020603050405020304" pitchFamily="18" charset="0"/>
              </a:rPr>
              <a:t>Neighbors</a:t>
            </a:r>
            <a:r>
              <a:rPr lang="en-IN" sz="2400" b="0" i="0" dirty="0">
                <a:effectLst/>
                <a:latin typeface="Times New Roman" panose="02020603050405020304" pitchFamily="18" charset="0"/>
                <a:cs typeface="Times New Roman" panose="02020603050405020304" pitchFamily="18" charset="0"/>
              </a:rPr>
              <a:t> (KNN) is a simple, yet powerful, supervised machine learning algorithm used for classification and regression tasks. </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Instance Based Learning:</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KNN is an instance based learning algorithm. It doesn't learn explicit models during the training phase but memorizes the entire training dataset.</a:t>
            </a:r>
          </a:p>
          <a:p>
            <a:endParaRPr lang="en-IN" dirty="0"/>
          </a:p>
        </p:txBody>
      </p:sp>
      <p:pic>
        <p:nvPicPr>
          <p:cNvPr id="2052" name="Picture 4" descr="K Nearest Neighbours — Introduction to Machine Learning Algorithms | by  Sachinsoni | Medium">
            <a:extLst>
              <a:ext uri="{FF2B5EF4-FFF2-40B4-BE49-F238E27FC236}">
                <a16:creationId xmlns:a16="http://schemas.microsoft.com/office/drawing/2014/main" id="{6D418CF4-1988-2DCF-DD34-A764BEE61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126" y="164665"/>
            <a:ext cx="4197927" cy="37580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A261B7-70EF-FA41-1996-60EF5D0EA1CC}"/>
              </a:ext>
            </a:extLst>
          </p:cNvPr>
          <p:cNvSpPr txBox="1"/>
          <p:nvPr/>
        </p:nvSpPr>
        <p:spPr>
          <a:xfrm>
            <a:off x="761998" y="4294909"/>
            <a:ext cx="10917383" cy="1846659"/>
          </a:xfrm>
          <a:prstGeom prst="rect">
            <a:avLst/>
          </a:prstGeom>
          <a:noFill/>
        </p:spPr>
        <p:txBody>
          <a:bodyPr wrap="square" rtlCol="0">
            <a:spAutoFit/>
          </a:bodyPr>
          <a:lstStyle/>
          <a:p>
            <a:pPr algn="just"/>
            <a:r>
              <a:rPr lang="en-IN" sz="2400" b="1" i="0" dirty="0">
                <a:solidFill>
                  <a:schemeClr val="bg1"/>
                </a:solidFill>
                <a:effectLst/>
                <a:latin typeface="Times New Roman" panose="02020603050405020304" pitchFamily="18" charset="0"/>
                <a:cs typeface="Times New Roman" panose="02020603050405020304" pitchFamily="18" charset="0"/>
              </a:rPr>
              <a:t>2.Lazy Learning:</a:t>
            </a:r>
            <a:endParaRPr lang="en-IN" sz="2400" b="0" i="0" dirty="0">
              <a:solidFill>
                <a:schemeClr val="bg1"/>
              </a:solidFill>
              <a:effectLst/>
              <a:latin typeface="Times New Roman" panose="02020603050405020304" pitchFamily="18" charset="0"/>
              <a:cs typeface="Times New Roman" panose="02020603050405020304" pitchFamily="18" charset="0"/>
            </a:endParaRPr>
          </a:p>
          <a:p>
            <a:pPr marL="457200" lvl="1" indent="0" algn="just">
              <a:buNone/>
            </a:pPr>
            <a:r>
              <a:rPr lang="en-IN" sz="2400" b="0" i="0" dirty="0">
                <a:solidFill>
                  <a:schemeClr val="bg1"/>
                </a:solidFill>
                <a:effectLst/>
                <a:latin typeface="Times New Roman" panose="02020603050405020304" pitchFamily="18" charset="0"/>
                <a:cs typeface="Times New Roman" panose="02020603050405020304" pitchFamily="18" charset="0"/>
              </a:rPr>
              <a:t>KNN is often considered a "lazy learner" because it defers the actual learning until a prediction needs to be made. The model doesn't generalize from the training data; instead, it uses the entire dataset for predictions.</a:t>
            </a:r>
          </a:p>
          <a:p>
            <a:endParaRPr lang="en-IN" dirty="0"/>
          </a:p>
        </p:txBody>
      </p:sp>
    </p:spTree>
    <p:extLst>
      <p:ext uri="{BB962C8B-B14F-4D97-AF65-F5344CB8AC3E}">
        <p14:creationId xmlns:p14="http://schemas.microsoft.com/office/powerpoint/2010/main" val="216929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10501746" cy="683346"/>
          </a:xfrm>
        </p:spPr>
        <p:txBody>
          <a:bodyPr/>
          <a:lstStyle/>
          <a:p>
            <a:r>
              <a:rPr lang="en-IN" dirty="0"/>
              <a:t>KNN Model</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659083"/>
            <a:ext cx="10501746" cy="3688772"/>
          </a:xfrm>
        </p:spPr>
        <p:txBody>
          <a:bodyPr/>
          <a:lstStyle/>
          <a:p>
            <a:pPr algn="just"/>
            <a:r>
              <a:rPr lang="en-IN" sz="2400" b="1" i="0" dirty="0">
                <a:effectLst/>
                <a:latin typeface="Times New Roman" panose="02020603050405020304" pitchFamily="18" charset="0"/>
                <a:cs typeface="Times New Roman" panose="02020603050405020304" pitchFamily="18" charset="0"/>
              </a:rPr>
              <a:t>Parameters: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K (Number of </a:t>
            </a:r>
            <a:r>
              <a:rPr lang="en-IN" sz="2400" b="1" i="0" dirty="0" err="1">
                <a:effectLst/>
                <a:latin typeface="Times New Roman" panose="02020603050405020304" pitchFamily="18" charset="0"/>
                <a:cs typeface="Times New Roman" panose="02020603050405020304" pitchFamily="18" charset="0"/>
              </a:rPr>
              <a:t>Neighbors</a:t>
            </a:r>
            <a:r>
              <a:rPr lang="en-IN" sz="2400" b="1" i="0" dirty="0">
                <a:effectLst/>
                <a:latin typeface="Times New Roman" panose="02020603050405020304" pitchFamily="18" charset="0"/>
                <a:cs typeface="Times New Roman" panose="02020603050405020304" pitchFamily="18" charset="0"/>
              </a:rPr>
              <a:t>):</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choice of 'K' is a crucial parameter. A smaller 'K' can make the model sensitive to noise, while a larger 'K' may smooth over important patterns.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Distance Metric:</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choice of distance metric depends on the nature of the data. Common options include Euclidean distance, Manhattan distance, or other custom metrics.</a:t>
            </a:r>
          </a:p>
        </p:txBody>
      </p:sp>
    </p:spTree>
    <p:extLst>
      <p:ext uri="{BB962C8B-B14F-4D97-AF65-F5344CB8AC3E}">
        <p14:creationId xmlns:p14="http://schemas.microsoft.com/office/powerpoint/2010/main" val="19115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6373091" cy="683346"/>
          </a:xfrm>
        </p:spPr>
        <p:txBody>
          <a:bodyPr/>
          <a:lstStyle/>
          <a:p>
            <a:r>
              <a:rPr lang="en-IN" dirty="0" err="1"/>
              <a:t>Haar</a:t>
            </a:r>
            <a:r>
              <a:rPr lang="en-IN" dirty="0"/>
              <a:t> Cascade Classifier</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672432"/>
            <a:ext cx="5520552" cy="3841172"/>
          </a:xfrm>
        </p:spPr>
        <p:txBody>
          <a:bodyPr/>
          <a:lstStyle/>
          <a:p>
            <a:pPr algn="just"/>
            <a:r>
              <a:rPr lang="en-IN" sz="2400" b="0" i="0" dirty="0">
                <a:effectLst/>
                <a:latin typeface="Times New Roman" panose="02020603050405020304" pitchFamily="18" charset="0"/>
                <a:cs typeface="Times New Roman" panose="02020603050405020304" pitchFamily="18" charset="0"/>
              </a:rPr>
              <a:t>A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 Cascade is a machine learning object detection method used to identify objects in images or video. It is particularly popular for face detection, although it can be trained to detect other objects as well. The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 Cascade model was introduced by Viola and Jones in their paper "Rapid Object Detection using a Boosted Cascade of Simple Features" published in 2001.</a:t>
            </a:r>
            <a:endParaRPr lang="en-IN" dirty="0">
              <a:latin typeface="Times New Roman" panose="02020603050405020304" pitchFamily="18" charset="0"/>
              <a:cs typeface="Times New Roman" panose="02020603050405020304" pitchFamily="18" charset="0"/>
            </a:endParaRPr>
          </a:p>
        </p:txBody>
      </p:sp>
      <p:pic>
        <p:nvPicPr>
          <p:cNvPr id="4" name="Picture 2" descr="Terminologies used In Face Detection with Haar Cascade Classifier: Open CV  | by Rashmi Ranu | Artificial Intelligence in Plain English">
            <a:extLst>
              <a:ext uri="{FF2B5EF4-FFF2-40B4-BE49-F238E27FC236}">
                <a16:creationId xmlns:a16="http://schemas.microsoft.com/office/drawing/2014/main" id="{E5E22CD1-5F77-C92F-496D-2C1A8DC72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374" y="1057636"/>
            <a:ext cx="5528245" cy="421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6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8" y="314181"/>
            <a:ext cx="6373091" cy="683346"/>
          </a:xfrm>
        </p:spPr>
        <p:txBody>
          <a:bodyPr/>
          <a:lstStyle/>
          <a:p>
            <a:r>
              <a:rPr lang="en-IN" dirty="0" err="1"/>
              <a:t>Haar</a:t>
            </a:r>
            <a:r>
              <a:rPr lang="en-IN" dirty="0"/>
              <a:t> Cascade Classifier</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34286" y="997527"/>
            <a:ext cx="10626437" cy="4918364"/>
          </a:xfrm>
        </p:spPr>
        <p:txBody>
          <a:bodyPr/>
          <a:lstStyle/>
          <a:p>
            <a:pPr algn="just"/>
            <a:r>
              <a:rPr lang="en-IN" sz="2400" b="0" i="0" dirty="0">
                <a:effectLst/>
                <a:latin typeface="Times New Roman" panose="02020603050405020304" pitchFamily="18" charset="0"/>
                <a:cs typeface="Times New Roman" panose="02020603050405020304" pitchFamily="18" charset="0"/>
              </a:rPr>
              <a:t>There are three main types of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-like features:</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Edge Features:</a:t>
            </a:r>
          </a:p>
          <a:p>
            <a:pPr marL="0" lvl="1" indent="0" algn="just">
              <a:buNone/>
            </a:pPr>
            <a:r>
              <a:rPr lang="en-IN" sz="2400" b="0" i="0" dirty="0">
                <a:effectLst/>
                <a:latin typeface="Times New Roman" panose="02020603050405020304" pitchFamily="18" charset="0"/>
                <a:cs typeface="Times New Roman" panose="02020603050405020304" pitchFamily="18" charset="0"/>
              </a:rPr>
              <a:t>Edge features capture changes in intensity between adjacent rectangular regions. These features are sensitive to edges or transitions between light and dark areas. </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Line Features:</a:t>
            </a:r>
          </a:p>
          <a:p>
            <a:pPr algn="just"/>
            <a:r>
              <a:rPr lang="en-IN" sz="2400" b="0" i="0" dirty="0">
                <a:effectLst/>
                <a:latin typeface="Times New Roman" panose="02020603050405020304" pitchFamily="18" charset="0"/>
                <a:cs typeface="Times New Roman" panose="02020603050405020304" pitchFamily="18" charset="0"/>
              </a:rPr>
              <a:t>Line features capture changes in intensity over a larger area than edge features. They are sensitive to the orientation of the lines in the image.</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Four Rectangle Features:</a:t>
            </a:r>
          </a:p>
          <a:p>
            <a:pPr algn="just"/>
            <a:r>
              <a:rPr lang="en-IN" sz="2400" b="0" i="0" dirty="0">
                <a:effectLst/>
                <a:latin typeface="Times New Roman" panose="02020603050405020304" pitchFamily="18" charset="0"/>
                <a:cs typeface="Times New Roman" panose="02020603050405020304" pitchFamily="18" charset="0"/>
              </a:rPr>
              <a:t>Four-rectangle features divide the region into four subregions and compute the difference in intensity between the sum of pixels in the top-left and bottom-left rectangles and the sum of pixels in the top-right and bottom-right rectangles.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EFA27-32D2-D0CB-C351-5E260B662903}"/>
              </a:ext>
            </a:extLst>
          </p:cNvPr>
          <p:cNvSpPr txBox="1"/>
          <p:nvPr/>
        </p:nvSpPr>
        <p:spPr>
          <a:xfrm>
            <a:off x="1499754" y="2228671"/>
            <a:ext cx="9192491" cy="1200329"/>
          </a:xfrm>
          <a:prstGeom prst="rect">
            <a:avLst/>
          </a:prstGeom>
          <a:noFill/>
        </p:spPr>
        <p:txBody>
          <a:bodyPr wrap="square" rtlCol="0">
            <a:spAutoFit/>
          </a:bodyPr>
          <a:lstStyle/>
          <a:p>
            <a:pPr algn="just"/>
            <a:r>
              <a:rPr lang="en-IN" sz="7200" dirty="0">
                <a:latin typeface="Times New Roman" panose="02020603050405020304" pitchFamily="18" charset="0"/>
                <a:cs typeface="Times New Roman" panose="02020603050405020304" pitchFamily="18" charset="0"/>
              </a:rPr>
              <a:t>Architecture Of  Project</a:t>
            </a:r>
          </a:p>
        </p:txBody>
      </p:sp>
    </p:spTree>
    <p:extLst>
      <p:ext uri="{BB962C8B-B14F-4D97-AF65-F5344CB8AC3E}">
        <p14:creationId xmlns:p14="http://schemas.microsoft.com/office/powerpoint/2010/main" val="101127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accent2">
                <a:lumMod val="75000"/>
              </a:schemeClr>
            </a:gs>
            <a:gs pos="24790">
              <a:schemeClr val="accent2">
                <a:lumMod val="40000"/>
                <a:lumOff val="60000"/>
              </a:schemeClr>
            </a:gs>
            <a:gs pos="0">
              <a:schemeClr val="accent2">
                <a:lumMod val="20000"/>
                <a:lumOff val="80000"/>
              </a:schemeClr>
            </a:gs>
            <a:gs pos="74000">
              <a:schemeClr val="accent2">
                <a:lumMod val="75000"/>
              </a:schemeClr>
            </a:gs>
            <a:gs pos="83000">
              <a:schemeClr val="accent2">
                <a:lumMod val="50000"/>
              </a:schemeClr>
            </a:gs>
            <a:gs pos="100000">
              <a:srgbClr val="002060"/>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1D46B-7306-0F9E-0DFD-3DF96D4E644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411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862648"/>
            <a:ext cx="9141397" cy="1231106"/>
          </a:xfrm>
        </p:spPr>
        <p:txBody>
          <a:bodyPr/>
          <a:lstStyle/>
          <a:p>
            <a:r>
              <a:rPr lang="en-US" dirty="0">
                <a:latin typeface="Times New Roman" panose="02020603050405020304" pitchFamily="18" charset="0"/>
                <a:cs typeface="Times New Roman" panose="02020603050405020304" pitchFamily="18" charset="0"/>
              </a:rPr>
              <a:t>Guides Approval Mail screenshot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endParaRPr lang="en-US" dirty="0"/>
          </a:p>
          <a:p>
            <a:endParaRPr lang="en-US" dirty="0"/>
          </a:p>
        </p:txBody>
      </p:sp>
      <p:sp>
        <p:nvSpPr>
          <p:cNvPr id="2" name="Footer Placeholder 6">
            <a:extLst>
              <a:ext uri="{FF2B5EF4-FFF2-40B4-BE49-F238E27FC236}">
                <a16:creationId xmlns:a16="http://schemas.microsoft.com/office/drawing/2014/main" id="{D3A7B588-957C-D2E5-0DDF-E781C67C65CE}"/>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23MCA1041</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2337375"/>
            <a:ext cx="9141397" cy="1231106"/>
          </a:xfrm>
        </p:spPr>
        <p:txBody>
          <a:bodyPr/>
          <a:lstStyle/>
          <a:p>
            <a:r>
              <a:rPr lang="en-US" sz="80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endParaRPr lang="en-US" dirty="0"/>
          </a:p>
          <a:p>
            <a:endParaRPr lang="en-US" dirty="0"/>
          </a:p>
        </p:txBody>
      </p:sp>
      <p:sp>
        <p:nvSpPr>
          <p:cNvPr id="2" name="Footer Placeholder 6">
            <a:extLst>
              <a:ext uri="{FF2B5EF4-FFF2-40B4-BE49-F238E27FC236}">
                <a16:creationId xmlns:a16="http://schemas.microsoft.com/office/drawing/2014/main" id="{D3A7B588-957C-D2E5-0DDF-E781C67C65CE}"/>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23MCS1004</a:t>
            </a:r>
          </a:p>
        </p:txBody>
      </p:sp>
    </p:spTree>
    <p:extLst>
      <p:ext uri="{BB962C8B-B14F-4D97-AF65-F5344CB8AC3E}">
        <p14:creationId xmlns:p14="http://schemas.microsoft.com/office/powerpoint/2010/main" val="16285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4" y="1627109"/>
            <a:ext cx="9141397" cy="615553"/>
          </a:xfrm>
        </p:spPr>
        <p:txBody>
          <a:bodyPr/>
          <a:lstStyle/>
          <a:p>
            <a:r>
              <a:rPr lang="en-US" dirty="0">
                <a:latin typeface="Times New Roman" panose="02020603050405020304" pitchFamily="18" charset="0"/>
                <a:cs typeface="Times New Roman" panose="02020603050405020304" pitchFamily="18" charset="0"/>
              </a:rPr>
              <a:t>PROJECT MADE BY</a:t>
            </a:r>
          </a:p>
        </p:txBody>
      </p:sp>
      <p:sp>
        <p:nvSpPr>
          <p:cNvPr id="3" name="Footer Placeholder 6">
            <a:extLst>
              <a:ext uri="{FF2B5EF4-FFF2-40B4-BE49-F238E27FC236}">
                <a16:creationId xmlns:a16="http://schemas.microsoft.com/office/drawing/2014/main" id="{94EB2F24-6DC5-A2BC-BB5B-61092990C8FF}"/>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a:t>
            </a:r>
          </a:p>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PMCA698J Internship I/Dissertation I</a:t>
            </a:r>
          </a:p>
        </p:txBody>
      </p:sp>
      <p:sp>
        <p:nvSpPr>
          <p:cNvPr id="5" name="TextBox 4">
            <a:extLst>
              <a:ext uri="{FF2B5EF4-FFF2-40B4-BE49-F238E27FC236}">
                <a16:creationId xmlns:a16="http://schemas.microsoft.com/office/drawing/2014/main" id="{3996D141-7691-BA56-3AFC-DBD3DE6D425C}"/>
              </a:ext>
            </a:extLst>
          </p:cNvPr>
          <p:cNvSpPr txBox="1"/>
          <p:nvPr/>
        </p:nvSpPr>
        <p:spPr>
          <a:xfrm>
            <a:off x="1634970" y="2551837"/>
            <a:ext cx="8922046" cy="175432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Name : Pranav Sanjay </a:t>
            </a:r>
            <a:r>
              <a:rPr lang="en-IN" sz="3600" dirty="0" err="1">
                <a:latin typeface="Times New Roman" panose="02020603050405020304" pitchFamily="18" charset="0"/>
                <a:cs typeface="Times New Roman" panose="02020603050405020304" pitchFamily="18" charset="0"/>
              </a:rPr>
              <a:t>manapure</a:t>
            </a:r>
            <a:endParaRPr lang="en-IN" sz="3600" dirty="0">
              <a:latin typeface="Times New Roman" panose="02020603050405020304" pitchFamily="18" charset="0"/>
              <a:cs typeface="Times New Roman" panose="02020603050405020304" pitchFamily="18" charset="0"/>
            </a:endParaRPr>
          </a:p>
          <a:p>
            <a:pPr algn="ctr"/>
            <a:r>
              <a:rPr lang="en-IN" sz="3600" dirty="0">
                <a:latin typeface="Times New Roman" panose="02020603050405020304" pitchFamily="18" charset="0"/>
                <a:cs typeface="Times New Roman" panose="02020603050405020304" pitchFamily="18" charset="0"/>
              </a:rPr>
              <a:t>Register No. : 23MCA1041</a:t>
            </a:r>
          </a:p>
          <a:p>
            <a:pPr algn="ctr"/>
            <a:endParaRPr lang="en-IN"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5F8007A-426F-4091-B759-EAEB4FA4F2DE}"/>
              </a:ext>
            </a:extLst>
          </p:cNvPr>
          <p:cNvSpPr txBox="1"/>
          <p:nvPr/>
        </p:nvSpPr>
        <p:spPr>
          <a:xfrm>
            <a:off x="3497599" y="4057074"/>
            <a:ext cx="5196791" cy="1692771"/>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GUIDE NAME</a:t>
            </a:r>
          </a:p>
          <a:p>
            <a:pPr algn="ctr"/>
            <a:r>
              <a:rPr lang="en-US" sz="4000" dirty="0">
                <a:effectLst/>
                <a:latin typeface="Times New Roman" panose="02020603050405020304" pitchFamily="18" charset="0"/>
                <a:ea typeface="Times New Roman" panose="02020603050405020304" pitchFamily="18" charset="0"/>
              </a:rPr>
              <a:t>Dr. N. Prem Sankar</a:t>
            </a:r>
            <a:endParaRPr lang="en-IN" sz="2800" dirty="0">
              <a:effectLst/>
              <a:latin typeface="Times New Roman" panose="02020603050405020304" pitchFamily="18" charset="0"/>
              <a:ea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Assistant professor Senior Grade 1 </a:t>
            </a:r>
          </a:p>
        </p:txBody>
      </p:sp>
      <p:sp>
        <p:nvSpPr>
          <p:cNvPr id="2" name="TextBox 1">
            <a:extLst>
              <a:ext uri="{FF2B5EF4-FFF2-40B4-BE49-F238E27FC236}">
                <a16:creationId xmlns:a16="http://schemas.microsoft.com/office/drawing/2014/main" id="{CDCE14DF-50E1-485B-98AD-805FB8E12BB4}"/>
              </a:ext>
            </a:extLst>
          </p:cNvPr>
          <p:cNvSpPr txBox="1"/>
          <p:nvPr/>
        </p:nvSpPr>
        <p:spPr>
          <a:xfrm>
            <a:off x="1525294" y="533103"/>
            <a:ext cx="9977910" cy="954107"/>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ADVANCED ATTENDANCE TRACKING THROUGH FACIAL RECOGNITION TECHNOLOGY</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2"/>
            <a:ext cx="6477000" cy="669494"/>
          </a:xfrm>
        </p:spPr>
        <p:txBody>
          <a:bodyPr/>
          <a:lstStyle/>
          <a:p>
            <a:r>
              <a:rPr lang="en-IN" dirty="0"/>
              <a:t>Abstract </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385456"/>
            <a:ext cx="6477000" cy="5126180"/>
          </a:xfrm>
        </p:spPr>
        <p:txBody>
          <a:bodyPr vert="horz" lIns="91440" tIns="45720" rIns="91440" bIns="45720" rtlCol="0" anchor="t">
            <a:noAutofit/>
          </a:bodyPr>
          <a:lstStyle/>
          <a:p>
            <a:pPr algn="just"/>
            <a:r>
              <a:rPr lang="en-IN" sz="2400" b="0" dirty="0"/>
              <a:t>Face recognition technology is used in smart attendance monitoring systems to automatically identify and confirm people so that their attendance can be monitored.</a:t>
            </a:r>
          </a:p>
          <a:p>
            <a:pPr algn="just"/>
            <a:r>
              <a:rPr lang="en-IN" sz="2400" b="0" dirty="0"/>
              <a:t>Students or employees can just stroll in front of a camera to have their attendance recorded without having to carry any specific cards or gadgets.</a:t>
            </a:r>
          </a:p>
          <a:p>
            <a:pPr algn="just"/>
            <a:r>
              <a:rPr lang="en-IN" sz="2400" b="0" dirty="0"/>
              <a:t>This review's major goal is to provide insight into a model based on three factors: dataset used for training, algorithm used for implementing the model and basic architecture of project. </a:t>
            </a:r>
          </a:p>
        </p:txBody>
      </p:sp>
    </p:spTree>
    <p:extLst>
      <p:ext uri="{BB962C8B-B14F-4D97-AF65-F5344CB8AC3E}">
        <p14:creationId xmlns:p14="http://schemas.microsoft.com/office/powerpoint/2010/main" val="28409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28C0-9B41-444D-86CD-2B2B604624EC}"/>
              </a:ext>
            </a:extLst>
          </p:cNvPr>
          <p:cNvSpPr>
            <a:spLocks noGrp="1"/>
          </p:cNvSpPr>
          <p:nvPr>
            <p:ph type="title"/>
          </p:nvPr>
        </p:nvSpPr>
        <p:spPr>
          <a:xfrm>
            <a:off x="761999" y="715963"/>
            <a:ext cx="6345381" cy="738764"/>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E257F192-33F3-A55C-660E-5A1863AE87E4}"/>
              </a:ext>
            </a:extLst>
          </p:cNvPr>
          <p:cNvSpPr>
            <a:spLocks noGrp="1"/>
          </p:cNvSpPr>
          <p:nvPr>
            <p:ph type="body" sz="quarter" idx="11"/>
          </p:nvPr>
        </p:nvSpPr>
        <p:spPr>
          <a:xfrm>
            <a:off x="762000" y="1905000"/>
            <a:ext cx="6345382" cy="3276600"/>
          </a:xfrm>
        </p:spPr>
        <p:txBody>
          <a:bodyPr/>
          <a:lstStyle/>
          <a:p>
            <a:pPr algn="just"/>
            <a:r>
              <a:rPr lang="en-IN" altLang="en-US" sz="2400" b="0" dirty="0">
                <a:latin typeface="Times New Roman" panose="02020603050405020304" pitchFamily="18" charset="0"/>
                <a:cs typeface="Times New Roman" panose="02020603050405020304" pitchFamily="18" charset="0"/>
              </a:rPr>
              <a:t>Face recognition, often abbreviated as FR, is a cutting edge technology that has revolutionized the way we identify and authenticate individuals. </a:t>
            </a:r>
          </a:p>
          <a:p>
            <a:pPr algn="just"/>
            <a:endParaRPr lang="en-IN" altLang="en-US" sz="2400" b="0" dirty="0">
              <a:latin typeface="Times New Roman" panose="02020603050405020304" pitchFamily="18" charset="0"/>
              <a:cs typeface="Times New Roman" panose="02020603050405020304" pitchFamily="18" charset="0"/>
            </a:endParaRPr>
          </a:p>
          <a:p>
            <a:pPr algn="just"/>
            <a:r>
              <a:rPr lang="en-IN" altLang="en-US" sz="2400" b="0" dirty="0">
                <a:latin typeface="Times New Roman" panose="02020603050405020304" pitchFamily="18" charset="0"/>
                <a:cs typeface="Times New Roman" panose="02020603050405020304" pitchFamily="18" charset="0"/>
              </a:rPr>
              <a:t>It harnesses the power of computer vision and machine learning to analyse and interpret the unique features of a person's face.</a:t>
            </a:r>
          </a:p>
          <a:p>
            <a:pPr algn="just"/>
            <a:endParaRPr lang="en-IN" sz="2400" dirty="0"/>
          </a:p>
        </p:txBody>
      </p:sp>
      <p:pic>
        <p:nvPicPr>
          <p:cNvPr id="6" name="Content Placeholder 6">
            <a:extLst>
              <a:ext uri="{FF2B5EF4-FFF2-40B4-BE49-F238E27FC236}">
                <a16:creationId xmlns:a16="http://schemas.microsoft.com/office/drawing/2014/main" id="{36E0A6F7-A186-7505-65A2-02DF254B5956}"/>
              </a:ext>
            </a:extLst>
          </p:cNvPr>
          <p:cNvPicPr>
            <a:picLocks noChangeAspect="1"/>
          </p:cNvPicPr>
          <p:nvPr/>
        </p:nvPicPr>
        <p:blipFill rotWithShape="1">
          <a:blip r:embed="rId2"/>
          <a:srcRect l="21679" r="23862"/>
          <a:stretch/>
        </p:blipFill>
        <p:spPr>
          <a:xfrm>
            <a:off x="7512403" y="1281486"/>
            <a:ext cx="4210272" cy="4295027"/>
          </a:xfrm>
          <a:prstGeom prst="rect">
            <a:avLst/>
          </a:prstGeom>
        </p:spPr>
      </p:pic>
    </p:spTree>
    <p:extLst>
      <p:ext uri="{BB962C8B-B14F-4D97-AF65-F5344CB8AC3E}">
        <p14:creationId xmlns:p14="http://schemas.microsoft.com/office/powerpoint/2010/main" val="283451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526885"/>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417443" y="1647097"/>
            <a:ext cx="11357113" cy="4185545"/>
          </a:xfrm>
        </p:spPr>
        <p:txBody>
          <a:bodyPr/>
          <a:lstStyle/>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Research Objectives Identified</a:t>
            </a:r>
          </a:p>
          <a:p>
            <a:r>
              <a:rPr lang="en-US" sz="2800" dirty="0">
                <a:latin typeface="Times New Roman" panose="02020603050405020304" pitchFamily="18" charset="0"/>
                <a:cs typeface="Times New Roman" panose="02020603050405020304" pitchFamily="18" charset="0"/>
              </a:rPr>
              <a:t>Datasets</a:t>
            </a:r>
          </a:p>
          <a:p>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Modules Identified </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Architecture Diagram of Project</a:t>
            </a:r>
          </a:p>
          <a:p>
            <a:r>
              <a:rPr lang="en-US" sz="2800" dirty="0">
                <a:latin typeface="Times New Roman" panose="02020603050405020304" pitchFamily="18" charset="0"/>
                <a:cs typeface="Times New Roman" panose="02020603050405020304" pitchFamily="18" charset="0"/>
              </a:rPr>
              <a:t>  Literature review on the topic Identified (Minimum 10  Papers )</a:t>
            </a:r>
          </a:p>
          <a:p>
            <a:r>
              <a:rPr lang="en-US" sz="2800" dirty="0">
                <a:latin typeface="Times New Roman" panose="02020603050405020304" pitchFamily="18" charset="0"/>
                <a:cs typeface="Times New Roman" panose="02020603050405020304" pitchFamily="18" charset="0"/>
              </a:rPr>
              <a:t>Guides Approval Mail screenshot</a:t>
            </a:r>
          </a:p>
          <a:p>
            <a:r>
              <a:rPr lang="en-US" sz="2800" dirty="0">
                <a:latin typeface="Times New Roman" panose="02020603050405020304" pitchFamily="18" charset="0"/>
                <a:cs typeface="Times New Roman" panose="02020603050405020304" pitchFamily="18" charset="0"/>
              </a:rPr>
              <a:t>Status of work to be completed (Timeline)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B77449E5-EEB5-A964-F2D2-C39A6D561C4F}"/>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a:t>
            </a:r>
          </a:p>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PMCA698J Internship I/Dissertation I</a:t>
            </a:r>
          </a:p>
        </p:txBody>
      </p:sp>
    </p:spTree>
    <p:extLst>
      <p:ext uri="{BB962C8B-B14F-4D97-AF65-F5344CB8AC3E}">
        <p14:creationId xmlns:p14="http://schemas.microsoft.com/office/powerpoint/2010/main" val="165376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4BB4-F84E-E1BD-39C8-7B461246BF77}"/>
              </a:ext>
            </a:extLst>
          </p:cNvPr>
          <p:cNvSpPr>
            <a:spLocks noGrp="1"/>
          </p:cNvSpPr>
          <p:nvPr>
            <p:ph type="title"/>
          </p:nvPr>
        </p:nvSpPr>
        <p:spPr>
          <a:xfrm>
            <a:off x="5199742" y="715962"/>
            <a:ext cx="6477000" cy="724912"/>
          </a:xfrm>
        </p:spPr>
        <p:txBody>
          <a:bodyPr/>
          <a:lstStyle/>
          <a:p>
            <a:r>
              <a:rPr lang="en-IN" dirty="0"/>
              <a:t>Objectives </a:t>
            </a:r>
          </a:p>
        </p:txBody>
      </p:sp>
      <p:sp>
        <p:nvSpPr>
          <p:cNvPr id="3" name="Text Placeholder 2">
            <a:extLst>
              <a:ext uri="{FF2B5EF4-FFF2-40B4-BE49-F238E27FC236}">
                <a16:creationId xmlns:a16="http://schemas.microsoft.com/office/drawing/2014/main" id="{92AEF732-37D4-F92C-CB01-71B5EDCDE30A}"/>
              </a:ext>
            </a:extLst>
          </p:cNvPr>
          <p:cNvSpPr>
            <a:spLocks noGrp="1"/>
          </p:cNvSpPr>
          <p:nvPr>
            <p:ph type="body" sz="quarter" idx="11"/>
          </p:nvPr>
        </p:nvSpPr>
        <p:spPr>
          <a:xfrm>
            <a:off x="5199743" y="1925782"/>
            <a:ext cx="6477000" cy="3255818"/>
          </a:xfrm>
        </p:spPr>
        <p:txBody>
          <a:bodyPr/>
          <a:lstStyle/>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Achieve marginal accuracy in identifying individuals in low-resolution images or videos, different angles, and different lighting conditions.</a:t>
            </a:r>
          </a:p>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Perform recognition on moving faces, such as in real-time surveillance footage.</a:t>
            </a:r>
          </a:p>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Reduce the power consumption of face recognition systems.</a:t>
            </a:r>
          </a:p>
        </p:txBody>
      </p:sp>
    </p:spTree>
    <p:extLst>
      <p:ext uri="{BB962C8B-B14F-4D97-AF65-F5344CB8AC3E}">
        <p14:creationId xmlns:p14="http://schemas.microsoft.com/office/powerpoint/2010/main" val="39616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EDE8-C40F-4096-FB9E-9E7907A9ECBD}"/>
              </a:ext>
            </a:extLst>
          </p:cNvPr>
          <p:cNvSpPr>
            <a:spLocks noGrp="1"/>
          </p:cNvSpPr>
          <p:nvPr>
            <p:ph type="title"/>
          </p:nvPr>
        </p:nvSpPr>
        <p:spPr>
          <a:xfrm>
            <a:off x="762000" y="715961"/>
            <a:ext cx="6477000" cy="724912"/>
          </a:xfrm>
        </p:spPr>
        <p:txBody>
          <a:bodyPr/>
          <a:lstStyle/>
          <a:p>
            <a:r>
              <a:rPr lang="en-IN" dirty="0"/>
              <a:t>Datasets</a:t>
            </a:r>
          </a:p>
        </p:txBody>
      </p:sp>
      <p:sp>
        <p:nvSpPr>
          <p:cNvPr id="3" name="Text Placeholder 2">
            <a:extLst>
              <a:ext uri="{FF2B5EF4-FFF2-40B4-BE49-F238E27FC236}">
                <a16:creationId xmlns:a16="http://schemas.microsoft.com/office/drawing/2014/main" id="{652D8FA1-F306-AD83-3059-B98A70E27F0A}"/>
              </a:ext>
            </a:extLst>
          </p:cNvPr>
          <p:cNvSpPr>
            <a:spLocks noGrp="1"/>
          </p:cNvSpPr>
          <p:nvPr>
            <p:ph type="body" sz="quarter" idx="11"/>
          </p:nvPr>
        </p:nvSpPr>
        <p:spPr/>
        <p:txBody>
          <a:bodyPr/>
          <a:lstStyle/>
          <a:p>
            <a:pPr algn="just"/>
            <a:r>
              <a:rPr lang="en-IN" b="1" i="0" dirty="0">
                <a:effectLst/>
                <a:latin typeface="Times New Roman" panose="02020603050405020304" pitchFamily="18" charset="0"/>
                <a:cs typeface="Times New Roman" panose="02020603050405020304" pitchFamily="18" charset="0"/>
              </a:rPr>
              <a:t>(Any ONE)</a:t>
            </a:r>
          </a:p>
          <a:p>
            <a:pPr algn="just"/>
            <a:r>
              <a:rPr lang="en-IN" sz="2400" b="1" i="0" dirty="0" err="1">
                <a:effectLst/>
                <a:latin typeface="Times New Roman" panose="02020603050405020304" pitchFamily="18" charset="0"/>
                <a:cs typeface="Times New Roman" panose="02020603050405020304" pitchFamily="18" charset="0"/>
              </a:rPr>
              <a:t>Labeled</a:t>
            </a:r>
            <a:r>
              <a:rPr lang="en-IN" sz="2400" b="1" i="0" dirty="0">
                <a:effectLst/>
                <a:latin typeface="Times New Roman" panose="02020603050405020304" pitchFamily="18" charset="0"/>
                <a:cs typeface="Times New Roman" panose="02020603050405020304" pitchFamily="18" charset="0"/>
              </a:rPr>
              <a:t> Faces in the Wild (LFW):</a:t>
            </a:r>
            <a:r>
              <a:rPr lang="en-IN" sz="2400" b="0" i="0" dirty="0">
                <a:effectLst/>
                <a:latin typeface="Times New Roman" panose="02020603050405020304" pitchFamily="18" charset="0"/>
                <a:cs typeface="Times New Roman" panose="02020603050405020304" pitchFamily="18" charset="0"/>
              </a:rPr>
              <a:t> A dataset for face verification. (13000 + images)</a:t>
            </a:r>
          </a:p>
          <a:p>
            <a:pPr algn="just"/>
            <a:r>
              <a:rPr lang="en-IN" sz="2400" b="1" i="0" dirty="0" err="1">
                <a:effectLst/>
                <a:latin typeface="Times New Roman" panose="02020603050405020304" pitchFamily="18" charset="0"/>
                <a:cs typeface="Times New Roman" panose="02020603050405020304" pitchFamily="18" charset="0"/>
              </a:rPr>
              <a:t>CelebA</a:t>
            </a:r>
            <a:r>
              <a:rPr lang="en-IN" sz="2400" b="1" i="0" dirty="0">
                <a:effectLst/>
                <a:latin typeface="Times New Roman" panose="02020603050405020304" pitchFamily="18" charset="0"/>
                <a:cs typeface="Times New Roman" panose="02020603050405020304" pitchFamily="18" charset="0"/>
              </a:rPr>
              <a:t>:</a:t>
            </a:r>
            <a:r>
              <a:rPr lang="en-IN" sz="2400" b="0" i="0" dirty="0">
                <a:effectLst/>
                <a:latin typeface="Times New Roman" panose="02020603050405020304" pitchFamily="18" charset="0"/>
                <a:cs typeface="Times New Roman" panose="02020603050405020304" pitchFamily="18" charset="0"/>
              </a:rPr>
              <a:t> An annotated dataset with images of celebrities for attribute prediction. (2 lakh +)</a:t>
            </a:r>
          </a:p>
          <a:p>
            <a:pPr algn="just"/>
            <a:r>
              <a:rPr lang="en-IN" sz="2400" b="1" i="0" dirty="0">
                <a:effectLst/>
                <a:latin typeface="Times New Roman" panose="02020603050405020304" pitchFamily="18" charset="0"/>
                <a:cs typeface="Times New Roman" panose="02020603050405020304" pitchFamily="18" charset="0"/>
              </a:rPr>
              <a:t>IMDB-WIKI:</a:t>
            </a:r>
            <a:r>
              <a:rPr lang="en-IN" sz="2400" b="0" i="0" dirty="0">
                <a:effectLst/>
                <a:latin typeface="Times New Roman" panose="02020603050405020304" pitchFamily="18" charset="0"/>
                <a:cs typeface="Times New Roman" panose="02020603050405020304" pitchFamily="18" charset="0"/>
              </a:rPr>
              <a:t> A dataset containing images and metadata of actors from IMDb and Wikipedia for age and gender prediction. (5 lakh +)</a:t>
            </a:r>
          </a:p>
          <a:p>
            <a:endParaRPr lang="en-IN" dirty="0"/>
          </a:p>
        </p:txBody>
      </p:sp>
    </p:spTree>
    <p:extLst>
      <p:ext uri="{BB962C8B-B14F-4D97-AF65-F5344CB8AC3E}">
        <p14:creationId xmlns:p14="http://schemas.microsoft.com/office/powerpoint/2010/main" val="394256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5166-6B41-C06F-1CA7-142D03566E43}"/>
              </a:ext>
            </a:extLst>
          </p:cNvPr>
          <p:cNvSpPr>
            <a:spLocks noGrp="1"/>
          </p:cNvSpPr>
          <p:nvPr>
            <p:ph type="title"/>
          </p:nvPr>
        </p:nvSpPr>
        <p:spPr>
          <a:xfrm>
            <a:off x="762000" y="715963"/>
            <a:ext cx="10668000" cy="863455"/>
          </a:xfrm>
        </p:spPr>
        <p:txBody>
          <a:bodyPr>
            <a:normAutofit/>
          </a:bodyPr>
          <a:lstStyle/>
          <a:p>
            <a:r>
              <a:rPr lang="en-IN" dirty="0"/>
              <a:t>Algorithms </a:t>
            </a:r>
          </a:p>
        </p:txBody>
      </p:sp>
      <p:sp>
        <p:nvSpPr>
          <p:cNvPr id="3" name="Text Placeholder 2">
            <a:extLst>
              <a:ext uri="{FF2B5EF4-FFF2-40B4-BE49-F238E27FC236}">
                <a16:creationId xmlns:a16="http://schemas.microsoft.com/office/drawing/2014/main" id="{43F13FF4-C8A1-EFFC-07DA-20D4013694A3}"/>
              </a:ext>
            </a:extLst>
          </p:cNvPr>
          <p:cNvSpPr>
            <a:spLocks noGrp="1"/>
          </p:cNvSpPr>
          <p:nvPr>
            <p:ph type="body" sz="quarter" idx="11"/>
          </p:nvPr>
        </p:nvSpPr>
        <p:spPr>
          <a:xfrm>
            <a:off x="762000" y="1579418"/>
            <a:ext cx="5334000" cy="471055"/>
          </a:xfrm>
        </p:spPr>
        <p:txBody>
          <a:bodyPr/>
          <a:lstStyle/>
          <a:p>
            <a:r>
              <a:rPr lang="en-IN" sz="2400" dirty="0" err="1">
                <a:latin typeface="Times New Roman" panose="02020603050405020304" pitchFamily="18" charset="0"/>
                <a:cs typeface="Times New Roman" panose="02020603050405020304" pitchFamily="18" charset="0"/>
              </a:rPr>
              <a:t>FaceNet</a:t>
            </a:r>
            <a:r>
              <a:rPr lang="en-IN" sz="2400" dirty="0">
                <a:latin typeface="Times New Roman" panose="02020603050405020304" pitchFamily="18" charset="0"/>
                <a:cs typeface="Times New Roman" panose="02020603050405020304" pitchFamily="18" charset="0"/>
              </a:rPr>
              <a:t> model</a:t>
            </a:r>
          </a:p>
        </p:txBody>
      </p:sp>
      <p:pic>
        <p:nvPicPr>
          <p:cNvPr id="1030" name="Picture 6" descr="A FaceNet-Style Approach to Facial Recognition on the Google Coral  Development board | by Pietra F T Madio | Towards Data Science">
            <a:extLst>
              <a:ext uri="{FF2B5EF4-FFF2-40B4-BE49-F238E27FC236}">
                <a16:creationId xmlns:a16="http://schemas.microsoft.com/office/drawing/2014/main" id="{A87FB4DB-243E-037C-CC0D-4C73E4509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89018"/>
            <a:ext cx="1066799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5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9F45-1C9A-4E4C-89CF-733BCE3719BB}"/>
              </a:ext>
            </a:extLst>
          </p:cNvPr>
          <p:cNvSpPr>
            <a:spLocks noGrp="1"/>
          </p:cNvSpPr>
          <p:nvPr>
            <p:ph type="title"/>
          </p:nvPr>
        </p:nvSpPr>
        <p:spPr>
          <a:xfrm>
            <a:off x="5199742" y="715962"/>
            <a:ext cx="6477000" cy="669494"/>
          </a:xfrm>
        </p:spPr>
        <p:txBody>
          <a:bodyPr/>
          <a:lstStyle/>
          <a:p>
            <a:r>
              <a:rPr lang="en-IN" dirty="0" err="1"/>
              <a:t>FaceNet</a:t>
            </a:r>
            <a:r>
              <a:rPr lang="en-IN" dirty="0"/>
              <a:t> </a:t>
            </a:r>
          </a:p>
        </p:txBody>
      </p:sp>
      <p:sp>
        <p:nvSpPr>
          <p:cNvPr id="3" name="Text Placeholder 2">
            <a:extLst>
              <a:ext uri="{FF2B5EF4-FFF2-40B4-BE49-F238E27FC236}">
                <a16:creationId xmlns:a16="http://schemas.microsoft.com/office/drawing/2014/main" id="{056E35A8-88D7-C9E1-58EF-1236C8F743CA}"/>
              </a:ext>
            </a:extLst>
          </p:cNvPr>
          <p:cNvSpPr>
            <a:spLocks noGrp="1"/>
          </p:cNvSpPr>
          <p:nvPr>
            <p:ph type="body" sz="quarter" idx="11"/>
          </p:nvPr>
        </p:nvSpPr>
        <p:spPr/>
        <p:txBody>
          <a:bodyPr/>
          <a:lstStyle/>
          <a:p>
            <a:pPr algn="just"/>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is a deep learning model designed for face recognition and facial feature embedding. It was introduced by researchers at Google in a paper titled "</a:t>
            </a: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A Unified Embedding for Face Recognition and Clustering" by Florian </a:t>
            </a:r>
            <a:r>
              <a:rPr lang="en-IN" sz="2400" b="0" i="0" dirty="0" err="1">
                <a:effectLst/>
                <a:latin typeface="Times New Roman" panose="02020603050405020304" pitchFamily="18" charset="0"/>
                <a:cs typeface="Times New Roman" panose="02020603050405020304" pitchFamily="18" charset="0"/>
              </a:rPr>
              <a:t>Schroff</a:t>
            </a:r>
            <a:r>
              <a:rPr lang="en-IN" sz="2400" b="0" i="0" dirty="0">
                <a:effectLst/>
                <a:latin typeface="Times New Roman" panose="02020603050405020304" pitchFamily="18" charset="0"/>
                <a:cs typeface="Times New Roman" panose="02020603050405020304" pitchFamily="18" charset="0"/>
              </a:rPr>
              <a:t>, Dmitry </a:t>
            </a:r>
            <a:r>
              <a:rPr lang="en-IN" sz="2400" b="0" i="0" dirty="0" err="1">
                <a:effectLst/>
                <a:latin typeface="Times New Roman" panose="02020603050405020304" pitchFamily="18" charset="0"/>
                <a:cs typeface="Times New Roman" panose="02020603050405020304" pitchFamily="18" charset="0"/>
              </a:rPr>
              <a:t>Kalenichenko</a:t>
            </a:r>
            <a:r>
              <a:rPr lang="en-IN" sz="2400" b="0" i="0" dirty="0">
                <a:effectLst/>
                <a:latin typeface="Times New Roman" panose="02020603050405020304" pitchFamily="18" charset="0"/>
                <a:cs typeface="Times New Roman" panose="02020603050405020304" pitchFamily="18" charset="0"/>
              </a:rPr>
              <a:t>, and James Philbin, presented at CVPR 2015.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53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1096</TotalTime>
  <Words>899</Words>
  <Application>Microsoft Office PowerPoint</Application>
  <PresentationFormat>Widescreen</PresentationFormat>
  <Paragraphs>88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Times New Roman</vt:lpstr>
      <vt:lpstr>Office Theme</vt:lpstr>
      <vt:lpstr>ADVANCED  ATTENDANCE TRACKING THROUGH  FACIAL RECOGNITION TECHNOLOGY</vt:lpstr>
      <vt:lpstr>PROJECT MADE BY</vt:lpstr>
      <vt:lpstr>Abstract </vt:lpstr>
      <vt:lpstr>Introduction</vt:lpstr>
      <vt:lpstr>Overview</vt:lpstr>
      <vt:lpstr>Objectives </vt:lpstr>
      <vt:lpstr>Datasets</vt:lpstr>
      <vt:lpstr>Algorithms </vt:lpstr>
      <vt:lpstr>FaceNet </vt:lpstr>
      <vt:lpstr>FaceNet Architecture</vt:lpstr>
      <vt:lpstr>KNN Model</vt:lpstr>
      <vt:lpstr>KNN Model</vt:lpstr>
      <vt:lpstr>Haar Cascade Classifier</vt:lpstr>
      <vt:lpstr>Haar Cascade Classifier</vt:lpstr>
      <vt:lpstr>PowerPoint Presentation</vt:lpstr>
      <vt:lpstr>PowerPoint Presentation</vt:lpstr>
      <vt:lpstr>Guides Approval Mail screenshot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MONITORING SYSTEM BASED ON FACIAL RECOGNITION</dc:title>
  <dc:subject/>
  <dc:creator>Thorat Amey Arun</dc:creator>
  <cp:keywords/>
  <dc:description/>
  <cp:lastModifiedBy>Pranav Manapure</cp:lastModifiedBy>
  <cp:revision>20</cp:revision>
  <dcterms:created xsi:type="dcterms:W3CDTF">2024-01-21T08:11:33Z</dcterms:created>
  <dcterms:modified xsi:type="dcterms:W3CDTF">2024-08-24T11:53:02Z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