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BC82EC-BDED-46C4-8C7C-90E813F63140}">
  <a:tblStyle styleId="{12BC82EC-BDED-46C4-8C7C-90E813F631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E9A4C20-C076-4859-BFE5-466D8475992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20e4be0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20e4be0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18b2c06e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18b2c06e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20e4be0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20e4be0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20e4be02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20e4be02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20e4be0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20e4be0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e0b5ede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e0b5ede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21c9fc530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f21c9fc53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21c9fc530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f21c9fc530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21c9fc530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f21c9fc530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21c9fc530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f21c9fc53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21c9fc53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2f21c9fc5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85e361ce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f85e361ce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21c9fc530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f21c9fc530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888a7de14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f888a7de1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8c3abb05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f8c3abb0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8c3abb05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f8c3abb05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85e361ce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f85e361c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888a7de1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f888a7de1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49b873b27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049b873b2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85e361cee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f85e361cee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5cd218fb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05cd218fb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21c9fc53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21c9fc53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85e361cee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f85e361ce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f85e361cee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f85e361ce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85e361cee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f85e361cee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bc37b2b60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30bc37b2b60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85e361ce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f85e361ce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18cedd69a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3018cedd69a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bc37b2b6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30bc37b2b6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bbc00ca4b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30bbc00ca4b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2002aeb1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302002aeb1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19050549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3019050549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9a9a713f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9a9a713f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79a9a713f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79a9a713f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9a9a713f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9a9a713f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ef112443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ef11244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18b2c06e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018b2c06e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9a9a713f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9a9a713f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e76ab03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e76ab03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e76ab03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e76ab03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f03c231a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f03c231a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f03c231a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f03c231a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5be3c18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5be3c18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34300" y="218650"/>
            <a:ext cx="8636400" cy="468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6215724" y="3220790"/>
            <a:ext cx="3316200" cy="192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800">
                <a:solidFill>
                  <a:srgbClr val="FF0000"/>
                </a:solidFill>
                <a:latin typeface="Times New Roman"/>
                <a:ea typeface="Times New Roman"/>
                <a:cs typeface="Times New Roman"/>
                <a:sym typeface="Times New Roman"/>
              </a:rPr>
              <a:t>Team Members:</a:t>
            </a:r>
            <a:endParaRPr sz="18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21I309 - Dharneesh R</a:t>
            </a:r>
            <a:endParaRPr sz="2800">
              <a:solidFill>
                <a:srgbClr val="595959"/>
              </a:solidFill>
            </a:endParaRPr>
          </a:p>
          <a:p>
            <a:pPr indent="0" lvl="0" marL="0" rtl="0" algn="just">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21I341 - Pranavraja S </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21I354 - Selvakumar T</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22I466 - Riswanth N</a:t>
            </a:r>
            <a:endParaRPr sz="2800">
              <a:solidFill>
                <a:srgbClr val="595959"/>
              </a:solidFill>
            </a:endParaRPr>
          </a:p>
        </p:txBody>
      </p:sp>
      <p:sp>
        <p:nvSpPr>
          <p:cNvPr id="56" name="Google Shape;56;p13"/>
          <p:cNvSpPr txBox="1"/>
          <p:nvPr/>
        </p:nvSpPr>
        <p:spPr>
          <a:xfrm>
            <a:off x="144325" y="3220802"/>
            <a:ext cx="4055700" cy="1673100"/>
          </a:xfrm>
          <a:prstGeom prst="rect">
            <a:avLst/>
          </a:prstGeom>
          <a:noFill/>
          <a:ln>
            <a:noFill/>
          </a:ln>
        </p:spPr>
        <p:txBody>
          <a:bodyPr anchorCtr="0" anchor="t" bIns="91425" lIns="91425" spcFirstLastPara="1" rIns="91425" wrap="square" tIns="91425">
            <a:noAutofit/>
          </a:bodyPr>
          <a:lstStyle/>
          <a:p>
            <a:pPr indent="457200" lvl="0" marL="0" rtl="0" algn="just">
              <a:lnSpc>
                <a:spcPct val="130000"/>
              </a:lnSpc>
              <a:spcBef>
                <a:spcPts val="0"/>
              </a:spcBef>
              <a:spcAft>
                <a:spcPts val="0"/>
              </a:spcAft>
              <a:buSzPts val="770"/>
              <a:buNone/>
            </a:pPr>
            <a:r>
              <a:rPr lang="en" sz="1660">
                <a:solidFill>
                  <a:srgbClr val="FF0000"/>
                </a:solidFill>
                <a:latin typeface="Times New Roman"/>
                <a:ea typeface="Times New Roman"/>
                <a:cs typeface="Times New Roman"/>
                <a:sym typeface="Times New Roman"/>
              </a:rPr>
              <a:t>Project Guide:</a:t>
            </a:r>
            <a:endParaRPr sz="1660">
              <a:solidFill>
                <a:srgbClr val="FF0000"/>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770"/>
              <a:buNone/>
            </a:pPr>
            <a:r>
              <a:rPr lang="en" sz="1450">
                <a:solidFill>
                  <a:srgbClr val="111111"/>
                </a:solidFill>
                <a:latin typeface="Times New Roman"/>
                <a:ea typeface="Times New Roman"/>
                <a:cs typeface="Times New Roman"/>
                <a:sym typeface="Times New Roman"/>
              </a:rPr>
              <a:t>Dr. B.Vinoth Kumar </a:t>
            </a:r>
            <a:endParaRPr sz="1450">
              <a:solidFill>
                <a:srgbClr val="11111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770"/>
              <a:buNone/>
            </a:pPr>
            <a:r>
              <a:rPr lang="en" sz="1450">
                <a:solidFill>
                  <a:srgbClr val="111111"/>
                </a:solidFill>
                <a:latin typeface="Times New Roman"/>
                <a:ea typeface="Times New Roman"/>
                <a:cs typeface="Times New Roman"/>
                <a:sym typeface="Times New Roman"/>
              </a:rPr>
              <a:t>Professor </a:t>
            </a:r>
            <a:endParaRPr sz="1450">
              <a:solidFill>
                <a:srgbClr val="11111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770"/>
              <a:buNone/>
            </a:pPr>
            <a:r>
              <a:rPr lang="en" sz="1450">
                <a:solidFill>
                  <a:srgbClr val="111111"/>
                </a:solidFill>
                <a:latin typeface="Times New Roman"/>
                <a:ea typeface="Times New Roman"/>
                <a:cs typeface="Times New Roman"/>
                <a:sym typeface="Times New Roman"/>
              </a:rPr>
              <a:t>Department of Information Technology </a:t>
            </a:r>
            <a:endParaRPr sz="1450">
              <a:solidFill>
                <a:srgbClr val="11111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770"/>
              <a:buNone/>
            </a:pPr>
            <a:r>
              <a:rPr lang="en" sz="1450">
                <a:solidFill>
                  <a:srgbClr val="111111"/>
                </a:solidFill>
                <a:latin typeface="Times New Roman"/>
                <a:ea typeface="Times New Roman"/>
                <a:cs typeface="Times New Roman"/>
                <a:sym typeface="Times New Roman"/>
              </a:rPr>
              <a:t>PSG College of Technology </a:t>
            </a:r>
            <a:endParaRPr sz="1450">
              <a:solidFill>
                <a:srgbClr val="11111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SzPts val="770"/>
              <a:buNone/>
            </a:pPr>
            <a:r>
              <a:rPr lang="en" sz="1450">
                <a:solidFill>
                  <a:srgbClr val="111111"/>
                </a:solidFill>
                <a:latin typeface="Times New Roman"/>
                <a:ea typeface="Times New Roman"/>
                <a:cs typeface="Times New Roman"/>
                <a:sym typeface="Times New Roman"/>
              </a:rPr>
              <a:t>Coimbatore.</a:t>
            </a:r>
            <a:endParaRPr sz="1450">
              <a:solidFill>
                <a:srgbClr val="111111"/>
              </a:solidFill>
              <a:latin typeface="Times New Roman"/>
              <a:ea typeface="Times New Roman"/>
              <a:cs typeface="Times New Roman"/>
              <a:sym typeface="Times New Roman"/>
            </a:endParaRPr>
          </a:p>
          <a:p>
            <a:pPr indent="0" lvl="0" marL="0" rtl="0" algn="just">
              <a:lnSpc>
                <a:spcPct val="130000"/>
              </a:lnSpc>
              <a:spcBef>
                <a:spcPts val="0"/>
              </a:spcBef>
              <a:spcAft>
                <a:spcPts val="0"/>
              </a:spcAft>
              <a:buSzPts val="770"/>
              <a:buNone/>
            </a:pPr>
            <a:r>
              <a:t/>
            </a:r>
            <a:endParaRPr sz="2360">
              <a:solidFill>
                <a:srgbClr val="595959"/>
              </a:solidFill>
            </a:endParaRPr>
          </a:p>
        </p:txBody>
      </p:sp>
      <p:sp>
        <p:nvSpPr>
          <p:cNvPr id="57" name="Google Shape;57;p13"/>
          <p:cNvSpPr txBox="1"/>
          <p:nvPr/>
        </p:nvSpPr>
        <p:spPr>
          <a:xfrm>
            <a:off x="311700" y="1378225"/>
            <a:ext cx="8520600" cy="826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770"/>
              <a:buFont typeface="Arial"/>
              <a:buNone/>
            </a:pPr>
            <a:r>
              <a:rPr b="1" lang="en" sz="2000">
                <a:solidFill>
                  <a:srgbClr val="FF0000"/>
                </a:solidFill>
                <a:latin typeface="Times New Roman"/>
                <a:ea typeface="Times New Roman"/>
                <a:cs typeface="Times New Roman"/>
                <a:sym typeface="Times New Roman"/>
              </a:rPr>
              <a:t>KNOWLEDGE DISTILLATION BASED FEAR LEVEL </a:t>
            </a:r>
            <a:endParaRPr b="1" sz="2000">
              <a:solidFill>
                <a:srgbClr val="FF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770"/>
              <a:buFont typeface="Arial"/>
              <a:buNone/>
            </a:pPr>
            <a:r>
              <a:rPr b="1" lang="en" sz="2000">
                <a:solidFill>
                  <a:srgbClr val="FF0000"/>
                </a:solidFill>
                <a:latin typeface="Times New Roman"/>
                <a:ea typeface="Times New Roman"/>
                <a:cs typeface="Times New Roman"/>
                <a:sym typeface="Times New Roman"/>
              </a:rPr>
              <a:t>DETECTION IN HUMANS USING DEEP LEARNING</a:t>
            </a:r>
            <a:endParaRPr b="1" sz="2000">
              <a:solidFill>
                <a:srgbClr val="FF0000"/>
              </a:solidFill>
              <a:latin typeface="Times New Roman"/>
              <a:ea typeface="Times New Roman"/>
              <a:cs typeface="Times New Roman"/>
              <a:sym typeface="Times New Roman"/>
            </a:endParaRPr>
          </a:p>
        </p:txBody>
      </p:sp>
      <p:sp>
        <p:nvSpPr>
          <p:cNvPr id="58" name="Google Shape;58;p13"/>
          <p:cNvSpPr txBox="1"/>
          <p:nvPr/>
        </p:nvSpPr>
        <p:spPr>
          <a:xfrm>
            <a:off x="292200" y="820832"/>
            <a:ext cx="8520600" cy="5574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200"/>
              <a:buFont typeface="Arial"/>
              <a:buNone/>
            </a:pPr>
            <a:r>
              <a:rPr b="1" lang="en" sz="2000">
                <a:solidFill>
                  <a:srgbClr val="FF0000"/>
                </a:solidFill>
                <a:latin typeface="Times New Roman"/>
                <a:ea typeface="Times New Roman"/>
                <a:cs typeface="Times New Roman"/>
                <a:sym typeface="Times New Roman"/>
              </a:rPr>
              <a:t>19I720 - PROJECT PHASE - I</a:t>
            </a:r>
            <a:endParaRPr b="0" i="0" sz="5200" u="none" cap="none" strike="noStrike">
              <a:solidFill>
                <a:srgbClr val="FF0000"/>
              </a:solidFill>
              <a:latin typeface="Arial"/>
              <a:ea typeface="Arial"/>
              <a:cs typeface="Arial"/>
              <a:sym typeface="Arial"/>
            </a:endParaRPr>
          </a:p>
        </p:txBody>
      </p:sp>
      <p:sp>
        <p:nvSpPr>
          <p:cNvPr id="59" name="Google Shape;59;p13"/>
          <p:cNvSpPr txBox="1"/>
          <p:nvPr/>
        </p:nvSpPr>
        <p:spPr>
          <a:xfrm>
            <a:off x="292200" y="2284007"/>
            <a:ext cx="8520600" cy="557400"/>
          </a:xfrm>
          <a:prstGeom prst="rect">
            <a:avLst/>
          </a:prstGeom>
          <a:noFill/>
          <a:ln>
            <a:noFill/>
          </a:ln>
        </p:spPr>
        <p:txBody>
          <a:bodyPr anchorCtr="0" anchor="ctr"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5200"/>
              <a:buFont typeface="Arial"/>
              <a:buNone/>
            </a:pPr>
            <a:r>
              <a:rPr b="1" lang="en" sz="2000">
                <a:solidFill>
                  <a:srgbClr val="FF0000"/>
                </a:solidFill>
                <a:latin typeface="Times New Roman"/>
                <a:ea typeface="Times New Roman"/>
                <a:cs typeface="Times New Roman"/>
                <a:sym typeface="Times New Roman"/>
              </a:rPr>
              <a:t>BATCH - 2</a:t>
            </a:r>
            <a:endParaRPr b="0" i="0" sz="5200" u="none" cap="none" strike="noStrik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SzPts val="990"/>
              <a:buNone/>
            </a:pPr>
            <a:r>
              <a:rPr lang="en" sz="2540">
                <a:solidFill>
                  <a:srgbClr val="FF0000"/>
                </a:solidFill>
                <a:latin typeface="Times New Roman"/>
                <a:ea typeface="Times New Roman"/>
                <a:cs typeface="Times New Roman"/>
                <a:sym typeface="Times New Roman"/>
              </a:rPr>
              <a:t>Dataset Analysis</a:t>
            </a:r>
            <a:endParaRPr sz="2540">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6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5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solidFill>
                <a:srgbClr val="FF0000"/>
              </a:solidFill>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Name</a:t>
            </a:r>
            <a:r>
              <a:rPr lang="en" sz="1500">
                <a:solidFill>
                  <a:schemeClr val="dk1"/>
                </a:solidFill>
                <a:latin typeface="Times New Roman"/>
                <a:ea typeface="Times New Roman"/>
                <a:cs typeface="Times New Roman"/>
                <a:sym typeface="Times New Roman"/>
              </a:rPr>
              <a:t>: DEAP Dataset</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Purpose</a:t>
            </a:r>
            <a:r>
              <a:rPr lang="en" sz="1500">
                <a:solidFill>
                  <a:schemeClr val="dk1"/>
                </a:solidFill>
                <a:latin typeface="Times New Roman"/>
                <a:ea typeface="Times New Roman"/>
                <a:cs typeface="Times New Roman"/>
                <a:sym typeface="Times New Roman"/>
              </a:rPr>
              <a:t>: Emotion analysis and classification using physiological signals.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Dataset Type</a:t>
            </a:r>
            <a:r>
              <a:rPr lang="en" sz="1500">
                <a:solidFill>
                  <a:schemeClr val="dk1"/>
                </a:solidFill>
                <a:latin typeface="Times New Roman"/>
                <a:ea typeface="Times New Roman"/>
                <a:cs typeface="Times New Roman"/>
                <a:sym typeface="Times New Roman"/>
              </a:rPr>
              <a:t>: Multimodal physiological dataset (EEG, EMG, GSR, ECG, etc.)</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Size</a:t>
            </a:r>
            <a:r>
              <a:rPr lang="en" sz="1500">
                <a:solidFill>
                  <a:schemeClr val="dk1"/>
                </a:solidFill>
                <a:latin typeface="Times New Roman"/>
                <a:ea typeface="Times New Roman"/>
                <a:cs typeface="Times New Roman"/>
                <a:sym typeface="Times New Roman"/>
              </a:rPr>
              <a:t>: 1.9 GB</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Participants</a:t>
            </a:r>
            <a:r>
              <a:rPr lang="en" sz="1500">
                <a:solidFill>
                  <a:schemeClr val="dk1"/>
                </a:solidFill>
                <a:latin typeface="Times New Roman"/>
                <a:ea typeface="Times New Roman"/>
                <a:cs typeface="Times New Roman"/>
                <a:sym typeface="Times New Roman"/>
              </a:rPr>
              <a:t>: 32 subjects (16 males, 16 females).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Recording Duration</a:t>
            </a:r>
            <a:r>
              <a:rPr lang="en" sz="1500">
                <a:solidFill>
                  <a:schemeClr val="dk1"/>
                </a:solidFill>
                <a:latin typeface="Times New Roman"/>
                <a:ea typeface="Times New Roman"/>
                <a:cs typeface="Times New Roman"/>
                <a:sym typeface="Times New Roman"/>
              </a:rPr>
              <a:t>: Each participant’s EEG signals were recorded for 63 seconds per video clip (60 seconds of stimuli and 3 seconds pre-trial baseline).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Sampling Rate</a:t>
            </a:r>
            <a:r>
              <a:rPr lang="en" sz="1500">
                <a:solidFill>
                  <a:schemeClr val="dk1"/>
                </a:solidFill>
                <a:latin typeface="Times New Roman"/>
                <a:ea typeface="Times New Roman"/>
                <a:cs typeface="Times New Roman"/>
                <a:sym typeface="Times New Roman"/>
              </a:rPr>
              <a:t>: 512 Hz (downsampled to 128 Hz for preprocessed data).</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Total Data Points</a:t>
            </a:r>
            <a:r>
              <a:rPr lang="en" sz="1500">
                <a:solidFill>
                  <a:schemeClr val="dk1"/>
                </a:solidFill>
                <a:latin typeface="Times New Roman"/>
                <a:ea typeface="Times New Roman"/>
                <a:cs typeface="Times New Roman"/>
                <a:sym typeface="Times New Roman"/>
              </a:rPr>
              <a:t>: 32 participants × 40 video trials per participant = 1,280 trials.</a:t>
            </a:r>
            <a:endParaRPr b="1"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p>
        </p:txBody>
      </p:sp>
      <p:sp>
        <p:nvSpPr>
          <p:cNvPr id="122" name="Google Shape;122;p22"/>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SzPts val="990"/>
              <a:buNone/>
            </a:pPr>
            <a:r>
              <a:rPr lang="en" sz="2540">
                <a:solidFill>
                  <a:srgbClr val="FF0000"/>
                </a:solidFill>
                <a:latin typeface="Times New Roman"/>
                <a:ea typeface="Times New Roman"/>
                <a:cs typeface="Times New Roman"/>
                <a:sym typeface="Times New Roman"/>
              </a:rPr>
              <a:t>Dataset Analysis</a:t>
            </a:r>
            <a:endParaRPr sz="2540">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6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5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solidFill>
                <a:srgbClr val="FF0000"/>
              </a:solidFill>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3"/>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p23"/>
          <p:cNvPicPr preferRelativeResize="0"/>
          <p:nvPr/>
        </p:nvPicPr>
        <p:blipFill>
          <a:blip r:embed="rId3">
            <a:alphaModFix/>
          </a:blip>
          <a:stretch>
            <a:fillRect/>
          </a:stretch>
        </p:blipFill>
        <p:spPr>
          <a:xfrm>
            <a:off x="0" y="903344"/>
            <a:ext cx="9143999" cy="33368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SzPts val="990"/>
              <a:buNone/>
            </a:pPr>
            <a:r>
              <a:rPr lang="en" sz="2540">
                <a:solidFill>
                  <a:srgbClr val="FF0000"/>
                </a:solidFill>
                <a:latin typeface="Times New Roman"/>
                <a:ea typeface="Times New Roman"/>
                <a:cs typeface="Times New Roman"/>
                <a:sym typeface="Times New Roman"/>
              </a:rPr>
              <a:t>Dataset Analysis</a:t>
            </a:r>
            <a:endParaRPr sz="2540">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6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5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solidFill>
                <a:srgbClr val="FF0000"/>
              </a:solidFill>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4"/>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24"/>
          <p:cNvPicPr preferRelativeResize="0"/>
          <p:nvPr/>
        </p:nvPicPr>
        <p:blipFill>
          <a:blip r:embed="rId3">
            <a:alphaModFix/>
          </a:blip>
          <a:stretch>
            <a:fillRect/>
          </a:stretch>
        </p:blipFill>
        <p:spPr>
          <a:xfrm>
            <a:off x="0" y="830800"/>
            <a:ext cx="4475576" cy="3481901"/>
          </a:xfrm>
          <a:prstGeom prst="rect">
            <a:avLst/>
          </a:prstGeom>
          <a:noFill/>
          <a:ln>
            <a:noFill/>
          </a:ln>
        </p:spPr>
      </p:pic>
      <p:pic>
        <p:nvPicPr>
          <p:cNvPr id="139" name="Google Shape;139;p24"/>
          <p:cNvPicPr preferRelativeResize="0"/>
          <p:nvPr/>
        </p:nvPicPr>
        <p:blipFill>
          <a:blip r:embed="rId4">
            <a:alphaModFix/>
          </a:blip>
          <a:stretch>
            <a:fillRect/>
          </a:stretch>
        </p:blipFill>
        <p:spPr>
          <a:xfrm>
            <a:off x="4668426" y="996650"/>
            <a:ext cx="4475575" cy="315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SzPts val="990"/>
              <a:buNone/>
            </a:pPr>
            <a:r>
              <a:rPr lang="en" sz="2540">
                <a:solidFill>
                  <a:srgbClr val="FF0000"/>
                </a:solidFill>
                <a:latin typeface="Times New Roman"/>
                <a:ea typeface="Times New Roman"/>
                <a:cs typeface="Times New Roman"/>
                <a:sym typeface="Times New Roman"/>
              </a:rPr>
              <a:t>Dataset Analysis</a:t>
            </a:r>
            <a:endParaRPr sz="2540">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6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5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solidFill>
                <a:srgbClr val="FF0000"/>
              </a:solidFill>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 name="Google Shape;146;p25"/>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5"/>
          <p:cNvPicPr preferRelativeResize="0"/>
          <p:nvPr/>
        </p:nvPicPr>
        <p:blipFill>
          <a:blip r:embed="rId3">
            <a:alphaModFix/>
          </a:blip>
          <a:stretch>
            <a:fillRect/>
          </a:stretch>
        </p:blipFill>
        <p:spPr>
          <a:xfrm>
            <a:off x="0" y="981037"/>
            <a:ext cx="9143999" cy="318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SzPts val="990"/>
              <a:buNone/>
            </a:pPr>
            <a:r>
              <a:rPr lang="en" sz="2540">
                <a:solidFill>
                  <a:srgbClr val="FF0000"/>
                </a:solidFill>
                <a:latin typeface="Times New Roman"/>
                <a:ea typeface="Times New Roman"/>
                <a:cs typeface="Times New Roman"/>
                <a:sym typeface="Times New Roman"/>
              </a:rPr>
              <a:t>Problems with the DEAP Dataset</a:t>
            </a:r>
            <a:endParaRPr sz="2540">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6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a:solidFill>
                <a:srgbClr val="FF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SzPts val="990"/>
              <a:buNone/>
            </a:pPr>
            <a:r>
              <a:t/>
            </a:r>
            <a:endParaRPr sz="2540">
              <a:solidFill>
                <a:srgbClr val="FF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solidFill>
                <a:srgbClr val="FF0000"/>
              </a:solidFill>
            </a:endParaRPr>
          </a:p>
        </p:txBody>
      </p:sp>
      <p:sp>
        <p:nvSpPr>
          <p:cNvPr id="153" name="Google Shape;153;p26"/>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6"/>
          <p:cNvSpPr txBox="1"/>
          <p:nvPr>
            <p:ph idx="1" type="body"/>
          </p:nvPr>
        </p:nvSpPr>
        <p:spPr>
          <a:xfrm>
            <a:off x="311700" y="977800"/>
            <a:ext cx="8520600" cy="3591000"/>
          </a:xfrm>
          <a:prstGeom prst="rect">
            <a:avLst/>
          </a:prstGeom>
        </p:spPr>
        <p:txBody>
          <a:bodyPr anchorCtr="0" anchor="t" bIns="91425" lIns="91425" spcFirstLastPara="1" rIns="91425" wrap="square" tIns="91425">
            <a:normAutofit lnSpcReduction="20000"/>
          </a:bodyPr>
          <a:lstStyle/>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The channels are of not in uniform range</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Range[-0.05 to 0.05] - channels [40]</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Range[-10 to 10] - channels [6, 10, 15, 16, 27, 28]</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Range[-20 to 20] - channels [5, 9, 12, 14, 23, 30, 32]</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Range[-25 to 25] - channels [1, 2, 3, 4, 7, 8, 11, 13, 17, 18, 19, 20, 21, 22, 25, 26, 29, 31]</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Range[-50 to 50] - channels [24]</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Range[0 to 200] - channels [36]</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Range[-250 to 250] - channels [33,34]</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Range[0 to 500] - channels [35]</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Range[-2000 to 2000] - channels [38]</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Range[0 to 20000] - channels [37]</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l">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Range[-25000 to 25000] - channels [39]</a:t>
            </a:r>
            <a:endParaRPr sz="1500">
              <a:solidFill>
                <a:srgbClr val="242424"/>
              </a:solidFill>
              <a:highlight>
                <a:srgbClr val="FFFFFF"/>
              </a:highlight>
              <a:latin typeface="Times New Roman"/>
              <a:ea typeface="Times New Roman"/>
              <a:cs typeface="Times New Roman"/>
              <a:sym typeface="Times New Roman"/>
            </a:endParaRPr>
          </a:p>
          <a:p>
            <a:pPr indent="0" lvl="0" marL="0" rtl="0" algn="l">
              <a:lnSpc>
                <a:spcPct val="130000"/>
              </a:lnSpc>
              <a:spcBef>
                <a:spcPts val="0"/>
              </a:spcBef>
              <a:spcAft>
                <a:spcPts val="0"/>
              </a:spcAft>
              <a:buNone/>
            </a:pPr>
            <a:r>
              <a:rPr lang="en" sz="1500">
                <a:solidFill>
                  <a:srgbClr val="242424"/>
                </a:solidFill>
                <a:highlight>
                  <a:srgbClr val="FFFFFF"/>
                </a:highlight>
                <a:latin typeface="Times New Roman"/>
                <a:ea typeface="Times New Roman"/>
                <a:cs typeface="Times New Roman"/>
                <a:sym typeface="Times New Roman"/>
              </a:rPr>
              <a:t>Hence to bring them into a uniform range of [0-1], </a:t>
            </a:r>
            <a:r>
              <a:rPr b="1" lang="en" sz="1500">
                <a:solidFill>
                  <a:srgbClr val="242424"/>
                </a:solidFill>
                <a:highlight>
                  <a:srgbClr val="FFFFFF"/>
                </a:highlight>
                <a:latin typeface="Times New Roman"/>
                <a:ea typeface="Times New Roman"/>
                <a:cs typeface="Times New Roman"/>
                <a:sym typeface="Times New Roman"/>
              </a:rPr>
              <a:t>normalization[Min-Max]</a:t>
            </a:r>
            <a:r>
              <a:rPr lang="en" sz="1500">
                <a:solidFill>
                  <a:srgbClr val="242424"/>
                </a:solidFill>
                <a:highlight>
                  <a:srgbClr val="FFFFFF"/>
                </a:highlight>
                <a:latin typeface="Times New Roman"/>
                <a:ea typeface="Times New Roman"/>
                <a:cs typeface="Times New Roman"/>
                <a:sym typeface="Times New Roman"/>
              </a:rPr>
              <a:t> is applied.</a:t>
            </a:r>
            <a:endParaRPr sz="1500">
              <a:solidFill>
                <a:srgbClr val="2424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latin typeface="Times New Roman"/>
                <a:ea typeface="Times New Roman"/>
                <a:cs typeface="Times New Roman"/>
                <a:sym typeface="Times New Roman"/>
              </a:rPr>
              <a:t>Division of valence, arousal and dominance for the four-level fear evaluation modality</a:t>
            </a:r>
            <a:endParaRPr sz="2500">
              <a:solidFill>
                <a:srgbClr val="FF0000"/>
              </a:solidFill>
              <a:latin typeface="Times New Roman"/>
              <a:ea typeface="Times New Roman"/>
              <a:cs typeface="Times New Roman"/>
              <a:sym typeface="Times New Roman"/>
            </a:endParaRPr>
          </a:p>
        </p:txBody>
      </p:sp>
      <p:sp>
        <p:nvSpPr>
          <p:cNvPr id="160" name="Google Shape;160;p27"/>
          <p:cNvSpPr/>
          <p:nvPr/>
        </p:nvSpPr>
        <p:spPr>
          <a:xfrm>
            <a:off x="320101" y="11137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1" name="Google Shape;161;p27"/>
          <p:cNvGraphicFramePr/>
          <p:nvPr/>
        </p:nvGraphicFramePr>
        <p:xfrm>
          <a:off x="952500" y="1924050"/>
          <a:ext cx="3000000" cy="3000000"/>
        </p:xfrm>
        <a:graphic>
          <a:graphicData uri="http://schemas.openxmlformats.org/drawingml/2006/table">
            <a:tbl>
              <a:tblPr>
                <a:noFill/>
                <a:tableStyleId>{12BC82EC-BDED-46C4-8C7C-90E813F63140}</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Label</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Valence</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Arousal</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Dominance</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No Fear (0)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[7:9]</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[1:3)</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[7:9]</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Low Fear (1)</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[5:7)</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[3:5)</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[5:7)</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Medium Fear (2)</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[3:5)</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[5:7)</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[3:5)</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High</a:t>
                      </a:r>
                      <a:r>
                        <a:rPr lang="en" sz="1500">
                          <a:latin typeface="Times New Roman"/>
                          <a:ea typeface="Times New Roman"/>
                          <a:cs typeface="Times New Roman"/>
                          <a:sym typeface="Times New Roman"/>
                        </a:rPr>
                        <a:t> Fear (3)</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[1:3)</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[7:9]</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[1:3)</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698" y="30133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FF0000"/>
                </a:solidFill>
                <a:latin typeface="Times New Roman"/>
                <a:ea typeface="Times New Roman"/>
                <a:cs typeface="Times New Roman"/>
                <a:sym typeface="Times New Roman"/>
              </a:rPr>
              <a:t>Gaps Identified</a:t>
            </a:r>
            <a:endParaRPr/>
          </a:p>
        </p:txBody>
      </p:sp>
      <p:sp>
        <p:nvSpPr>
          <p:cNvPr id="167" name="Google Shape;167;p28"/>
          <p:cNvSpPr/>
          <p:nvPr/>
        </p:nvSpPr>
        <p:spPr>
          <a:xfrm>
            <a:off x="328574" y="101100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28"/>
          <p:cNvPicPr preferRelativeResize="0"/>
          <p:nvPr/>
        </p:nvPicPr>
        <p:blipFill>
          <a:blip r:embed="rId3">
            <a:alphaModFix/>
          </a:blip>
          <a:stretch>
            <a:fillRect/>
          </a:stretch>
        </p:blipFill>
        <p:spPr>
          <a:xfrm>
            <a:off x="1371600" y="1180200"/>
            <a:ext cx="6562971" cy="3810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698" y="30133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solidFill>
                  <a:srgbClr val="FF0000"/>
                </a:solidFill>
                <a:latin typeface="Times New Roman"/>
                <a:ea typeface="Times New Roman"/>
                <a:cs typeface="Times New Roman"/>
                <a:sym typeface="Times New Roman"/>
              </a:rPr>
              <a:t>Proposed Methodology</a:t>
            </a:r>
            <a:endParaRPr>
              <a:solidFill>
                <a:srgbClr val="FF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174" name="Google Shape;174;p29"/>
          <p:cNvSpPr/>
          <p:nvPr/>
        </p:nvSpPr>
        <p:spPr>
          <a:xfrm>
            <a:off x="328574" y="101100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9"/>
          <p:cNvSpPr txBox="1"/>
          <p:nvPr>
            <p:ph idx="1" type="body"/>
          </p:nvPr>
        </p:nvSpPr>
        <p:spPr>
          <a:xfrm>
            <a:off x="311699" y="1227696"/>
            <a:ext cx="8520600" cy="3416400"/>
          </a:xfrm>
          <a:prstGeom prst="rect">
            <a:avLst/>
          </a:prstGeom>
          <a:noFill/>
          <a:ln>
            <a:noFill/>
          </a:ln>
        </p:spPr>
        <p:txBody>
          <a:bodyPr anchorCtr="0" anchor="t" bIns="91425" lIns="91425" spcFirstLastPara="1" rIns="91425" wrap="square" tIns="91425">
            <a:normAutofit lnSpcReduction="20000"/>
          </a:bodyPr>
          <a:lstStyle/>
          <a:p>
            <a:pPr indent="-317500" lvl="0" marL="457200" rtl="0" algn="just">
              <a:lnSpc>
                <a:spcPct val="13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Model Variety: Exploring Ensemble and Hybrid Models</a:t>
            </a:r>
            <a:endParaRPr b="1" sz="1400">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leverage the strengths of </a:t>
            </a:r>
            <a:r>
              <a:rPr b="1" lang="en">
                <a:solidFill>
                  <a:schemeClr val="dk1"/>
                </a:solidFill>
                <a:latin typeface="Times New Roman"/>
                <a:ea typeface="Times New Roman"/>
                <a:cs typeface="Times New Roman"/>
                <a:sym typeface="Times New Roman"/>
              </a:rPr>
              <a:t>multiple models</a:t>
            </a:r>
            <a:r>
              <a:rPr lang="en">
                <a:solidFill>
                  <a:schemeClr val="dk1"/>
                </a:solidFill>
                <a:latin typeface="Times New Roman"/>
                <a:ea typeface="Times New Roman"/>
                <a:cs typeface="Times New Roman"/>
                <a:sym typeface="Times New Roman"/>
              </a:rPr>
              <a:t> to improve prediction accuracy.</a:t>
            </a:r>
            <a:endParaRPr>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Develop </a:t>
            </a:r>
            <a:r>
              <a:rPr b="1" lang="en">
                <a:solidFill>
                  <a:schemeClr val="dk1"/>
                </a:solidFill>
                <a:latin typeface="Times New Roman"/>
                <a:ea typeface="Times New Roman"/>
                <a:cs typeface="Times New Roman"/>
                <a:sym typeface="Times New Roman"/>
              </a:rPr>
              <a:t>hybrid models</a:t>
            </a:r>
            <a:r>
              <a:rPr lang="en">
                <a:solidFill>
                  <a:schemeClr val="dk1"/>
                </a:solidFill>
                <a:latin typeface="Times New Roman"/>
                <a:ea typeface="Times New Roman"/>
                <a:cs typeface="Times New Roman"/>
                <a:sym typeface="Times New Roman"/>
              </a:rPr>
              <a:t> combining different types of neural networks (e.g., combining </a:t>
            </a:r>
            <a:r>
              <a:rPr b="1" lang="en">
                <a:solidFill>
                  <a:schemeClr val="dk1"/>
                </a:solidFill>
                <a:latin typeface="Times New Roman"/>
                <a:ea typeface="Times New Roman"/>
                <a:cs typeface="Times New Roman"/>
                <a:sym typeface="Times New Roman"/>
              </a:rPr>
              <a:t>CNNs for spatial data with RNNs</a:t>
            </a:r>
            <a:r>
              <a:rPr lang="en">
                <a:solidFill>
                  <a:schemeClr val="dk1"/>
                </a:solidFill>
                <a:latin typeface="Times New Roman"/>
                <a:ea typeface="Times New Roman"/>
                <a:cs typeface="Times New Roman"/>
                <a:sym typeface="Times New Roman"/>
              </a:rPr>
              <a:t> for temporal data).</a:t>
            </a:r>
            <a:endParaRPr>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Compare the performance of these models using </a:t>
            </a:r>
            <a:r>
              <a:rPr b="1" lang="en">
                <a:solidFill>
                  <a:schemeClr val="dk1"/>
                </a:solidFill>
                <a:latin typeface="Times New Roman"/>
                <a:ea typeface="Times New Roman"/>
                <a:cs typeface="Times New Roman"/>
                <a:sym typeface="Times New Roman"/>
              </a:rPr>
              <a:t>cross-validation</a:t>
            </a:r>
            <a:r>
              <a:rPr lang="en">
                <a:solidFill>
                  <a:schemeClr val="dk1"/>
                </a:solidFill>
                <a:latin typeface="Times New Roman"/>
                <a:ea typeface="Times New Roman"/>
                <a:cs typeface="Times New Roman"/>
                <a:sym typeface="Times New Roman"/>
              </a:rPr>
              <a:t> to ensure robust evaluation.</a:t>
            </a:r>
            <a:endParaRPr>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3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Multi-Modal Integration: Combining Additional Modalities</a:t>
            </a:r>
            <a:endParaRPr b="1" sz="1400">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improve model performance by integrating </a:t>
            </a:r>
            <a:r>
              <a:rPr b="1" lang="en">
                <a:solidFill>
                  <a:schemeClr val="dk1"/>
                </a:solidFill>
                <a:latin typeface="Times New Roman"/>
                <a:ea typeface="Times New Roman"/>
                <a:cs typeface="Times New Roman"/>
                <a:sym typeface="Times New Roman"/>
              </a:rPr>
              <a:t>data from multiple sources</a:t>
            </a:r>
            <a:r>
              <a:rPr lang="en">
                <a:solidFill>
                  <a:schemeClr val="dk1"/>
                </a:solidFill>
                <a:latin typeface="Times New Roman"/>
                <a:ea typeface="Times New Roman"/>
                <a:cs typeface="Times New Roman"/>
                <a:sym typeface="Times New Roman"/>
              </a:rPr>
              <a:t>, such as EEG, ECG, and other physiological signals(hEOG,vEOG,zEMG,GSR, Respiration, PPG, Temperature).</a:t>
            </a:r>
            <a:endParaRPr>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Implement </a:t>
            </a:r>
            <a:r>
              <a:rPr b="1" lang="en">
                <a:solidFill>
                  <a:schemeClr val="dk1"/>
                </a:solidFill>
                <a:latin typeface="Times New Roman"/>
                <a:ea typeface="Times New Roman"/>
                <a:cs typeface="Times New Roman"/>
                <a:sym typeface="Times New Roman"/>
              </a:rPr>
              <a:t>multi-input models</a:t>
            </a:r>
            <a:r>
              <a:rPr lang="en">
                <a:solidFill>
                  <a:schemeClr val="dk1"/>
                </a:solidFill>
                <a:latin typeface="Times New Roman"/>
                <a:ea typeface="Times New Roman"/>
                <a:cs typeface="Times New Roman"/>
                <a:sym typeface="Times New Roman"/>
              </a:rPr>
              <a:t> that can process and integrate these different data sources.</a:t>
            </a:r>
            <a:endParaRPr>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Evaluate the impact of multi-modal integration on model performance.</a:t>
            </a:r>
            <a:endParaRPr>
              <a:solidFill>
                <a:schemeClr val="dk1"/>
              </a:solidFill>
              <a:latin typeface="Times New Roman"/>
              <a:ea typeface="Times New Roman"/>
              <a:cs typeface="Times New Roman"/>
              <a:sym typeface="Times New Roman"/>
            </a:endParaRPr>
          </a:p>
          <a:p>
            <a:pPr indent="0" lvl="0" marL="114300" rtl="0" algn="just">
              <a:lnSpc>
                <a:spcPct val="115000"/>
              </a:lnSpc>
              <a:spcBef>
                <a:spcPts val="1200"/>
              </a:spcBef>
              <a:spcAft>
                <a:spcPts val="0"/>
              </a:spcAft>
              <a:buSzPts val="1800"/>
              <a:buNone/>
            </a:pPr>
            <a:r>
              <a:t/>
            </a:r>
            <a:endParaRPr sz="1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698" y="30133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solidFill>
                  <a:srgbClr val="FF0000"/>
                </a:solidFill>
                <a:latin typeface="Times New Roman"/>
                <a:ea typeface="Times New Roman"/>
                <a:cs typeface="Times New Roman"/>
                <a:sym typeface="Times New Roman"/>
              </a:rPr>
              <a:t>Proposed Methodology</a:t>
            </a:r>
            <a:endParaRPr>
              <a:solidFill>
                <a:srgbClr val="FF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181" name="Google Shape;181;p30"/>
          <p:cNvSpPr/>
          <p:nvPr/>
        </p:nvSpPr>
        <p:spPr>
          <a:xfrm>
            <a:off x="328574" y="101100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0"/>
          <p:cNvSpPr txBox="1"/>
          <p:nvPr>
            <p:ph idx="1" type="body"/>
          </p:nvPr>
        </p:nvSpPr>
        <p:spPr>
          <a:xfrm>
            <a:off x="311699" y="1227696"/>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3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3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Knowledge Distillation: Teacher-Student Approach</a:t>
            </a:r>
            <a:endParaRPr b="1" sz="1400">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Knowledge distillation allows </a:t>
            </a:r>
            <a:r>
              <a:rPr b="1" lang="en">
                <a:solidFill>
                  <a:schemeClr val="dk1"/>
                </a:solidFill>
                <a:latin typeface="Times New Roman"/>
                <a:ea typeface="Times New Roman"/>
                <a:cs typeface="Times New Roman"/>
                <a:sym typeface="Times New Roman"/>
              </a:rPr>
              <a:t>smaller models</a:t>
            </a:r>
            <a:r>
              <a:rPr lang="en">
                <a:solidFill>
                  <a:schemeClr val="dk1"/>
                </a:solidFill>
                <a:latin typeface="Times New Roman"/>
                <a:ea typeface="Times New Roman"/>
                <a:cs typeface="Times New Roman"/>
                <a:sym typeface="Times New Roman"/>
              </a:rPr>
              <a:t> to effectively </a:t>
            </a:r>
            <a:r>
              <a:rPr b="1" lang="en">
                <a:solidFill>
                  <a:schemeClr val="dk1"/>
                </a:solidFill>
                <a:latin typeface="Times New Roman"/>
                <a:ea typeface="Times New Roman"/>
                <a:cs typeface="Times New Roman"/>
                <a:sym typeface="Times New Roman"/>
              </a:rPr>
              <a:t>learn from</a:t>
            </a:r>
            <a:r>
              <a:rPr lang="en">
                <a:solidFill>
                  <a:schemeClr val="dk1"/>
                </a:solidFill>
                <a:latin typeface="Times New Roman"/>
                <a:ea typeface="Times New Roman"/>
                <a:cs typeface="Times New Roman"/>
                <a:sym typeface="Times New Roman"/>
              </a:rPr>
              <a:t> large, complex </a:t>
            </a:r>
            <a:r>
              <a:rPr b="1" lang="en">
                <a:solidFill>
                  <a:schemeClr val="dk1"/>
                </a:solidFill>
                <a:latin typeface="Times New Roman"/>
                <a:ea typeface="Times New Roman"/>
                <a:cs typeface="Times New Roman"/>
                <a:sym typeface="Times New Roman"/>
              </a:rPr>
              <a:t>teacher models</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Fewer input</a:t>
            </a:r>
            <a:r>
              <a:rPr lang="en">
                <a:solidFill>
                  <a:schemeClr val="dk1"/>
                </a:solidFill>
                <a:latin typeface="Times New Roman"/>
                <a:ea typeface="Times New Roman"/>
                <a:cs typeface="Times New Roman"/>
                <a:sym typeface="Times New Roman"/>
              </a:rPr>
              <a:t> channels in </a:t>
            </a:r>
            <a:r>
              <a:rPr b="1" lang="en">
                <a:solidFill>
                  <a:schemeClr val="dk1"/>
                </a:solidFill>
                <a:latin typeface="Times New Roman"/>
                <a:ea typeface="Times New Roman"/>
                <a:cs typeface="Times New Roman"/>
                <a:sym typeface="Times New Roman"/>
              </a:rPr>
              <a:t>student models </a:t>
            </a:r>
            <a:r>
              <a:rPr lang="en">
                <a:solidFill>
                  <a:schemeClr val="dk1"/>
                </a:solidFill>
                <a:latin typeface="Times New Roman"/>
                <a:ea typeface="Times New Roman"/>
                <a:cs typeface="Times New Roman"/>
                <a:sym typeface="Times New Roman"/>
              </a:rPr>
              <a:t>reduce computational load, enabling faster, efficient real-time applications with cost effectiveness</a:t>
            </a:r>
            <a:endParaRPr>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3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Generalization: Ensuring Robustness Across Diverse Datasets</a:t>
            </a:r>
            <a:endParaRPr b="1" sz="1400">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develop models that </a:t>
            </a:r>
            <a:r>
              <a:rPr b="1" lang="en">
                <a:solidFill>
                  <a:schemeClr val="dk1"/>
                </a:solidFill>
                <a:latin typeface="Times New Roman"/>
                <a:ea typeface="Times New Roman"/>
                <a:cs typeface="Times New Roman"/>
                <a:sym typeface="Times New Roman"/>
              </a:rPr>
              <a:t>generalize</a:t>
            </a:r>
            <a:r>
              <a:rPr lang="en">
                <a:solidFill>
                  <a:schemeClr val="dk1"/>
                </a:solidFill>
                <a:latin typeface="Times New Roman"/>
                <a:ea typeface="Times New Roman"/>
                <a:cs typeface="Times New Roman"/>
                <a:sym typeface="Times New Roman"/>
              </a:rPr>
              <a:t> well to new, unseen data.</a:t>
            </a:r>
            <a:endParaRPr sz="1400">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Fine-tune models</a:t>
            </a:r>
            <a:r>
              <a:rPr lang="en">
                <a:solidFill>
                  <a:schemeClr val="dk1"/>
                </a:solidFill>
                <a:latin typeface="Times New Roman"/>
                <a:ea typeface="Times New Roman"/>
                <a:cs typeface="Times New Roman"/>
                <a:sym typeface="Times New Roman"/>
              </a:rPr>
              <a:t> on different datasets without losing generalizability.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113575" y="61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solidFill>
                  <a:srgbClr val="FF0000"/>
                </a:solidFill>
                <a:latin typeface="Times New Roman"/>
                <a:ea typeface="Times New Roman"/>
                <a:cs typeface="Times New Roman"/>
                <a:sym typeface="Times New Roman"/>
              </a:rPr>
              <a:t>Block diagram</a:t>
            </a:r>
            <a:endParaRPr>
              <a:solidFill>
                <a:srgbClr val="FF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188" name="Google Shape;188;p31"/>
          <p:cNvSpPr/>
          <p:nvPr/>
        </p:nvSpPr>
        <p:spPr>
          <a:xfrm>
            <a:off x="241574" y="616925"/>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31"/>
          <p:cNvPicPr preferRelativeResize="0"/>
          <p:nvPr/>
        </p:nvPicPr>
        <p:blipFill>
          <a:blip r:embed="rId3">
            <a:alphaModFix/>
          </a:blip>
          <a:stretch>
            <a:fillRect/>
          </a:stretch>
        </p:blipFill>
        <p:spPr>
          <a:xfrm>
            <a:off x="1065825" y="633725"/>
            <a:ext cx="5831225" cy="436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27199" y="394842"/>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solidFill>
                  <a:srgbClr val="FF0000"/>
                </a:solidFill>
                <a:latin typeface="Times New Roman"/>
                <a:ea typeface="Times New Roman"/>
                <a:cs typeface="Times New Roman"/>
                <a:sym typeface="Times New Roman"/>
              </a:rPr>
              <a:t>Agenda</a:t>
            </a:r>
            <a:endParaRPr>
              <a:solidFill>
                <a:srgbClr val="FF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65" name="Google Shape;65;p14"/>
          <p:cNvSpPr txBox="1"/>
          <p:nvPr>
            <p:ph idx="1" type="body"/>
          </p:nvPr>
        </p:nvSpPr>
        <p:spPr>
          <a:xfrm>
            <a:off x="441499" y="1106399"/>
            <a:ext cx="8009400" cy="3570000"/>
          </a:xfrm>
          <a:prstGeom prst="rect">
            <a:avLst/>
          </a:prstGeom>
          <a:noFill/>
          <a:ln>
            <a:noFill/>
          </a:ln>
        </p:spPr>
        <p:txBody>
          <a:bodyPr anchorCtr="0" anchor="t" bIns="91425" lIns="91425" spcFirstLastPara="1" rIns="91425" wrap="square" tIns="91425">
            <a:noAutofit/>
          </a:bodyPr>
          <a:lstStyle/>
          <a:p>
            <a:pPr indent="-334010" lvl="0" marL="457200" rtl="0" algn="just">
              <a:lnSpc>
                <a:spcPct val="150000"/>
              </a:lnSpc>
              <a:spcBef>
                <a:spcPts val="0"/>
              </a:spcBef>
              <a:spcAft>
                <a:spcPts val="0"/>
              </a:spcAft>
              <a:buClr>
                <a:schemeClr val="dk1"/>
              </a:buClr>
              <a:buSzPts val="1440"/>
              <a:buFont typeface="Times New Roman"/>
              <a:buChar char="●"/>
            </a:pPr>
            <a:r>
              <a:rPr lang="en" sz="1600">
                <a:solidFill>
                  <a:schemeClr val="dk1"/>
                </a:solidFill>
                <a:latin typeface="Times New Roman"/>
                <a:ea typeface="Times New Roman"/>
                <a:cs typeface="Times New Roman"/>
                <a:sym typeface="Times New Roman"/>
              </a:rPr>
              <a:t>Introduction</a:t>
            </a:r>
            <a:endParaRPr/>
          </a:p>
          <a:p>
            <a:pPr indent="-334010" lvl="0" marL="457200" rtl="0" algn="just">
              <a:lnSpc>
                <a:spcPct val="150000"/>
              </a:lnSpc>
              <a:spcBef>
                <a:spcPts val="0"/>
              </a:spcBef>
              <a:spcAft>
                <a:spcPts val="0"/>
              </a:spcAft>
              <a:buClr>
                <a:schemeClr val="dk1"/>
              </a:buClr>
              <a:buSzPts val="1440"/>
              <a:buFont typeface="Times New Roman"/>
              <a:buChar char="●"/>
            </a:pPr>
            <a:r>
              <a:rPr lang="en" sz="1600">
                <a:solidFill>
                  <a:schemeClr val="dk1"/>
                </a:solidFill>
                <a:latin typeface="Times New Roman"/>
                <a:ea typeface="Times New Roman"/>
                <a:cs typeface="Times New Roman"/>
                <a:sym typeface="Times New Roman"/>
              </a:rPr>
              <a:t>Literature Survey</a:t>
            </a:r>
            <a:endParaRPr sz="1600">
              <a:solidFill>
                <a:schemeClr val="dk1"/>
              </a:solidFill>
              <a:latin typeface="Times New Roman"/>
              <a:ea typeface="Times New Roman"/>
              <a:cs typeface="Times New Roman"/>
              <a:sym typeface="Times New Roman"/>
            </a:endParaRPr>
          </a:p>
          <a:p>
            <a:pPr indent="-34417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Dataset Analysis</a:t>
            </a:r>
            <a:endParaRPr sz="1600">
              <a:solidFill>
                <a:schemeClr val="dk1"/>
              </a:solidFill>
              <a:latin typeface="Times New Roman"/>
              <a:ea typeface="Times New Roman"/>
              <a:cs typeface="Times New Roman"/>
              <a:sym typeface="Times New Roman"/>
            </a:endParaRPr>
          </a:p>
          <a:p>
            <a:pPr indent="-334010" lvl="0" marL="457200" rtl="0" algn="just">
              <a:lnSpc>
                <a:spcPct val="150000"/>
              </a:lnSpc>
              <a:spcBef>
                <a:spcPts val="0"/>
              </a:spcBef>
              <a:spcAft>
                <a:spcPts val="0"/>
              </a:spcAft>
              <a:buClr>
                <a:schemeClr val="dk1"/>
              </a:buClr>
              <a:buSzPts val="1440"/>
              <a:buFont typeface="Times New Roman"/>
              <a:buChar char="●"/>
            </a:pPr>
            <a:r>
              <a:rPr lang="en" sz="1600">
                <a:solidFill>
                  <a:schemeClr val="dk1"/>
                </a:solidFill>
                <a:latin typeface="Times New Roman"/>
                <a:ea typeface="Times New Roman"/>
                <a:cs typeface="Times New Roman"/>
                <a:sym typeface="Times New Roman"/>
              </a:rPr>
              <a:t>Gaps Identified</a:t>
            </a:r>
            <a:endParaRPr/>
          </a:p>
          <a:p>
            <a:pPr indent="-334010" lvl="0" marL="457200" rtl="0" algn="just">
              <a:lnSpc>
                <a:spcPct val="150000"/>
              </a:lnSpc>
              <a:spcBef>
                <a:spcPts val="0"/>
              </a:spcBef>
              <a:spcAft>
                <a:spcPts val="0"/>
              </a:spcAft>
              <a:buClr>
                <a:schemeClr val="dk1"/>
              </a:buClr>
              <a:buSzPts val="1440"/>
              <a:buFont typeface="Times New Roman"/>
              <a:buChar char="●"/>
            </a:pPr>
            <a:r>
              <a:rPr lang="en" sz="1600">
                <a:solidFill>
                  <a:schemeClr val="dk1"/>
                </a:solidFill>
                <a:latin typeface="Times New Roman"/>
                <a:ea typeface="Times New Roman"/>
                <a:cs typeface="Times New Roman"/>
                <a:sym typeface="Times New Roman"/>
              </a:rPr>
              <a:t>Proposed Methodology</a:t>
            </a:r>
            <a:endParaRPr/>
          </a:p>
          <a:p>
            <a:pPr indent="-334010" lvl="0" marL="457200" rtl="0" algn="just">
              <a:lnSpc>
                <a:spcPct val="150000"/>
              </a:lnSpc>
              <a:spcBef>
                <a:spcPts val="0"/>
              </a:spcBef>
              <a:spcAft>
                <a:spcPts val="0"/>
              </a:spcAft>
              <a:buClr>
                <a:schemeClr val="dk1"/>
              </a:buClr>
              <a:buSzPts val="1440"/>
              <a:buFont typeface="Times New Roman"/>
              <a:buChar char="●"/>
            </a:pPr>
            <a:r>
              <a:rPr lang="en" sz="1600">
                <a:solidFill>
                  <a:schemeClr val="dk1"/>
                </a:solidFill>
                <a:latin typeface="Times New Roman"/>
                <a:ea typeface="Times New Roman"/>
                <a:cs typeface="Times New Roman"/>
                <a:sym typeface="Times New Roman"/>
              </a:rPr>
              <a:t>Block Diagram </a:t>
            </a:r>
            <a:endParaRPr sz="1600">
              <a:solidFill>
                <a:schemeClr val="dk1"/>
              </a:solidFill>
              <a:latin typeface="Times New Roman"/>
              <a:ea typeface="Times New Roman"/>
              <a:cs typeface="Times New Roman"/>
              <a:sym typeface="Times New Roman"/>
            </a:endParaRPr>
          </a:p>
          <a:p>
            <a:pPr indent="-34417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Implementation and Result</a:t>
            </a:r>
            <a:endParaRPr sz="1600">
              <a:solidFill>
                <a:schemeClr val="dk1"/>
              </a:solidFill>
              <a:latin typeface="Times New Roman"/>
              <a:ea typeface="Times New Roman"/>
              <a:cs typeface="Times New Roman"/>
              <a:sym typeface="Times New Roman"/>
            </a:endParaRPr>
          </a:p>
          <a:p>
            <a:pPr indent="-334010" lvl="0" marL="457200" rtl="0" algn="just">
              <a:lnSpc>
                <a:spcPct val="150000"/>
              </a:lnSpc>
              <a:spcBef>
                <a:spcPts val="0"/>
              </a:spcBef>
              <a:spcAft>
                <a:spcPts val="0"/>
              </a:spcAft>
              <a:buClr>
                <a:schemeClr val="dk1"/>
              </a:buClr>
              <a:buSzPts val="1440"/>
              <a:buFont typeface="Times New Roman"/>
              <a:buChar char="●"/>
            </a:pPr>
            <a:r>
              <a:rPr lang="en" sz="1600">
                <a:solidFill>
                  <a:schemeClr val="dk1"/>
                </a:solidFill>
                <a:latin typeface="Times New Roman"/>
                <a:ea typeface="Times New Roman"/>
                <a:cs typeface="Times New Roman"/>
                <a:sym typeface="Times New Roman"/>
              </a:rPr>
              <a:t>Requirements</a:t>
            </a:r>
            <a:endParaRPr/>
          </a:p>
          <a:p>
            <a:pPr indent="-334010" lvl="0" marL="457200" rtl="0" algn="just">
              <a:lnSpc>
                <a:spcPct val="150000"/>
              </a:lnSpc>
              <a:spcBef>
                <a:spcPts val="0"/>
              </a:spcBef>
              <a:spcAft>
                <a:spcPts val="0"/>
              </a:spcAft>
              <a:buClr>
                <a:schemeClr val="dk1"/>
              </a:buClr>
              <a:buSzPts val="1440"/>
              <a:buFont typeface="Times New Roman"/>
              <a:buChar char="●"/>
            </a:pPr>
            <a:r>
              <a:rPr lang="en" sz="1600">
                <a:solidFill>
                  <a:schemeClr val="dk1"/>
                </a:solidFill>
                <a:latin typeface="Times New Roman"/>
                <a:ea typeface="Times New Roman"/>
                <a:cs typeface="Times New Roman"/>
                <a:sym typeface="Times New Roman"/>
              </a:rPr>
              <a:t>References</a:t>
            </a:r>
            <a:endParaRPr sz="1600">
              <a:solidFill>
                <a:schemeClr val="dk1"/>
              </a:solidFill>
              <a:latin typeface="Times New Roman"/>
              <a:ea typeface="Times New Roman"/>
              <a:cs typeface="Times New Roman"/>
              <a:sym typeface="Times New Roman"/>
            </a:endParaRPr>
          </a:p>
          <a:p>
            <a:pPr indent="-171450" lvl="0" marL="285750" rtl="0" algn="just">
              <a:lnSpc>
                <a:spcPct val="115000"/>
              </a:lnSpc>
              <a:spcBef>
                <a:spcPts val="1200"/>
              </a:spcBef>
              <a:spcAft>
                <a:spcPts val="1200"/>
              </a:spcAft>
              <a:buSzPts val="1800"/>
              <a:buFont typeface="Arial"/>
              <a:buNone/>
            </a:pPr>
            <a:r>
              <a:t/>
            </a:r>
            <a:endParaRPr sz="1600"/>
          </a:p>
        </p:txBody>
      </p:sp>
      <p:sp>
        <p:nvSpPr>
          <p:cNvPr id="66" name="Google Shape;66;p14"/>
          <p:cNvSpPr/>
          <p:nvPr/>
        </p:nvSpPr>
        <p:spPr>
          <a:xfrm>
            <a:off x="327199" y="1106399"/>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76925" y="10486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Knowledge Distillation</a:t>
            </a:r>
            <a:endParaRPr sz="2500">
              <a:solidFill>
                <a:srgbClr val="FF0000"/>
              </a:solidFill>
              <a:highlight>
                <a:schemeClr val="lt1"/>
              </a:highlight>
              <a:latin typeface="Times New Roman"/>
              <a:ea typeface="Times New Roman"/>
              <a:cs typeface="Times New Roman"/>
              <a:sym typeface="Times New Roman"/>
            </a:endParaRPr>
          </a:p>
        </p:txBody>
      </p:sp>
      <p:sp>
        <p:nvSpPr>
          <p:cNvPr id="195" name="Google Shape;195;p32"/>
          <p:cNvSpPr/>
          <p:nvPr/>
        </p:nvSpPr>
        <p:spPr>
          <a:xfrm>
            <a:off x="186300" y="677575"/>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2"/>
          <p:cNvSpPr txBox="1"/>
          <p:nvPr/>
        </p:nvSpPr>
        <p:spPr>
          <a:xfrm>
            <a:off x="284100" y="951400"/>
            <a:ext cx="8458800" cy="38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Knowledge distillation is a technique in machine learning where a smaller, simpler model (called the </a:t>
            </a:r>
            <a:r>
              <a:rPr b="1" lang="en" sz="1500">
                <a:solidFill>
                  <a:schemeClr val="dk1"/>
                </a:solidFill>
                <a:latin typeface="Times New Roman"/>
                <a:ea typeface="Times New Roman"/>
                <a:cs typeface="Times New Roman"/>
                <a:sym typeface="Times New Roman"/>
              </a:rPr>
              <a:t>student model</a:t>
            </a:r>
            <a:r>
              <a:rPr lang="en" sz="1500">
                <a:solidFill>
                  <a:schemeClr val="dk1"/>
                </a:solidFill>
                <a:latin typeface="Times New Roman"/>
                <a:ea typeface="Times New Roman"/>
                <a:cs typeface="Times New Roman"/>
                <a:sym typeface="Times New Roman"/>
              </a:rPr>
              <a:t>) is trained to </a:t>
            </a:r>
            <a:r>
              <a:rPr b="1" lang="en" sz="1500">
                <a:solidFill>
                  <a:schemeClr val="dk1"/>
                </a:solidFill>
                <a:latin typeface="Times New Roman"/>
                <a:ea typeface="Times New Roman"/>
                <a:cs typeface="Times New Roman"/>
                <a:sym typeface="Times New Roman"/>
              </a:rPr>
              <a:t>mimic</a:t>
            </a:r>
            <a:r>
              <a:rPr lang="en" sz="1500">
                <a:solidFill>
                  <a:schemeClr val="dk1"/>
                </a:solidFill>
                <a:latin typeface="Times New Roman"/>
                <a:ea typeface="Times New Roman"/>
                <a:cs typeface="Times New Roman"/>
                <a:sym typeface="Times New Roman"/>
              </a:rPr>
              <a:t> the behavior of a larger, more complex model (called the </a:t>
            </a:r>
            <a:r>
              <a:rPr b="1" lang="en" sz="1500">
                <a:solidFill>
                  <a:schemeClr val="dk1"/>
                </a:solidFill>
                <a:latin typeface="Times New Roman"/>
                <a:ea typeface="Times New Roman"/>
                <a:cs typeface="Times New Roman"/>
                <a:sym typeface="Times New Roman"/>
              </a:rPr>
              <a:t>teacher model</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Key components of knowledge distillation: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Teacher Model</a:t>
            </a:r>
            <a:r>
              <a:rPr lang="en" sz="1500">
                <a:solidFill>
                  <a:schemeClr val="dk1"/>
                </a:solidFill>
                <a:latin typeface="Times New Roman"/>
                <a:ea typeface="Times New Roman"/>
                <a:cs typeface="Times New Roman"/>
                <a:sym typeface="Times New Roman"/>
              </a:rPr>
              <a:t>: A large (in terms of layers, parameters and inputs), complex and accurate model.</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Student Model</a:t>
            </a:r>
            <a:r>
              <a:rPr lang="en" sz="1500">
                <a:solidFill>
                  <a:schemeClr val="dk1"/>
                </a:solidFill>
                <a:latin typeface="Times New Roman"/>
                <a:ea typeface="Times New Roman"/>
                <a:cs typeface="Times New Roman"/>
                <a:sym typeface="Times New Roman"/>
              </a:rPr>
              <a:t>: A smaller, efficient model replicating the teacher.</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Soft Targets</a:t>
            </a:r>
            <a:r>
              <a:rPr lang="en" sz="1500">
                <a:solidFill>
                  <a:schemeClr val="dk1"/>
                </a:solidFill>
                <a:latin typeface="Times New Roman"/>
                <a:ea typeface="Times New Roman"/>
                <a:cs typeface="Times New Roman"/>
                <a:sym typeface="Times New Roman"/>
              </a:rPr>
              <a:t>: The student learns from the teacher’s output probabilities, not just class labels.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Hard Loss: </a:t>
            </a:r>
            <a:r>
              <a:rPr lang="en" sz="1500">
                <a:solidFill>
                  <a:schemeClr val="dk1"/>
                </a:solidFill>
                <a:latin typeface="Times New Roman"/>
                <a:ea typeface="Times New Roman"/>
                <a:cs typeface="Times New Roman"/>
                <a:sym typeface="Times New Roman"/>
              </a:rPr>
              <a:t>Measures the difference between the student model's predictions and the true labels, ensuring the student learns from both soft teacher outputs and ground truth.</a:t>
            </a:r>
            <a:r>
              <a:rPr b="1" lang="en" sz="1500">
                <a:solidFill>
                  <a:schemeClr val="dk1"/>
                </a:solidFill>
                <a:latin typeface="Times New Roman"/>
                <a:ea typeface="Times New Roman"/>
                <a:cs typeface="Times New Roman"/>
                <a:sym typeface="Times New Roman"/>
              </a:rPr>
              <a:t> </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Loss Function</a:t>
            </a:r>
            <a:r>
              <a:rPr lang="en" sz="1500">
                <a:solidFill>
                  <a:schemeClr val="dk1"/>
                </a:solidFill>
                <a:latin typeface="Times New Roman"/>
                <a:ea typeface="Times New Roman"/>
                <a:cs typeface="Times New Roman"/>
                <a:sym typeface="Times New Roman"/>
              </a:rPr>
              <a:t>: Combines standard loss (e.g., cross-entropy) and distillation loss to match the teacher’s output.</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31116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Knowledge Distillation</a:t>
            </a:r>
            <a:endParaRPr sz="2500">
              <a:solidFill>
                <a:srgbClr val="FF0000"/>
              </a:solidFill>
              <a:highlight>
                <a:schemeClr val="lt1"/>
              </a:highlight>
              <a:latin typeface="Times New Roman"/>
              <a:ea typeface="Times New Roman"/>
              <a:cs typeface="Times New Roman"/>
              <a:sym typeface="Times New Roman"/>
            </a:endParaRPr>
          </a:p>
        </p:txBody>
      </p:sp>
      <p:sp>
        <p:nvSpPr>
          <p:cNvPr id="202" name="Google Shape;202;p33"/>
          <p:cNvSpPr/>
          <p:nvPr/>
        </p:nvSpPr>
        <p:spPr>
          <a:xfrm>
            <a:off x="328575" y="101100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p33"/>
          <p:cNvPicPr preferRelativeResize="0"/>
          <p:nvPr/>
        </p:nvPicPr>
        <p:blipFill>
          <a:blip r:embed="rId3">
            <a:alphaModFix/>
          </a:blip>
          <a:stretch>
            <a:fillRect/>
          </a:stretch>
        </p:blipFill>
        <p:spPr>
          <a:xfrm>
            <a:off x="369000" y="1543000"/>
            <a:ext cx="8422949" cy="2734550"/>
          </a:xfrm>
          <a:prstGeom prst="rect">
            <a:avLst/>
          </a:prstGeom>
          <a:noFill/>
          <a:ln>
            <a:noFill/>
          </a:ln>
        </p:spPr>
      </p:pic>
      <p:sp>
        <p:nvSpPr>
          <p:cNvPr id="204" name="Google Shape;204;p33"/>
          <p:cNvSpPr txBox="1"/>
          <p:nvPr/>
        </p:nvSpPr>
        <p:spPr>
          <a:xfrm>
            <a:off x="382775" y="1124400"/>
            <a:ext cx="31428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Flow Diagram:</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Details of Layers used in each model</a:t>
            </a:r>
            <a:endParaRPr sz="2500">
              <a:solidFill>
                <a:srgbClr val="FF0000"/>
              </a:solidFill>
              <a:highlight>
                <a:schemeClr val="lt1"/>
              </a:highlight>
              <a:latin typeface="Times New Roman"/>
              <a:ea typeface="Times New Roman"/>
              <a:cs typeface="Times New Roman"/>
              <a:sym typeface="Times New Roman"/>
            </a:endParaRPr>
          </a:p>
        </p:txBody>
      </p:sp>
      <p:sp>
        <p:nvSpPr>
          <p:cNvPr id="210" name="Google Shape;210;p34"/>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4"/>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12" name="Google Shape;212;p34"/>
          <p:cNvSpPr txBox="1"/>
          <p:nvPr/>
        </p:nvSpPr>
        <p:spPr>
          <a:xfrm>
            <a:off x="284100" y="951400"/>
            <a:ext cx="8458800" cy="385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The layers used in the models: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Dense(Fully Connected) Layers</a:t>
            </a:r>
            <a:r>
              <a:rPr lang="en" sz="1500">
                <a:solidFill>
                  <a:schemeClr val="dk1"/>
                </a:solidFill>
                <a:latin typeface="Times New Roman"/>
                <a:ea typeface="Times New Roman"/>
                <a:cs typeface="Times New Roman"/>
                <a:sym typeface="Times New Roman"/>
              </a:rPr>
              <a:t> - Each neuron is connected to every other neuron in the previous and next layers.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LSTM Layer</a:t>
            </a:r>
            <a:r>
              <a:rPr lang="en" sz="1500">
                <a:solidFill>
                  <a:schemeClr val="dk1"/>
                </a:solidFill>
                <a:latin typeface="Times New Roman"/>
                <a:ea typeface="Times New Roman"/>
                <a:cs typeface="Times New Roman"/>
                <a:sym typeface="Times New Roman"/>
              </a:rPr>
              <a:t> - Gates: Input gate, forget gate, and output gate control the flow of information.</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Conv1D/Conv2D Layers</a:t>
            </a:r>
            <a:r>
              <a:rPr lang="en" sz="1500">
                <a:solidFill>
                  <a:schemeClr val="dk1"/>
                </a:solidFill>
                <a:latin typeface="Times New Roman"/>
                <a:ea typeface="Times New Roman"/>
                <a:cs typeface="Times New Roman"/>
                <a:sym typeface="Times New Roman"/>
              </a:rPr>
              <a:t> - Extract features from the input by sliding filters (kernels)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Pooling Layers</a:t>
            </a:r>
            <a:r>
              <a:rPr lang="en" sz="1500">
                <a:solidFill>
                  <a:schemeClr val="dk1"/>
                </a:solidFill>
                <a:latin typeface="Times New Roman"/>
                <a:ea typeface="Times New Roman"/>
                <a:cs typeface="Times New Roman"/>
                <a:sym typeface="Times New Roman"/>
              </a:rPr>
              <a:t> - Reduces the dimensionality of the output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Flatten Layer</a:t>
            </a:r>
            <a:r>
              <a:rPr lang="en" sz="1500">
                <a:solidFill>
                  <a:schemeClr val="dk1"/>
                </a:solidFill>
                <a:latin typeface="Times New Roman"/>
                <a:ea typeface="Times New Roman"/>
                <a:cs typeface="Times New Roman"/>
                <a:sym typeface="Times New Roman"/>
              </a:rPr>
              <a:t> - Converts multi-dimensional data into a 1D vector to feed into dense layer.</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Activation Functions Used:</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ReLU (Rectified Linear Unit)</a:t>
            </a:r>
            <a:r>
              <a:rPr lang="en" sz="1500">
                <a:solidFill>
                  <a:schemeClr val="dk1"/>
                </a:solidFill>
                <a:latin typeface="Times New Roman"/>
                <a:ea typeface="Times New Roman"/>
                <a:cs typeface="Times New Roman"/>
                <a:sym typeface="Times New Roman"/>
              </a:rPr>
              <a:t>  - It outputs the input directly if it is positive; otherwise, it outputs zero.</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Softmax </a:t>
            </a:r>
            <a:r>
              <a:rPr lang="en" sz="1500">
                <a:solidFill>
                  <a:schemeClr val="dk1"/>
                </a:solidFill>
                <a:latin typeface="Times New Roman"/>
                <a:ea typeface="Times New Roman"/>
                <a:cs typeface="Times New Roman"/>
                <a:sym typeface="Times New Roman"/>
              </a:rPr>
              <a:t>- Normalizes the output into a probability distribution over multiple classes.</a:t>
            </a:r>
            <a:endParaRPr sz="15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Details of Layers used in each model</a:t>
            </a:r>
            <a:endParaRPr sz="2500">
              <a:solidFill>
                <a:srgbClr val="FF0000"/>
              </a:solidFill>
              <a:highlight>
                <a:schemeClr val="lt1"/>
              </a:highlight>
              <a:latin typeface="Times New Roman"/>
              <a:ea typeface="Times New Roman"/>
              <a:cs typeface="Times New Roman"/>
              <a:sym typeface="Times New Roman"/>
            </a:endParaRPr>
          </a:p>
        </p:txBody>
      </p:sp>
      <p:sp>
        <p:nvSpPr>
          <p:cNvPr id="218" name="Google Shape;218;p35"/>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5"/>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20" name="Google Shape;220;p35"/>
          <p:cNvSpPr txBox="1"/>
          <p:nvPr/>
        </p:nvSpPr>
        <p:spPr>
          <a:xfrm>
            <a:off x="284100" y="951400"/>
            <a:ext cx="8458800" cy="385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Loss Functions Used</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Categorical Cross-entropy</a:t>
            </a:r>
            <a:r>
              <a:rPr lang="en" sz="1500">
                <a:solidFill>
                  <a:schemeClr val="dk1"/>
                </a:solidFill>
                <a:latin typeface="Times New Roman"/>
                <a:ea typeface="Times New Roman"/>
                <a:cs typeface="Times New Roman"/>
                <a:sym typeface="Times New Roman"/>
              </a:rPr>
              <a:t> - </a:t>
            </a:r>
            <a:r>
              <a:rPr lang="en" sz="1500">
                <a:solidFill>
                  <a:schemeClr val="dk1"/>
                </a:solidFill>
                <a:latin typeface="Times New Roman"/>
                <a:ea typeface="Times New Roman"/>
                <a:cs typeface="Times New Roman"/>
                <a:sym typeface="Times New Roman"/>
              </a:rPr>
              <a:t>Measures the difference between the true label (one-hot encoded) and the predicted probability distribution.</a:t>
            </a:r>
            <a:endParaRPr sz="1500">
              <a:solidFill>
                <a:schemeClr val="dk1"/>
              </a:solidFill>
              <a:latin typeface="Times New Roman"/>
              <a:ea typeface="Times New Roman"/>
              <a:cs typeface="Times New Roman"/>
              <a:sym typeface="Times New Roman"/>
            </a:endParaRPr>
          </a:p>
          <a:p>
            <a:pPr indent="0" lvl="0" marL="457200" rtl="0" algn="ctr">
              <a:lnSpc>
                <a:spcPct val="115000"/>
              </a:lnSpc>
              <a:spcBef>
                <a:spcPts val="1200"/>
              </a:spcBef>
              <a:spcAft>
                <a:spcPts val="0"/>
              </a:spcAft>
              <a:buNone/>
            </a:pPr>
            <a:r>
              <a:rPr b="1" lang="en" sz="1500">
                <a:solidFill>
                  <a:srgbClr val="FF0000"/>
                </a:solidFill>
                <a:latin typeface="Times New Roman"/>
                <a:ea typeface="Times New Roman"/>
                <a:cs typeface="Times New Roman"/>
                <a:sym typeface="Times New Roman"/>
              </a:rPr>
              <a:t>Loss = −∑​y</a:t>
            </a:r>
            <a:r>
              <a:rPr b="1" lang="en" sz="1000">
                <a:solidFill>
                  <a:srgbClr val="FF0000"/>
                </a:solidFill>
                <a:latin typeface="Times New Roman"/>
                <a:ea typeface="Times New Roman"/>
                <a:cs typeface="Times New Roman"/>
                <a:sym typeface="Times New Roman"/>
              </a:rPr>
              <a:t>i</a:t>
            </a:r>
            <a:r>
              <a:rPr b="1" lang="en" sz="1500">
                <a:solidFill>
                  <a:srgbClr val="FF0000"/>
                </a:solidFill>
                <a:latin typeface="Times New Roman"/>
                <a:ea typeface="Times New Roman"/>
                <a:cs typeface="Times New Roman"/>
                <a:sym typeface="Times New Roman"/>
              </a:rPr>
              <a:t>​log(y</a:t>
            </a:r>
            <a:r>
              <a:rPr b="1" lang="en" sz="1000">
                <a:solidFill>
                  <a:srgbClr val="FF0000"/>
                </a:solidFill>
                <a:latin typeface="Times New Roman"/>
                <a:ea typeface="Times New Roman"/>
                <a:cs typeface="Times New Roman"/>
                <a:sym typeface="Times New Roman"/>
              </a:rPr>
              <a:t>i</a:t>
            </a:r>
            <a:r>
              <a:rPr b="1" lang="en" sz="1500">
                <a:solidFill>
                  <a:srgbClr val="FF0000"/>
                </a:solidFill>
                <a:latin typeface="Times New Roman"/>
                <a:ea typeface="Times New Roman"/>
                <a:cs typeface="Times New Roman"/>
                <a:sym typeface="Times New Roman"/>
              </a:rPr>
              <a:t>​`)</a:t>
            </a:r>
            <a:endParaRPr b="1" sz="1500">
              <a:solidFill>
                <a:srgbClr val="FF0000"/>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Sparse Categorical Cross-entropy</a:t>
            </a:r>
            <a:r>
              <a:rPr lang="en" sz="1500">
                <a:solidFill>
                  <a:schemeClr val="dk1"/>
                </a:solidFill>
                <a:latin typeface="Times New Roman"/>
                <a:ea typeface="Times New Roman"/>
                <a:cs typeface="Times New Roman"/>
                <a:sym typeface="Times New Roman"/>
              </a:rPr>
              <a:t> - U</a:t>
            </a:r>
            <a:r>
              <a:rPr lang="en" sz="1500">
                <a:solidFill>
                  <a:schemeClr val="dk1"/>
                </a:solidFill>
                <a:latin typeface="Times New Roman"/>
                <a:ea typeface="Times New Roman"/>
                <a:cs typeface="Times New Roman"/>
                <a:sym typeface="Times New Roman"/>
              </a:rPr>
              <a:t>sed when the labels are not one-hot encoded.</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Soft Loss (Distillation Loss)</a:t>
            </a:r>
            <a:r>
              <a:rPr lang="en" sz="1500">
                <a:solidFill>
                  <a:schemeClr val="dk1"/>
                </a:solidFill>
                <a:latin typeface="Times New Roman"/>
                <a:ea typeface="Times New Roman"/>
                <a:cs typeface="Times New Roman"/>
                <a:sym typeface="Times New Roman"/>
              </a:rPr>
              <a:t> - helps the student model learn from the teacher model's softer predictions (i.e., probabilities) </a:t>
            </a:r>
            <a:endParaRPr sz="1500">
              <a:solidFill>
                <a:schemeClr val="dk1"/>
              </a:solidFill>
              <a:latin typeface="Times New Roman"/>
              <a:ea typeface="Times New Roman"/>
              <a:cs typeface="Times New Roman"/>
              <a:sym typeface="Times New Roman"/>
            </a:endParaRPr>
          </a:p>
          <a:p>
            <a:pPr indent="0" lvl="0" marL="457200" rtl="0" algn="ctr">
              <a:lnSpc>
                <a:spcPct val="115000"/>
              </a:lnSpc>
              <a:spcBef>
                <a:spcPts val="1200"/>
              </a:spcBef>
              <a:spcAft>
                <a:spcPts val="0"/>
              </a:spcAft>
              <a:buNone/>
            </a:pPr>
            <a:r>
              <a:rPr b="1" lang="en" sz="1500">
                <a:solidFill>
                  <a:srgbClr val="FF0000"/>
                </a:solidFill>
                <a:latin typeface="Times New Roman"/>
                <a:ea typeface="Times New Roman"/>
                <a:cs typeface="Times New Roman"/>
                <a:sym typeface="Times New Roman"/>
              </a:rPr>
              <a:t>Soft Loss = CrossEntropy(Teacher Predictions (softened),Student Predictions (softened))</a:t>
            </a:r>
            <a:endParaRPr b="1" sz="1500">
              <a:solidFill>
                <a:srgbClr val="FF0000"/>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Hard Loss - </a:t>
            </a:r>
            <a:r>
              <a:rPr lang="en" sz="1500">
                <a:solidFill>
                  <a:schemeClr val="dk1"/>
                </a:solidFill>
                <a:latin typeface="Times New Roman"/>
                <a:ea typeface="Times New Roman"/>
                <a:cs typeface="Times New Roman"/>
                <a:sym typeface="Times New Roman"/>
              </a:rPr>
              <a:t>Allows student model to learn directly from the ground-truth labels(true class labels)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Combined Loss</a:t>
            </a:r>
            <a:r>
              <a:rPr lang="en" sz="1500">
                <a:solidFill>
                  <a:schemeClr val="dk1"/>
                </a:solidFill>
                <a:latin typeface="Times New Roman"/>
                <a:ea typeface="Times New Roman"/>
                <a:cs typeface="Times New Roman"/>
                <a:sym typeface="Times New Roman"/>
              </a:rPr>
              <a:t> -  Soft and hard losses are typically combined using a weighting factor α</a:t>
            </a:r>
            <a:endParaRPr sz="1500">
              <a:solidFill>
                <a:schemeClr val="dk1"/>
              </a:solidFill>
              <a:latin typeface="Times New Roman"/>
              <a:ea typeface="Times New Roman"/>
              <a:cs typeface="Times New Roman"/>
              <a:sym typeface="Times New Roman"/>
            </a:endParaRPr>
          </a:p>
          <a:p>
            <a:pPr indent="0" lvl="0" marL="457200" rtl="0" algn="ctr">
              <a:lnSpc>
                <a:spcPct val="115000"/>
              </a:lnSpc>
              <a:spcBef>
                <a:spcPts val="1200"/>
              </a:spcBef>
              <a:spcAft>
                <a:spcPts val="1200"/>
              </a:spcAft>
              <a:buNone/>
            </a:pPr>
            <a:r>
              <a:rPr b="1" lang="en" sz="1500">
                <a:solidFill>
                  <a:srgbClr val="FF0000"/>
                </a:solidFill>
                <a:latin typeface="Times New Roman"/>
                <a:ea typeface="Times New Roman"/>
                <a:cs typeface="Times New Roman"/>
                <a:sym typeface="Times New Roman"/>
              </a:rPr>
              <a:t>Total Loss = α⋅Soft Loss + (1−α)⋅Hard Loss</a:t>
            </a:r>
            <a:endParaRPr b="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Details of Layers used in each model</a:t>
            </a:r>
            <a:endParaRPr sz="2500">
              <a:solidFill>
                <a:srgbClr val="FF0000"/>
              </a:solidFill>
              <a:highlight>
                <a:schemeClr val="lt1"/>
              </a:highlight>
              <a:latin typeface="Times New Roman"/>
              <a:ea typeface="Times New Roman"/>
              <a:cs typeface="Times New Roman"/>
              <a:sym typeface="Times New Roman"/>
            </a:endParaRPr>
          </a:p>
        </p:txBody>
      </p:sp>
      <p:sp>
        <p:nvSpPr>
          <p:cNvPr id="226" name="Google Shape;226;p36"/>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6"/>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28" name="Google Shape;228;p36"/>
          <p:cNvSpPr txBox="1"/>
          <p:nvPr/>
        </p:nvSpPr>
        <p:spPr>
          <a:xfrm>
            <a:off x="284100" y="951400"/>
            <a:ext cx="8458800" cy="385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500">
                <a:solidFill>
                  <a:schemeClr val="dk1"/>
                </a:solidFill>
                <a:latin typeface="Times New Roman"/>
                <a:ea typeface="Times New Roman"/>
                <a:cs typeface="Times New Roman"/>
                <a:sym typeface="Times New Roman"/>
              </a:rPr>
              <a:t>Adam Optimizer (Adaptive Moment Estimation)</a:t>
            </a:r>
            <a:r>
              <a:rPr b="1" lang="en" sz="1500">
                <a:solidFill>
                  <a:schemeClr val="dk1"/>
                </a:solidFill>
                <a:latin typeface="Times New Roman"/>
                <a:ea typeface="Times New Roman"/>
                <a:cs typeface="Times New Roman"/>
                <a:sym typeface="Times New Roman"/>
              </a:rPr>
              <a:t>:</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ombines the advantages of two other optimizers: </a:t>
            </a:r>
            <a:r>
              <a:rPr b="1" lang="en" sz="1500">
                <a:solidFill>
                  <a:schemeClr val="dk1"/>
                </a:solidFill>
                <a:latin typeface="Times New Roman"/>
                <a:ea typeface="Times New Roman"/>
                <a:cs typeface="Times New Roman"/>
                <a:sym typeface="Times New Roman"/>
              </a:rPr>
              <a:t>AdaGrad</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RMSProp</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Adapts the learning rate individually for each parameter by calculating first and second moments (mean and variance) of the gradients.</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First Moment (m):</a:t>
            </a:r>
            <a:r>
              <a:rPr lang="en" sz="1500">
                <a:solidFill>
                  <a:schemeClr val="dk1"/>
                </a:solidFill>
                <a:latin typeface="Times New Roman"/>
                <a:ea typeface="Times New Roman"/>
                <a:cs typeface="Times New Roman"/>
                <a:sym typeface="Times New Roman"/>
              </a:rPr>
              <a:t> The exponentially decaying average of the gradient (like momentum).</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Second Moment (v):</a:t>
            </a:r>
            <a:r>
              <a:rPr lang="en" sz="1500">
                <a:solidFill>
                  <a:schemeClr val="dk1"/>
                </a:solidFill>
                <a:latin typeface="Times New Roman"/>
                <a:ea typeface="Times New Roman"/>
                <a:cs typeface="Times New Roman"/>
                <a:sym typeface="Times New Roman"/>
              </a:rPr>
              <a:t> The exponentially decaying average of the squared gradient (similar to RMSProp).</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Other Hyperparameters</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Temperature</a:t>
            </a:r>
            <a:r>
              <a:rPr lang="en" sz="1500">
                <a:solidFill>
                  <a:schemeClr val="dk1"/>
                </a:solidFill>
                <a:latin typeface="Times New Roman"/>
                <a:ea typeface="Times New Roman"/>
                <a:cs typeface="Times New Roman"/>
                <a:sym typeface="Times New Roman"/>
              </a:rPr>
              <a:t>  - </a:t>
            </a:r>
            <a:r>
              <a:rPr lang="en" sz="1500">
                <a:solidFill>
                  <a:schemeClr val="dk1"/>
                </a:solidFill>
                <a:latin typeface="Times New Roman"/>
                <a:ea typeface="Times New Roman"/>
                <a:cs typeface="Times New Roman"/>
                <a:sym typeface="Times New Roman"/>
              </a:rPr>
              <a:t>controls the </a:t>
            </a:r>
            <a:r>
              <a:rPr b="1" lang="en" sz="1500">
                <a:solidFill>
                  <a:schemeClr val="dk1"/>
                </a:solidFill>
                <a:latin typeface="Times New Roman"/>
                <a:ea typeface="Times New Roman"/>
                <a:cs typeface="Times New Roman"/>
                <a:sym typeface="Times New Roman"/>
              </a:rPr>
              <a:t>softness</a:t>
            </a:r>
            <a:r>
              <a:rPr lang="en" sz="1500">
                <a:solidFill>
                  <a:schemeClr val="dk1"/>
                </a:solidFill>
                <a:latin typeface="Times New Roman"/>
                <a:ea typeface="Times New Roman"/>
                <a:cs typeface="Times New Roman"/>
                <a:sym typeface="Times New Roman"/>
              </a:rPr>
              <a:t> of the teacher model's output probabilities (logits) when generating soft labels</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Alpha (α)</a:t>
            </a:r>
            <a:r>
              <a:rPr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controls the </a:t>
            </a:r>
            <a:r>
              <a:rPr b="1" lang="en" sz="1500">
                <a:solidFill>
                  <a:schemeClr val="dk1"/>
                </a:solidFill>
                <a:latin typeface="Times New Roman"/>
                <a:ea typeface="Times New Roman"/>
                <a:cs typeface="Times New Roman"/>
                <a:sym typeface="Times New Roman"/>
              </a:rPr>
              <a:t>balance</a:t>
            </a:r>
            <a:r>
              <a:rPr lang="en" sz="1500">
                <a:solidFill>
                  <a:schemeClr val="dk1"/>
                </a:solidFill>
                <a:latin typeface="Times New Roman"/>
                <a:ea typeface="Times New Roman"/>
                <a:cs typeface="Times New Roman"/>
                <a:sym typeface="Times New Roman"/>
              </a:rPr>
              <a:t> between the distillation loss (soft labels from the teacher) and the hard loss (true labels).</a:t>
            </a:r>
            <a:endParaRPr sz="15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Code Structure</a:t>
            </a:r>
            <a:endParaRPr sz="2500">
              <a:solidFill>
                <a:srgbClr val="FF0000"/>
              </a:solidFill>
              <a:highlight>
                <a:schemeClr val="lt1"/>
              </a:highlight>
              <a:latin typeface="Times New Roman"/>
              <a:ea typeface="Times New Roman"/>
              <a:cs typeface="Times New Roman"/>
              <a:sym typeface="Times New Roman"/>
            </a:endParaRPr>
          </a:p>
        </p:txBody>
      </p:sp>
      <p:sp>
        <p:nvSpPr>
          <p:cNvPr id="234" name="Google Shape;234;p37"/>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7"/>
          <p:cNvSpPr txBox="1"/>
          <p:nvPr/>
        </p:nvSpPr>
        <p:spPr>
          <a:xfrm>
            <a:off x="250875" y="873150"/>
            <a:ext cx="4220700" cy="414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solidFill>
                  <a:schemeClr val="dk1"/>
                </a:solidFill>
                <a:highlight>
                  <a:schemeClr val="lt1"/>
                </a:highlight>
                <a:latin typeface="Courier New"/>
                <a:ea typeface="Courier New"/>
                <a:cs typeface="Courier New"/>
                <a:sym typeface="Courier New"/>
              </a:rPr>
              <a:t>teacher_model</a:t>
            </a:r>
            <a:r>
              <a:rPr lang="en" sz="1050">
                <a:solidFill>
                  <a:schemeClr val="dk1"/>
                </a:solidFill>
                <a:highlight>
                  <a:schemeClr val="lt1"/>
                </a:highlight>
                <a:latin typeface="Courier New"/>
                <a:ea typeface="Courier New"/>
                <a:cs typeface="Courier New"/>
                <a:sym typeface="Courier New"/>
              </a:rPr>
              <a:t> = create_teacher_model()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teacher_model.fit(X_train, y_train, epochs=</a:t>
            </a:r>
            <a:r>
              <a:rPr lang="en" sz="1050">
                <a:solidFill>
                  <a:srgbClr val="116644"/>
                </a:solidFill>
                <a:highlight>
                  <a:schemeClr val="lt1"/>
                </a:highlight>
                <a:latin typeface="Courier New"/>
                <a:ea typeface="Courier New"/>
                <a:cs typeface="Courier New"/>
                <a:sym typeface="Courier New"/>
              </a:rPr>
              <a:t>100</a:t>
            </a:r>
            <a:r>
              <a:rPr lang="en" sz="1050">
                <a:solidFill>
                  <a:schemeClr val="dk1"/>
                </a:solidFill>
                <a:highlight>
                  <a:schemeClr val="lt1"/>
                </a:highlight>
                <a:latin typeface="Courier New"/>
                <a:ea typeface="Courier New"/>
                <a:cs typeface="Courier New"/>
                <a:sym typeface="Courier New"/>
              </a:rPr>
              <a:t>, batch_size=</a:t>
            </a:r>
            <a:r>
              <a:rPr lang="en" sz="1050">
                <a:solidFill>
                  <a:srgbClr val="116644"/>
                </a:solidFill>
                <a:highlight>
                  <a:schemeClr val="lt1"/>
                </a:highlight>
                <a:latin typeface="Courier New"/>
                <a:ea typeface="Courier New"/>
                <a:cs typeface="Courier New"/>
                <a:sym typeface="Courier New"/>
              </a:rPr>
              <a:t>32</a:t>
            </a: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chemeClr val="lt1"/>
                </a:highlight>
                <a:latin typeface="Courier New"/>
                <a:ea typeface="Courier New"/>
                <a:cs typeface="Courier New"/>
                <a:sym typeface="Courier New"/>
              </a:rPr>
              <a:t># Generate soft targets from Teacher Model for Student Training</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chemeClr val="dk1"/>
                </a:solidFill>
                <a:highlight>
                  <a:schemeClr val="lt1"/>
                </a:highlight>
                <a:latin typeface="Courier New"/>
                <a:ea typeface="Courier New"/>
                <a:cs typeface="Courier New"/>
                <a:sym typeface="Courier New"/>
              </a:rPr>
              <a:t>soft_targets</a:t>
            </a:r>
            <a:r>
              <a:rPr lang="en" sz="1050">
                <a:solidFill>
                  <a:schemeClr val="dk1"/>
                </a:solidFill>
                <a:highlight>
                  <a:schemeClr val="lt1"/>
                </a:highlight>
                <a:latin typeface="Courier New"/>
                <a:ea typeface="Courier New"/>
                <a:cs typeface="Courier New"/>
                <a:sym typeface="Courier New"/>
              </a:rPr>
              <a:t> = teacher_model.predict(X_train)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chemeClr val="lt1"/>
                </a:highlight>
                <a:latin typeface="Courier New"/>
                <a:ea typeface="Courier New"/>
                <a:cs typeface="Courier New"/>
                <a:sym typeface="Courier New"/>
              </a:rPr>
              <a:t># Train Student Model using soft targets from Teacher Model</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chemeClr val="dk1"/>
                </a:solidFill>
                <a:highlight>
                  <a:schemeClr val="lt1"/>
                </a:highlight>
                <a:latin typeface="Courier New"/>
                <a:ea typeface="Courier New"/>
                <a:cs typeface="Courier New"/>
                <a:sym typeface="Courier New"/>
              </a:rPr>
              <a:t>student_model</a:t>
            </a:r>
            <a:r>
              <a:rPr lang="en" sz="1050">
                <a:solidFill>
                  <a:schemeClr val="dk1"/>
                </a:solidFill>
                <a:highlight>
                  <a:schemeClr val="lt1"/>
                </a:highlight>
                <a:latin typeface="Courier New"/>
                <a:ea typeface="Courier New"/>
                <a:cs typeface="Courier New"/>
                <a:sym typeface="Courier New"/>
              </a:rPr>
              <a:t> = create_student_model()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student_model.fit(X_train[:, </a:t>
            </a:r>
            <a:r>
              <a:rPr lang="en" sz="1050">
                <a:solidFill>
                  <a:srgbClr val="116644"/>
                </a:solidFill>
                <a:highlight>
                  <a:schemeClr val="lt1"/>
                </a:highlight>
                <a:latin typeface="Courier New"/>
                <a:ea typeface="Courier New"/>
                <a:cs typeface="Courier New"/>
                <a:sym typeface="Courier New"/>
              </a:rPr>
              <a:t>-8</a:t>
            </a: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soft_targets</a:t>
            </a:r>
            <a:r>
              <a:rPr lang="en" sz="1050">
                <a:solidFill>
                  <a:schemeClr val="dk1"/>
                </a:solidFill>
                <a:highlight>
                  <a:schemeClr val="lt1"/>
                </a:highlight>
                <a:latin typeface="Courier New"/>
                <a:ea typeface="Courier New"/>
                <a:cs typeface="Courier New"/>
                <a:sym typeface="Courier New"/>
              </a:rPr>
              <a:t>, epochs=</a:t>
            </a:r>
            <a:r>
              <a:rPr lang="en" sz="1050">
                <a:solidFill>
                  <a:srgbClr val="116644"/>
                </a:solidFill>
                <a:highlight>
                  <a:schemeClr val="lt1"/>
                </a:highlight>
                <a:latin typeface="Courier New"/>
                <a:ea typeface="Courier New"/>
                <a:cs typeface="Courier New"/>
                <a:sym typeface="Courier New"/>
              </a:rPr>
              <a:t>100</a:t>
            </a:r>
            <a:r>
              <a:rPr lang="en" sz="1050">
                <a:solidFill>
                  <a:schemeClr val="dk1"/>
                </a:solidFill>
                <a:highlight>
                  <a:schemeClr val="lt1"/>
                </a:highlight>
                <a:latin typeface="Courier New"/>
                <a:ea typeface="Courier New"/>
                <a:cs typeface="Courier New"/>
                <a:sym typeface="Courier New"/>
              </a:rPr>
              <a:t>, batch_size=</a:t>
            </a:r>
            <a:r>
              <a:rPr lang="en" sz="1050">
                <a:solidFill>
                  <a:srgbClr val="116644"/>
                </a:solidFill>
                <a:highlight>
                  <a:schemeClr val="lt1"/>
                </a:highlight>
                <a:latin typeface="Courier New"/>
                <a:ea typeface="Courier New"/>
                <a:cs typeface="Courier New"/>
                <a:sym typeface="Courier New"/>
              </a:rPr>
              <a:t>32</a:t>
            </a: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chemeClr val="lt1"/>
                </a:highlight>
                <a:latin typeface="Courier New"/>
                <a:ea typeface="Courier New"/>
                <a:cs typeface="Courier New"/>
                <a:sym typeface="Courier New"/>
              </a:rPr>
              <a:t># Evaluate Student Model on Test Data</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chemeClr val="dk1"/>
                </a:solidFill>
                <a:highlight>
                  <a:schemeClr val="lt1"/>
                </a:highlight>
                <a:latin typeface="Courier New"/>
                <a:ea typeface="Courier New"/>
                <a:cs typeface="Courier New"/>
                <a:sym typeface="Courier New"/>
              </a:rPr>
              <a:t>test_soft_targets</a:t>
            </a:r>
            <a:r>
              <a:rPr lang="en" sz="1050">
                <a:solidFill>
                  <a:schemeClr val="dk1"/>
                </a:solidFill>
                <a:highlight>
                  <a:schemeClr val="lt1"/>
                </a:highlight>
                <a:latin typeface="Courier New"/>
                <a:ea typeface="Courier New"/>
                <a:cs typeface="Courier New"/>
                <a:sym typeface="Courier New"/>
              </a:rPr>
              <a:t> = teacher_model.predict(X_test)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chemeClr val="dk1"/>
                </a:solidFill>
                <a:highlight>
                  <a:schemeClr val="lt1"/>
                </a:highlight>
                <a:latin typeface="Courier New"/>
                <a:ea typeface="Courier New"/>
                <a:cs typeface="Courier New"/>
                <a:sym typeface="Courier New"/>
              </a:rPr>
              <a:t>student_loss_and_metrics</a:t>
            </a:r>
            <a:r>
              <a:rPr lang="en" sz="1050">
                <a:solidFill>
                  <a:schemeClr val="dk1"/>
                </a:solidFill>
                <a:highlight>
                  <a:schemeClr val="lt1"/>
                </a:highlight>
                <a:latin typeface="Courier New"/>
                <a:ea typeface="Courier New"/>
                <a:cs typeface="Courier New"/>
                <a:sym typeface="Courier New"/>
              </a:rPr>
              <a:t> = student_model.evaluate(X_test[:, </a:t>
            </a:r>
            <a:r>
              <a:rPr lang="en" sz="1050">
                <a:solidFill>
                  <a:srgbClr val="116644"/>
                </a:solidFill>
                <a:highlight>
                  <a:schemeClr val="lt1"/>
                </a:highlight>
                <a:latin typeface="Courier New"/>
                <a:ea typeface="Courier New"/>
                <a:cs typeface="Courier New"/>
                <a:sym typeface="Courier New"/>
              </a:rPr>
              <a:t>-8</a:t>
            </a:r>
            <a:r>
              <a:rPr lang="en" sz="1050">
                <a:solidFill>
                  <a:schemeClr val="dk1"/>
                </a:solidFill>
                <a:highlight>
                  <a:schemeClr val="lt1"/>
                </a:highlight>
                <a:latin typeface="Courier New"/>
                <a:ea typeface="Courier New"/>
                <a:cs typeface="Courier New"/>
                <a:sym typeface="Courier New"/>
              </a:rPr>
              <a:t>:], test_soft_targets)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latin typeface="Courier New"/>
              <a:ea typeface="Courier New"/>
              <a:cs typeface="Courier New"/>
              <a:sym typeface="Courier New"/>
            </a:endParaRPr>
          </a:p>
        </p:txBody>
      </p:sp>
      <p:sp>
        <p:nvSpPr>
          <p:cNvPr id="236" name="Google Shape;236;p37"/>
          <p:cNvSpPr txBox="1"/>
          <p:nvPr/>
        </p:nvSpPr>
        <p:spPr>
          <a:xfrm>
            <a:off x="4622475" y="873150"/>
            <a:ext cx="4220700" cy="414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8000"/>
                </a:solidFill>
                <a:highlight>
                  <a:schemeClr val="lt1"/>
                </a:highlight>
                <a:latin typeface="Courier New"/>
                <a:ea typeface="Courier New"/>
                <a:cs typeface="Courier New"/>
                <a:sym typeface="Courier New"/>
              </a:rPr>
              <a:t># Get teacher model predictions (soft labels)</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teach_logits</a:t>
            </a:r>
            <a:r>
              <a:rPr lang="en" sz="1050">
                <a:solidFill>
                  <a:schemeClr val="dk1"/>
                </a:solidFill>
                <a:highlight>
                  <a:schemeClr val="lt1"/>
                </a:highlight>
                <a:latin typeface="Courier New"/>
                <a:ea typeface="Courier New"/>
                <a:cs typeface="Courier New"/>
                <a:sym typeface="Courier New"/>
              </a:rPr>
              <a:t> = teacher_model ([X_train_fold[i:i+batch_size]], training=</a:t>
            </a:r>
            <a:r>
              <a:rPr lang="en" sz="1050">
                <a:solidFill>
                  <a:srgbClr val="0000FF"/>
                </a:solidFill>
                <a:highlight>
                  <a:schemeClr val="lt1"/>
                </a:highlight>
                <a:latin typeface="Courier New"/>
                <a:ea typeface="Courier New"/>
                <a:cs typeface="Courier New"/>
                <a:sym typeface="Courier New"/>
              </a:rPr>
              <a:t>False</a:t>
            </a: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teach_probs</a:t>
            </a:r>
            <a:r>
              <a:rPr lang="en" sz="1050">
                <a:solidFill>
                  <a:schemeClr val="dk1"/>
                </a:solidFill>
                <a:highlight>
                  <a:schemeClr val="lt1"/>
                </a:highlight>
                <a:latin typeface="Courier New"/>
                <a:ea typeface="Courier New"/>
                <a:cs typeface="Courier New"/>
                <a:sym typeface="Courier New"/>
              </a:rPr>
              <a:t> = tf.nn.softmax(teach_logits / temp)</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chemeClr val="lt1"/>
                </a:highlight>
                <a:latin typeface="Courier New"/>
                <a:ea typeface="Courier New"/>
                <a:cs typeface="Courier New"/>
                <a:sym typeface="Courier New"/>
              </a:rPr>
              <a:t># Get student model predictions</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stud_logits</a:t>
            </a:r>
            <a:r>
              <a:rPr lang="en" sz="1050">
                <a:solidFill>
                  <a:schemeClr val="dk1"/>
                </a:solidFill>
                <a:highlight>
                  <a:schemeClr val="lt1"/>
                </a:highlight>
                <a:latin typeface="Courier New"/>
                <a:ea typeface="Courier New"/>
                <a:cs typeface="Courier New"/>
                <a:sym typeface="Courier New"/>
              </a:rPr>
              <a:t> = stud</a:t>
            </a:r>
            <a:r>
              <a:rPr lang="en" sz="1050">
                <a:solidFill>
                  <a:schemeClr val="dk1"/>
                </a:solidFill>
                <a:highlight>
                  <a:schemeClr val="lt1"/>
                </a:highlight>
                <a:latin typeface="Courier New"/>
                <a:ea typeface="Courier New"/>
                <a:cs typeface="Courier New"/>
                <a:sym typeface="Courier New"/>
              </a:rPr>
              <a:t>ent</a:t>
            </a:r>
            <a:r>
              <a:rPr lang="en" sz="1050">
                <a:solidFill>
                  <a:schemeClr val="dk1"/>
                </a:solidFill>
                <a:highlight>
                  <a:schemeClr val="lt1"/>
                </a:highlight>
                <a:latin typeface="Courier New"/>
                <a:ea typeface="Courier New"/>
                <a:cs typeface="Courier New"/>
                <a:sym typeface="Courier New"/>
              </a:rPr>
              <a:t>_model(X_batch, training=</a:t>
            </a:r>
            <a:r>
              <a:rPr lang="en" sz="1050">
                <a:solidFill>
                  <a:srgbClr val="0000FF"/>
                </a:solidFill>
                <a:highlight>
                  <a:schemeClr val="lt1"/>
                </a:highlight>
                <a:latin typeface="Courier New"/>
                <a:ea typeface="Courier New"/>
                <a:cs typeface="Courier New"/>
                <a:sym typeface="Courier New"/>
              </a:rPr>
              <a:t>True</a:t>
            </a: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stud_probs</a:t>
            </a:r>
            <a:r>
              <a:rPr lang="en" sz="1050">
                <a:solidFill>
                  <a:schemeClr val="dk1"/>
                </a:solidFill>
                <a:highlight>
                  <a:schemeClr val="lt1"/>
                </a:highlight>
                <a:latin typeface="Courier New"/>
                <a:ea typeface="Courier New"/>
                <a:cs typeface="Courier New"/>
                <a:sym typeface="Courier New"/>
              </a:rPr>
              <a:t> = tf.nn.softmax(stud_logits / temp)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chemeClr val="lt1"/>
                </a:highlight>
                <a:latin typeface="Courier New"/>
                <a:ea typeface="Courier New"/>
                <a:cs typeface="Courier New"/>
                <a:sym typeface="Courier New"/>
              </a:rPr>
              <a:t># Distillation loss</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distil_loss</a:t>
            </a:r>
            <a:r>
              <a:rPr lang="en" sz="1050">
                <a:solidFill>
                  <a:schemeClr val="dk1"/>
                </a:solidFill>
                <a:highlight>
                  <a:schemeClr val="lt1"/>
                </a:highlight>
                <a:latin typeface="Courier New"/>
                <a:ea typeface="Courier New"/>
                <a:cs typeface="Courier New"/>
                <a:sym typeface="Courier New"/>
              </a:rPr>
              <a:t> = tf.reduce_mean(            losses.categorical_crossentropy(teach_probs, stud_probs))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hard_loss</a:t>
            </a:r>
            <a:r>
              <a:rPr lang="en" sz="1050">
                <a:solidFill>
                  <a:schemeClr val="dk1"/>
                </a:solidFill>
                <a:highlight>
                  <a:schemeClr val="lt1"/>
                </a:highlight>
                <a:latin typeface="Courier New"/>
                <a:ea typeface="Courier New"/>
                <a:cs typeface="Courier New"/>
                <a:sym typeface="Courier New"/>
              </a:rPr>
              <a:t> = tf.reduce_mean(losses. categorical_crossentropy(y_batch, stud_logits))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chemeClr val="lt1"/>
                </a:highlight>
                <a:latin typeface="Courier New"/>
                <a:ea typeface="Courier New"/>
                <a:cs typeface="Courier New"/>
                <a:sym typeface="Courier New"/>
              </a:rPr>
              <a:t># Combined loss</a:t>
            </a:r>
            <a:endParaRPr sz="1050">
              <a:solidFill>
                <a:srgbClr val="008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loss</a:t>
            </a:r>
            <a:r>
              <a:rPr lang="en" sz="1050">
                <a:solidFill>
                  <a:schemeClr val="dk1"/>
                </a:solidFill>
                <a:highlight>
                  <a:schemeClr val="lt1"/>
                </a:highlight>
                <a:latin typeface="Courier New"/>
                <a:ea typeface="Courier New"/>
                <a:cs typeface="Courier New"/>
                <a:sym typeface="Courier New"/>
              </a:rPr>
              <a:t> = alpha * distil_loss + (</a:t>
            </a:r>
            <a:r>
              <a:rPr lang="en" sz="1050">
                <a:solidFill>
                  <a:srgbClr val="116644"/>
                </a:solidFill>
                <a:highlight>
                  <a:schemeClr val="lt1"/>
                </a:highlight>
                <a:latin typeface="Courier New"/>
                <a:ea typeface="Courier New"/>
                <a:cs typeface="Courier New"/>
                <a:sym typeface="Courier New"/>
              </a:rPr>
              <a:t>1</a:t>
            </a:r>
            <a:r>
              <a:rPr lang="en" sz="1050">
                <a:solidFill>
                  <a:schemeClr val="dk1"/>
                </a:solidFill>
                <a:highlight>
                  <a:schemeClr val="lt1"/>
                </a:highlight>
                <a:latin typeface="Courier New"/>
                <a:ea typeface="Courier New"/>
                <a:cs typeface="Courier New"/>
                <a:sym typeface="Courier New"/>
              </a:rPr>
              <a:t> - alpha) * hard_loss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172400" y="90638"/>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rPr>
              <a:t>Comparison of Models with KD</a:t>
            </a:r>
            <a:endParaRPr sz="2500">
              <a:solidFill>
                <a:srgbClr val="FF0000"/>
              </a:solidFill>
              <a:highlight>
                <a:schemeClr val="lt1"/>
              </a:highlight>
            </a:endParaRPr>
          </a:p>
        </p:txBody>
      </p:sp>
      <p:sp>
        <p:nvSpPr>
          <p:cNvPr id="242" name="Google Shape;242;p38"/>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graphicFrame>
        <p:nvGraphicFramePr>
          <p:cNvPr id="243" name="Google Shape;243;p38"/>
          <p:cNvGraphicFramePr/>
          <p:nvPr/>
        </p:nvGraphicFramePr>
        <p:xfrm>
          <a:off x="242475" y="1456850"/>
          <a:ext cx="3000000" cy="3000000"/>
        </p:xfrm>
        <a:graphic>
          <a:graphicData uri="http://schemas.openxmlformats.org/drawingml/2006/table">
            <a:tbl>
              <a:tblPr>
                <a:noFill/>
                <a:tableStyleId>{EE9A4C20-C076-4859-BFE5-466D84759924}</a:tableStyleId>
              </a:tblPr>
              <a:tblGrid>
                <a:gridCol w="1012325"/>
                <a:gridCol w="815375"/>
                <a:gridCol w="938750"/>
                <a:gridCol w="894225"/>
                <a:gridCol w="804000"/>
                <a:gridCol w="813975"/>
                <a:gridCol w="872750"/>
                <a:gridCol w="1021475"/>
                <a:gridCol w="1087925"/>
              </a:tblGrid>
              <a:tr h="339675">
                <a:tc rowSpan="3">
                  <a:txBody>
                    <a:bodyPr/>
                    <a:lstStyle/>
                    <a:p>
                      <a:pPr indent="0" lvl="0" marL="0" rtl="0" algn="ctr">
                        <a:lnSpc>
                          <a:spcPct val="115000"/>
                        </a:lnSpc>
                        <a:spcBef>
                          <a:spcPts val="0"/>
                        </a:spcBef>
                        <a:spcAft>
                          <a:spcPts val="0"/>
                        </a:spcAft>
                        <a:buNone/>
                      </a:pPr>
                      <a:r>
                        <a:rPr b="1" lang="en" sz="1300"/>
                        <a:t>Model Name</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8">
                  <a:txBody>
                    <a:bodyPr/>
                    <a:lstStyle/>
                    <a:p>
                      <a:pPr indent="0" lvl="0" marL="0" rtl="0" algn="ctr">
                        <a:lnSpc>
                          <a:spcPct val="115000"/>
                        </a:lnSpc>
                        <a:spcBef>
                          <a:spcPts val="0"/>
                        </a:spcBef>
                        <a:spcAft>
                          <a:spcPts val="0"/>
                        </a:spcAft>
                        <a:buNone/>
                      </a:pPr>
                      <a:r>
                        <a:rPr b="1" lang="en" sz="1300"/>
                        <a:t>With Knowledge Distillation</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339700">
                <a:tc vMerge="1"/>
                <a:tc gridSpan="3">
                  <a:txBody>
                    <a:bodyPr/>
                    <a:lstStyle/>
                    <a:p>
                      <a:pPr indent="0" lvl="0" marL="0" rtl="0" algn="ctr">
                        <a:lnSpc>
                          <a:spcPct val="115000"/>
                        </a:lnSpc>
                        <a:spcBef>
                          <a:spcPts val="0"/>
                        </a:spcBef>
                        <a:spcAft>
                          <a:spcPts val="0"/>
                        </a:spcAft>
                        <a:buNone/>
                      </a:pPr>
                      <a:r>
                        <a:rPr b="1" lang="en" sz="1300"/>
                        <a:t>Teacher Model</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gridSpan="5">
                  <a:txBody>
                    <a:bodyPr/>
                    <a:lstStyle/>
                    <a:p>
                      <a:pPr indent="0" lvl="0" marL="0" rtl="0" algn="ctr">
                        <a:lnSpc>
                          <a:spcPct val="115000"/>
                        </a:lnSpc>
                        <a:spcBef>
                          <a:spcPts val="0"/>
                        </a:spcBef>
                        <a:spcAft>
                          <a:spcPts val="0"/>
                        </a:spcAft>
                        <a:buNone/>
                      </a:pPr>
                      <a:r>
                        <a:rPr b="1" lang="en" sz="1300"/>
                        <a:t>Student Model</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605975">
                <a:tc vMerge="1"/>
                <a:tc>
                  <a:txBody>
                    <a:bodyPr/>
                    <a:lstStyle/>
                    <a:p>
                      <a:pPr indent="0" lvl="0" marL="0" rtl="0" algn="ctr">
                        <a:lnSpc>
                          <a:spcPct val="115000"/>
                        </a:lnSpc>
                        <a:spcBef>
                          <a:spcPts val="0"/>
                        </a:spcBef>
                        <a:spcAft>
                          <a:spcPts val="0"/>
                        </a:spcAft>
                        <a:buNone/>
                      </a:pPr>
                      <a:r>
                        <a:rPr b="1" lang="en" sz="1300"/>
                        <a:t>Channels</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Para.</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Testing </a:t>
                      </a:r>
                      <a:r>
                        <a:rPr b="1" lang="en" sz="1300"/>
                        <a:t>Accuracy (%)</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Stud. Model</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Channels</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Para.</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Without KD Test Acc. (%)</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With KD Test </a:t>
                      </a:r>
                      <a:r>
                        <a:rPr b="1" lang="en" sz="1300"/>
                        <a:t>Accuracy (%)</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9350">
                <a:tc>
                  <a:txBody>
                    <a:bodyPr/>
                    <a:lstStyle/>
                    <a:p>
                      <a:pPr indent="0" lvl="0" marL="0" rtl="0" algn="ctr">
                        <a:lnSpc>
                          <a:spcPct val="115000"/>
                        </a:lnSpc>
                        <a:spcBef>
                          <a:spcPts val="0"/>
                        </a:spcBef>
                        <a:spcAft>
                          <a:spcPts val="0"/>
                        </a:spcAft>
                        <a:buNone/>
                      </a:pPr>
                      <a:r>
                        <a:rPr b="1" lang="en" sz="1300"/>
                        <a:t>ANN</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4,836</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57.51</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ANN</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420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45.38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49.71</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9350">
                <a:tc>
                  <a:txBody>
                    <a:bodyPr/>
                    <a:lstStyle/>
                    <a:p>
                      <a:pPr indent="0" lvl="0" marL="0" rtl="0" algn="ctr">
                        <a:lnSpc>
                          <a:spcPct val="115000"/>
                        </a:lnSpc>
                        <a:spcBef>
                          <a:spcPts val="0"/>
                        </a:spcBef>
                        <a:spcAft>
                          <a:spcPts val="0"/>
                        </a:spcAft>
                        <a:buNone/>
                      </a:pPr>
                      <a:r>
                        <a:rPr b="1" lang="en" sz="1300"/>
                        <a:t>DNN 150</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52,054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69.94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DNN 150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24,604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67.73</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58.09</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275">
                <a:tc>
                  <a:txBody>
                    <a:bodyPr/>
                    <a:lstStyle/>
                    <a:p>
                      <a:pPr indent="0" lvl="0" marL="0" rtl="0" algn="ctr">
                        <a:lnSpc>
                          <a:spcPct val="115000"/>
                        </a:lnSpc>
                        <a:spcBef>
                          <a:spcPts val="0"/>
                        </a:spcBef>
                        <a:spcAft>
                          <a:spcPts val="0"/>
                        </a:spcAft>
                        <a:buNone/>
                      </a:pPr>
                      <a:r>
                        <a:rPr b="1" lang="en" sz="1300"/>
                        <a:t>DNN 300</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374,704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69.36</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DNN 300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274,804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63.29</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t>61.27</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225">
                <a:tc>
                  <a:txBody>
                    <a:bodyPr/>
                    <a:lstStyle/>
                    <a:p>
                      <a:pPr indent="0" lvl="0" marL="0" rtl="0" algn="ctr">
                        <a:lnSpc>
                          <a:spcPct val="115000"/>
                        </a:lnSpc>
                        <a:spcBef>
                          <a:spcPts val="0"/>
                        </a:spcBef>
                        <a:spcAft>
                          <a:spcPts val="0"/>
                        </a:spcAft>
                        <a:buNone/>
                      </a:pPr>
                      <a:r>
                        <a:rPr b="1" lang="en" sz="1300"/>
                        <a:t>LSTM</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19,572</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51.16</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LSTM</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4,948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225">
                <a:tc rowSpan="2">
                  <a:txBody>
                    <a:bodyPr/>
                    <a:lstStyle/>
                    <a:p>
                      <a:pPr indent="0" lvl="0" marL="0" rtl="0" algn="ctr">
                        <a:lnSpc>
                          <a:spcPct val="115000"/>
                        </a:lnSpc>
                        <a:spcBef>
                          <a:spcPts val="0"/>
                        </a:spcBef>
                        <a:spcAft>
                          <a:spcPts val="0"/>
                        </a:spcAft>
                        <a:buNone/>
                      </a:pPr>
                      <a:r>
                        <a:rPr b="1" lang="en" sz="1300"/>
                        <a:t>CNN-LSTM Hybrid</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148,996</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91.33</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DNN 300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184,504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63.29</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t>64.45</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225">
                <a:tc vMerge="1"/>
                <a:tc vMerge="1"/>
                <a:tc vMerge="1"/>
                <a:tc vMerge="1"/>
                <a:tc>
                  <a:txBody>
                    <a:bodyPr/>
                    <a:lstStyle/>
                    <a:p>
                      <a:pPr indent="0" lvl="0" marL="0" rtl="0" algn="ctr">
                        <a:spcBef>
                          <a:spcPts val="0"/>
                        </a:spcBef>
                        <a:spcAft>
                          <a:spcPts val="0"/>
                        </a:spcAft>
                        <a:buNone/>
                      </a:pPr>
                      <a:r>
                        <a:rPr lang="en" sz="1300"/>
                        <a:t>LSTM</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35,684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51.73</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225">
                <a:tc>
                  <a:txBody>
                    <a:bodyPr/>
                    <a:lstStyle/>
                    <a:p>
                      <a:pPr indent="0" lvl="0" marL="0" rtl="0" algn="ctr">
                        <a:lnSpc>
                          <a:spcPct val="115000"/>
                        </a:lnSpc>
                        <a:spcBef>
                          <a:spcPts val="0"/>
                        </a:spcBef>
                        <a:spcAft>
                          <a:spcPts val="0"/>
                        </a:spcAft>
                        <a:buNone/>
                      </a:pPr>
                      <a:r>
                        <a:rPr b="1" lang="en" sz="1300"/>
                        <a:t>TCN</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875,342</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92.03</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TCN</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150,158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79.19</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t>76.01</a:t>
                      </a:r>
                      <a:endParaRPr b="1"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4" name="Google Shape;244;p38"/>
          <p:cNvSpPr txBox="1"/>
          <p:nvPr/>
        </p:nvSpPr>
        <p:spPr>
          <a:xfrm>
            <a:off x="246675" y="759900"/>
            <a:ext cx="8252400" cy="69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500">
                <a:solidFill>
                  <a:schemeClr val="dk1"/>
                </a:solidFill>
                <a:latin typeface="Times New Roman"/>
                <a:ea typeface="Times New Roman"/>
                <a:cs typeface="Times New Roman"/>
                <a:sym typeface="Times New Roman"/>
              </a:rPr>
              <a:t>Both Teacher and Student models are trained for 100 epochs, and student model has reduced parameters (para.) and inputs. Threshold - accuracy &gt; 60%.</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172400" y="90638"/>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rPr>
              <a:t>Comparison of Models with KD</a:t>
            </a:r>
            <a:endParaRPr sz="2500">
              <a:solidFill>
                <a:srgbClr val="FF0000"/>
              </a:solidFill>
              <a:highlight>
                <a:schemeClr val="lt1"/>
              </a:highlight>
            </a:endParaRPr>
          </a:p>
        </p:txBody>
      </p:sp>
      <p:sp>
        <p:nvSpPr>
          <p:cNvPr id="250" name="Google Shape;250;p39"/>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graphicFrame>
        <p:nvGraphicFramePr>
          <p:cNvPr id="251" name="Google Shape;251;p39"/>
          <p:cNvGraphicFramePr/>
          <p:nvPr/>
        </p:nvGraphicFramePr>
        <p:xfrm>
          <a:off x="311700" y="1570125"/>
          <a:ext cx="3000000" cy="3000000"/>
        </p:xfrm>
        <a:graphic>
          <a:graphicData uri="http://schemas.openxmlformats.org/drawingml/2006/table">
            <a:tbl>
              <a:tblPr>
                <a:noFill/>
                <a:tableStyleId>{EE9A4C20-C076-4859-BFE5-466D84759924}</a:tableStyleId>
              </a:tblPr>
              <a:tblGrid>
                <a:gridCol w="1007800"/>
                <a:gridCol w="558775"/>
                <a:gridCol w="914225"/>
                <a:gridCol w="1090775"/>
                <a:gridCol w="934325"/>
                <a:gridCol w="742800"/>
                <a:gridCol w="830125"/>
                <a:gridCol w="1054225"/>
                <a:gridCol w="1058525"/>
              </a:tblGrid>
              <a:tr h="449975">
                <a:tc rowSpan="3">
                  <a:txBody>
                    <a:bodyPr/>
                    <a:lstStyle/>
                    <a:p>
                      <a:pPr indent="0" lvl="0" marL="0" rtl="0" algn="ctr">
                        <a:lnSpc>
                          <a:spcPct val="115000"/>
                        </a:lnSpc>
                        <a:spcBef>
                          <a:spcPts val="0"/>
                        </a:spcBef>
                        <a:spcAft>
                          <a:spcPts val="0"/>
                        </a:spcAft>
                        <a:buNone/>
                      </a:pPr>
                      <a:r>
                        <a:rPr b="1" lang="en" sz="1200"/>
                        <a:t>Model Name</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8">
                  <a:txBody>
                    <a:bodyPr/>
                    <a:lstStyle/>
                    <a:p>
                      <a:pPr indent="0" lvl="0" marL="0" rtl="0" algn="ctr">
                        <a:lnSpc>
                          <a:spcPct val="115000"/>
                        </a:lnSpc>
                        <a:spcBef>
                          <a:spcPts val="0"/>
                        </a:spcBef>
                        <a:spcAft>
                          <a:spcPts val="0"/>
                        </a:spcAft>
                        <a:buNone/>
                      </a:pPr>
                      <a:r>
                        <a:rPr b="1" lang="en" sz="1200"/>
                        <a:t>With Knowledge Distillation</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449975">
                <a:tc vMerge="1"/>
                <a:tc gridSpan="3">
                  <a:txBody>
                    <a:bodyPr/>
                    <a:lstStyle/>
                    <a:p>
                      <a:pPr indent="0" lvl="0" marL="0" rtl="0" algn="ctr">
                        <a:lnSpc>
                          <a:spcPct val="115000"/>
                        </a:lnSpc>
                        <a:spcBef>
                          <a:spcPts val="0"/>
                        </a:spcBef>
                        <a:spcAft>
                          <a:spcPts val="0"/>
                        </a:spcAft>
                        <a:buNone/>
                      </a:pPr>
                      <a:r>
                        <a:rPr b="1" lang="en" sz="1200"/>
                        <a:t>Teacher Model</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gridSpan="5">
                  <a:txBody>
                    <a:bodyPr/>
                    <a:lstStyle/>
                    <a:p>
                      <a:pPr indent="0" lvl="0" marL="0" rtl="0" algn="ctr">
                        <a:lnSpc>
                          <a:spcPct val="115000"/>
                        </a:lnSpc>
                        <a:spcBef>
                          <a:spcPts val="0"/>
                        </a:spcBef>
                        <a:spcAft>
                          <a:spcPts val="0"/>
                        </a:spcAft>
                        <a:buNone/>
                      </a:pPr>
                      <a:r>
                        <a:rPr b="1" lang="en" sz="1200"/>
                        <a:t>Student Model</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449975">
                <a:tc vMerge="1"/>
                <a:tc>
                  <a:txBody>
                    <a:bodyPr/>
                    <a:lstStyle/>
                    <a:p>
                      <a:pPr indent="0" lvl="0" marL="0" rtl="0" algn="ctr">
                        <a:lnSpc>
                          <a:spcPct val="115000"/>
                        </a:lnSpc>
                        <a:spcBef>
                          <a:spcPts val="0"/>
                        </a:spcBef>
                        <a:spcAft>
                          <a:spcPts val="0"/>
                        </a:spcAft>
                        <a:buNone/>
                      </a:pPr>
                      <a:r>
                        <a:rPr b="1" lang="en" sz="1200"/>
                        <a:t>Ch.</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Para.</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Testing Accuracy (%)</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Model</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Ch.</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Para.</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Without KD Test Acc. (%)</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With KD Test Acc. (%)</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9400">
                <a:tc rowSpan="2">
                  <a:txBody>
                    <a:bodyPr/>
                    <a:lstStyle/>
                    <a:p>
                      <a:pPr indent="0" lvl="0" marL="0" rtl="0" algn="ctr">
                        <a:lnSpc>
                          <a:spcPct val="115000"/>
                        </a:lnSpc>
                        <a:spcBef>
                          <a:spcPts val="0"/>
                        </a:spcBef>
                        <a:spcAft>
                          <a:spcPts val="0"/>
                        </a:spcAft>
                        <a:buNone/>
                      </a:pPr>
                      <a:r>
                        <a:rPr b="1" lang="en" sz="1200"/>
                        <a:t>DNN 300</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1,124,114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75.43</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DNN 300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824,414</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73.41</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70.23</a:t>
                      </a:r>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vMerge="1"/>
                <a:tc vMerge="1"/>
                <a:tc vMerge="1"/>
                <a:tc vMerge="1"/>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853,214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75.43</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73.12</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8275">
                <a:tc rowSpan="2">
                  <a:txBody>
                    <a:bodyPr/>
                    <a:lstStyle/>
                    <a:p>
                      <a:pPr indent="0" lvl="0" marL="0" rtl="0" algn="ctr">
                        <a:lnSpc>
                          <a:spcPct val="115000"/>
                        </a:lnSpc>
                        <a:spcBef>
                          <a:spcPts val="0"/>
                        </a:spcBef>
                        <a:spcAft>
                          <a:spcPts val="0"/>
                        </a:spcAft>
                        <a:buNone/>
                      </a:pPr>
                      <a:r>
                        <a:rPr b="1" lang="en" sz="1200"/>
                        <a:t>CNN-LSTM Hybrid</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solidFill>
                            <a:schemeClr val="dk1"/>
                          </a:solidFill>
                        </a:rPr>
                        <a:t>44</a:t>
                      </a:r>
                      <a:r>
                        <a:rPr lang="en" sz="1300">
                          <a:solidFill>
                            <a:schemeClr val="dk1"/>
                          </a:solidFill>
                        </a:rPr>
                        <a:t>6,990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91.90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DNN 300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184,504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53.17</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54.62</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925">
                <a:tc vMerge="1"/>
                <a:tc vMerge="1"/>
                <a:tc vMerge="1"/>
                <a:tc vMerge="1"/>
                <a:tc vMerge="1"/>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382,314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53.75</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55.49</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6900">
                <a:tc rowSpan="2">
                  <a:txBody>
                    <a:bodyPr/>
                    <a:lstStyle/>
                    <a:p>
                      <a:pPr indent="0" lvl="0" marL="0" rtl="0" algn="ctr">
                        <a:lnSpc>
                          <a:spcPct val="115000"/>
                        </a:lnSpc>
                        <a:spcBef>
                          <a:spcPts val="0"/>
                        </a:spcBef>
                        <a:spcAft>
                          <a:spcPts val="0"/>
                        </a:spcAft>
                        <a:buNone/>
                      </a:pPr>
                      <a:r>
                        <a:rPr b="1" lang="en" sz="1200"/>
                        <a:t>TCN</a:t>
                      </a:r>
                      <a:endParaRPr b="1"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875,342</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solidFill>
                            <a:srgbClr val="008000"/>
                          </a:solidFill>
                        </a:rPr>
                        <a:t>92.03</a:t>
                      </a:r>
                      <a:endParaRPr sz="1300">
                        <a:solidFill>
                          <a:srgbClr val="008000"/>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t>TCN</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88,910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76.30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77.16</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6900">
                <a:tc vMerge="1"/>
                <a:tc vMerge="1"/>
                <a:tc vMerge="1"/>
                <a:tc vMerge="1"/>
                <a:tc vMerge="1"/>
                <a:tc>
                  <a:txBody>
                    <a:bodyPr/>
                    <a:lstStyle/>
                    <a:p>
                      <a:pPr indent="0" lvl="0" marL="0" rtl="0" algn="ctr">
                        <a:spcBef>
                          <a:spcPts val="0"/>
                        </a:spcBef>
                        <a:spcAft>
                          <a:spcPts val="0"/>
                        </a:spcAft>
                        <a:buNone/>
                      </a:pPr>
                      <a:r>
                        <a:rPr lang="en" sz="1300"/>
                        <a:t>40</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814,094</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89.1</a:t>
                      </a:r>
                      <a:endParaRPr sz="13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008000"/>
                          </a:solidFill>
                        </a:rPr>
                        <a:t>93.03</a:t>
                      </a:r>
                      <a:endParaRPr sz="1300">
                        <a:solidFill>
                          <a:srgbClr val="008000"/>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2" name="Google Shape;252;p39"/>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500">
                <a:solidFill>
                  <a:schemeClr val="dk1"/>
                </a:solidFill>
                <a:latin typeface="Times New Roman"/>
                <a:ea typeface="Times New Roman"/>
                <a:cs typeface="Times New Roman"/>
                <a:sym typeface="Times New Roman"/>
              </a:rPr>
              <a:t>Cross Validation (C.V. - 5 fold) done for DNN 300, CNN-LSTM Hybrid and TCN due to their best performance. Also KD was applied on Student Model with 40 channels(Ch.) as inputs.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258" name="Google Shape;258;p40"/>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0"/>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simple neural network</a:t>
            </a:r>
            <a:r>
              <a:rPr lang="en" sz="1500">
                <a:solidFill>
                  <a:schemeClr val="dk1"/>
                </a:solidFill>
                <a:latin typeface="Times New Roman"/>
                <a:ea typeface="Times New Roman"/>
                <a:cs typeface="Times New Roman"/>
                <a:sym typeface="Times New Roman"/>
              </a:rPr>
              <a:t> model, where the teacher is trained with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input channels and the student model is trained with </a:t>
            </a:r>
            <a:r>
              <a:rPr b="1" lang="en" sz="1500">
                <a:solidFill>
                  <a:schemeClr val="dk1"/>
                </a:solidFill>
                <a:latin typeface="Times New Roman"/>
                <a:ea typeface="Times New Roman"/>
                <a:cs typeface="Times New Roman"/>
                <a:sym typeface="Times New Roman"/>
              </a:rPr>
              <a:t>8</a:t>
            </a:r>
            <a:r>
              <a:rPr lang="en" sz="1500">
                <a:solidFill>
                  <a:schemeClr val="dk1"/>
                </a:solidFill>
                <a:latin typeface="Times New Roman"/>
                <a:ea typeface="Times New Roman"/>
                <a:cs typeface="Times New Roman"/>
                <a:sym typeface="Times New Roman"/>
              </a:rPr>
              <a:t> physiological signals: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pic>
        <p:nvPicPr>
          <p:cNvPr id="260" name="Google Shape;260;p40"/>
          <p:cNvPicPr preferRelativeResize="0"/>
          <p:nvPr/>
        </p:nvPicPr>
        <p:blipFill>
          <a:blip r:embed="rId3">
            <a:alphaModFix/>
          </a:blip>
          <a:stretch>
            <a:fillRect/>
          </a:stretch>
        </p:blipFill>
        <p:spPr>
          <a:xfrm>
            <a:off x="250872" y="1987000"/>
            <a:ext cx="4302299" cy="2739650"/>
          </a:xfrm>
          <a:prstGeom prst="rect">
            <a:avLst/>
          </a:prstGeom>
          <a:noFill/>
          <a:ln>
            <a:noFill/>
          </a:ln>
        </p:spPr>
      </p:pic>
      <p:pic>
        <p:nvPicPr>
          <p:cNvPr id="261" name="Google Shape;261;p40"/>
          <p:cNvPicPr preferRelativeResize="0"/>
          <p:nvPr/>
        </p:nvPicPr>
        <p:blipFill>
          <a:blip r:embed="rId4">
            <a:alphaModFix/>
          </a:blip>
          <a:stretch>
            <a:fillRect/>
          </a:stretch>
        </p:blipFill>
        <p:spPr>
          <a:xfrm>
            <a:off x="4758889" y="1957925"/>
            <a:ext cx="4237212" cy="2739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267" name="Google Shape;267;p41"/>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1"/>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Simple </a:t>
            </a:r>
            <a:r>
              <a:rPr b="1" lang="en" sz="1500">
                <a:solidFill>
                  <a:schemeClr val="dk1"/>
                </a:solidFill>
                <a:latin typeface="Times New Roman"/>
                <a:ea typeface="Times New Roman"/>
                <a:cs typeface="Times New Roman"/>
                <a:sym typeface="Times New Roman"/>
              </a:rPr>
              <a:t>ANN</a:t>
            </a:r>
            <a:r>
              <a:rPr lang="en" sz="1500">
                <a:solidFill>
                  <a:schemeClr val="dk1"/>
                </a:solidFill>
                <a:latin typeface="Times New Roman"/>
                <a:ea typeface="Times New Roman"/>
                <a:cs typeface="Times New Roman"/>
                <a:sym typeface="Times New Roman"/>
              </a:rPr>
              <a:t> with both Teacher and Student as </a:t>
            </a:r>
            <a:r>
              <a:rPr b="1" lang="en" sz="1500">
                <a:solidFill>
                  <a:schemeClr val="dk1"/>
                </a:solidFill>
                <a:latin typeface="Times New Roman"/>
                <a:ea typeface="Times New Roman"/>
                <a:cs typeface="Times New Roman"/>
                <a:sym typeface="Times New Roman"/>
              </a:rPr>
              <a:t>40 </a:t>
            </a:r>
            <a:r>
              <a:rPr lang="en" sz="1500">
                <a:solidFill>
                  <a:schemeClr val="dk1"/>
                </a:solidFill>
                <a:latin typeface="Times New Roman"/>
                <a:ea typeface="Times New Roman"/>
                <a:cs typeface="Times New Roman"/>
                <a:sym typeface="Times New Roman"/>
              </a:rPr>
              <a:t>Channels: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pic>
        <p:nvPicPr>
          <p:cNvPr id="269" name="Google Shape;269;p41"/>
          <p:cNvPicPr preferRelativeResize="0"/>
          <p:nvPr/>
        </p:nvPicPr>
        <p:blipFill>
          <a:blip r:embed="rId3">
            <a:alphaModFix/>
          </a:blip>
          <a:stretch>
            <a:fillRect/>
          </a:stretch>
        </p:blipFill>
        <p:spPr>
          <a:xfrm>
            <a:off x="288040" y="1682825"/>
            <a:ext cx="4096435" cy="2636175"/>
          </a:xfrm>
          <a:prstGeom prst="rect">
            <a:avLst/>
          </a:prstGeom>
          <a:noFill/>
          <a:ln>
            <a:noFill/>
          </a:ln>
        </p:spPr>
      </p:pic>
      <p:pic>
        <p:nvPicPr>
          <p:cNvPr id="270" name="Google Shape;270;p41"/>
          <p:cNvPicPr preferRelativeResize="0"/>
          <p:nvPr/>
        </p:nvPicPr>
        <p:blipFill>
          <a:blip r:embed="rId4">
            <a:alphaModFix/>
          </a:blip>
          <a:stretch>
            <a:fillRect/>
          </a:stretch>
        </p:blipFill>
        <p:spPr>
          <a:xfrm>
            <a:off x="4651701" y="1682825"/>
            <a:ext cx="4007541" cy="256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221200" y="192150"/>
            <a:ext cx="8520600" cy="58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FF0000"/>
                </a:solidFill>
                <a:latin typeface="Times New Roman"/>
                <a:ea typeface="Times New Roman"/>
                <a:cs typeface="Times New Roman"/>
                <a:sym typeface="Times New Roman"/>
              </a:rPr>
              <a:t>Problem Statement</a:t>
            </a:r>
            <a:endParaRPr/>
          </a:p>
        </p:txBody>
      </p:sp>
      <p:sp>
        <p:nvSpPr>
          <p:cNvPr id="72" name="Google Shape;72;p15"/>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txBox="1"/>
          <p:nvPr/>
        </p:nvSpPr>
        <p:spPr>
          <a:xfrm>
            <a:off x="570100" y="1054125"/>
            <a:ext cx="7547400" cy="38511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Current emotion recognition models using EEG and ECG signals suffer from </a:t>
            </a:r>
            <a:r>
              <a:rPr b="1" lang="en" sz="1500">
                <a:solidFill>
                  <a:schemeClr val="dk1"/>
                </a:solidFill>
                <a:latin typeface="Times New Roman"/>
                <a:ea typeface="Times New Roman"/>
                <a:cs typeface="Times New Roman"/>
                <a:sym typeface="Times New Roman"/>
              </a:rPr>
              <a:t>limited accuracy</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poor generalization</a:t>
            </a:r>
            <a:r>
              <a:rPr lang="en" sz="1500">
                <a:solidFill>
                  <a:schemeClr val="dk1"/>
                </a:solidFill>
                <a:latin typeface="Times New Roman"/>
                <a:ea typeface="Times New Roman"/>
                <a:cs typeface="Times New Roman"/>
                <a:sym typeface="Times New Roman"/>
              </a:rPr>
              <a:t>, making them unreliable for real-world applications in affective computing and biomedical signal processing.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There is a need to develop improved methodologies that enhance the performance of these models, making them </a:t>
            </a:r>
            <a:r>
              <a:rPr b="1" lang="en" sz="1500">
                <a:solidFill>
                  <a:schemeClr val="dk1"/>
                </a:solidFill>
                <a:latin typeface="Times New Roman"/>
                <a:ea typeface="Times New Roman"/>
                <a:cs typeface="Times New Roman"/>
                <a:sym typeface="Times New Roman"/>
              </a:rPr>
              <a:t>more accurate and generalizable</a:t>
            </a:r>
            <a:r>
              <a:rPr lang="en" sz="1500">
                <a:solidFill>
                  <a:schemeClr val="dk1"/>
                </a:solidFill>
                <a:latin typeface="Times New Roman"/>
                <a:ea typeface="Times New Roman"/>
                <a:cs typeface="Times New Roman"/>
                <a:sym typeface="Times New Roman"/>
              </a:rPr>
              <a:t> across different datasets and populations.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276" name="Google Shape;276;p42"/>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2"/>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DNN 150</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 </a:t>
            </a:r>
            <a:r>
              <a:rPr lang="en" sz="1500">
                <a:solidFill>
                  <a:schemeClr val="dk1"/>
                </a:solidFill>
                <a:latin typeface="Times New Roman"/>
                <a:ea typeface="Times New Roman"/>
                <a:cs typeface="Times New Roman"/>
                <a:sym typeface="Times New Roman"/>
              </a:rPr>
              <a:t>channels Student -  </a:t>
            </a:r>
            <a:r>
              <a:rPr b="1" lang="en" sz="1500">
                <a:solidFill>
                  <a:schemeClr val="dk1"/>
                </a:solidFill>
                <a:latin typeface="Times New Roman"/>
                <a:ea typeface="Times New Roman"/>
                <a:cs typeface="Times New Roman"/>
                <a:sym typeface="Times New Roman"/>
              </a:rPr>
              <a:t>8</a:t>
            </a:r>
            <a:r>
              <a:rPr lang="en" sz="1500">
                <a:solidFill>
                  <a:schemeClr val="dk1"/>
                </a:solidFill>
                <a:latin typeface="Times New Roman"/>
                <a:ea typeface="Times New Roman"/>
                <a:cs typeface="Times New Roman"/>
                <a:sym typeface="Times New Roman"/>
              </a:rPr>
              <a:t> physiological signals: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endParaRPr>
          </a:p>
        </p:txBody>
      </p:sp>
      <p:pic>
        <p:nvPicPr>
          <p:cNvPr id="278" name="Google Shape;278;p42"/>
          <p:cNvPicPr preferRelativeResize="0"/>
          <p:nvPr/>
        </p:nvPicPr>
        <p:blipFill>
          <a:blip r:embed="rId3">
            <a:alphaModFix/>
          </a:blip>
          <a:stretch>
            <a:fillRect/>
          </a:stretch>
        </p:blipFill>
        <p:spPr>
          <a:xfrm>
            <a:off x="250875" y="1636484"/>
            <a:ext cx="4187951" cy="2723890"/>
          </a:xfrm>
          <a:prstGeom prst="rect">
            <a:avLst/>
          </a:prstGeom>
          <a:noFill/>
          <a:ln>
            <a:noFill/>
          </a:ln>
        </p:spPr>
      </p:pic>
      <p:pic>
        <p:nvPicPr>
          <p:cNvPr id="279" name="Google Shape;279;p42"/>
          <p:cNvPicPr preferRelativeResize="0"/>
          <p:nvPr/>
        </p:nvPicPr>
        <p:blipFill>
          <a:blip r:embed="rId4">
            <a:alphaModFix/>
          </a:blip>
          <a:stretch>
            <a:fillRect/>
          </a:stretch>
        </p:blipFill>
        <p:spPr>
          <a:xfrm>
            <a:off x="4677325" y="1644520"/>
            <a:ext cx="4187950" cy="27078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285" name="Google Shape;285;p43"/>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3"/>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DNN 300</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channels Student -  </a:t>
            </a:r>
            <a:r>
              <a:rPr b="1" lang="en" sz="1500">
                <a:solidFill>
                  <a:schemeClr val="dk1"/>
                </a:solidFill>
                <a:latin typeface="Times New Roman"/>
                <a:ea typeface="Times New Roman"/>
                <a:cs typeface="Times New Roman"/>
                <a:sym typeface="Times New Roman"/>
              </a:rPr>
              <a:t>8</a:t>
            </a:r>
            <a:r>
              <a:rPr lang="en" sz="1500">
                <a:solidFill>
                  <a:schemeClr val="dk1"/>
                </a:solidFill>
                <a:latin typeface="Times New Roman"/>
                <a:ea typeface="Times New Roman"/>
                <a:cs typeface="Times New Roman"/>
                <a:sym typeface="Times New Roman"/>
              </a:rPr>
              <a:t> physiological signals: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pic>
        <p:nvPicPr>
          <p:cNvPr id="287" name="Google Shape;287;p43"/>
          <p:cNvPicPr preferRelativeResize="0"/>
          <p:nvPr/>
        </p:nvPicPr>
        <p:blipFill>
          <a:blip r:embed="rId3">
            <a:alphaModFix/>
          </a:blip>
          <a:stretch>
            <a:fillRect/>
          </a:stretch>
        </p:blipFill>
        <p:spPr>
          <a:xfrm>
            <a:off x="231875" y="1592650"/>
            <a:ext cx="4263925" cy="2773330"/>
          </a:xfrm>
          <a:prstGeom prst="rect">
            <a:avLst/>
          </a:prstGeom>
          <a:noFill/>
          <a:ln>
            <a:noFill/>
          </a:ln>
        </p:spPr>
      </p:pic>
      <p:pic>
        <p:nvPicPr>
          <p:cNvPr id="288" name="Google Shape;288;p43"/>
          <p:cNvPicPr preferRelativeResize="0"/>
          <p:nvPr/>
        </p:nvPicPr>
        <p:blipFill>
          <a:blip r:embed="rId4">
            <a:alphaModFix/>
          </a:blip>
          <a:stretch>
            <a:fillRect/>
          </a:stretch>
        </p:blipFill>
        <p:spPr>
          <a:xfrm>
            <a:off x="4818575" y="1592650"/>
            <a:ext cx="4115900" cy="2661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294" name="Google Shape;294;p44"/>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4"/>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LSTM</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channels Student -  </a:t>
            </a:r>
            <a:r>
              <a:rPr b="1" lang="en" sz="1500">
                <a:solidFill>
                  <a:schemeClr val="dk1"/>
                </a:solidFill>
                <a:latin typeface="Times New Roman"/>
                <a:ea typeface="Times New Roman"/>
                <a:cs typeface="Times New Roman"/>
                <a:sym typeface="Times New Roman"/>
              </a:rPr>
              <a:t>8</a:t>
            </a:r>
            <a:r>
              <a:rPr lang="en" sz="1500">
                <a:solidFill>
                  <a:schemeClr val="dk1"/>
                </a:solidFill>
                <a:latin typeface="Times New Roman"/>
                <a:ea typeface="Times New Roman"/>
                <a:cs typeface="Times New Roman"/>
                <a:sym typeface="Times New Roman"/>
              </a:rPr>
              <a:t> physiological signals: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endParaRPr>
          </a:p>
        </p:txBody>
      </p:sp>
      <p:pic>
        <p:nvPicPr>
          <p:cNvPr id="296" name="Google Shape;296;p44"/>
          <p:cNvPicPr preferRelativeResize="0"/>
          <p:nvPr/>
        </p:nvPicPr>
        <p:blipFill>
          <a:blip r:embed="rId3">
            <a:alphaModFix/>
          </a:blip>
          <a:stretch>
            <a:fillRect/>
          </a:stretch>
        </p:blipFill>
        <p:spPr>
          <a:xfrm>
            <a:off x="250879" y="1609450"/>
            <a:ext cx="4310250" cy="2757550"/>
          </a:xfrm>
          <a:prstGeom prst="rect">
            <a:avLst/>
          </a:prstGeom>
          <a:noFill/>
          <a:ln>
            <a:noFill/>
          </a:ln>
        </p:spPr>
      </p:pic>
      <p:pic>
        <p:nvPicPr>
          <p:cNvPr id="297" name="Google Shape;297;p44"/>
          <p:cNvPicPr preferRelativeResize="0"/>
          <p:nvPr/>
        </p:nvPicPr>
        <p:blipFill>
          <a:blip r:embed="rId4">
            <a:alphaModFix/>
          </a:blip>
          <a:stretch>
            <a:fillRect/>
          </a:stretch>
        </p:blipFill>
        <p:spPr>
          <a:xfrm>
            <a:off x="4629950" y="1580118"/>
            <a:ext cx="4310249" cy="278688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303" name="Google Shape;303;p45"/>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5"/>
          <p:cNvSpPr txBox="1"/>
          <p:nvPr/>
        </p:nvSpPr>
        <p:spPr>
          <a:xfrm>
            <a:off x="333900" y="851800"/>
            <a:ext cx="7384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CNN-LSTM</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channels Student -  </a:t>
            </a:r>
            <a:r>
              <a:rPr b="1" lang="en" sz="1500">
                <a:solidFill>
                  <a:schemeClr val="dk1"/>
                </a:solidFill>
                <a:latin typeface="Times New Roman"/>
                <a:ea typeface="Times New Roman"/>
                <a:cs typeface="Times New Roman"/>
                <a:sym typeface="Times New Roman"/>
              </a:rPr>
              <a:t>8</a:t>
            </a:r>
            <a:r>
              <a:rPr lang="en" sz="1500">
                <a:solidFill>
                  <a:schemeClr val="dk1"/>
                </a:solidFill>
                <a:latin typeface="Times New Roman"/>
                <a:ea typeface="Times New Roman"/>
                <a:cs typeface="Times New Roman"/>
                <a:sym typeface="Times New Roman"/>
              </a:rPr>
              <a:t> PPS  signals: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pic>
        <p:nvPicPr>
          <p:cNvPr id="305" name="Google Shape;305;p45"/>
          <p:cNvPicPr preferRelativeResize="0"/>
          <p:nvPr/>
        </p:nvPicPr>
        <p:blipFill>
          <a:blip r:embed="rId3">
            <a:alphaModFix/>
          </a:blip>
          <a:stretch>
            <a:fillRect/>
          </a:stretch>
        </p:blipFill>
        <p:spPr>
          <a:xfrm>
            <a:off x="152400" y="1576900"/>
            <a:ext cx="4294747" cy="3270112"/>
          </a:xfrm>
          <a:prstGeom prst="rect">
            <a:avLst/>
          </a:prstGeom>
          <a:noFill/>
          <a:ln>
            <a:noFill/>
          </a:ln>
        </p:spPr>
      </p:pic>
      <p:pic>
        <p:nvPicPr>
          <p:cNvPr id="306" name="Google Shape;306;p45"/>
          <p:cNvPicPr preferRelativeResize="0"/>
          <p:nvPr/>
        </p:nvPicPr>
        <p:blipFill>
          <a:blip r:embed="rId4">
            <a:alphaModFix/>
          </a:blip>
          <a:stretch>
            <a:fillRect/>
          </a:stretch>
        </p:blipFill>
        <p:spPr>
          <a:xfrm>
            <a:off x="4599547" y="1576900"/>
            <a:ext cx="4392054" cy="335555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312" name="Google Shape;312;p46"/>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6"/>
          <p:cNvSpPr txBox="1"/>
          <p:nvPr/>
        </p:nvSpPr>
        <p:spPr>
          <a:xfrm>
            <a:off x="333900" y="851800"/>
            <a:ext cx="7384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TCN</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channels Student -  </a:t>
            </a:r>
            <a:r>
              <a:rPr b="1" lang="en" sz="1500">
                <a:solidFill>
                  <a:schemeClr val="dk1"/>
                </a:solidFill>
                <a:latin typeface="Times New Roman"/>
                <a:ea typeface="Times New Roman"/>
                <a:cs typeface="Times New Roman"/>
                <a:sym typeface="Times New Roman"/>
              </a:rPr>
              <a:t>8</a:t>
            </a:r>
            <a:r>
              <a:rPr lang="en" sz="1500">
                <a:solidFill>
                  <a:schemeClr val="dk1"/>
                </a:solidFill>
                <a:latin typeface="Times New Roman"/>
                <a:ea typeface="Times New Roman"/>
                <a:cs typeface="Times New Roman"/>
                <a:sym typeface="Times New Roman"/>
              </a:rPr>
              <a:t> physiological signals: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pic>
        <p:nvPicPr>
          <p:cNvPr id="314" name="Google Shape;314;p46"/>
          <p:cNvPicPr preferRelativeResize="0"/>
          <p:nvPr/>
        </p:nvPicPr>
        <p:blipFill>
          <a:blip r:embed="rId3">
            <a:alphaModFix/>
          </a:blip>
          <a:stretch>
            <a:fillRect/>
          </a:stretch>
        </p:blipFill>
        <p:spPr>
          <a:xfrm>
            <a:off x="152400" y="1576900"/>
            <a:ext cx="4455343" cy="3414200"/>
          </a:xfrm>
          <a:prstGeom prst="rect">
            <a:avLst/>
          </a:prstGeom>
          <a:noFill/>
          <a:ln>
            <a:noFill/>
          </a:ln>
        </p:spPr>
      </p:pic>
      <p:pic>
        <p:nvPicPr>
          <p:cNvPr id="315" name="Google Shape;315;p46"/>
          <p:cNvPicPr preferRelativeResize="0"/>
          <p:nvPr/>
        </p:nvPicPr>
        <p:blipFill>
          <a:blip r:embed="rId4">
            <a:alphaModFix/>
          </a:blip>
          <a:stretch>
            <a:fillRect/>
          </a:stretch>
        </p:blipFill>
        <p:spPr>
          <a:xfrm>
            <a:off x="4760143" y="1576900"/>
            <a:ext cx="4231457" cy="327017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321" name="Google Shape;321;p47"/>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7"/>
          <p:cNvSpPr txBox="1"/>
          <p:nvPr/>
        </p:nvSpPr>
        <p:spPr>
          <a:xfrm>
            <a:off x="250875" y="873150"/>
            <a:ext cx="8252400" cy="5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DNN 300</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channels Student -  </a:t>
            </a:r>
            <a:r>
              <a:rPr b="1" lang="en" sz="1500">
                <a:solidFill>
                  <a:schemeClr val="dk1"/>
                </a:solidFill>
                <a:latin typeface="Times New Roman"/>
                <a:ea typeface="Times New Roman"/>
                <a:cs typeface="Times New Roman"/>
                <a:sym typeface="Times New Roman"/>
              </a:rPr>
              <a:t>8 </a:t>
            </a:r>
            <a:r>
              <a:rPr lang="en" sz="1500">
                <a:solidFill>
                  <a:schemeClr val="dk1"/>
                </a:solidFill>
                <a:latin typeface="Times New Roman"/>
                <a:ea typeface="Times New Roman"/>
                <a:cs typeface="Times New Roman"/>
                <a:sym typeface="Times New Roman"/>
              </a:rPr>
              <a:t>physiological signals with </a:t>
            </a:r>
            <a:r>
              <a:rPr b="1" lang="en" sz="1500">
                <a:solidFill>
                  <a:schemeClr val="dk1"/>
                </a:solidFill>
                <a:latin typeface="Times New Roman"/>
                <a:ea typeface="Times New Roman"/>
                <a:cs typeface="Times New Roman"/>
                <a:sym typeface="Times New Roman"/>
              </a:rPr>
              <a:t>cross validation</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pic>
        <p:nvPicPr>
          <p:cNvPr id="323" name="Google Shape;323;p47"/>
          <p:cNvPicPr preferRelativeResize="0"/>
          <p:nvPr/>
        </p:nvPicPr>
        <p:blipFill>
          <a:blip r:embed="rId3">
            <a:alphaModFix/>
          </a:blip>
          <a:stretch>
            <a:fillRect/>
          </a:stretch>
        </p:blipFill>
        <p:spPr>
          <a:xfrm>
            <a:off x="250875" y="1592650"/>
            <a:ext cx="4299476" cy="2779925"/>
          </a:xfrm>
          <a:prstGeom prst="rect">
            <a:avLst/>
          </a:prstGeom>
          <a:noFill/>
          <a:ln>
            <a:noFill/>
          </a:ln>
        </p:spPr>
      </p:pic>
      <p:pic>
        <p:nvPicPr>
          <p:cNvPr id="324" name="Google Shape;324;p47"/>
          <p:cNvPicPr preferRelativeResize="0"/>
          <p:nvPr/>
        </p:nvPicPr>
        <p:blipFill>
          <a:blip r:embed="rId4">
            <a:alphaModFix/>
          </a:blip>
          <a:stretch>
            <a:fillRect/>
          </a:stretch>
        </p:blipFill>
        <p:spPr>
          <a:xfrm>
            <a:off x="4800375" y="1643925"/>
            <a:ext cx="4085250" cy="2613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330" name="Google Shape;330;p48"/>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8"/>
          <p:cNvSpPr txBox="1"/>
          <p:nvPr/>
        </p:nvSpPr>
        <p:spPr>
          <a:xfrm>
            <a:off x="333900" y="851800"/>
            <a:ext cx="7384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Cross fold validation TCN</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channels Student -  </a:t>
            </a:r>
            <a:r>
              <a:rPr b="1" lang="en" sz="1500">
                <a:solidFill>
                  <a:schemeClr val="dk1"/>
                </a:solidFill>
                <a:latin typeface="Times New Roman"/>
                <a:ea typeface="Times New Roman"/>
                <a:cs typeface="Times New Roman"/>
                <a:sym typeface="Times New Roman"/>
              </a:rPr>
              <a:t>8</a:t>
            </a:r>
            <a:r>
              <a:rPr lang="en" sz="1500">
                <a:solidFill>
                  <a:schemeClr val="dk1"/>
                </a:solidFill>
                <a:latin typeface="Times New Roman"/>
                <a:ea typeface="Times New Roman"/>
                <a:cs typeface="Times New Roman"/>
                <a:sym typeface="Times New Roman"/>
              </a:rPr>
              <a:t>  signals: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pic>
        <p:nvPicPr>
          <p:cNvPr id="332" name="Google Shape;332;p48"/>
          <p:cNvPicPr preferRelativeResize="0"/>
          <p:nvPr/>
        </p:nvPicPr>
        <p:blipFill>
          <a:blip r:embed="rId3">
            <a:alphaModFix/>
          </a:blip>
          <a:stretch>
            <a:fillRect/>
          </a:stretch>
        </p:blipFill>
        <p:spPr>
          <a:xfrm>
            <a:off x="152400" y="1576900"/>
            <a:ext cx="4294747" cy="3255578"/>
          </a:xfrm>
          <a:prstGeom prst="rect">
            <a:avLst/>
          </a:prstGeom>
          <a:noFill/>
          <a:ln>
            <a:noFill/>
          </a:ln>
        </p:spPr>
      </p:pic>
      <p:pic>
        <p:nvPicPr>
          <p:cNvPr id="333" name="Google Shape;333;p48"/>
          <p:cNvPicPr preferRelativeResize="0"/>
          <p:nvPr/>
        </p:nvPicPr>
        <p:blipFill>
          <a:blip r:embed="rId4">
            <a:alphaModFix/>
          </a:blip>
          <a:stretch>
            <a:fillRect/>
          </a:stretch>
        </p:blipFill>
        <p:spPr>
          <a:xfrm>
            <a:off x="4599547" y="1576900"/>
            <a:ext cx="4380059" cy="3414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172400" y="906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Result Analysis</a:t>
            </a:r>
            <a:endParaRPr sz="2500">
              <a:solidFill>
                <a:srgbClr val="FF0000"/>
              </a:solidFill>
              <a:highlight>
                <a:schemeClr val="lt1"/>
              </a:highlight>
              <a:latin typeface="Times New Roman"/>
              <a:ea typeface="Times New Roman"/>
              <a:cs typeface="Times New Roman"/>
              <a:sym typeface="Times New Roman"/>
            </a:endParaRPr>
          </a:p>
        </p:txBody>
      </p:sp>
      <p:sp>
        <p:nvSpPr>
          <p:cNvPr id="339" name="Google Shape;339;p49"/>
          <p:cNvSpPr/>
          <p:nvPr/>
        </p:nvSpPr>
        <p:spPr>
          <a:xfrm>
            <a:off x="250875" y="66335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9"/>
          <p:cNvSpPr txBox="1"/>
          <p:nvPr/>
        </p:nvSpPr>
        <p:spPr>
          <a:xfrm>
            <a:off x="333900" y="851800"/>
            <a:ext cx="7384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TCN</a:t>
            </a:r>
            <a:r>
              <a:rPr lang="en" sz="1500">
                <a:solidFill>
                  <a:schemeClr val="dk1"/>
                </a:solidFill>
                <a:latin typeface="Times New Roman"/>
                <a:ea typeface="Times New Roman"/>
                <a:cs typeface="Times New Roman"/>
                <a:sym typeface="Times New Roman"/>
              </a:rPr>
              <a:t> model teacher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channels Student -  </a:t>
            </a:r>
            <a:r>
              <a:rPr b="1" lang="en" sz="1500">
                <a:solidFill>
                  <a:schemeClr val="dk1"/>
                </a:solidFill>
                <a:latin typeface="Times New Roman"/>
                <a:ea typeface="Times New Roman"/>
                <a:cs typeface="Times New Roman"/>
                <a:sym typeface="Times New Roman"/>
              </a:rPr>
              <a:t>40</a:t>
            </a:r>
            <a:r>
              <a:rPr lang="en" sz="1500">
                <a:solidFill>
                  <a:schemeClr val="dk1"/>
                </a:solidFill>
                <a:latin typeface="Times New Roman"/>
                <a:ea typeface="Times New Roman"/>
                <a:cs typeface="Times New Roman"/>
                <a:sym typeface="Times New Roman"/>
              </a:rPr>
              <a:t>  signals </a:t>
            </a:r>
            <a:r>
              <a:rPr b="1" lang="en" sz="1500">
                <a:solidFill>
                  <a:schemeClr val="dk1"/>
                </a:solidFill>
                <a:latin typeface="Times New Roman"/>
                <a:ea typeface="Times New Roman"/>
                <a:cs typeface="Times New Roman"/>
                <a:sym typeface="Times New Roman"/>
              </a:rPr>
              <a:t>cross validation</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pic>
        <p:nvPicPr>
          <p:cNvPr id="341" name="Google Shape;341;p49"/>
          <p:cNvPicPr preferRelativeResize="0"/>
          <p:nvPr/>
        </p:nvPicPr>
        <p:blipFill>
          <a:blip r:embed="rId3">
            <a:alphaModFix/>
          </a:blip>
          <a:stretch>
            <a:fillRect/>
          </a:stretch>
        </p:blipFill>
        <p:spPr>
          <a:xfrm>
            <a:off x="152400" y="1576900"/>
            <a:ext cx="4294747" cy="3414200"/>
          </a:xfrm>
          <a:prstGeom prst="rect">
            <a:avLst/>
          </a:prstGeom>
          <a:noFill/>
          <a:ln>
            <a:noFill/>
          </a:ln>
        </p:spPr>
      </p:pic>
      <p:pic>
        <p:nvPicPr>
          <p:cNvPr id="342" name="Google Shape;342;p49"/>
          <p:cNvPicPr preferRelativeResize="0"/>
          <p:nvPr/>
        </p:nvPicPr>
        <p:blipFill>
          <a:blip r:embed="rId4">
            <a:alphaModFix/>
          </a:blip>
          <a:stretch>
            <a:fillRect/>
          </a:stretch>
        </p:blipFill>
        <p:spPr>
          <a:xfrm>
            <a:off x="4599547" y="1576900"/>
            <a:ext cx="4392053" cy="331230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311700" y="31116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Requirements </a:t>
            </a:r>
            <a:endParaRPr sz="2500">
              <a:solidFill>
                <a:srgbClr val="FF0000"/>
              </a:solidFill>
              <a:highlight>
                <a:schemeClr val="lt1"/>
              </a:highlight>
              <a:latin typeface="Times New Roman"/>
              <a:ea typeface="Times New Roman"/>
              <a:cs typeface="Times New Roman"/>
              <a:sym typeface="Times New Roman"/>
            </a:endParaRPr>
          </a:p>
        </p:txBody>
      </p:sp>
      <p:sp>
        <p:nvSpPr>
          <p:cNvPr id="348" name="Google Shape;348;p50"/>
          <p:cNvSpPr txBox="1"/>
          <p:nvPr>
            <p:ph idx="1" type="body"/>
          </p:nvPr>
        </p:nvSpPr>
        <p:spPr>
          <a:xfrm>
            <a:off x="328575" y="1051370"/>
            <a:ext cx="8520600" cy="3780900"/>
          </a:xfrm>
          <a:prstGeom prst="rect">
            <a:avLst/>
          </a:prstGeom>
          <a:noFill/>
          <a:ln>
            <a:noFill/>
          </a:ln>
        </p:spPr>
        <p:txBody>
          <a:bodyPr anchorCtr="0" anchor="t" bIns="91425" lIns="91425" spcFirstLastPara="1" rIns="91425" wrap="square" tIns="91425">
            <a:noAutofit/>
          </a:bodyPr>
          <a:lstStyle/>
          <a:p>
            <a:pPr indent="0" lvl="0" marL="123190" rtl="0" algn="just">
              <a:lnSpc>
                <a:spcPct val="100000"/>
              </a:lnSpc>
              <a:spcBef>
                <a:spcPts val="0"/>
              </a:spcBef>
              <a:spcAft>
                <a:spcPts val="0"/>
              </a:spcAft>
              <a:buClr>
                <a:schemeClr val="dk1"/>
              </a:buClr>
              <a:buSzPts val="1440"/>
              <a:buNone/>
            </a:pPr>
            <a:r>
              <a:rPr b="1" lang="en" sz="1600">
                <a:solidFill>
                  <a:schemeClr val="dk1"/>
                </a:solidFill>
                <a:latin typeface="Times New Roman"/>
                <a:ea typeface="Times New Roman"/>
                <a:cs typeface="Times New Roman"/>
                <a:sym typeface="Times New Roman"/>
              </a:rPr>
              <a:t>Hardware Requirements</a:t>
            </a:r>
            <a:endParaRPr b="1" sz="1600">
              <a:solidFill>
                <a:schemeClr val="dk1"/>
              </a:solidFill>
              <a:latin typeface="Times New Roman"/>
              <a:ea typeface="Times New Roman"/>
              <a:cs typeface="Times New Roman"/>
              <a:sym typeface="Times New Roman"/>
            </a:endParaRPr>
          </a:p>
          <a:p>
            <a:pPr indent="0" lvl="0" marL="123190" rtl="0" algn="just">
              <a:lnSpc>
                <a:spcPct val="100000"/>
              </a:lnSpc>
              <a:spcBef>
                <a:spcPts val="0"/>
              </a:spcBef>
              <a:spcAft>
                <a:spcPts val="0"/>
              </a:spcAft>
              <a:buClr>
                <a:schemeClr val="dk1"/>
              </a:buClr>
              <a:buSzPts val="1440"/>
              <a:buNone/>
            </a:pPr>
            <a:r>
              <a:t/>
            </a:r>
            <a:endParaRPr b="1" sz="16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Processor: Intel i5 series</a:t>
            </a:r>
            <a:endParaRPr sz="14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RAM: 16 GB/32 GB</a:t>
            </a:r>
            <a:endParaRPr sz="14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GPU: 4 GB</a:t>
            </a:r>
            <a:endParaRPr sz="1400">
              <a:solidFill>
                <a:schemeClr val="dk1"/>
              </a:solidFill>
              <a:latin typeface="Times New Roman"/>
              <a:ea typeface="Times New Roman"/>
              <a:cs typeface="Times New Roman"/>
              <a:sym typeface="Times New Roman"/>
            </a:endParaRPr>
          </a:p>
          <a:p>
            <a:pPr indent="0" lvl="0" marL="123190" rtl="0" algn="just">
              <a:lnSpc>
                <a:spcPct val="100000"/>
              </a:lnSpc>
              <a:spcBef>
                <a:spcPts val="0"/>
              </a:spcBef>
              <a:spcAft>
                <a:spcPts val="0"/>
              </a:spcAft>
              <a:buClr>
                <a:schemeClr val="dk1"/>
              </a:buClr>
              <a:buSzPts val="1440"/>
              <a:buFont typeface="Arial"/>
              <a:buNone/>
            </a:pPr>
            <a:r>
              <a:t/>
            </a:r>
            <a:endParaRPr sz="1600">
              <a:solidFill>
                <a:schemeClr val="dk1"/>
              </a:solidFill>
              <a:latin typeface="Times New Roman"/>
              <a:ea typeface="Times New Roman"/>
              <a:cs typeface="Times New Roman"/>
              <a:sym typeface="Times New Roman"/>
            </a:endParaRPr>
          </a:p>
          <a:p>
            <a:pPr indent="0" lvl="0" marL="123190" rtl="0" algn="just">
              <a:lnSpc>
                <a:spcPct val="100000"/>
              </a:lnSpc>
              <a:spcBef>
                <a:spcPts val="0"/>
              </a:spcBef>
              <a:spcAft>
                <a:spcPts val="0"/>
              </a:spcAft>
              <a:buClr>
                <a:schemeClr val="dk1"/>
              </a:buClr>
              <a:buSzPts val="1440"/>
              <a:buFont typeface="Arial"/>
              <a:buNone/>
            </a:pPr>
            <a:r>
              <a:rPr b="1" lang="en" sz="1600">
                <a:solidFill>
                  <a:schemeClr val="dk1"/>
                </a:solidFill>
                <a:latin typeface="Times New Roman"/>
                <a:ea typeface="Times New Roman"/>
                <a:cs typeface="Times New Roman"/>
                <a:sym typeface="Times New Roman"/>
              </a:rPr>
              <a:t>Software Requirements</a:t>
            </a:r>
            <a:endParaRPr/>
          </a:p>
          <a:p>
            <a:pPr indent="0" lvl="0" marL="0" rtl="0" algn="just">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Operating System: Windows 11</a:t>
            </a:r>
            <a:endParaRPr sz="14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Programming Language: Python 3.8</a:t>
            </a:r>
            <a:endParaRPr sz="14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Packages: Pytorch, Matplotlib, TensorFlow, Pandas, Scikit-learn, NumPy, Seaborn, Git</a:t>
            </a:r>
            <a:endParaRPr sz="14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IDE: Google Colaboratory</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Dataset</a:t>
            </a:r>
            <a:endParaRPr b="1" sz="1600">
              <a:solidFill>
                <a:schemeClr val="dk1"/>
              </a:solidFill>
              <a:latin typeface="Times New Roman"/>
              <a:ea typeface="Times New Roman"/>
              <a:cs typeface="Times New Roman"/>
              <a:sym typeface="Times New Roman"/>
            </a:endParaRPr>
          </a:p>
          <a:p>
            <a:pPr indent="-317500" lvl="0" marL="9144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DEAP</a:t>
            </a:r>
            <a:r>
              <a:rPr b="1"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Dataset for Emotional Analysis using Physiological signals.</a:t>
            </a:r>
            <a:endParaRPr sz="1400">
              <a:solidFill>
                <a:schemeClr val="dk1"/>
              </a:solidFill>
              <a:latin typeface="Times New Roman"/>
              <a:ea typeface="Times New Roman"/>
              <a:cs typeface="Times New Roman"/>
              <a:sym typeface="Times New Roman"/>
            </a:endParaRPr>
          </a:p>
        </p:txBody>
      </p:sp>
      <p:sp>
        <p:nvSpPr>
          <p:cNvPr id="349" name="Google Shape;349;p50"/>
          <p:cNvSpPr/>
          <p:nvPr/>
        </p:nvSpPr>
        <p:spPr>
          <a:xfrm>
            <a:off x="328575" y="101100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311700" y="31116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400"/>
              </a:spcAft>
              <a:buSzPts val="1273"/>
              <a:buNone/>
            </a:pPr>
            <a:r>
              <a:rPr lang="en" sz="2500">
                <a:solidFill>
                  <a:srgbClr val="FF0000"/>
                </a:solidFill>
                <a:highlight>
                  <a:schemeClr val="lt1"/>
                </a:highlight>
                <a:latin typeface="Times New Roman"/>
                <a:ea typeface="Times New Roman"/>
                <a:cs typeface="Times New Roman"/>
                <a:sym typeface="Times New Roman"/>
              </a:rPr>
              <a:t>Comparison of Existing Work and Our Approach.</a:t>
            </a:r>
            <a:endParaRPr sz="2500">
              <a:solidFill>
                <a:srgbClr val="FF0000"/>
              </a:solidFill>
              <a:highlight>
                <a:schemeClr val="lt1"/>
              </a:highlight>
              <a:latin typeface="Times New Roman"/>
              <a:ea typeface="Times New Roman"/>
              <a:cs typeface="Times New Roman"/>
              <a:sym typeface="Times New Roman"/>
            </a:endParaRPr>
          </a:p>
        </p:txBody>
      </p:sp>
      <p:sp>
        <p:nvSpPr>
          <p:cNvPr id="355" name="Google Shape;355;p51"/>
          <p:cNvSpPr/>
          <p:nvPr/>
        </p:nvSpPr>
        <p:spPr>
          <a:xfrm>
            <a:off x="328575" y="1011000"/>
            <a:ext cx="8503800" cy="1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56" name="Google Shape;356;p51"/>
          <p:cNvGraphicFramePr/>
          <p:nvPr/>
        </p:nvGraphicFramePr>
        <p:xfrm>
          <a:off x="1072275" y="1343550"/>
          <a:ext cx="3000000" cy="3000000"/>
        </p:xfrm>
        <a:graphic>
          <a:graphicData uri="http://schemas.openxmlformats.org/drawingml/2006/table">
            <a:tbl>
              <a:tblPr>
                <a:noFill/>
                <a:tableStyleId>{12BC82EC-BDED-46C4-8C7C-90E813F63140}</a:tableStyleId>
              </a:tblPr>
              <a:tblGrid>
                <a:gridCol w="3619500"/>
                <a:gridCol w="3619500"/>
              </a:tblGrid>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Existing work</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Remarks</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Exploration of </a:t>
                      </a:r>
                      <a:r>
                        <a:rPr b="1" lang="en" sz="1500">
                          <a:latin typeface="Times New Roman"/>
                          <a:ea typeface="Times New Roman"/>
                          <a:cs typeface="Times New Roman"/>
                          <a:sym typeface="Times New Roman"/>
                        </a:rPr>
                        <a:t>Machine Learning and Deep Learning models</a:t>
                      </a:r>
                      <a:r>
                        <a:rPr lang="en" sz="1500">
                          <a:latin typeface="Times New Roman"/>
                          <a:ea typeface="Times New Roman"/>
                          <a:cs typeface="Times New Roman"/>
                          <a:sym typeface="Times New Roman"/>
                        </a:rPr>
                        <a:t> with variety of models.</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An accuracy of </a:t>
                      </a:r>
                      <a:r>
                        <a:rPr b="1" lang="en" sz="1500">
                          <a:latin typeface="Times New Roman"/>
                          <a:ea typeface="Times New Roman"/>
                          <a:cs typeface="Times New Roman"/>
                          <a:sym typeface="Times New Roman"/>
                        </a:rPr>
                        <a:t>95%</a:t>
                      </a:r>
                      <a:r>
                        <a:rPr lang="en" sz="1500">
                          <a:latin typeface="Times New Roman"/>
                          <a:ea typeface="Times New Roman"/>
                          <a:cs typeface="Times New Roman"/>
                          <a:sym typeface="Times New Roman"/>
                        </a:rPr>
                        <a:t> was obtained, with complex model.</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Limited exploration of </a:t>
                      </a:r>
                      <a:r>
                        <a:rPr b="1" lang="en" sz="1500">
                          <a:latin typeface="Times New Roman"/>
                          <a:ea typeface="Times New Roman"/>
                          <a:cs typeface="Times New Roman"/>
                          <a:sym typeface="Times New Roman"/>
                        </a:rPr>
                        <a:t>Knowledge</a:t>
                      </a:r>
                      <a:r>
                        <a:rPr b="1" lang="en" sz="1500">
                          <a:latin typeface="Times New Roman"/>
                          <a:ea typeface="Times New Roman"/>
                          <a:cs typeface="Times New Roman"/>
                          <a:sym typeface="Times New Roman"/>
                        </a:rPr>
                        <a:t> d</a:t>
                      </a:r>
                      <a:r>
                        <a:rPr b="1" lang="en" sz="1500">
                          <a:latin typeface="Times New Roman"/>
                          <a:ea typeface="Times New Roman"/>
                          <a:cs typeface="Times New Roman"/>
                          <a:sym typeface="Times New Roman"/>
                        </a:rPr>
                        <a:t>istillation</a:t>
                      </a:r>
                      <a:r>
                        <a:rPr lang="en" sz="1500">
                          <a:latin typeface="Times New Roman"/>
                          <a:ea typeface="Times New Roman"/>
                          <a:cs typeface="Times New Roman"/>
                          <a:sym typeface="Times New Roman"/>
                        </a:rPr>
                        <a:t> on emotion recognition with DEAP dataset.</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An accuracy of </a:t>
                      </a:r>
                      <a:r>
                        <a:rPr b="1" lang="en" sz="1500">
                          <a:latin typeface="Times New Roman"/>
                          <a:ea typeface="Times New Roman"/>
                          <a:cs typeface="Times New Roman"/>
                          <a:sym typeface="Times New Roman"/>
                        </a:rPr>
                        <a:t>69.18%</a:t>
                      </a:r>
                      <a:r>
                        <a:rPr lang="en" sz="1500">
                          <a:latin typeface="Times New Roman"/>
                          <a:ea typeface="Times New Roman"/>
                          <a:cs typeface="Times New Roman"/>
                          <a:sym typeface="Times New Roman"/>
                        </a:rPr>
                        <a:t> was obtained, which is insufficient for detecting emotions in real-time or near-real-time scenarios.</a:t>
                      </a:r>
                      <a:endParaRPr sz="1500">
                        <a:latin typeface="Times New Roman"/>
                        <a:ea typeface="Times New Roman"/>
                        <a:cs typeface="Times New Roman"/>
                        <a:sym typeface="Times New Roman"/>
                      </a:endParaRPr>
                    </a:p>
                  </a:txBody>
                  <a:tcPr marT="91425" marB="91425" marR="91425" marL="91425"/>
                </a:tc>
              </a:tr>
            </a:tbl>
          </a:graphicData>
        </a:graphic>
      </p:graphicFrame>
      <p:graphicFrame>
        <p:nvGraphicFramePr>
          <p:cNvPr id="357" name="Google Shape;357;p51"/>
          <p:cNvGraphicFramePr/>
          <p:nvPr/>
        </p:nvGraphicFramePr>
        <p:xfrm>
          <a:off x="1072275" y="3435400"/>
          <a:ext cx="3000000" cy="3000000"/>
        </p:xfrm>
        <a:graphic>
          <a:graphicData uri="http://schemas.openxmlformats.org/drawingml/2006/table">
            <a:tbl>
              <a:tblPr>
                <a:noFill/>
                <a:tableStyleId>{12BC82EC-BDED-46C4-8C7C-90E813F63140}</a:tableStyleId>
              </a:tblPr>
              <a:tblGrid>
                <a:gridCol w="3619500"/>
                <a:gridCol w="3619500"/>
              </a:tblGrid>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Our Approach</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Remarks</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Explored </a:t>
                      </a:r>
                      <a:r>
                        <a:rPr b="1" lang="en" sz="1500">
                          <a:latin typeface="Times New Roman"/>
                          <a:ea typeface="Times New Roman"/>
                          <a:cs typeface="Times New Roman"/>
                          <a:sym typeface="Times New Roman"/>
                        </a:rPr>
                        <a:t>knowledge distillation</a:t>
                      </a:r>
                      <a:r>
                        <a:rPr lang="en" sz="1500">
                          <a:latin typeface="Times New Roman"/>
                          <a:ea typeface="Times New Roman"/>
                          <a:cs typeface="Times New Roman"/>
                          <a:sym typeface="Times New Roman"/>
                        </a:rPr>
                        <a:t> with various deep learning models and compared their results.</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Achieved upto </a:t>
                      </a:r>
                      <a:r>
                        <a:rPr b="1" lang="en" sz="1500">
                          <a:latin typeface="Times New Roman"/>
                          <a:ea typeface="Times New Roman"/>
                          <a:cs typeface="Times New Roman"/>
                          <a:sym typeface="Times New Roman"/>
                        </a:rPr>
                        <a:t>93%</a:t>
                      </a:r>
                      <a:r>
                        <a:rPr lang="en" sz="1500">
                          <a:latin typeface="Times New Roman"/>
                          <a:ea typeface="Times New Roman"/>
                          <a:cs typeface="Times New Roman"/>
                          <a:sym typeface="Times New Roman"/>
                        </a:rPr>
                        <a:t> of accuracy, with a smaller complex model (Student model) by consuming less time and resources.</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221200" y="192150"/>
            <a:ext cx="8520600" cy="58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FF0000"/>
                </a:solidFill>
                <a:latin typeface="Times New Roman"/>
                <a:ea typeface="Times New Roman"/>
                <a:cs typeface="Times New Roman"/>
                <a:sym typeface="Times New Roman"/>
              </a:rPr>
              <a:t>Problem </a:t>
            </a:r>
            <a:r>
              <a:rPr lang="en">
                <a:solidFill>
                  <a:srgbClr val="FF0000"/>
                </a:solidFill>
                <a:latin typeface="Times New Roman"/>
                <a:ea typeface="Times New Roman"/>
                <a:cs typeface="Times New Roman"/>
                <a:sym typeface="Times New Roman"/>
              </a:rPr>
              <a:t>Definition</a:t>
            </a:r>
            <a:endParaRPr/>
          </a:p>
        </p:txBody>
      </p:sp>
      <p:sp>
        <p:nvSpPr>
          <p:cNvPr id="79" name="Google Shape;79;p16"/>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txBox="1"/>
          <p:nvPr/>
        </p:nvSpPr>
        <p:spPr>
          <a:xfrm>
            <a:off x="570100" y="1054125"/>
            <a:ext cx="7547400" cy="38511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Emotion recognition using physiological signals such as EEG and ECG is crucial for monitoring both physiological and psychological states.These measurements are essential for applications in </a:t>
            </a:r>
            <a:r>
              <a:rPr b="1" lang="en" sz="1500">
                <a:solidFill>
                  <a:schemeClr val="dk1"/>
                </a:solidFill>
                <a:latin typeface="Times New Roman"/>
                <a:ea typeface="Times New Roman"/>
                <a:cs typeface="Times New Roman"/>
                <a:sym typeface="Times New Roman"/>
              </a:rPr>
              <a:t>affective computing</a:t>
            </a:r>
            <a:r>
              <a:rPr lang="en" sz="1500">
                <a:solidFill>
                  <a:schemeClr val="dk1"/>
                </a:solidFill>
                <a:latin typeface="Times New Roman"/>
                <a:ea typeface="Times New Roman"/>
                <a:cs typeface="Times New Roman"/>
                <a:sym typeface="Times New Roman"/>
              </a:rPr>
              <a:t> and biomedical signal processing.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Existing methods for emotion recognition face significant challenges, including </a:t>
            </a:r>
            <a:r>
              <a:rPr b="1" lang="en" sz="1500">
                <a:solidFill>
                  <a:schemeClr val="dk1"/>
                </a:solidFill>
                <a:latin typeface="Times New Roman"/>
                <a:ea typeface="Times New Roman"/>
                <a:cs typeface="Times New Roman"/>
                <a:sym typeface="Times New Roman"/>
              </a:rPr>
              <a:t>limited accuracy and poor generalization</a:t>
            </a:r>
            <a:r>
              <a:rPr lang="en" sz="1500">
                <a:solidFill>
                  <a:schemeClr val="dk1"/>
                </a:solidFill>
                <a:latin typeface="Times New Roman"/>
                <a:ea typeface="Times New Roman"/>
                <a:cs typeface="Times New Roman"/>
                <a:sym typeface="Times New Roman"/>
              </a:rPr>
              <a:t> of current models.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project aims to </a:t>
            </a:r>
            <a:r>
              <a:rPr b="1" lang="en" sz="1500">
                <a:solidFill>
                  <a:schemeClr val="dk1"/>
                </a:solidFill>
                <a:latin typeface="Times New Roman"/>
                <a:ea typeface="Times New Roman"/>
                <a:cs typeface="Times New Roman"/>
                <a:sym typeface="Times New Roman"/>
              </a:rPr>
              <a:t>improve the accuracy and generalization</a:t>
            </a:r>
            <a:r>
              <a:rPr lang="en" sz="1500">
                <a:solidFill>
                  <a:schemeClr val="dk1"/>
                </a:solidFill>
                <a:latin typeface="Times New Roman"/>
                <a:ea typeface="Times New Roman"/>
                <a:cs typeface="Times New Roman"/>
                <a:sym typeface="Times New Roman"/>
              </a:rPr>
              <a:t> of emotion recognition models using EEG and ECG data.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Leveraging the </a:t>
            </a:r>
            <a:r>
              <a:rPr b="1" lang="en" sz="1500">
                <a:solidFill>
                  <a:schemeClr val="dk1"/>
                </a:solidFill>
                <a:latin typeface="Times New Roman"/>
                <a:ea typeface="Times New Roman"/>
                <a:cs typeface="Times New Roman"/>
                <a:sym typeface="Times New Roman"/>
              </a:rPr>
              <a:t>DEAP dataset</a:t>
            </a:r>
            <a:r>
              <a:rPr lang="en" sz="1500">
                <a:solidFill>
                  <a:schemeClr val="dk1"/>
                </a:solidFill>
                <a:latin typeface="Times New Roman"/>
                <a:ea typeface="Times New Roman"/>
                <a:cs typeface="Times New Roman"/>
                <a:sym typeface="Times New Roman"/>
              </a:rPr>
              <a:t>, which includes recordings from 32 participants, various deep learning models will be compared.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process involves </a:t>
            </a:r>
            <a:r>
              <a:rPr b="1" lang="en" sz="1500">
                <a:solidFill>
                  <a:schemeClr val="dk1"/>
                </a:solidFill>
                <a:latin typeface="Times New Roman"/>
                <a:ea typeface="Times New Roman"/>
                <a:cs typeface="Times New Roman"/>
                <a:sym typeface="Times New Roman"/>
              </a:rPr>
              <a:t>data preprocessing, and model application.</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Performance will be evaluated using metrics like </a:t>
            </a:r>
            <a:r>
              <a:rPr b="1" lang="en" sz="1500">
                <a:solidFill>
                  <a:schemeClr val="dk1"/>
                </a:solidFill>
                <a:latin typeface="Times New Roman"/>
                <a:ea typeface="Times New Roman"/>
                <a:cs typeface="Times New Roman"/>
                <a:sym typeface="Times New Roman"/>
              </a:rPr>
              <a:t>accuracy, precision, recall, and F1-score</a:t>
            </a:r>
            <a:r>
              <a:rPr lang="en" sz="1500">
                <a:solidFill>
                  <a:schemeClr val="dk1"/>
                </a:solidFill>
                <a:latin typeface="Times New Roman"/>
                <a:ea typeface="Times New Roman"/>
                <a:cs typeface="Times New Roman"/>
                <a:sym typeface="Times New Roman"/>
              </a:rPr>
              <a:t>, with the goal of advancing methodologies in affective computing and biomedical signal processing.</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FF0000"/>
                </a:solidFill>
                <a:latin typeface="Times New Roman"/>
                <a:ea typeface="Times New Roman"/>
                <a:cs typeface="Times New Roman"/>
                <a:sym typeface="Times New Roman"/>
              </a:rPr>
              <a:t>Conclusion</a:t>
            </a:r>
            <a:endParaRPr sz="2500">
              <a:solidFill>
                <a:srgbClr val="FF0000"/>
              </a:solidFill>
              <a:latin typeface="Times New Roman"/>
              <a:ea typeface="Times New Roman"/>
              <a:cs typeface="Times New Roman"/>
              <a:sym typeface="Times New Roman"/>
            </a:endParaRPr>
          </a:p>
        </p:txBody>
      </p:sp>
      <p:sp>
        <p:nvSpPr>
          <p:cNvPr id="363" name="Google Shape;363;p52"/>
          <p:cNvSpPr txBox="1"/>
          <p:nvPr>
            <p:ph idx="1" type="body"/>
          </p:nvPr>
        </p:nvSpPr>
        <p:spPr>
          <a:xfrm>
            <a:off x="311700" y="722050"/>
            <a:ext cx="8520600" cy="44214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a:t>
            </a:r>
            <a:r>
              <a:rPr b="1" lang="en" sz="1500">
                <a:solidFill>
                  <a:schemeClr val="dk1"/>
                </a:solidFill>
                <a:latin typeface="Times New Roman"/>
                <a:ea typeface="Times New Roman"/>
                <a:cs typeface="Times New Roman"/>
                <a:sym typeface="Times New Roman"/>
              </a:rPr>
              <a:t>student model</a:t>
            </a:r>
            <a:r>
              <a:rPr lang="en" sz="1500">
                <a:solidFill>
                  <a:schemeClr val="dk1"/>
                </a:solidFill>
                <a:latin typeface="Times New Roman"/>
                <a:ea typeface="Times New Roman"/>
                <a:cs typeface="Times New Roman"/>
                <a:sym typeface="Times New Roman"/>
              </a:rPr>
              <a:t> achieved the accuracy of the teacher model with </a:t>
            </a:r>
            <a:r>
              <a:rPr b="1" lang="en" sz="1500">
                <a:solidFill>
                  <a:schemeClr val="dk1"/>
                </a:solidFill>
                <a:latin typeface="Times New Roman"/>
                <a:ea typeface="Times New Roman"/>
                <a:cs typeface="Times New Roman"/>
                <a:sym typeface="Times New Roman"/>
              </a:rPr>
              <a:t>fewer parameters,</a:t>
            </a:r>
            <a:r>
              <a:rPr lang="en" sz="1500">
                <a:solidFill>
                  <a:schemeClr val="dk1"/>
                </a:solidFill>
                <a:latin typeface="Times New Roman"/>
                <a:ea typeface="Times New Roman"/>
                <a:cs typeface="Times New Roman"/>
                <a:sym typeface="Times New Roman"/>
              </a:rPr>
              <a:t> reducing prediction time and model complexity, making it </a:t>
            </a:r>
            <a:r>
              <a:rPr b="1" lang="en" sz="1500">
                <a:solidFill>
                  <a:schemeClr val="dk1"/>
                </a:solidFill>
                <a:latin typeface="Times New Roman"/>
                <a:ea typeface="Times New Roman"/>
                <a:cs typeface="Times New Roman"/>
                <a:sym typeface="Times New Roman"/>
              </a:rPr>
              <a:t>more efficient.</a:t>
            </a:r>
            <a:endParaRPr b="1"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a:t>
            </a:r>
            <a:r>
              <a:rPr b="1" lang="en" sz="1500">
                <a:solidFill>
                  <a:schemeClr val="dk1"/>
                </a:solidFill>
                <a:latin typeface="Times New Roman"/>
                <a:ea typeface="Times New Roman"/>
                <a:cs typeface="Times New Roman"/>
                <a:sym typeface="Times New Roman"/>
              </a:rPr>
              <a:t>Temporal CNN</a:t>
            </a:r>
            <a:r>
              <a:rPr lang="en" sz="1500">
                <a:solidFill>
                  <a:schemeClr val="dk1"/>
                </a:solidFill>
                <a:latin typeface="Times New Roman"/>
                <a:ea typeface="Times New Roman"/>
                <a:cs typeface="Times New Roman"/>
                <a:sym typeface="Times New Roman"/>
              </a:rPr>
              <a:t> architecture with 40 channels yielded the best results, with the student model achieving </a:t>
            </a:r>
            <a:r>
              <a:rPr b="1" lang="en" sz="1500">
                <a:solidFill>
                  <a:schemeClr val="dk1"/>
                </a:solidFill>
                <a:latin typeface="Times New Roman"/>
                <a:ea typeface="Times New Roman"/>
                <a:cs typeface="Times New Roman"/>
                <a:sym typeface="Times New Roman"/>
              </a:rPr>
              <a:t>93% accuracy</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Using </a:t>
            </a:r>
            <a:r>
              <a:rPr b="1" lang="en" sz="1500">
                <a:solidFill>
                  <a:schemeClr val="dk1"/>
                </a:solidFill>
                <a:latin typeface="Times New Roman"/>
                <a:ea typeface="Times New Roman"/>
                <a:cs typeface="Times New Roman"/>
                <a:sym typeface="Times New Roman"/>
              </a:rPr>
              <a:t>CNN</a:t>
            </a:r>
            <a:r>
              <a:rPr lang="en" sz="1500">
                <a:solidFill>
                  <a:schemeClr val="dk1"/>
                </a:solidFill>
                <a:latin typeface="Times New Roman"/>
                <a:ea typeface="Times New Roman"/>
                <a:cs typeface="Times New Roman"/>
                <a:sym typeface="Times New Roman"/>
              </a:rPr>
              <a:t> helped </a:t>
            </a:r>
            <a:r>
              <a:rPr b="1" lang="en" sz="1500">
                <a:solidFill>
                  <a:schemeClr val="dk1"/>
                </a:solidFill>
                <a:latin typeface="Times New Roman"/>
                <a:ea typeface="Times New Roman"/>
                <a:cs typeface="Times New Roman"/>
                <a:sym typeface="Times New Roman"/>
              </a:rPr>
              <a:t>extract relevant features</a:t>
            </a:r>
            <a:r>
              <a:rPr lang="en" sz="1500">
                <a:solidFill>
                  <a:schemeClr val="dk1"/>
                </a:solidFill>
                <a:latin typeface="Times New Roman"/>
                <a:ea typeface="Times New Roman"/>
                <a:cs typeface="Times New Roman"/>
                <a:sym typeface="Times New Roman"/>
              </a:rPr>
              <a:t>, substantially improving accuracy in fear level classification tasks.</a:t>
            </a:r>
            <a:endParaRPr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Cross-validation</a:t>
            </a:r>
            <a:r>
              <a:rPr lang="en" sz="1500">
                <a:solidFill>
                  <a:schemeClr val="dk1"/>
                </a:solidFill>
                <a:latin typeface="Times New Roman"/>
                <a:ea typeface="Times New Roman"/>
                <a:cs typeface="Times New Roman"/>
                <a:sym typeface="Times New Roman"/>
              </a:rPr>
              <a:t> helped </a:t>
            </a:r>
            <a:r>
              <a:rPr b="1" lang="en" sz="1500">
                <a:solidFill>
                  <a:schemeClr val="dk1"/>
                </a:solidFill>
                <a:latin typeface="Times New Roman"/>
                <a:ea typeface="Times New Roman"/>
                <a:cs typeface="Times New Roman"/>
                <a:sym typeface="Times New Roman"/>
              </a:rPr>
              <a:t>boost</a:t>
            </a:r>
            <a:r>
              <a:rPr lang="en" sz="1500">
                <a:solidFill>
                  <a:schemeClr val="dk1"/>
                </a:solidFill>
                <a:latin typeface="Times New Roman"/>
                <a:ea typeface="Times New Roman"/>
                <a:cs typeface="Times New Roman"/>
                <a:sym typeface="Times New Roman"/>
              </a:rPr>
              <a:t> model </a:t>
            </a:r>
            <a:r>
              <a:rPr b="1" lang="en" sz="1500">
                <a:solidFill>
                  <a:schemeClr val="dk1"/>
                </a:solidFill>
                <a:latin typeface="Times New Roman"/>
                <a:ea typeface="Times New Roman"/>
                <a:cs typeface="Times New Roman"/>
                <a:sym typeface="Times New Roman"/>
              </a:rPr>
              <a:t>performance</a:t>
            </a:r>
            <a:r>
              <a:rPr lang="en" sz="1500">
                <a:solidFill>
                  <a:schemeClr val="dk1"/>
                </a:solidFill>
                <a:latin typeface="Times New Roman"/>
                <a:ea typeface="Times New Roman"/>
                <a:cs typeface="Times New Roman"/>
                <a:sym typeface="Times New Roman"/>
              </a:rPr>
              <a:t> by increasing accuracy, particularly for hybrid models like CNN-LSTM.</a:t>
            </a:r>
            <a:endParaRPr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ANN and LSTM</a:t>
            </a:r>
            <a:r>
              <a:rPr lang="en" sz="1500">
                <a:solidFill>
                  <a:schemeClr val="dk1"/>
                </a:solidFill>
                <a:latin typeface="Times New Roman"/>
                <a:ea typeface="Times New Roman"/>
                <a:cs typeface="Times New Roman"/>
                <a:sym typeface="Times New Roman"/>
              </a:rPr>
              <a:t> models showed </a:t>
            </a:r>
            <a:r>
              <a:rPr b="1" lang="en" sz="1500">
                <a:solidFill>
                  <a:schemeClr val="dk1"/>
                </a:solidFill>
                <a:latin typeface="Times New Roman"/>
                <a:ea typeface="Times New Roman"/>
                <a:cs typeface="Times New Roman"/>
                <a:sym typeface="Times New Roman"/>
              </a:rPr>
              <a:t>saturation</a:t>
            </a:r>
            <a:r>
              <a:rPr lang="en" sz="1500">
                <a:solidFill>
                  <a:schemeClr val="dk1"/>
                </a:solidFill>
                <a:latin typeface="Times New Roman"/>
                <a:ea typeface="Times New Roman"/>
                <a:cs typeface="Times New Roman"/>
                <a:sym typeface="Times New Roman"/>
              </a:rPr>
              <a:t> in performance, even after applying cross-validation, indicating their limitations with the given data</a:t>
            </a:r>
            <a:endParaRPr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Hybrid models like </a:t>
            </a:r>
            <a:r>
              <a:rPr b="1" lang="en" sz="1500">
                <a:solidFill>
                  <a:schemeClr val="dk1"/>
                </a:solidFill>
                <a:latin typeface="Times New Roman"/>
                <a:ea typeface="Times New Roman"/>
                <a:cs typeface="Times New Roman"/>
                <a:sym typeface="Times New Roman"/>
              </a:rPr>
              <a:t>CNN-LSTM</a:t>
            </a:r>
            <a:r>
              <a:rPr lang="en" sz="1500">
                <a:solidFill>
                  <a:schemeClr val="dk1"/>
                </a:solidFill>
                <a:latin typeface="Times New Roman"/>
                <a:ea typeface="Times New Roman"/>
                <a:cs typeface="Times New Roman"/>
                <a:sym typeface="Times New Roman"/>
              </a:rPr>
              <a:t> performed comparably </a:t>
            </a:r>
            <a:r>
              <a:rPr b="1" lang="en" sz="1500">
                <a:solidFill>
                  <a:schemeClr val="dk1"/>
                </a:solidFill>
                <a:latin typeface="Times New Roman"/>
                <a:ea typeface="Times New Roman"/>
                <a:cs typeface="Times New Roman"/>
                <a:sym typeface="Times New Roman"/>
              </a:rPr>
              <a:t>better,</a:t>
            </a:r>
            <a:r>
              <a:rPr lang="en" sz="1500">
                <a:solidFill>
                  <a:schemeClr val="dk1"/>
                </a:solidFill>
                <a:latin typeface="Times New Roman"/>
                <a:ea typeface="Times New Roman"/>
                <a:cs typeface="Times New Roman"/>
                <a:sym typeface="Times New Roman"/>
              </a:rPr>
              <a:t> effectively capturing both spatial and temporal features from the input data</a:t>
            </a:r>
            <a:endParaRPr sz="1500">
              <a:solidFill>
                <a:schemeClr val="dk1"/>
              </a:solidFill>
              <a:latin typeface="Times New Roman"/>
              <a:ea typeface="Times New Roman"/>
              <a:cs typeface="Times New Roman"/>
              <a:sym typeface="Times New Roman"/>
            </a:endParaRPr>
          </a:p>
        </p:txBody>
      </p:sp>
      <p:sp>
        <p:nvSpPr>
          <p:cNvPr id="364" name="Google Shape;364;p52"/>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FF0000"/>
                </a:solidFill>
                <a:latin typeface="Times New Roman"/>
                <a:ea typeface="Times New Roman"/>
                <a:cs typeface="Times New Roman"/>
                <a:sym typeface="Times New Roman"/>
              </a:rPr>
              <a:t>Future Enhancements</a:t>
            </a:r>
            <a:endParaRPr sz="2500">
              <a:solidFill>
                <a:srgbClr val="FF0000"/>
              </a:solidFill>
              <a:latin typeface="Times New Roman"/>
              <a:ea typeface="Times New Roman"/>
              <a:cs typeface="Times New Roman"/>
              <a:sym typeface="Times New Roman"/>
            </a:endParaRPr>
          </a:p>
        </p:txBody>
      </p:sp>
      <p:sp>
        <p:nvSpPr>
          <p:cNvPr id="370" name="Google Shape;370;p53"/>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3"/>
          <p:cNvSpPr txBox="1"/>
          <p:nvPr>
            <p:ph idx="1" type="body"/>
          </p:nvPr>
        </p:nvSpPr>
        <p:spPr>
          <a:xfrm>
            <a:off x="311700" y="977800"/>
            <a:ext cx="8520600" cy="3591000"/>
          </a:xfrm>
          <a:prstGeom prst="rect">
            <a:avLst/>
          </a:prstGeom>
        </p:spPr>
        <p:txBody>
          <a:bodyPr anchorCtr="0" anchor="t" bIns="91425" lIns="91425" spcFirstLastPara="1" rIns="91425" wrap="square" tIns="91425">
            <a:normAutofit lnSpcReduction="10000"/>
          </a:bodyPr>
          <a:lstStyle/>
          <a:p>
            <a:pPr indent="-323850" lvl="0" marL="457200" rtl="0" algn="just">
              <a:lnSpc>
                <a:spcPct val="130000"/>
              </a:lnSpc>
              <a:spcBef>
                <a:spcPts val="0"/>
              </a:spcBef>
              <a:spcAft>
                <a:spcPts val="0"/>
              </a:spcAft>
              <a:buClr>
                <a:srgbClr val="242424"/>
              </a:buClr>
              <a:buSzPts val="1500"/>
              <a:buFont typeface="Times New Roman"/>
              <a:buChar char="●"/>
            </a:pPr>
            <a:r>
              <a:rPr b="1" lang="en" sz="1500">
                <a:solidFill>
                  <a:srgbClr val="242424"/>
                </a:solidFill>
                <a:highlight>
                  <a:srgbClr val="FFFFFF"/>
                </a:highlight>
                <a:latin typeface="Times New Roman"/>
                <a:ea typeface="Times New Roman"/>
                <a:cs typeface="Times New Roman"/>
                <a:sym typeface="Times New Roman"/>
              </a:rPr>
              <a:t>Data augmentation</a:t>
            </a:r>
            <a:r>
              <a:rPr lang="en" sz="1500">
                <a:solidFill>
                  <a:srgbClr val="242424"/>
                </a:solidFill>
                <a:highlight>
                  <a:srgbClr val="FFFFFF"/>
                </a:highlight>
                <a:latin typeface="Times New Roman"/>
                <a:ea typeface="Times New Roman"/>
                <a:cs typeface="Times New Roman"/>
                <a:sym typeface="Times New Roman"/>
              </a:rPr>
              <a:t>, particularly through advanced techniques like Generative Adversarial Networks (GANs), could address the challenges associated with limited datasets. These methods can generate synthetic EEG data, increasing the robustness of the models. </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just">
              <a:lnSpc>
                <a:spcPct val="130000"/>
              </a:lnSpc>
              <a:spcBef>
                <a:spcPts val="0"/>
              </a:spcBef>
              <a:spcAft>
                <a:spcPts val="0"/>
              </a:spcAft>
              <a:buClr>
                <a:srgbClr val="242424"/>
              </a:buClr>
              <a:buSzPts val="1500"/>
              <a:buFont typeface="Times New Roman"/>
              <a:buChar char="●"/>
            </a:pPr>
            <a:r>
              <a:rPr b="1" lang="en" sz="1500">
                <a:solidFill>
                  <a:srgbClr val="242424"/>
                </a:solidFill>
                <a:highlight>
                  <a:srgbClr val="FFFFFF"/>
                </a:highlight>
                <a:latin typeface="Times New Roman"/>
                <a:ea typeface="Times New Roman"/>
                <a:cs typeface="Times New Roman"/>
                <a:sym typeface="Times New Roman"/>
              </a:rPr>
              <a:t>Reorganize the dataset</a:t>
            </a:r>
            <a:r>
              <a:rPr lang="en" sz="1500">
                <a:solidFill>
                  <a:srgbClr val="242424"/>
                </a:solidFill>
                <a:highlight>
                  <a:srgbClr val="FFFFFF"/>
                </a:highlight>
                <a:latin typeface="Times New Roman"/>
                <a:ea typeface="Times New Roman"/>
                <a:cs typeface="Times New Roman"/>
                <a:sym typeface="Times New Roman"/>
              </a:rPr>
              <a:t> to accommodate various training methodologies. Tailor the dataset for specific models and techniques to maximize learning efficiency and outcome.</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just">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Enhance the model's robustness by training and testing it across multiple datasets. This approach ensures that the </a:t>
            </a:r>
            <a:r>
              <a:rPr b="1" lang="en" sz="1500">
                <a:solidFill>
                  <a:srgbClr val="242424"/>
                </a:solidFill>
                <a:highlight>
                  <a:srgbClr val="FFFFFF"/>
                </a:highlight>
                <a:latin typeface="Times New Roman"/>
                <a:ea typeface="Times New Roman"/>
                <a:cs typeface="Times New Roman"/>
                <a:sym typeface="Times New Roman"/>
              </a:rPr>
              <a:t>model generalizes</a:t>
            </a:r>
            <a:r>
              <a:rPr lang="en" sz="1500">
                <a:solidFill>
                  <a:srgbClr val="242424"/>
                </a:solidFill>
                <a:highlight>
                  <a:srgbClr val="FFFFFF"/>
                </a:highlight>
                <a:latin typeface="Times New Roman"/>
                <a:ea typeface="Times New Roman"/>
                <a:cs typeface="Times New Roman"/>
                <a:sym typeface="Times New Roman"/>
              </a:rPr>
              <a:t> well to new, unseen data, reducing the risk of overfitting to a specific dataset.</a:t>
            </a:r>
            <a:endParaRPr sz="1500">
              <a:solidFill>
                <a:srgbClr val="242424"/>
              </a:solidFill>
              <a:highlight>
                <a:srgbClr val="FFFFFF"/>
              </a:highlight>
              <a:latin typeface="Times New Roman"/>
              <a:ea typeface="Times New Roman"/>
              <a:cs typeface="Times New Roman"/>
              <a:sym typeface="Times New Roman"/>
            </a:endParaRPr>
          </a:p>
          <a:p>
            <a:pPr indent="-323850" lvl="0" marL="457200" rtl="0" algn="just">
              <a:lnSpc>
                <a:spcPct val="130000"/>
              </a:lnSpc>
              <a:spcBef>
                <a:spcPts val="0"/>
              </a:spcBef>
              <a:spcAft>
                <a:spcPts val="0"/>
              </a:spcAft>
              <a:buClr>
                <a:srgbClr val="242424"/>
              </a:buClr>
              <a:buSzPts val="1500"/>
              <a:buFont typeface="Times New Roman"/>
              <a:buChar char="●"/>
            </a:pPr>
            <a:r>
              <a:rPr lang="en" sz="1500">
                <a:solidFill>
                  <a:srgbClr val="242424"/>
                </a:solidFill>
                <a:highlight>
                  <a:srgbClr val="FFFFFF"/>
                </a:highlight>
                <a:latin typeface="Times New Roman"/>
                <a:ea typeface="Times New Roman"/>
                <a:cs typeface="Times New Roman"/>
                <a:sym typeface="Times New Roman"/>
              </a:rPr>
              <a:t>One significant area of exploration is the incorporation of additional features, such as multiscale and wavelet transform features. By employing </a:t>
            </a:r>
            <a:r>
              <a:rPr b="1" lang="en" sz="1500">
                <a:solidFill>
                  <a:srgbClr val="242424"/>
                </a:solidFill>
                <a:highlight>
                  <a:srgbClr val="FFFFFF"/>
                </a:highlight>
                <a:latin typeface="Times New Roman"/>
                <a:ea typeface="Times New Roman"/>
                <a:cs typeface="Times New Roman"/>
                <a:sym typeface="Times New Roman"/>
              </a:rPr>
              <a:t>multiscale entropy</a:t>
            </a:r>
            <a:r>
              <a:rPr lang="en" sz="1500">
                <a:solidFill>
                  <a:srgbClr val="242424"/>
                </a:solidFill>
                <a:highlight>
                  <a:srgbClr val="FFFFFF"/>
                </a:highlight>
                <a:latin typeface="Times New Roman"/>
                <a:ea typeface="Times New Roman"/>
                <a:cs typeface="Times New Roman"/>
                <a:sym typeface="Times New Roman"/>
              </a:rPr>
              <a:t> and </a:t>
            </a:r>
            <a:r>
              <a:rPr b="1" lang="en" sz="1500">
                <a:solidFill>
                  <a:srgbClr val="242424"/>
                </a:solidFill>
                <a:highlight>
                  <a:srgbClr val="FFFFFF"/>
                </a:highlight>
                <a:latin typeface="Times New Roman"/>
                <a:ea typeface="Times New Roman"/>
                <a:cs typeface="Times New Roman"/>
                <a:sym typeface="Times New Roman"/>
              </a:rPr>
              <a:t>fractal dimensions</a:t>
            </a:r>
            <a:r>
              <a:rPr lang="en" sz="1500">
                <a:solidFill>
                  <a:srgbClr val="242424"/>
                </a:solidFill>
                <a:highlight>
                  <a:srgbClr val="FFFFFF"/>
                </a:highlight>
                <a:latin typeface="Times New Roman"/>
                <a:ea typeface="Times New Roman"/>
                <a:cs typeface="Times New Roman"/>
                <a:sym typeface="Times New Roman"/>
              </a:rPr>
              <a:t> across various scales, it may be possible to gain a more detailed understanding of the complexity in EEG signals, thereby enhancing classification precision.</a:t>
            </a:r>
            <a:endParaRPr sz="1500">
              <a:solidFill>
                <a:srgbClr val="2424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FF0000"/>
                </a:solidFill>
                <a:latin typeface="Times New Roman"/>
                <a:ea typeface="Times New Roman"/>
                <a:cs typeface="Times New Roman"/>
                <a:sym typeface="Times New Roman"/>
              </a:rPr>
              <a:t>References</a:t>
            </a:r>
            <a:endParaRPr sz="2500">
              <a:solidFill>
                <a:srgbClr val="FF0000"/>
              </a:solidFill>
              <a:latin typeface="Times New Roman"/>
              <a:ea typeface="Times New Roman"/>
              <a:cs typeface="Times New Roman"/>
              <a:sym typeface="Times New Roman"/>
            </a:endParaRPr>
          </a:p>
        </p:txBody>
      </p:sp>
      <p:sp>
        <p:nvSpPr>
          <p:cNvPr id="377" name="Google Shape;377;p54"/>
          <p:cNvSpPr txBox="1"/>
          <p:nvPr>
            <p:ph idx="1" type="body"/>
          </p:nvPr>
        </p:nvSpPr>
        <p:spPr>
          <a:xfrm>
            <a:off x="311700" y="923875"/>
            <a:ext cx="8520600" cy="4219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N. Masuda and I. E. Yairi, "Multi-Input CNN-LSTM deep learning model for fear level classification based on EEG and peripheral physiological signals," Frontiers in Psychology, vol. 14, art. no. 1141801, 2023. Frontiers Media. doi: 10.3389/fpsyg.2023.1141801.</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 Z. I. Ahmed, N. Sinha, E. Ghaderpour, S. Phadikar, and R. Ghosh, "A novel baseline removal paradigm for subject-independent features in emotion classification using EEG," Bioengineering, vol. 10, art. no. 54, 2023. MDPI. doi: 10.3390/bioengineering10010054.</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 Bălan, G. Moise, A. Moldoveanu, M. Leordeanu, and F. Moldoveanu, "An investigation of various machine and deep learning techniques applied in automatic fear level detection and acrophobia virtual therapy," Sensors, vol. 20, art. no. 496, 2020. MDPI. doi: 10.3390/s20020496.</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Dziedzickis, A. Kaklauskas, and V. Bucinskas, "Human emotion recognition: review of sensors and methods," Sensors, vol. 20, art. no. 592, 2020. MDPI. doi: 10.3390/s20030592.</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 Ghosh, S. Phadikar, N. Deb, N. Sinha, R. Das, and E. Ghaderpour, "Automatic eye-blink and muscular artifact detection and removal from EEG signals using k-nearest neighbour classifier and long short-term memory networks," IEEE Sensors Journal, vol. 23, pp. 5422–5436, 2023. IEEE. doi: 10.1109/JSEN.2023.3237383.</a:t>
            </a:r>
            <a:endParaRPr sz="1400">
              <a:solidFill>
                <a:schemeClr val="dk1"/>
              </a:solidFill>
              <a:latin typeface="Times New Roman"/>
              <a:ea typeface="Times New Roman"/>
              <a:cs typeface="Times New Roman"/>
              <a:sym typeface="Times New Roman"/>
            </a:endParaRPr>
          </a:p>
        </p:txBody>
      </p:sp>
      <p:sp>
        <p:nvSpPr>
          <p:cNvPr id="378" name="Google Shape;378;p54"/>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FF0000"/>
                </a:solidFill>
                <a:latin typeface="Times New Roman"/>
                <a:ea typeface="Times New Roman"/>
                <a:cs typeface="Times New Roman"/>
                <a:sym typeface="Times New Roman"/>
              </a:rPr>
              <a:t>References</a:t>
            </a:r>
            <a:endParaRPr sz="2500">
              <a:solidFill>
                <a:srgbClr val="FF0000"/>
              </a:solidFill>
              <a:latin typeface="Times New Roman"/>
              <a:ea typeface="Times New Roman"/>
              <a:cs typeface="Times New Roman"/>
              <a:sym typeface="Times New Roman"/>
            </a:endParaRPr>
          </a:p>
        </p:txBody>
      </p:sp>
      <p:sp>
        <p:nvSpPr>
          <p:cNvPr id="384" name="Google Shape;384;p55"/>
          <p:cNvSpPr txBox="1"/>
          <p:nvPr>
            <p:ph idx="1" type="body"/>
          </p:nvPr>
        </p:nvSpPr>
        <p:spPr>
          <a:xfrm>
            <a:off x="311700" y="923875"/>
            <a:ext cx="8520600" cy="4219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X. Li, S. Chen, X. Hu, and J. Yang, “Understanding the disharmony between dropout and batch normalization by variance shift,” in Proceedings of the IEEE/CVF Conference on Computer Vision and Pattern Recognition (CVPR), Silver Spring, MD, USA, 2019, pp. 2682–2690. IEEE.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J. A. Miranda, F. C. Manuel, L. Gutiérrez-Martín, J. M. Lanza-Gutierrez, M. Portela-García, and C. López-Ongil, “Fear recognition for women using a reduced set of physiological signals,” Sensors, vol. 21, no. 5, Art. no. 5, 2021. MDPI. doi: 10.3390/s21051587.</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 Yang et al., “Edgetb: A hybrid testbed for distributed machine learning at the edge with high fidelity,” IEEE Transactions on Parallel and Distributed Systems, vol. 33, no. 10, 2022. IEEE.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 E. Orozco-Mora, D. Oceguera-Cuevas, R. Q. Fuentes-Aguilar, and G. Hernández-Melgarejo, “Stress level estimation based on physiological signals for virtual reality applications,” IEEE Access, vol. 10, pp. 68755–68767, 2022. IEEE. doi: 10.1109/ACCESS.2022.3186318.</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 Petrescu, C. Petrescu, A. Oprea, O. Mitruț, G. Moise, A. Moldoveanu, et al., “Machine learning methods for fear classification based on physiological features,” Sensors, vol. 21, art. no. 4519, 2021. MDPI. doi: 10.3390/s21134519.</a:t>
            </a:r>
            <a:endParaRPr sz="1400">
              <a:solidFill>
                <a:schemeClr val="dk1"/>
              </a:solidFill>
              <a:latin typeface="Times New Roman"/>
              <a:ea typeface="Times New Roman"/>
              <a:cs typeface="Times New Roman"/>
              <a:sym typeface="Times New Roman"/>
            </a:endParaRPr>
          </a:p>
        </p:txBody>
      </p:sp>
      <p:sp>
        <p:nvSpPr>
          <p:cNvPr id="385" name="Google Shape;385;p55"/>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p:nvPr/>
        </p:nvSpPr>
        <p:spPr>
          <a:xfrm>
            <a:off x="220075" y="175950"/>
            <a:ext cx="8593800" cy="47949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0000"/>
                </a:solidFill>
                <a:latin typeface="Times New Roman"/>
                <a:ea typeface="Times New Roman"/>
                <a:cs typeface="Times New Roman"/>
                <a:sym typeface="Times New Roman"/>
              </a:rPr>
              <a:t>THANK YOU !</a:t>
            </a:r>
            <a:endParaRPr sz="2500">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subTitle"/>
          </p:nvPr>
        </p:nvSpPr>
        <p:spPr>
          <a:xfrm>
            <a:off x="221200" y="192150"/>
            <a:ext cx="8520600" cy="58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FF0000"/>
                </a:solidFill>
                <a:latin typeface="Times New Roman"/>
                <a:ea typeface="Times New Roman"/>
                <a:cs typeface="Times New Roman"/>
                <a:sym typeface="Times New Roman"/>
              </a:rPr>
              <a:t>Objectives</a:t>
            </a:r>
            <a:endParaRPr/>
          </a:p>
        </p:txBody>
      </p:sp>
      <p:sp>
        <p:nvSpPr>
          <p:cNvPr id="86" name="Google Shape;86;p17"/>
          <p:cNvSpPr/>
          <p:nvPr/>
        </p:nvSpPr>
        <p:spPr>
          <a:xfrm>
            <a:off x="320101" y="8089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txBox="1"/>
          <p:nvPr/>
        </p:nvSpPr>
        <p:spPr>
          <a:xfrm>
            <a:off x="621800" y="1174750"/>
            <a:ext cx="7374900" cy="2076300"/>
          </a:xfrm>
          <a:prstGeom prst="rect">
            <a:avLst/>
          </a:prstGeom>
          <a:noFill/>
          <a:ln>
            <a:noFill/>
          </a:ln>
        </p:spPr>
        <p:txBody>
          <a:bodyPr anchorCtr="0" anchor="t" bIns="91425" lIns="91425" spcFirstLastPara="1" rIns="91425" wrap="square" tIns="91425">
            <a:noAutofit/>
          </a:bodyPr>
          <a:lstStyle/>
          <a:p>
            <a:pPr indent="-323850" lvl="0" marL="457200" rtl="0" algn="just">
              <a:lnSpc>
                <a:spcPct val="13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To enhance the accuracy and generalizability of fear detection using </a:t>
            </a:r>
            <a:r>
              <a:rPr b="1" lang="en" sz="1500">
                <a:solidFill>
                  <a:schemeClr val="dk1"/>
                </a:solidFill>
                <a:latin typeface="Times New Roman"/>
                <a:ea typeface="Times New Roman"/>
                <a:cs typeface="Times New Roman"/>
                <a:sym typeface="Times New Roman"/>
              </a:rPr>
              <a:t>computational intelligence.</a:t>
            </a:r>
            <a:endParaRPr b="1" sz="1500">
              <a:solidFill>
                <a:schemeClr val="dk1"/>
              </a:solidFill>
              <a:latin typeface="Times New Roman"/>
              <a:ea typeface="Times New Roman"/>
              <a:cs typeface="Times New Roman"/>
              <a:sym typeface="Times New Roman"/>
            </a:endParaRPr>
          </a:p>
          <a:p>
            <a:pPr indent="-323850" lvl="0" marL="457200" rtl="0" algn="just">
              <a:lnSpc>
                <a:spcPct val="13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To implement a comprehensive strategy that includes exploring </a:t>
            </a:r>
            <a:r>
              <a:rPr b="1" lang="en" sz="1500">
                <a:solidFill>
                  <a:schemeClr val="dk1"/>
                </a:solidFill>
                <a:latin typeface="Times New Roman"/>
                <a:ea typeface="Times New Roman"/>
                <a:cs typeface="Times New Roman"/>
                <a:sym typeface="Times New Roman"/>
              </a:rPr>
              <a:t>ensemble and hybrid models,</a:t>
            </a:r>
            <a:r>
              <a:rPr lang="en" sz="1500">
                <a:solidFill>
                  <a:schemeClr val="dk1"/>
                </a:solidFill>
                <a:latin typeface="Times New Roman"/>
                <a:ea typeface="Times New Roman"/>
                <a:cs typeface="Times New Roman"/>
                <a:sym typeface="Times New Roman"/>
              </a:rPr>
              <a:t> </a:t>
            </a:r>
            <a:r>
              <a:rPr b="1" lang="en" sz="1500">
                <a:solidFill>
                  <a:schemeClr val="dk1"/>
                </a:solidFill>
                <a:latin typeface="Times New Roman"/>
                <a:ea typeface="Times New Roman"/>
                <a:cs typeface="Times New Roman"/>
                <a:sym typeface="Times New Roman"/>
              </a:rPr>
              <a:t>integrating multimodal data and preprocessing techniques</a:t>
            </a:r>
            <a:r>
              <a:rPr lang="en" sz="1500">
                <a:solidFill>
                  <a:schemeClr val="dk1"/>
                </a:solidFill>
                <a:latin typeface="Times New Roman"/>
                <a:ea typeface="Times New Roman"/>
                <a:cs typeface="Times New Roman"/>
                <a:sym typeface="Times New Roman"/>
              </a:rPr>
              <a:t>, and ensuring model robustness across diverse datasets. </a:t>
            </a:r>
            <a:endParaRPr sz="1500">
              <a:solidFill>
                <a:schemeClr val="dk1"/>
              </a:solidFill>
              <a:latin typeface="Times New Roman"/>
              <a:ea typeface="Times New Roman"/>
              <a:cs typeface="Times New Roman"/>
              <a:sym typeface="Times New Roman"/>
            </a:endParaRPr>
          </a:p>
          <a:p>
            <a:pPr indent="-323850" lvl="0" marL="457200" rtl="0" algn="just">
              <a:lnSpc>
                <a:spcPct val="13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approach is designed to </a:t>
            </a:r>
            <a:r>
              <a:rPr b="1" lang="en" sz="1500">
                <a:solidFill>
                  <a:schemeClr val="dk1"/>
                </a:solidFill>
                <a:latin typeface="Times New Roman"/>
                <a:ea typeface="Times New Roman"/>
                <a:cs typeface="Times New Roman"/>
                <a:sym typeface="Times New Roman"/>
              </a:rPr>
              <a:t>address existing gaps</a:t>
            </a:r>
            <a:r>
              <a:rPr lang="en" sz="1500">
                <a:solidFill>
                  <a:schemeClr val="dk1"/>
                </a:solidFill>
                <a:latin typeface="Times New Roman"/>
                <a:ea typeface="Times New Roman"/>
                <a:cs typeface="Times New Roman"/>
                <a:sym typeface="Times New Roman"/>
              </a:rPr>
              <a:t> in the current solutions and push the boundaries of fear detection technology.</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subTitle"/>
          </p:nvPr>
        </p:nvSpPr>
        <p:spPr>
          <a:xfrm>
            <a:off x="221200" y="115950"/>
            <a:ext cx="8520600" cy="58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FF0000"/>
                </a:solidFill>
                <a:latin typeface="Times New Roman"/>
                <a:ea typeface="Times New Roman"/>
                <a:cs typeface="Times New Roman"/>
                <a:sym typeface="Times New Roman"/>
              </a:rPr>
              <a:t>Literature Survey</a:t>
            </a:r>
            <a:endParaRPr/>
          </a:p>
        </p:txBody>
      </p:sp>
      <p:sp>
        <p:nvSpPr>
          <p:cNvPr id="93" name="Google Shape;93;p18"/>
          <p:cNvSpPr/>
          <p:nvPr/>
        </p:nvSpPr>
        <p:spPr>
          <a:xfrm>
            <a:off x="320101" y="6565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4" name="Google Shape;94;p18"/>
          <p:cNvGraphicFramePr/>
          <p:nvPr/>
        </p:nvGraphicFramePr>
        <p:xfrm>
          <a:off x="952475" y="763125"/>
          <a:ext cx="3000000" cy="3000000"/>
        </p:xfrm>
        <a:graphic>
          <a:graphicData uri="http://schemas.openxmlformats.org/drawingml/2006/table">
            <a:tbl>
              <a:tblPr>
                <a:noFill/>
                <a:tableStyleId>{12BC82EC-BDED-46C4-8C7C-90E813F63140}</a:tableStyleId>
              </a:tblPr>
              <a:tblGrid>
                <a:gridCol w="483050"/>
                <a:gridCol w="1949575"/>
                <a:gridCol w="800250"/>
                <a:gridCol w="862575"/>
                <a:gridCol w="587650"/>
                <a:gridCol w="1716975"/>
                <a:gridCol w="838975"/>
              </a:tblGrid>
              <a:tr h="2660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S.NO</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         PAPER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MODELS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INPUTS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              INFERENCE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ACCURACY</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817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22222"/>
                          </a:solidFill>
                          <a:latin typeface="Times New Roman"/>
                          <a:ea typeface="Times New Roman"/>
                          <a:cs typeface="Times New Roman"/>
                          <a:sym typeface="Times New Roman"/>
                        </a:rPr>
                        <a:t>Title "Multi-Input CNN-LSTM deep learning model for fear level classificati signals”</a:t>
                      </a:r>
                      <a:endParaRPr sz="10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222222"/>
                          </a:solidFill>
                          <a:latin typeface="Times New Roman"/>
                          <a:ea typeface="Times New Roman"/>
                          <a:cs typeface="Times New Roman"/>
                          <a:sym typeface="Times New Roman"/>
                        </a:rPr>
                        <a:t>Author - Nagisa</a:t>
                      </a:r>
                      <a:endParaRPr sz="10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222222"/>
                          </a:solidFill>
                          <a:latin typeface="Times New Roman"/>
                          <a:ea typeface="Times New Roman"/>
                          <a:cs typeface="Times New Roman"/>
                          <a:sym typeface="Times New Roman"/>
                        </a:rPr>
                        <a:t>Masuda Eguchi</a:t>
                      </a:r>
                      <a:endParaRPr sz="10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222222"/>
                          </a:solidFill>
                          <a:latin typeface="Times New Roman"/>
                          <a:ea typeface="Times New Roman"/>
                          <a:cs typeface="Times New Roman"/>
                          <a:sym typeface="Times New Roman"/>
                        </a:rPr>
                        <a:t>Yarı, </a:t>
                      </a:r>
                      <a:r>
                        <a:rPr lang="en" sz="1000">
                          <a:solidFill>
                            <a:srgbClr val="222222"/>
                          </a:solidFill>
                          <a:highlight>
                            <a:srgbClr val="FFFFFF"/>
                          </a:highlight>
                          <a:latin typeface="Times New Roman"/>
                          <a:ea typeface="Times New Roman"/>
                          <a:cs typeface="Times New Roman"/>
                          <a:sym typeface="Times New Roman"/>
                        </a:rPr>
                        <a:t>Frontiers in Psychology, </a:t>
                      </a:r>
                      <a:r>
                        <a:rPr lang="en" sz="1000">
                          <a:solidFill>
                            <a:srgbClr val="222222"/>
                          </a:solidFill>
                          <a:latin typeface="Times New Roman"/>
                          <a:ea typeface="Times New Roman"/>
                          <a:cs typeface="Times New Roman"/>
                          <a:sym typeface="Times New Roman"/>
                        </a:rPr>
                        <a:t>Year 2023</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DEAP 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CNN LSTM</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The study employed a Multi-Input CNN-LSTM model to accurately estimate fear levels from multichannel EEG and peripheral physiological signals. </a:t>
                      </a:r>
                      <a:endParaRPr sz="1000">
                        <a:solidFill>
                          <a:srgbClr val="000000"/>
                        </a:solidFill>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97%</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66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Times New Roman"/>
                          <a:ea typeface="Times New Roman"/>
                          <a:cs typeface="Times New Roman"/>
                          <a:sym typeface="Times New Roman"/>
                        </a:rPr>
                        <a:t>Title "Multi-Domain Feature Fusion for Emotion Classification Using DEAP Dataset" </a:t>
                      </a:r>
                      <a:endParaRPr sz="1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0">
                          <a:highlight>
                            <a:srgbClr val="FFFFFF"/>
                          </a:highlight>
                          <a:latin typeface="Times New Roman"/>
                          <a:ea typeface="Times New Roman"/>
                          <a:cs typeface="Times New Roman"/>
                          <a:sym typeface="Times New Roman"/>
                        </a:rPr>
                        <a:t>Author-Mohammed,Syed Mohammed, </a:t>
                      </a:r>
                      <a:r>
                        <a:rPr lang="en" sz="1000">
                          <a:solidFill>
                            <a:srgbClr val="222222"/>
                          </a:solidFill>
                          <a:highlight>
                            <a:srgbClr val="FFFFFF"/>
                          </a:highlight>
                          <a:latin typeface="Times New Roman"/>
                          <a:ea typeface="Times New Roman"/>
                          <a:cs typeface="Times New Roman"/>
                          <a:sym typeface="Times New Roman"/>
                        </a:rPr>
                        <a:t>Ieee Access, </a:t>
                      </a:r>
                      <a:r>
                        <a:rPr lang="en" sz="1000">
                          <a:highlight>
                            <a:srgbClr val="FFFFFF"/>
                          </a:highlight>
                          <a:latin typeface="Times New Roman"/>
                          <a:ea typeface="Times New Roman"/>
                          <a:cs typeface="Times New Roman"/>
                          <a:sym typeface="Times New Roman"/>
                        </a:rPr>
                        <a:t>Year 2021</a:t>
                      </a:r>
                      <a:endParaRPr sz="10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Times New Roman"/>
                          <a:ea typeface="Times New Roman"/>
                          <a:cs typeface="Times New Roman"/>
                          <a:sym typeface="Times New Roman"/>
                        </a:rPr>
                        <a:t>DEAP Dataset</a:t>
                      </a:r>
                      <a:endParaRPr sz="10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SVM LOOCV</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Signals</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This study introduces a real-time EEG-based emotion recognition applicability to a broader emotional spectrum.</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65%</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268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 “</a:t>
                      </a:r>
                      <a:r>
                        <a:rPr lang="en" sz="1000">
                          <a:latin typeface="Times New Roman"/>
                          <a:ea typeface="Times New Roman"/>
                          <a:cs typeface="Times New Roman"/>
                          <a:sym typeface="Times New Roman"/>
                        </a:rPr>
                        <a:t>EEG-induced Fear-type Emotion Classification Through WPD, WE, and SVM”</a:t>
                      </a: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Authors - Caglar Uyulan,Ahmet Ergun Gumus, Zozan Guleken </a:t>
                      </a:r>
                      <a:r>
                        <a:rPr lang="en" sz="1000">
                          <a:solidFill>
                            <a:srgbClr val="222222"/>
                          </a:solidFill>
                          <a:highlight>
                            <a:srgbClr val="FFFFFF"/>
                          </a:highlight>
                          <a:latin typeface="Times New Roman"/>
                          <a:ea typeface="Times New Roman"/>
                          <a:cs typeface="Times New Roman"/>
                          <a:sym typeface="Times New Roman"/>
                        </a:rPr>
                        <a:t>Hittite Journal of Science and Engineering, </a:t>
                      </a:r>
                      <a:r>
                        <a:rPr lang="en" sz="1000">
                          <a:latin typeface="Times New Roman"/>
                          <a:ea typeface="Times New Roman"/>
                          <a:cs typeface="Times New Roman"/>
                          <a:sym typeface="Times New Roman"/>
                        </a:rPr>
                        <a:t>Year - 2022</a:t>
                      </a:r>
                      <a:endParaRPr sz="10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Brain Wave</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Dataset.</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SVM RF LSTM</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,HR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highlight>
                            <a:srgbClr val="FFFFFF"/>
                          </a:highlight>
                          <a:latin typeface="Times New Roman"/>
                          <a:ea typeface="Times New Roman"/>
                          <a:cs typeface="Times New Roman"/>
                          <a:sym typeface="Times New Roman"/>
                        </a:rPr>
                        <a:t>The models are trained and tested in both user dependent and user-independent models are selected for further testing</a:t>
                      </a:r>
                      <a:r>
                        <a:rPr lang="en" sz="1000">
                          <a:highlight>
                            <a:srgbClr val="F5F8FF"/>
                          </a:highlight>
                          <a:latin typeface="Times New Roman"/>
                          <a:ea typeface="Times New Roman"/>
                          <a:cs typeface="Times New Roman"/>
                          <a:sym typeface="Times New Roman"/>
                        </a:rPr>
                        <a:t>.</a:t>
                      </a:r>
                      <a:endParaRPr sz="1000">
                        <a:highlight>
                          <a:srgbClr val="F5F8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94%</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subTitle"/>
          </p:nvPr>
        </p:nvSpPr>
        <p:spPr>
          <a:xfrm>
            <a:off x="221200" y="115950"/>
            <a:ext cx="8520600" cy="58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FF0000"/>
                </a:solidFill>
                <a:latin typeface="Times New Roman"/>
                <a:ea typeface="Times New Roman"/>
                <a:cs typeface="Times New Roman"/>
                <a:sym typeface="Times New Roman"/>
              </a:rPr>
              <a:t>Cont.,</a:t>
            </a:r>
            <a:endParaRPr/>
          </a:p>
        </p:txBody>
      </p:sp>
      <p:sp>
        <p:nvSpPr>
          <p:cNvPr id="100" name="Google Shape;100;p19"/>
          <p:cNvSpPr/>
          <p:nvPr/>
        </p:nvSpPr>
        <p:spPr>
          <a:xfrm>
            <a:off x="320101" y="6565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01" name="Google Shape;101;p19"/>
          <p:cNvGraphicFramePr/>
          <p:nvPr/>
        </p:nvGraphicFramePr>
        <p:xfrm>
          <a:off x="831550" y="837475"/>
          <a:ext cx="3000000" cy="3000000"/>
        </p:xfrm>
        <a:graphic>
          <a:graphicData uri="http://schemas.openxmlformats.org/drawingml/2006/table">
            <a:tbl>
              <a:tblPr>
                <a:noFill/>
                <a:tableStyleId>{12BC82EC-BDED-46C4-8C7C-90E813F63140}</a:tableStyleId>
              </a:tblPr>
              <a:tblGrid>
                <a:gridCol w="471600"/>
                <a:gridCol w="1596700"/>
                <a:gridCol w="1034150"/>
                <a:gridCol w="1034150"/>
                <a:gridCol w="793050"/>
                <a:gridCol w="1393450"/>
                <a:gridCol w="915950"/>
              </a:tblGrid>
              <a:tr h="15591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Title”Multi-Domain Feature Fusion for Emotion</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Classification Using DEAP Dataset”</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Authors Digital Object Identifier  M. Alarcao, and Manuel J. Fonseca, Ieee Access, Year 2021</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DEAP 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SVM</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 Classification model achieved the highest (with Hjorth and classification on DEAP dataset to the best of our knowledge.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94%</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461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 “Emotions Recognition Using EEG Signals”:</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Author Soraia M. Alarcao, and Manuel J. Fonseca,  ̃ Senior Member, </a:t>
                      </a:r>
                      <a:r>
                        <a:rPr lang="en" sz="1000">
                          <a:latin typeface="Times New Roman"/>
                          <a:ea typeface="Times New Roman"/>
                          <a:cs typeface="Times New Roman"/>
                          <a:sym typeface="Times New Roman"/>
                        </a:rPr>
                        <a:t>IEEE transactions on affective computing,</a:t>
                      </a:r>
                      <a:r>
                        <a:rPr lang="en" sz="1000">
                          <a:latin typeface="Times New Roman"/>
                          <a:ea typeface="Times New Roman"/>
                          <a:cs typeface="Times New Roman"/>
                          <a:sym typeface="Times New Roman"/>
                        </a:rPr>
                        <a:t> Year 2020</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MAHNOB 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LSTM SVM</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GSR EMG HR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The propose novel methods for the recognition of</a:t>
                      </a:r>
                      <a:endParaRPr sz="1000">
                        <a:latin typeface="Times New Roman"/>
                        <a:ea typeface="Times New Roman"/>
                        <a:cs typeface="Times New Roman"/>
                        <a:sym typeface="Times New Roman"/>
                      </a:endParaRPr>
                    </a:p>
                    <a:p>
                      <a:pPr indent="0" lvl="0" marL="0" rtl="0" algn="just">
                        <a:spcBef>
                          <a:spcPts val="0"/>
                        </a:spcBef>
                        <a:spcAft>
                          <a:spcPts val="0"/>
                        </a:spcAft>
                        <a:buNone/>
                      </a:pPr>
                      <a:r>
                        <a:rPr lang="en" sz="1000">
                          <a:latin typeface="Times New Roman"/>
                          <a:ea typeface="Times New Roman"/>
                          <a:cs typeface="Times New Roman"/>
                          <a:sym typeface="Times New Roman"/>
                        </a:rPr>
                        <a:t>emotions from EEG (e.g., subjects, features extracted, classifiers, etc.).</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82%</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461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 “Stress Detection with Machine Learning and Deep Learning Using Multimodal Data”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Author Sorasa M. Alarcao, and Manuel J. Fonseca, (ICIRCA). IEEE, Year 2020</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DEAP 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RNN LSTM GRU</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The most used feature selection algorithms are (PCA), (SFS), Model of</a:t>
                      </a:r>
                      <a:endParaRPr sz="1000">
                        <a:latin typeface="Times New Roman"/>
                        <a:ea typeface="Times New Roman"/>
                        <a:cs typeface="Times New Roman"/>
                        <a:sym typeface="Times New Roman"/>
                      </a:endParaRPr>
                    </a:p>
                    <a:p>
                      <a:pPr indent="0" lvl="0" marL="0" rtl="0" algn="just">
                        <a:spcBef>
                          <a:spcPts val="0"/>
                        </a:spcBef>
                        <a:spcAft>
                          <a:spcPts val="0"/>
                        </a:spcAft>
                        <a:buNone/>
                      </a:pPr>
                      <a:r>
                        <a:rPr lang="en" sz="1000">
                          <a:latin typeface="Times New Roman"/>
                          <a:ea typeface="Times New Roman"/>
                          <a:cs typeface="Times New Roman"/>
                          <a:sym typeface="Times New Roman"/>
                        </a:rPr>
                        <a:t>Affect—valence, arousal, dominance, liking etc.</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95%</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subTitle"/>
          </p:nvPr>
        </p:nvSpPr>
        <p:spPr>
          <a:xfrm>
            <a:off x="221200" y="115950"/>
            <a:ext cx="8520600" cy="58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FF0000"/>
                </a:solidFill>
                <a:latin typeface="Times New Roman"/>
                <a:ea typeface="Times New Roman"/>
                <a:cs typeface="Times New Roman"/>
                <a:sym typeface="Times New Roman"/>
              </a:rPr>
              <a:t>Cont.,</a:t>
            </a:r>
            <a:endParaRPr/>
          </a:p>
        </p:txBody>
      </p:sp>
      <p:sp>
        <p:nvSpPr>
          <p:cNvPr id="107" name="Google Shape;107;p20"/>
          <p:cNvSpPr/>
          <p:nvPr/>
        </p:nvSpPr>
        <p:spPr>
          <a:xfrm>
            <a:off x="320101" y="6565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08" name="Google Shape;108;p20"/>
          <p:cNvGraphicFramePr/>
          <p:nvPr/>
        </p:nvGraphicFramePr>
        <p:xfrm>
          <a:off x="961650" y="739000"/>
          <a:ext cx="3000000" cy="3000000"/>
        </p:xfrm>
        <a:graphic>
          <a:graphicData uri="http://schemas.openxmlformats.org/drawingml/2006/table">
            <a:tbl>
              <a:tblPr>
                <a:noFill/>
                <a:tableStyleId>{12BC82EC-BDED-46C4-8C7C-90E813F63140}</a:tableStyleId>
              </a:tblPr>
              <a:tblGrid>
                <a:gridCol w="494550"/>
                <a:gridCol w="1321175"/>
                <a:gridCol w="781550"/>
                <a:gridCol w="907875"/>
                <a:gridCol w="1057100"/>
                <a:gridCol w="1642650"/>
                <a:gridCol w="1034150"/>
              </a:tblGrid>
              <a:tr h="12546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Title”An Investigation of Various Automatic Fear Detection Authors: Oana Bălan, Gabriela Moise, Alin Moldoveanu, Sensors, Year 2020</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MAHNOB 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SVM, Decision Tree, Random Forest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HR,GSR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The Method defines a complex emotion such as fear as a combination of the data into low or high valence, arousal and dominance.</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89%</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726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Title”An Investigation of Various Machine and Deep Learning  in Fear</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Authors - Oana Bălan , Gabriela Moise , Alin Moldoveanu, Sensors, </a:t>
                      </a:r>
                      <a:r>
                        <a:rPr lang="en" sz="1000">
                          <a:solidFill>
                            <a:schemeClr val="dk1"/>
                          </a:solidFill>
                          <a:latin typeface="Times New Roman"/>
                          <a:ea typeface="Times New Roman"/>
                          <a:cs typeface="Times New Roman"/>
                          <a:sym typeface="Times New Roman"/>
                        </a:rPr>
                        <a:t>Year 2020</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DEAP 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1200"/>
                        </a:spcBef>
                        <a:spcAft>
                          <a:spcPts val="0"/>
                        </a:spcAft>
                        <a:buNone/>
                      </a:pPr>
                      <a:r>
                        <a:rPr lang="en" sz="1000">
                          <a:latin typeface="Times New Roman"/>
                          <a:ea typeface="Times New Roman"/>
                          <a:cs typeface="Times New Roman"/>
                          <a:sym typeface="Times New Roman"/>
                        </a:rPr>
                        <a:t>SVM RF LDA</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highlight>
                            <a:srgbClr val="FFFFFF"/>
                          </a:highlight>
                          <a:latin typeface="Times New Roman"/>
                          <a:ea typeface="Times New Roman"/>
                          <a:cs typeface="Times New Roman"/>
                          <a:sym typeface="Times New Roman"/>
                        </a:rPr>
                        <a:t>The study employed a VR system that captures levels and predict appropriate exposure scenarios. cross-validation and test accuracies.</a:t>
                      </a:r>
                      <a:endParaRPr sz="1000">
                        <a:highlight>
                          <a:srgbClr val="FFFFFF"/>
                        </a:highlight>
                        <a:latin typeface="Times New Roman"/>
                        <a:ea typeface="Times New Roman"/>
                        <a:cs typeface="Times New Roman"/>
                        <a:sym typeface="Times New Roman"/>
                      </a:endParaRPr>
                    </a:p>
                  </a:txBody>
                  <a:tcPr marT="640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79%</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726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 “Comparative Analysis of machine learning using EEG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Author Vikrant Doma and Matin Pirouz Journal of Big Data, Year 2020”</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DEAP Dataset</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SVM KNN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BEG and Peripheral Physiological signals</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The study utilized machine learning models like SVM, KNN, Logistic Regression, and preprocessing for improved emotion recognition accuracy.</a:t>
                      </a:r>
                      <a:endParaRPr sz="1000">
                        <a:highlight>
                          <a:srgbClr val="F5F8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75%</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subTitle"/>
          </p:nvPr>
        </p:nvSpPr>
        <p:spPr>
          <a:xfrm>
            <a:off x="221200" y="115950"/>
            <a:ext cx="8520600" cy="58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FF0000"/>
                </a:solidFill>
                <a:latin typeface="Times New Roman"/>
                <a:ea typeface="Times New Roman"/>
                <a:cs typeface="Times New Roman"/>
                <a:sym typeface="Times New Roman"/>
              </a:rPr>
              <a:t>Cont.,</a:t>
            </a:r>
            <a:endParaRPr/>
          </a:p>
        </p:txBody>
      </p:sp>
      <p:sp>
        <p:nvSpPr>
          <p:cNvPr id="114" name="Google Shape;114;p21"/>
          <p:cNvSpPr/>
          <p:nvPr/>
        </p:nvSpPr>
        <p:spPr>
          <a:xfrm>
            <a:off x="320101" y="656524"/>
            <a:ext cx="8503800" cy="168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5" name="Google Shape;115;p21"/>
          <p:cNvGraphicFramePr/>
          <p:nvPr/>
        </p:nvGraphicFramePr>
        <p:xfrm>
          <a:off x="961650" y="967600"/>
          <a:ext cx="3000000" cy="3000000"/>
        </p:xfrm>
        <a:graphic>
          <a:graphicData uri="http://schemas.openxmlformats.org/drawingml/2006/table">
            <a:tbl>
              <a:tblPr>
                <a:noFill/>
                <a:tableStyleId>{12BC82EC-BDED-46C4-8C7C-90E813F63140}</a:tableStyleId>
              </a:tblPr>
              <a:tblGrid>
                <a:gridCol w="494550"/>
                <a:gridCol w="1321175"/>
                <a:gridCol w="781550"/>
                <a:gridCol w="907875"/>
                <a:gridCol w="1057100"/>
                <a:gridCol w="1642650"/>
                <a:gridCol w="1034150"/>
              </a:tblGrid>
              <a:tr h="12546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Title: “</a:t>
                      </a:r>
                      <a:r>
                        <a:rPr lang="en" sz="1000">
                          <a:latin typeface="Times New Roman"/>
                          <a:ea typeface="Times New Roman"/>
                          <a:cs typeface="Times New Roman"/>
                          <a:sym typeface="Times New Roman"/>
                        </a:rPr>
                        <a:t>EmotionKD</a:t>
                      </a:r>
                      <a:r>
                        <a:rPr lang="en" sz="1000">
                          <a:latin typeface="Times New Roman"/>
                          <a:ea typeface="Times New Roman"/>
                          <a:cs typeface="Times New Roman"/>
                          <a:sym typeface="Times New Roman"/>
                        </a:rPr>
                        <a:t>:A Cross-Modal Knowledge Distillation Framework for Emotion Recognition Based on Physiological Signals​”, </a:t>
                      </a:r>
                      <a:r>
                        <a:rPr lang="en" sz="1000">
                          <a:solidFill>
                            <a:srgbClr val="222222"/>
                          </a:solidFill>
                          <a:highlight>
                            <a:srgbClr val="FFFFFF"/>
                          </a:highlight>
                          <a:latin typeface="Times New Roman"/>
                          <a:ea typeface="Times New Roman"/>
                          <a:cs typeface="Times New Roman"/>
                          <a:sym typeface="Times New Roman"/>
                        </a:rPr>
                        <a:t>Proceedings of the 31st ACM International Conference on Multimedia, Year 2023</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DEAP Dataset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EmotionNet-Teacher (</a:t>
                      </a:r>
                      <a:r>
                        <a:rPr lang="en" sz="1000">
                          <a:latin typeface="Times New Roman"/>
                          <a:ea typeface="Times New Roman"/>
                          <a:cs typeface="Times New Roman"/>
                          <a:sym typeface="Times New Roman"/>
                        </a:rPr>
                        <a:t>multimodal</a:t>
                      </a:r>
                      <a:r>
                        <a:rPr lang="en" sz="1000">
                          <a:latin typeface="Times New Roman"/>
                          <a:ea typeface="Times New Roman"/>
                          <a:cs typeface="Times New Roman"/>
                          <a:sym typeface="Times New Roman"/>
                        </a:rPr>
                        <a:t>) and EmotionNet-Student (unimodal)​</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EEG and GSR signals​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Knowledge distillation transfers fused multi-modal EEG and GSR features to a unimodal GSR model for better emotion recognition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69.18%</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