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10/27/2022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481617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283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6551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2728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10/27/2022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300997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5052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961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1120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0540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10/27/2022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30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10/27/2022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53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10/27/2022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10355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20ADEF3-5F56-402E-8CC1-B16748550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F20009-656D-42A0-B6CA-8D5B7E8CD85C}"/>
              </a:ext>
            </a:extLst>
          </p:cNvPr>
          <p:cNvSpPr>
            <a:spLocks noGrp="1"/>
          </p:cNvSpPr>
          <p:nvPr>
            <p:ph type="ctrTitle"/>
          </p:nvPr>
        </p:nvSpPr>
        <p:spPr>
          <a:xfrm>
            <a:off x="1302185" y="156814"/>
            <a:ext cx="9144000" cy="2387600"/>
          </a:xfrm>
        </p:spPr>
        <p:txBody>
          <a:bodyPr>
            <a:normAutofit fontScale="90000"/>
          </a:bodyPr>
          <a:lstStyle/>
          <a:p>
            <a:r>
              <a:rPr lang="en-US" b="1" dirty="0">
                <a:solidFill>
                  <a:schemeClr val="bg1"/>
                </a:solidFill>
                <a:latin typeface="Times New Roman" panose="02020603050405020304" pitchFamily="18" charset="0"/>
                <a:cs typeface="Times New Roman" panose="02020603050405020304" pitchFamily="18" charset="0"/>
              </a:rPr>
              <a:t>HOSPITAL MANAGEMENT SYSTEM</a:t>
            </a:r>
          </a:p>
        </p:txBody>
      </p:sp>
      <p:sp>
        <p:nvSpPr>
          <p:cNvPr id="3" name="Subtitle 2">
            <a:extLst>
              <a:ext uri="{FF2B5EF4-FFF2-40B4-BE49-F238E27FC236}">
                <a16:creationId xmlns:a16="http://schemas.microsoft.com/office/drawing/2014/main" id="{7B41EA9F-E4C8-4FDD-A3EB-725B5184B4C5}"/>
              </a:ext>
            </a:extLst>
          </p:cNvPr>
          <p:cNvSpPr>
            <a:spLocks noGrp="1"/>
          </p:cNvSpPr>
          <p:nvPr>
            <p:ph type="subTitle" idx="1"/>
          </p:nvPr>
        </p:nvSpPr>
        <p:spPr/>
        <p:txBody>
          <a:bodyPr>
            <a:normAutofit fontScale="92500" lnSpcReduction="20000"/>
          </a:bodyPr>
          <a:lstStyle/>
          <a:p>
            <a:r>
              <a:rPr lang="en-US" b="1" dirty="0"/>
              <a:t>-Pranav S R</a:t>
            </a:r>
          </a:p>
          <a:p>
            <a:r>
              <a:rPr lang="en-US" b="1" dirty="0"/>
              <a:t>CB.EN.U4CYS21056</a:t>
            </a:r>
          </a:p>
        </p:txBody>
      </p:sp>
    </p:spTree>
    <p:extLst>
      <p:ext uri="{BB962C8B-B14F-4D97-AF65-F5344CB8AC3E}">
        <p14:creationId xmlns:p14="http://schemas.microsoft.com/office/powerpoint/2010/main" val="10221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AEA0-DC5E-4FAB-B4A0-627DB2BD8E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5F795F-0DDB-426F-9C72-5ECAC91290B1}"/>
              </a:ext>
            </a:extLst>
          </p:cNvPr>
          <p:cNvSpPr>
            <a:spLocks noGrp="1"/>
          </p:cNvSpPr>
          <p:nvPr>
            <p:ph idx="1"/>
          </p:nvPr>
        </p:nvSpPr>
        <p:spPr/>
        <p:txBody>
          <a:bodyPr/>
          <a:lstStyle/>
          <a:p>
            <a:pPr marL="0" indent="0">
              <a:buNone/>
            </a:pPr>
            <a:r>
              <a:rPr lang="en-US" sz="2400" b="0" i="0" dirty="0">
                <a:solidFill>
                  <a:srgbClr val="363F48"/>
                </a:solidFill>
                <a:effectLst/>
                <a:latin typeface="-apple-system"/>
              </a:rPr>
              <a:t>Healthcare is an industry that constantly needs improvements. All the regulatory standards must be retained with the utmost precision to offer quality care to the patients. The quality management system has a key role to play in everyday processes conducted in the healthcare industry and helps professionals to achieve their quality targets. A Quality Management Software for Healthcare also helps you to identify the areas where your services need significant improvement in order to fine-tune the entire hospital’s performance</a:t>
            </a:r>
            <a:r>
              <a:rPr lang="en-US" b="0" i="0" dirty="0">
                <a:solidFill>
                  <a:srgbClr val="363F48"/>
                </a:solidFill>
                <a:effectLst/>
                <a:latin typeface="-apple-system"/>
              </a:rPr>
              <a:t>.</a:t>
            </a:r>
            <a:endParaRPr lang="en-US" dirty="0"/>
          </a:p>
        </p:txBody>
      </p:sp>
    </p:spTree>
    <p:extLst>
      <p:ext uri="{BB962C8B-B14F-4D97-AF65-F5344CB8AC3E}">
        <p14:creationId xmlns:p14="http://schemas.microsoft.com/office/powerpoint/2010/main" val="187381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B9E4-C091-43E8-98AC-3C61F739265C}"/>
              </a:ext>
            </a:extLst>
          </p:cNvPr>
          <p:cNvSpPr>
            <a:spLocks noGrp="1"/>
          </p:cNvSpPr>
          <p:nvPr>
            <p:ph type="title"/>
          </p:nvPr>
        </p:nvSpPr>
        <p:spPr/>
        <p:txBody>
          <a:bodyPr/>
          <a:lstStyle/>
          <a:p>
            <a:r>
              <a:rPr lang="en-US" dirty="0"/>
              <a:t>Need Of Hospital Management</a:t>
            </a:r>
          </a:p>
        </p:txBody>
      </p:sp>
      <p:sp>
        <p:nvSpPr>
          <p:cNvPr id="3" name="Content Placeholder 2">
            <a:extLst>
              <a:ext uri="{FF2B5EF4-FFF2-40B4-BE49-F238E27FC236}">
                <a16:creationId xmlns:a16="http://schemas.microsoft.com/office/drawing/2014/main" id="{ED5577BD-B8F6-4D34-AD5A-891C838B5554}"/>
              </a:ext>
            </a:extLst>
          </p:cNvPr>
          <p:cNvSpPr>
            <a:spLocks noGrp="1"/>
          </p:cNvSpPr>
          <p:nvPr>
            <p:ph idx="1"/>
          </p:nvPr>
        </p:nvSpPr>
        <p:spPr/>
        <p:txBody>
          <a:bodyPr>
            <a:normAutofit/>
          </a:bodyPr>
          <a:lstStyle/>
          <a:p>
            <a:r>
              <a:rPr lang="en-US" sz="2400" b="0" i="0" dirty="0">
                <a:solidFill>
                  <a:srgbClr val="363F48"/>
                </a:solidFill>
                <a:effectLst/>
                <a:latin typeface="-apple-system"/>
              </a:rPr>
              <a:t>Meet Compliance Standards</a:t>
            </a:r>
          </a:p>
          <a:p>
            <a:r>
              <a:rPr lang="en-US" sz="2400" b="0" i="0" dirty="0">
                <a:solidFill>
                  <a:srgbClr val="363F48"/>
                </a:solidFill>
                <a:effectLst/>
                <a:latin typeface="-apple-system"/>
              </a:rPr>
              <a:t>Improved Patient Satisfaction</a:t>
            </a:r>
          </a:p>
          <a:p>
            <a:r>
              <a:rPr lang="en-US" sz="2400" b="0" i="0" dirty="0">
                <a:solidFill>
                  <a:srgbClr val="363F48"/>
                </a:solidFill>
                <a:effectLst/>
                <a:latin typeface="-apple-system"/>
              </a:rPr>
              <a:t>Efficient Supplier Management</a:t>
            </a:r>
          </a:p>
          <a:p>
            <a:r>
              <a:rPr lang="en-US" sz="2400" b="0" i="0" dirty="0">
                <a:solidFill>
                  <a:srgbClr val="363F48"/>
                </a:solidFill>
                <a:effectLst/>
                <a:latin typeface="-apple-system"/>
              </a:rPr>
              <a:t>Better Storage &amp; Safety for Patient Data</a:t>
            </a:r>
          </a:p>
          <a:p>
            <a:r>
              <a:rPr lang="en-US" sz="2400" b="0" i="0" dirty="0">
                <a:solidFill>
                  <a:srgbClr val="363F48"/>
                </a:solidFill>
                <a:effectLst/>
                <a:latin typeface="-apple-system"/>
              </a:rPr>
              <a:t>Extended Support for Current Teams</a:t>
            </a:r>
          </a:p>
          <a:p>
            <a:r>
              <a:rPr lang="en-US" sz="2400" b="0" i="0" dirty="0">
                <a:solidFill>
                  <a:srgbClr val="363F48"/>
                </a:solidFill>
                <a:effectLst/>
                <a:latin typeface="-apple-system"/>
              </a:rPr>
              <a:t>Secure &amp; Easy Access for Decision Makers</a:t>
            </a:r>
          </a:p>
          <a:p>
            <a:endParaRPr lang="en-US" sz="2400" dirty="0"/>
          </a:p>
        </p:txBody>
      </p:sp>
    </p:spTree>
    <p:extLst>
      <p:ext uri="{BB962C8B-B14F-4D97-AF65-F5344CB8AC3E}">
        <p14:creationId xmlns:p14="http://schemas.microsoft.com/office/powerpoint/2010/main" val="35402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8C84-AA3A-4FA1-B162-997EF7C728C3}"/>
              </a:ext>
            </a:extLst>
          </p:cNvPr>
          <p:cNvSpPr>
            <a:spLocks noGrp="1"/>
          </p:cNvSpPr>
          <p:nvPr>
            <p:ph type="title"/>
          </p:nvPr>
        </p:nvSpPr>
        <p:spPr/>
        <p:txBody>
          <a:bodyPr/>
          <a:lstStyle/>
          <a:p>
            <a:r>
              <a:rPr lang="en-US" dirty="0"/>
              <a:t>UI Design Project</a:t>
            </a:r>
          </a:p>
        </p:txBody>
      </p:sp>
      <p:sp>
        <p:nvSpPr>
          <p:cNvPr id="3" name="Content Placeholder 2">
            <a:extLst>
              <a:ext uri="{FF2B5EF4-FFF2-40B4-BE49-F238E27FC236}">
                <a16:creationId xmlns:a16="http://schemas.microsoft.com/office/drawing/2014/main" id="{A77396FC-7DCD-47A3-90DB-5C1552BAB975}"/>
              </a:ext>
            </a:extLst>
          </p:cNvPr>
          <p:cNvSpPr>
            <a:spLocks noGrp="1"/>
          </p:cNvSpPr>
          <p:nvPr>
            <p:ph idx="1"/>
          </p:nvPr>
        </p:nvSpPr>
        <p:spPr/>
        <p:txBody>
          <a:bodyPr>
            <a:noAutofit/>
          </a:bodyPr>
          <a:lstStyle/>
          <a:p>
            <a:pPr marL="0" indent="0">
              <a:buNone/>
            </a:pPr>
            <a:r>
              <a:rPr lang="en-US" sz="3600" b="0" i="0" dirty="0">
                <a:solidFill>
                  <a:srgbClr val="000000"/>
                </a:solidFill>
                <a:effectLst/>
                <a:latin typeface="Times New Roman" panose="02020603050405020304" pitchFamily="18" charset="0"/>
                <a:cs typeface="Times New Roman" panose="02020603050405020304" pitchFamily="18" charset="0"/>
              </a:rPr>
              <a:t>A complete hospital management system that runs on private cloud. The hospital management system is easy to use and requires less maintenance. Users can access it from an internet browser on various devices such as laptops, desktops, tablets or phones.</a:t>
            </a:r>
          </a:p>
          <a:p>
            <a:pPr marL="0" indent="0">
              <a:buNone/>
            </a:pPr>
            <a:br>
              <a:rPr lang="en-US" sz="3600" b="0" i="0" dirty="0">
                <a:solidFill>
                  <a:srgbClr val="000000"/>
                </a:solidFill>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14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AFE6-963F-4437-8BD6-6CB31C83DDCB}"/>
              </a:ext>
            </a:extLst>
          </p:cNvPr>
          <p:cNvSpPr>
            <a:spLocks noGrp="1"/>
          </p:cNvSpPr>
          <p:nvPr>
            <p:ph type="title"/>
          </p:nvPr>
        </p:nvSpPr>
        <p:spPr/>
        <p:txBody>
          <a:bodyPr/>
          <a:lstStyle/>
          <a:p>
            <a:r>
              <a:rPr lang="en-US" dirty="0"/>
              <a:t>Documenting</a:t>
            </a:r>
          </a:p>
        </p:txBody>
      </p:sp>
      <p:sp>
        <p:nvSpPr>
          <p:cNvPr id="3" name="Content Placeholder 2">
            <a:extLst>
              <a:ext uri="{FF2B5EF4-FFF2-40B4-BE49-F238E27FC236}">
                <a16:creationId xmlns:a16="http://schemas.microsoft.com/office/drawing/2014/main" id="{776E23A4-6C67-4FCC-BEC1-09DBC3A32961}"/>
              </a:ext>
            </a:extLst>
          </p:cNvPr>
          <p:cNvSpPr>
            <a:spLocks noGrp="1"/>
          </p:cNvSpPr>
          <p:nvPr>
            <p:ph idx="1"/>
          </p:nvPr>
        </p:nvSpPr>
        <p:spPr/>
        <p:txBody>
          <a:bodyPr/>
          <a:lstStyle/>
          <a:p>
            <a:pPr marL="0" indent="0">
              <a:buNone/>
            </a:pPr>
            <a:r>
              <a:rPr lang="en-US" dirty="0"/>
              <a:t>We are planning to add effective and productive features into our Website.</a:t>
            </a:r>
          </a:p>
          <a:p>
            <a:pPr marL="0" indent="0">
              <a:buNone/>
            </a:pPr>
            <a:r>
              <a:rPr lang="en-US" dirty="0"/>
              <a:t>Which will include:</a:t>
            </a:r>
          </a:p>
          <a:p>
            <a:r>
              <a:rPr lang="en-US" dirty="0"/>
              <a:t>  The common features that will be available on most of the hospital management platforms, such as the Emergency Helplines ,Contacts, Appointment bookings, etc.</a:t>
            </a:r>
          </a:p>
          <a:p>
            <a:r>
              <a:rPr lang="en-US" dirty="0"/>
              <a:t> Patients prescription logs into our website, so patients can check on it and buy directly accordingly.</a:t>
            </a:r>
          </a:p>
          <a:p>
            <a:r>
              <a:rPr lang="en-US" dirty="0"/>
              <a:t> A Videocall portal, where patients can interact with doctors through video call and consult them.</a:t>
            </a:r>
          </a:p>
          <a:p>
            <a:r>
              <a:rPr lang="en-US" dirty="0"/>
              <a:t> Tips to maintain good health and making effective use of medication.</a:t>
            </a:r>
          </a:p>
          <a:p>
            <a:r>
              <a:rPr lang="en-US" dirty="0"/>
              <a:t>Daily alerts for patients to take medicines.</a:t>
            </a:r>
          </a:p>
          <a:p>
            <a:r>
              <a:rPr lang="en-US" dirty="0"/>
              <a:t>Medicine subscription plans for old and disabled patients.</a:t>
            </a:r>
          </a:p>
          <a:p>
            <a:endParaRPr lang="en-US" dirty="0"/>
          </a:p>
        </p:txBody>
      </p:sp>
    </p:spTree>
    <p:extLst>
      <p:ext uri="{BB962C8B-B14F-4D97-AF65-F5344CB8AC3E}">
        <p14:creationId xmlns:p14="http://schemas.microsoft.com/office/powerpoint/2010/main" val="145867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C140-4528-4BBF-8D74-21867BDAB941}"/>
              </a:ext>
            </a:extLst>
          </p:cNvPr>
          <p:cNvSpPr>
            <a:spLocks noGrp="1"/>
          </p:cNvSpPr>
          <p:nvPr>
            <p:ph type="title"/>
          </p:nvPr>
        </p:nvSpPr>
        <p:spPr/>
        <p:txBody>
          <a:bodyPr/>
          <a:lstStyle/>
          <a:p>
            <a:r>
              <a:rPr lang="en-US" dirty="0"/>
              <a:t>User Analysis</a:t>
            </a:r>
          </a:p>
        </p:txBody>
      </p:sp>
      <p:sp>
        <p:nvSpPr>
          <p:cNvPr id="3" name="Content Placeholder 2">
            <a:extLst>
              <a:ext uri="{FF2B5EF4-FFF2-40B4-BE49-F238E27FC236}">
                <a16:creationId xmlns:a16="http://schemas.microsoft.com/office/drawing/2014/main" id="{C9F92E10-2F8D-4B64-9FB7-7321532B605A}"/>
              </a:ext>
            </a:extLst>
          </p:cNvPr>
          <p:cNvSpPr>
            <a:spLocks noGrp="1"/>
          </p:cNvSpPr>
          <p:nvPr>
            <p:ph idx="1"/>
          </p:nvPr>
        </p:nvSpPr>
        <p:spPr/>
        <p:txBody>
          <a:bodyPr/>
          <a:lstStyle/>
          <a:p>
            <a:pPr marL="0" indent="0">
              <a:buNone/>
            </a:pPr>
            <a:r>
              <a:rPr lang="en-US" dirty="0"/>
              <a:t>From data collected by us from patients, we have found that</a:t>
            </a:r>
          </a:p>
          <a:p>
            <a:r>
              <a:rPr lang="en-US" dirty="0"/>
              <a:t>Patients require an easy to use and well customizable, platform that can help them in getting effective help required for their medical benefit </a:t>
            </a:r>
          </a:p>
          <a:p>
            <a:r>
              <a:rPr lang="en-US" dirty="0"/>
              <a:t>They want the website to be bug free.</a:t>
            </a:r>
          </a:p>
          <a:p>
            <a:r>
              <a:rPr lang="en-US" dirty="0"/>
              <a:t>The website should also be easy to navigate and minimalistic.</a:t>
            </a:r>
          </a:p>
          <a:p>
            <a:r>
              <a:rPr lang="en-US" dirty="0"/>
              <a:t>Appropriate contact details of doctors  to be mentioned</a:t>
            </a:r>
          </a:p>
          <a:p>
            <a:r>
              <a:rPr lang="en-US" dirty="0"/>
              <a:t>One stop shop for all medical requirements.</a:t>
            </a:r>
          </a:p>
          <a:p>
            <a:r>
              <a:rPr lang="en-US" dirty="0"/>
              <a:t>Patient details to be stored online to minimize paper use and patient-doctor convince.</a:t>
            </a:r>
          </a:p>
          <a:p>
            <a:r>
              <a:rPr lang="en-US" dirty="0"/>
              <a:t>Auto scheduling of appointments.</a:t>
            </a:r>
          </a:p>
          <a:p>
            <a:endParaRPr lang="en-US" dirty="0"/>
          </a:p>
          <a:p>
            <a:endParaRPr lang="en-US" dirty="0"/>
          </a:p>
        </p:txBody>
      </p:sp>
    </p:spTree>
    <p:extLst>
      <p:ext uri="{BB962C8B-B14F-4D97-AF65-F5344CB8AC3E}">
        <p14:creationId xmlns:p14="http://schemas.microsoft.com/office/powerpoint/2010/main" val="163641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0807D3BA-0233-4F23-992B-6FF46253A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843"/>
            <a:ext cx="12192000" cy="6191157"/>
          </a:xfrm>
          <a:prstGeom prst="rect">
            <a:avLst/>
          </a:prstGeom>
        </p:spPr>
      </p:pic>
      <p:pic>
        <p:nvPicPr>
          <p:cNvPr id="18" name="Picture 18">
            <a:extLst>
              <a:ext uri="{FF2B5EF4-FFF2-40B4-BE49-F238E27FC236}">
                <a16:creationId xmlns:a16="http://schemas.microsoft.com/office/drawing/2014/main" id="{9967DC35-F020-457A-B927-0DEFECA5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37"/>
            <a:ext cx="843859" cy="675088"/>
          </a:xfrm>
          <a:prstGeom prst="rect">
            <a:avLst/>
          </a:prstGeom>
        </p:spPr>
      </p:pic>
      <p:sp>
        <p:nvSpPr>
          <p:cNvPr id="19" name="TextBox 18">
            <a:extLst>
              <a:ext uri="{FF2B5EF4-FFF2-40B4-BE49-F238E27FC236}">
                <a16:creationId xmlns:a16="http://schemas.microsoft.com/office/drawing/2014/main" id="{0933FC78-EA72-49E5-81F2-E298445E67B4}"/>
              </a:ext>
            </a:extLst>
          </p:cNvPr>
          <p:cNvSpPr txBox="1"/>
          <p:nvPr/>
        </p:nvSpPr>
        <p:spPr>
          <a:xfrm>
            <a:off x="5178990" y="251720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01C36FC6-9EF3-4A6F-A5B8-57BC68E278D1}"/>
              </a:ext>
            </a:extLst>
          </p:cNvPr>
          <p:cNvSpPr txBox="1"/>
          <p:nvPr/>
        </p:nvSpPr>
        <p:spPr>
          <a:xfrm>
            <a:off x="4953973" y="153880"/>
            <a:ext cx="1733960" cy="1616991"/>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F7FB76D3-719E-4F2B-AA20-ABD1BF4FE35E}"/>
              </a:ext>
            </a:extLst>
          </p:cNvPr>
          <p:cNvSpPr txBox="1"/>
          <p:nvPr/>
        </p:nvSpPr>
        <p:spPr>
          <a:xfrm>
            <a:off x="626300" y="107299"/>
            <a:ext cx="2466063" cy="523220"/>
          </a:xfrm>
          <a:prstGeom prst="rect">
            <a:avLst/>
          </a:prstGeom>
          <a:solidFill>
            <a:schemeClr val="bg1"/>
          </a:solidFill>
        </p:spPr>
        <p:txBody>
          <a:bodyPr wrap="square" rtlCol="0" anchor="ctr">
            <a:spAutoFit/>
          </a:bodyPr>
          <a:lstStyle/>
          <a:p>
            <a:r>
              <a:rPr lang="en-US" sz="2800" b="1" dirty="0">
                <a:latin typeface="Times New Roman" panose="02020603050405020304" pitchFamily="18" charset="0"/>
                <a:cs typeface="Times New Roman" panose="02020603050405020304" pitchFamily="18" charset="0"/>
              </a:rPr>
              <a:t>L D Hospitals</a:t>
            </a:r>
          </a:p>
        </p:txBody>
      </p:sp>
      <p:pic>
        <p:nvPicPr>
          <p:cNvPr id="4" name="Picture 3">
            <a:extLst>
              <a:ext uri="{FF2B5EF4-FFF2-40B4-BE49-F238E27FC236}">
                <a16:creationId xmlns:a16="http://schemas.microsoft.com/office/drawing/2014/main" id="{4276767C-9CCB-42D6-9CA3-77CCE0C849EB}"/>
              </a:ext>
            </a:extLst>
          </p:cNvPr>
          <p:cNvPicPr>
            <a:picLocks noChangeAspect="1"/>
          </p:cNvPicPr>
          <p:nvPr/>
        </p:nvPicPr>
        <p:blipFill>
          <a:blip r:embed="rId4"/>
          <a:stretch>
            <a:fillRect/>
          </a:stretch>
        </p:blipFill>
        <p:spPr>
          <a:xfrm>
            <a:off x="3092363" y="-8246"/>
            <a:ext cx="9099637" cy="675088"/>
          </a:xfrm>
          <a:prstGeom prst="rect">
            <a:avLst/>
          </a:prstGeom>
        </p:spPr>
      </p:pic>
      <p:pic>
        <p:nvPicPr>
          <p:cNvPr id="11" name="Picture 15">
            <a:extLst>
              <a:ext uri="{FF2B5EF4-FFF2-40B4-BE49-F238E27FC236}">
                <a16:creationId xmlns:a16="http://schemas.microsoft.com/office/drawing/2014/main" id="{5F4122A0-866B-4DF2-B0D6-676E95B1FA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5884" y="8832"/>
            <a:ext cx="469120" cy="469120"/>
          </a:xfrm>
          <a:prstGeom prst="rect">
            <a:avLst/>
          </a:prstGeom>
        </p:spPr>
      </p:pic>
      <p:pic>
        <p:nvPicPr>
          <p:cNvPr id="16" name="Picture 17">
            <a:extLst>
              <a:ext uri="{FF2B5EF4-FFF2-40B4-BE49-F238E27FC236}">
                <a16:creationId xmlns:a16="http://schemas.microsoft.com/office/drawing/2014/main" id="{9814AA41-46E3-42C0-A7D3-BEF06C37FDBA}"/>
              </a:ext>
            </a:extLst>
          </p:cNvPr>
          <p:cNvPicPr>
            <a:picLocks noChangeAspect="1"/>
          </p:cNvPicPr>
          <p:nvPr/>
        </p:nvPicPr>
        <p:blipFill rotWithShape="1">
          <a:blip r:embed="rId6">
            <a:extLst>
              <a:ext uri="{28A0092B-C50C-407E-A947-70E740481C1C}">
                <a14:useLocalDpi xmlns:a14="http://schemas.microsoft.com/office/drawing/2010/main" val="0"/>
              </a:ext>
            </a:extLst>
          </a:blip>
          <a:srcRect l="20763" t="35573" r="20456" b="35281"/>
          <a:stretch/>
        </p:blipFill>
        <p:spPr>
          <a:xfrm>
            <a:off x="10877427" y="177624"/>
            <a:ext cx="688273" cy="239399"/>
          </a:xfrm>
          <a:prstGeom prst="rect">
            <a:avLst/>
          </a:prstGeom>
        </p:spPr>
      </p:pic>
      <p:pic>
        <p:nvPicPr>
          <p:cNvPr id="7" name="Picture 6">
            <a:extLst>
              <a:ext uri="{FF2B5EF4-FFF2-40B4-BE49-F238E27FC236}">
                <a16:creationId xmlns:a16="http://schemas.microsoft.com/office/drawing/2014/main" id="{9C0F1D28-AC24-4423-BB62-A0DD294060A2}"/>
              </a:ext>
            </a:extLst>
          </p:cNvPr>
          <p:cNvPicPr>
            <a:picLocks noChangeAspect="1"/>
          </p:cNvPicPr>
          <p:nvPr/>
        </p:nvPicPr>
        <p:blipFill>
          <a:blip r:embed="rId4"/>
          <a:stretch>
            <a:fillRect/>
          </a:stretch>
        </p:blipFill>
        <p:spPr>
          <a:xfrm>
            <a:off x="-1" y="695904"/>
            <a:ext cx="12220705" cy="334195"/>
          </a:xfrm>
          <a:prstGeom prst="rect">
            <a:avLst/>
          </a:prstGeom>
        </p:spPr>
      </p:pic>
      <p:pic>
        <p:nvPicPr>
          <p:cNvPr id="26" name="Picture 25">
            <a:extLst>
              <a:ext uri="{FF2B5EF4-FFF2-40B4-BE49-F238E27FC236}">
                <a16:creationId xmlns:a16="http://schemas.microsoft.com/office/drawing/2014/main" id="{A82BA34F-E38F-46CB-B209-D5E18AEE5B4E}"/>
              </a:ext>
            </a:extLst>
          </p:cNvPr>
          <p:cNvPicPr>
            <a:picLocks noChangeAspect="1"/>
          </p:cNvPicPr>
          <p:nvPr/>
        </p:nvPicPr>
        <p:blipFill>
          <a:blip r:embed="rId4"/>
          <a:stretch>
            <a:fillRect/>
          </a:stretch>
        </p:blipFill>
        <p:spPr>
          <a:xfrm>
            <a:off x="-9145" y="4331960"/>
            <a:ext cx="12220704" cy="2517208"/>
          </a:xfrm>
          <a:prstGeom prst="rect">
            <a:avLst/>
          </a:prstGeom>
        </p:spPr>
      </p:pic>
      <p:pic>
        <p:nvPicPr>
          <p:cNvPr id="29" name="Picture 28">
            <a:extLst>
              <a:ext uri="{FF2B5EF4-FFF2-40B4-BE49-F238E27FC236}">
                <a16:creationId xmlns:a16="http://schemas.microsoft.com/office/drawing/2014/main" id="{B7E850A6-B735-473D-8901-F851FFC86D5D}"/>
              </a:ext>
            </a:extLst>
          </p:cNvPr>
          <p:cNvPicPr>
            <a:picLocks noChangeAspect="1"/>
          </p:cNvPicPr>
          <p:nvPr/>
        </p:nvPicPr>
        <p:blipFill>
          <a:blip r:embed="rId4"/>
          <a:stretch>
            <a:fillRect/>
          </a:stretch>
        </p:blipFill>
        <p:spPr>
          <a:xfrm>
            <a:off x="0" y="1082995"/>
            <a:ext cx="2286319" cy="476316"/>
          </a:xfrm>
          <a:prstGeom prst="rect">
            <a:avLst/>
          </a:prstGeom>
        </p:spPr>
      </p:pic>
      <p:pic>
        <p:nvPicPr>
          <p:cNvPr id="32" name="Picture 31">
            <a:extLst>
              <a:ext uri="{FF2B5EF4-FFF2-40B4-BE49-F238E27FC236}">
                <a16:creationId xmlns:a16="http://schemas.microsoft.com/office/drawing/2014/main" id="{36FA1F8F-15E3-4B90-89A0-21981326B42D}"/>
              </a:ext>
            </a:extLst>
          </p:cNvPr>
          <p:cNvPicPr>
            <a:picLocks noChangeAspect="1"/>
          </p:cNvPicPr>
          <p:nvPr/>
        </p:nvPicPr>
        <p:blipFill>
          <a:blip r:embed="rId4"/>
          <a:stretch>
            <a:fillRect/>
          </a:stretch>
        </p:blipFill>
        <p:spPr>
          <a:xfrm>
            <a:off x="3092363" y="1030099"/>
            <a:ext cx="9108782" cy="2341835"/>
          </a:xfrm>
          <a:prstGeom prst="rect">
            <a:avLst/>
          </a:prstGeom>
        </p:spPr>
      </p:pic>
      <p:pic>
        <p:nvPicPr>
          <p:cNvPr id="10" name="Picture 9">
            <a:extLst>
              <a:ext uri="{FF2B5EF4-FFF2-40B4-BE49-F238E27FC236}">
                <a16:creationId xmlns:a16="http://schemas.microsoft.com/office/drawing/2014/main" id="{7D0485A9-84AF-4345-87DE-7F5FB4D43D55}"/>
              </a:ext>
            </a:extLst>
          </p:cNvPr>
          <p:cNvPicPr>
            <a:picLocks noChangeAspect="1"/>
          </p:cNvPicPr>
          <p:nvPr/>
        </p:nvPicPr>
        <p:blipFill>
          <a:blip r:embed="rId4"/>
          <a:stretch>
            <a:fillRect/>
          </a:stretch>
        </p:blipFill>
        <p:spPr>
          <a:xfrm>
            <a:off x="11866923" y="1612208"/>
            <a:ext cx="295316" cy="905001"/>
          </a:xfrm>
          <a:prstGeom prst="rect">
            <a:avLst/>
          </a:prstGeom>
        </p:spPr>
      </p:pic>
      <p:pic>
        <p:nvPicPr>
          <p:cNvPr id="15" name="Picture 14">
            <a:extLst>
              <a:ext uri="{FF2B5EF4-FFF2-40B4-BE49-F238E27FC236}">
                <a16:creationId xmlns:a16="http://schemas.microsoft.com/office/drawing/2014/main" id="{7DCC865A-5EF8-4FD8-9186-BB9267604885}"/>
              </a:ext>
            </a:extLst>
          </p:cNvPr>
          <p:cNvPicPr>
            <a:picLocks noChangeAspect="1"/>
          </p:cNvPicPr>
          <p:nvPr/>
        </p:nvPicPr>
        <p:blipFill>
          <a:blip r:embed="rId4"/>
          <a:stretch>
            <a:fillRect/>
          </a:stretch>
        </p:blipFill>
        <p:spPr>
          <a:xfrm>
            <a:off x="11910516" y="3042555"/>
            <a:ext cx="276264" cy="1076475"/>
          </a:xfrm>
          <a:prstGeom prst="rect">
            <a:avLst/>
          </a:prstGeom>
        </p:spPr>
      </p:pic>
    </p:spTree>
    <p:extLst>
      <p:ext uri="{BB962C8B-B14F-4D97-AF65-F5344CB8AC3E}">
        <p14:creationId xmlns:p14="http://schemas.microsoft.com/office/powerpoint/2010/main" val="286383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Savon</vt:lpstr>
      <vt:lpstr>HOSPITAL MANAGEMENT SYSTEM</vt:lpstr>
      <vt:lpstr>INTRODUCTION</vt:lpstr>
      <vt:lpstr>Need Of Hospital Management</vt:lpstr>
      <vt:lpstr>UI Design Project</vt:lpstr>
      <vt:lpstr>Documenting</vt:lpstr>
      <vt:lpstr>User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Pranav S.R</dc:creator>
  <cp:lastModifiedBy>Pranav S.R</cp:lastModifiedBy>
  <cp:revision>4</cp:revision>
  <dcterms:created xsi:type="dcterms:W3CDTF">2022-10-22T04:46:25Z</dcterms:created>
  <dcterms:modified xsi:type="dcterms:W3CDTF">2022-10-27T17:18:37Z</dcterms:modified>
</cp:coreProperties>
</file>