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8"/>
  </p:notesMasterIdLst>
  <p:sldIdLst>
    <p:sldId id="256" r:id="rId2"/>
    <p:sldId id="267" r:id="rId3"/>
    <p:sldId id="269" r:id="rId4"/>
    <p:sldId id="270" r:id="rId5"/>
    <p:sldId id="271" r:id="rId6"/>
    <p:sldId id="272" r:id="rId7"/>
    <p:sldId id="273" r:id="rId8"/>
    <p:sldId id="274" r:id="rId9"/>
    <p:sldId id="275" r:id="rId10"/>
    <p:sldId id="276" r:id="rId11"/>
    <p:sldId id="277" r:id="rId12"/>
    <p:sldId id="292" r:id="rId13"/>
    <p:sldId id="291" r:id="rId14"/>
    <p:sldId id="290" r:id="rId15"/>
    <p:sldId id="289" r:id="rId16"/>
    <p:sldId id="288" r:id="rId17"/>
    <p:sldId id="287" r:id="rId18"/>
    <p:sldId id="286" r:id="rId19"/>
    <p:sldId id="285" r:id="rId20"/>
    <p:sldId id="284" r:id="rId21"/>
    <p:sldId id="283" r:id="rId22"/>
    <p:sldId id="282" r:id="rId23"/>
    <p:sldId id="281" r:id="rId24"/>
    <p:sldId id="280" r:id="rId25"/>
    <p:sldId id="279"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v Ingale" initials="PI" lastIdx="1" clrIdx="0">
    <p:extLst>
      <p:ext uri="{19B8F6BF-5375-455C-9EA6-DF929625EA0E}">
        <p15:presenceInfo xmlns:p15="http://schemas.microsoft.com/office/powerpoint/2012/main" userId="6e2ce37c0f3d09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000000"/>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56"/>
  </p:normalViewPr>
  <p:slideViewPr>
    <p:cSldViewPr snapToGrid="0">
      <p:cViewPr>
        <p:scale>
          <a:sx n="77" d="100"/>
          <a:sy n="77" d="100"/>
        </p:scale>
        <p:origin x="48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0T10:00:41.24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CA329-2FA6-4D4D-928B-12A434E6E027}"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F66B8-6E96-4F84-9FEA-0051A86842F4}" type="slidenum">
              <a:rPr lang="en-US" smtClean="0"/>
              <a:t>‹#›</a:t>
            </a:fld>
            <a:endParaRPr lang="en-US"/>
          </a:p>
        </p:txBody>
      </p:sp>
    </p:spTree>
    <p:extLst>
      <p:ext uri="{BB962C8B-B14F-4D97-AF65-F5344CB8AC3E}">
        <p14:creationId xmlns:p14="http://schemas.microsoft.com/office/powerpoint/2010/main" val="3910901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1F66B8-6E96-4F84-9FEA-0051A86842F4}" type="slidenum">
              <a:rPr lang="en-US" smtClean="0"/>
              <a:t>2</a:t>
            </a:fld>
            <a:endParaRPr lang="en-US"/>
          </a:p>
        </p:txBody>
      </p:sp>
    </p:spTree>
    <p:extLst>
      <p:ext uri="{BB962C8B-B14F-4D97-AF65-F5344CB8AC3E}">
        <p14:creationId xmlns:p14="http://schemas.microsoft.com/office/powerpoint/2010/main" val="176528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1F66B8-6E96-4F84-9FEA-0051A86842F4}" type="slidenum">
              <a:rPr lang="en-US" smtClean="0"/>
              <a:t>5</a:t>
            </a:fld>
            <a:endParaRPr lang="en-US"/>
          </a:p>
        </p:txBody>
      </p:sp>
    </p:spTree>
    <p:extLst>
      <p:ext uri="{BB962C8B-B14F-4D97-AF65-F5344CB8AC3E}">
        <p14:creationId xmlns:p14="http://schemas.microsoft.com/office/powerpoint/2010/main" val="905434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1F66B8-6E96-4F84-9FEA-0051A86842F4}" type="slidenum">
              <a:rPr lang="en-US" smtClean="0"/>
              <a:t>20</a:t>
            </a:fld>
            <a:endParaRPr lang="en-US"/>
          </a:p>
        </p:txBody>
      </p:sp>
    </p:spTree>
    <p:extLst>
      <p:ext uri="{BB962C8B-B14F-4D97-AF65-F5344CB8AC3E}">
        <p14:creationId xmlns:p14="http://schemas.microsoft.com/office/powerpoint/2010/main" val="296331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1F66B8-6E96-4F84-9FEA-0051A86842F4}" type="slidenum">
              <a:rPr lang="en-US" smtClean="0"/>
              <a:t>22</a:t>
            </a:fld>
            <a:endParaRPr lang="en-US"/>
          </a:p>
        </p:txBody>
      </p:sp>
    </p:spTree>
    <p:extLst>
      <p:ext uri="{BB962C8B-B14F-4D97-AF65-F5344CB8AC3E}">
        <p14:creationId xmlns:p14="http://schemas.microsoft.com/office/powerpoint/2010/main" val="413319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1F66B8-6E96-4F84-9FEA-0051A86842F4}" type="slidenum">
              <a:rPr lang="en-US" smtClean="0"/>
              <a:t>24</a:t>
            </a:fld>
            <a:endParaRPr lang="en-US"/>
          </a:p>
        </p:txBody>
      </p:sp>
    </p:spTree>
    <p:extLst>
      <p:ext uri="{BB962C8B-B14F-4D97-AF65-F5344CB8AC3E}">
        <p14:creationId xmlns:p14="http://schemas.microsoft.com/office/powerpoint/2010/main" val="239360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1F66B8-6E96-4F84-9FEA-0051A86842F4}" type="slidenum">
              <a:rPr lang="en-US" smtClean="0"/>
              <a:t>25</a:t>
            </a:fld>
            <a:endParaRPr lang="en-US"/>
          </a:p>
        </p:txBody>
      </p:sp>
    </p:spTree>
    <p:extLst>
      <p:ext uri="{BB962C8B-B14F-4D97-AF65-F5344CB8AC3E}">
        <p14:creationId xmlns:p14="http://schemas.microsoft.com/office/powerpoint/2010/main" val="379980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FF52-4A95-40B1-8CAD-BCEEFA966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3A81DD-658E-439D-B599-94170224F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F39446-6676-4A76-BAC6-5376DE518B96}"/>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5" name="Footer Placeholder 4">
            <a:extLst>
              <a:ext uri="{FF2B5EF4-FFF2-40B4-BE49-F238E27FC236}">
                <a16:creationId xmlns:a16="http://schemas.microsoft.com/office/drawing/2014/main" id="{96C50AC6-2193-4B42-AF06-3B2B2299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6C559-BF0A-4507-B309-CF0F26035A5A}"/>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3747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2EE9-3344-4E34-8A0A-E4F2F9742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D8BFA2-1278-497F-8CBC-2441FA6EA7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DB325-60A3-4D8E-ACAB-5EC64218DCED}"/>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5" name="Footer Placeholder 4">
            <a:extLst>
              <a:ext uri="{FF2B5EF4-FFF2-40B4-BE49-F238E27FC236}">
                <a16:creationId xmlns:a16="http://schemas.microsoft.com/office/drawing/2014/main" id="{0A8EEB14-592A-4235-968F-C6C499E05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C10C8-3343-415D-9796-BD1CAB624398}"/>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3212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B65A0-B642-4A16-8DEB-DB29EE14FE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D4D6C-8A86-418F-B63E-9E81692A8B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14201-9748-44A7-AF0F-F33F6BEB067E}"/>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5" name="Footer Placeholder 4">
            <a:extLst>
              <a:ext uri="{FF2B5EF4-FFF2-40B4-BE49-F238E27FC236}">
                <a16:creationId xmlns:a16="http://schemas.microsoft.com/office/drawing/2014/main" id="{9D804EA4-650B-4BDE-9A3E-D2FCB7C8C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37381-8FA6-43BF-B635-74C834C56AE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2956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A66D-41B2-4DC9-8195-6A7370048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0C535-0E19-4F73-AE40-01AEC9E2C9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09AFD-8DB4-4C83-A0E5-0ADECEA61E00}"/>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5" name="Footer Placeholder 4">
            <a:extLst>
              <a:ext uri="{FF2B5EF4-FFF2-40B4-BE49-F238E27FC236}">
                <a16:creationId xmlns:a16="http://schemas.microsoft.com/office/drawing/2014/main" id="{A1BA238F-ED54-4C06-8158-C2FA86DEC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20EE8-A4A1-4E87-AB21-E5231DCB739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4758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4381-18C2-4730-9425-7DEFB8D300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ABD4-062D-4B94-BC4B-FDA38E534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CA1270-776E-494C-88CF-A42CE12DFF45}"/>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5" name="Footer Placeholder 4">
            <a:extLst>
              <a:ext uri="{FF2B5EF4-FFF2-40B4-BE49-F238E27FC236}">
                <a16:creationId xmlns:a16="http://schemas.microsoft.com/office/drawing/2014/main" id="{9C519FBE-BB82-46AA-9120-BC97A6016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7F680-0272-4F1F-AF58-1199589374B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7479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97B7-FF93-4827-BA1D-D2511E9544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0A949-56EB-4D83-BFE4-675850AD39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37070B-EC37-40F7-98EC-E645404156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29D2E8-B360-4E7D-819F-549080AD16E9}"/>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6" name="Footer Placeholder 5">
            <a:extLst>
              <a:ext uri="{FF2B5EF4-FFF2-40B4-BE49-F238E27FC236}">
                <a16:creationId xmlns:a16="http://schemas.microsoft.com/office/drawing/2014/main" id="{86F07E98-DFBA-4878-9465-300112042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1865B-5600-4F9A-8964-184DA08DF50C}"/>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3683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81A4-5AAB-4D22-834C-5198BA4728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7CEEE-FE67-4939-868D-E3656E5FB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56462-4B19-4171-A2AC-69C3F96958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B904F2-BC3C-4D26-83D7-8F78E47F5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1A6328-A58D-4289-BB16-A9C23C5D11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837225-8801-4554-A54E-D5A0B352827B}"/>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8" name="Footer Placeholder 7">
            <a:extLst>
              <a:ext uri="{FF2B5EF4-FFF2-40B4-BE49-F238E27FC236}">
                <a16:creationId xmlns:a16="http://schemas.microsoft.com/office/drawing/2014/main" id="{11A35A09-1EFD-46D8-BABE-02AF4835A5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0F933A-0E1B-46D4-830C-A8E346CDBFFE}"/>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1187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A6B0-BD02-42D2-9930-5E75795F3A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625EDA-445A-44DF-A1E7-F3990A39D7F8}"/>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4" name="Footer Placeholder 3">
            <a:extLst>
              <a:ext uri="{FF2B5EF4-FFF2-40B4-BE49-F238E27FC236}">
                <a16:creationId xmlns:a16="http://schemas.microsoft.com/office/drawing/2014/main" id="{E5F5E076-949F-4269-BCE9-2306104FCF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F5DCFA-7C8F-4004-BBB5-5F5E8C43EBE5}"/>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5665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12BF0-E9B2-4E95-839E-CC267F7348D4}"/>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3" name="Footer Placeholder 2">
            <a:extLst>
              <a:ext uri="{FF2B5EF4-FFF2-40B4-BE49-F238E27FC236}">
                <a16:creationId xmlns:a16="http://schemas.microsoft.com/office/drawing/2014/main" id="{AC2A28ED-261C-4269-B93F-CACE7707E8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5F77C-D667-46B8-AA8B-F2232F18321C}"/>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5535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0554-C159-4B60-B0F5-E72012201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35F81-6A17-459F-B791-A0FA78C33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DC6776-7023-4335-B110-E19FC1447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1B2D00-2CF3-4A9D-A89E-2291CFE2FDF8}"/>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6" name="Footer Placeholder 5">
            <a:extLst>
              <a:ext uri="{FF2B5EF4-FFF2-40B4-BE49-F238E27FC236}">
                <a16:creationId xmlns:a16="http://schemas.microsoft.com/office/drawing/2014/main" id="{12B39164-0692-43AB-B486-A3C1BE7DF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54F46-6863-4881-A8A9-7A968458D7F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6172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6B82-0472-4331-8EB5-0DA6BF36F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B26832-C488-4431-BD66-C3857E8F4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C9C978-FB28-4D72-BAFB-F86E3A875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F0CD4-1B52-487B-A7C6-827B8EEA9330}"/>
              </a:ext>
            </a:extLst>
          </p:cNvPr>
          <p:cNvSpPr>
            <a:spLocks noGrp="1"/>
          </p:cNvSpPr>
          <p:nvPr>
            <p:ph type="dt" sz="half" idx="10"/>
          </p:nvPr>
        </p:nvSpPr>
        <p:spPr/>
        <p:txBody>
          <a:bodyPr/>
          <a:lstStyle/>
          <a:p>
            <a:fld id="{C764DE79-268F-4C1A-8933-263129D2AF90}" type="datetimeFigureOut">
              <a:rPr lang="en-US" smtClean="0"/>
              <a:t>5/20/2022</a:t>
            </a:fld>
            <a:endParaRPr lang="en-US"/>
          </a:p>
        </p:txBody>
      </p:sp>
      <p:sp>
        <p:nvSpPr>
          <p:cNvPr id="6" name="Footer Placeholder 5">
            <a:extLst>
              <a:ext uri="{FF2B5EF4-FFF2-40B4-BE49-F238E27FC236}">
                <a16:creationId xmlns:a16="http://schemas.microsoft.com/office/drawing/2014/main" id="{18901DCB-CBE9-4F5B-AB4C-ABE30F888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BBB23-3A2D-4F8A-9F6C-41F4EEA9D55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8116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9F8D1-EB6D-4738-92C0-A1DC948F5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8D5A7D-E55C-4AA1-9740-AB2FB0561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3FB70-6102-40CA-B3DF-00BA29B9C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5/20/2022</a:t>
            </a:fld>
            <a:endParaRPr lang="en-US"/>
          </a:p>
        </p:txBody>
      </p:sp>
      <p:sp>
        <p:nvSpPr>
          <p:cNvPr id="5" name="Footer Placeholder 4">
            <a:extLst>
              <a:ext uri="{FF2B5EF4-FFF2-40B4-BE49-F238E27FC236}">
                <a16:creationId xmlns:a16="http://schemas.microsoft.com/office/drawing/2014/main" id="{650F420B-11EF-4C81-9918-592CA3AAE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C9D7EF-BCC8-4480-BFEB-0328CDBB3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0111464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973610" cy="1938992"/>
          </a:xfrm>
          <a:prstGeom prst="rect">
            <a:avLst/>
          </a:prstGeom>
          <a:solidFill>
            <a:srgbClr val="3B3B3B"/>
          </a:solidFill>
        </p:spPr>
        <p:txBody>
          <a:bodyPr wrap="none" rtlCol="0">
            <a:spAutoFit/>
          </a:bodyPr>
          <a:lstStyle/>
          <a:p>
            <a:r>
              <a:rPr lang="en-US" sz="4800" b="1" dirty="0">
                <a:solidFill>
                  <a:srgbClr val="FF6600"/>
                </a:solidFill>
                <a:latin typeface="Times New Roman" panose="02020603050405020304" pitchFamily="18" charset="0"/>
                <a:cs typeface="Times New Roman" panose="02020603050405020304" pitchFamily="18" charset="0"/>
              </a:rPr>
              <a:t>Exploratory Data Analysis</a:t>
            </a:r>
          </a:p>
          <a:p>
            <a:r>
              <a:rPr lang="en-US" sz="3600" b="1" dirty="0">
                <a:solidFill>
                  <a:srgbClr val="FF6600"/>
                </a:solidFill>
                <a:latin typeface="Times New Roman" panose="02020603050405020304" pitchFamily="18" charset="0"/>
                <a:cs typeface="Times New Roman" panose="02020603050405020304" pitchFamily="18" charset="0"/>
              </a:rPr>
              <a:t>Project:- </a:t>
            </a:r>
            <a:r>
              <a:rPr lang="en-GB" sz="3600" dirty="0">
                <a:solidFill>
                  <a:schemeClr val="accent2"/>
                </a:solidFill>
                <a:latin typeface="Times New Roman" panose="02020603050405020304" pitchFamily="18" charset="0"/>
                <a:cs typeface="Times New Roman" panose="02020603050405020304" pitchFamily="18" charset="0"/>
              </a:rPr>
              <a:t>G2M insight for Cab Investment firm</a:t>
            </a:r>
          </a:p>
          <a:p>
            <a:r>
              <a:rPr lang="en-US" sz="3600" b="1" dirty="0">
                <a:solidFill>
                  <a:srgbClr val="FF6600"/>
                </a:solidFill>
                <a:latin typeface="Times New Roman" panose="02020603050405020304" pitchFamily="18" charset="0"/>
                <a:cs typeface="Times New Roman" panose="02020603050405020304" pitchFamily="18" charset="0"/>
              </a:rPr>
              <a:t>Date:- </a:t>
            </a:r>
            <a:r>
              <a:rPr lang="en-US" sz="3600" dirty="0">
                <a:solidFill>
                  <a:schemeClr val="accent2"/>
                </a:solidFill>
                <a:latin typeface="Times New Roman" panose="02020603050405020304" pitchFamily="18" charset="0"/>
                <a:cs typeface="Times New Roman" panose="02020603050405020304" pitchFamily="18" charset="0"/>
              </a:rPr>
              <a:t>20-May-2022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4549-9677-492F-8F4E-34DDB23FEA08}"/>
              </a:ext>
            </a:extLst>
          </p:cNvPr>
          <p:cNvSpPr>
            <a:spLocks noGrp="1"/>
          </p:cNvSpPr>
          <p:nvPr>
            <p:ph type="title"/>
          </p:nvPr>
        </p:nvSpPr>
        <p:spPr/>
        <p:txBody>
          <a:bodyPr/>
          <a:lstStyle/>
          <a:p>
            <a:r>
              <a:rPr lang="en-US" sz="3200" b="1" dirty="0">
                <a:solidFill>
                  <a:srgbClr val="FF0000"/>
                </a:solidFill>
                <a:latin typeface="Times New Roman" panose="02020603050405020304" pitchFamily="18" charset="0"/>
                <a:cs typeface="Times New Roman" panose="02020603050405020304" pitchFamily="18" charset="0"/>
              </a:rPr>
              <a:t>Maximum and Minimum KM Driven</a:t>
            </a: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ACB55365-79E2-4215-BDD4-304C24BE8E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184" y="2018000"/>
            <a:ext cx="4897676" cy="2516422"/>
          </a:xfrm>
        </p:spPr>
      </p:pic>
      <p:sp>
        <p:nvSpPr>
          <p:cNvPr id="6" name="Rectangle 5">
            <a:extLst>
              <a:ext uri="{FF2B5EF4-FFF2-40B4-BE49-F238E27FC236}">
                <a16:creationId xmlns:a16="http://schemas.microsoft.com/office/drawing/2014/main" id="{F33B0212-362F-40B6-950C-64FA3C6E8982}"/>
              </a:ext>
            </a:extLst>
          </p:cNvPr>
          <p:cNvSpPr/>
          <p:nvPr/>
        </p:nvSpPr>
        <p:spPr>
          <a:xfrm>
            <a:off x="693106" y="4861734"/>
            <a:ext cx="10404953" cy="369332"/>
          </a:xfrm>
          <a:prstGeom prst="rect">
            <a:avLst/>
          </a:prstGeom>
        </p:spPr>
        <p:txBody>
          <a:bodyPr wrap="square">
            <a:spAutoFit/>
          </a:bodyPr>
          <a:lstStyle/>
          <a:p>
            <a:r>
              <a:rPr lang="en-GB" b="1" dirty="0">
                <a:solidFill>
                  <a:srgbClr val="FF0000"/>
                </a:solidFill>
                <a:latin typeface="Times New Roman" panose="02020603050405020304" pitchFamily="18" charset="0"/>
                <a:cs typeface="Times New Roman" panose="02020603050405020304" pitchFamily="18" charset="0"/>
              </a:rPr>
              <a:t>Both cabs were booked for maximum distance of 48Km and minimum distance of 2Km</a:t>
            </a:r>
            <a:endParaRPr lang="en-US" dirty="0"/>
          </a:p>
        </p:txBody>
      </p:sp>
    </p:spTree>
    <p:extLst>
      <p:ext uri="{BB962C8B-B14F-4D97-AF65-F5344CB8AC3E}">
        <p14:creationId xmlns:p14="http://schemas.microsoft.com/office/powerpoint/2010/main" val="219747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7E0B-09EF-4FCC-8ECE-FF26D2E393C0}"/>
              </a:ext>
            </a:extLst>
          </p:cNvPr>
          <p:cNvSpPr>
            <a:spLocks noGrp="1"/>
          </p:cNvSpPr>
          <p:nvPr>
            <p:ph type="title"/>
          </p:nvPr>
        </p:nvSpPr>
        <p:spPr>
          <a:xfrm>
            <a:off x="838200" y="150313"/>
            <a:ext cx="10515600" cy="92692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Price Per Distance Travelled</a:t>
            </a:r>
          </a:p>
        </p:txBody>
      </p:sp>
      <p:pic>
        <p:nvPicPr>
          <p:cNvPr id="5" name="Content Placeholder 4">
            <a:extLst>
              <a:ext uri="{FF2B5EF4-FFF2-40B4-BE49-F238E27FC236}">
                <a16:creationId xmlns:a16="http://schemas.microsoft.com/office/drawing/2014/main" id="{6B3EC9E8-313D-40B0-82A6-BFFA21B9C7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239" y="1077238"/>
            <a:ext cx="9319364" cy="3444658"/>
          </a:xfrm>
        </p:spPr>
      </p:pic>
      <p:sp>
        <p:nvSpPr>
          <p:cNvPr id="6" name="Rectangle 5">
            <a:extLst>
              <a:ext uri="{FF2B5EF4-FFF2-40B4-BE49-F238E27FC236}">
                <a16:creationId xmlns:a16="http://schemas.microsoft.com/office/drawing/2014/main" id="{328FC818-08CF-4D77-9370-388D56BC8291}"/>
              </a:ext>
            </a:extLst>
          </p:cNvPr>
          <p:cNvSpPr/>
          <p:nvPr/>
        </p:nvSpPr>
        <p:spPr>
          <a:xfrm>
            <a:off x="655528" y="4802490"/>
            <a:ext cx="10204537" cy="369332"/>
          </a:xfrm>
          <a:prstGeom prst="rect">
            <a:avLst/>
          </a:prstGeom>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Pink Cab and Yellow Cab has Positive Correlation i.e. As Distance Increases Price Increases.</a:t>
            </a:r>
          </a:p>
        </p:txBody>
      </p:sp>
    </p:spTree>
    <p:extLst>
      <p:ext uri="{BB962C8B-B14F-4D97-AF65-F5344CB8AC3E}">
        <p14:creationId xmlns:p14="http://schemas.microsoft.com/office/powerpoint/2010/main" val="286214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ECC6-6366-4805-BBDD-FC8E8F421BA4}"/>
              </a:ext>
            </a:extLst>
          </p:cNvPr>
          <p:cNvSpPr>
            <a:spLocks noGrp="1"/>
          </p:cNvSpPr>
          <p:nvPr>
            <p:ph type="title"/>
          </p:nvPr>
        </p:nvSpPr>
        <p:spPr>
          <a:xfrm>
            <a:off x="926926" y="125261"/>
            <a:ext cx="10426874" cy="1039660"/>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Profit Margin</a:t>
            </a:r>
          </a:p>
        </p:txBody>
      </p:sp>
      <p:sp>
        <p:nvSpPr>
          <p:cNvPr id="3" name="Content Placeholder 2">
            <a:extLst>
              <a:ext uri="{FF2B5EF4-FFF2-40B4-BE49-F238E27FC236}">
                <a16:creationId xmlns:a16="http://schemas.microsoft.com/office/drawing/2014/main" id="{790926B0-D2DF-42C5-82E2-9AEBF5189838}"/>
              </a:ext>
            </a:extLst>
          </p:cNvPr>
          <p:cNvSpPr>
            <a:spLocks noGrp="1"/>
          </p:cNvSpPr>
          <p:nvPr>
            <p:ph idx="1"/>
          </p:nvPr>
        </p:nvSpPr>
        <p:spPr/>
        <p:txBody>
          <a:bodyPr/>
          <a:lstStyle/>
          <a:p>
            <a:endParaRPr lang="en-US" sz="1800" b="1" dirty="0">
              <a:solidFill>
                <a:srgbClr val="FF0000"/>
              </a:solidFill>
              <a:latin typeface="Times New Roman" panose="02020603050405020304" pitchFamily="18" charset="0"/>
              <a:cs typeface="Times New Roman" panose="02020603050405020304" pitchFamily="18" charset="0"/>
            </a:endParaRPr>
          </a:p>
          <a:p>
            <a:endParaRPr lang="en-US" sz="1800" b="1" dirty="0">
              <a:solidFill>
                <a:srgbClr val="FF0000"/>
              </a:solidFill>
              <a:latin typeface="Times New Roman" panose="02020603050405020304" pitchFamily="18" charset="0"/>
              <a:cs typeface="Times New Roman" panose="02020603050405020304" pitchFamily="18" charset="0"/>
            </a:endParaRPr>
          </a:p>
          <a:p>
            <a:endParaRPr lang="en-US" sz="1800" b="1" dirty="0">
              <a:solidFill>
                <a:srgbClr val="FF0000"/>
              </a:solidFill>
              <a:latin typeface="Times New Roman" panose="02020603050405020304" pitchFamily="18" charset="0"/>
              <a:cs typeface="Times New Roman" panose="02020603050405020304" pitchFamily="18" charset="0"/>
            </a:endParaRPr>
          </a:p>
          <a:p>
            <a:endParaRPr lang="en-US" sz="1800" b="1" dirty="0">
              <a:solidFill>
                <a:srgbClr val="FF0000"/>
              </a:solidFill>
              <a:latin typeface="Times New Roman" panose="02020603050405020304" pitchFamily="18" charset="0"/>
              <a:cs typeface="Times New Roman" panose="02020603050405020304" pitchFamily="18" charset="0"/>
            </a:endParaRPr>
          </a:p>
          <a:p>
            <a:endParaRPr lang="en-US" sz="1800" b="1" dirty="0">
              <a:solidFill>
                <a:srgbClr val="FF0000"/>
              </a:solidFill>
              <a:latin typeface="Times New Roman" panose="02020603050405020304" pitchFamily="18" charset="0"/>
              <a:cs typeface="Times New Roman" panose="02020603050405020304" pitchFamily="18" charset="0"/>
            </a:endParaRPr>
          </a:p>
          <a:p>
            <a:endParaRPr lang="en-US" sz="1800" b="1" dirty="0">
              <a:solidFill>
                <a:srgbClr val="FF0000"/>
              </a:solidFill>
              <a:latin typeface="Times New Roman" panose="02020603050405020304" pitchFamily="18" charset="0"/>
              <a:cs typeface="Times New Roman" panose="02020603050405020304" pitchFamily="18" charset="0"/>
            </a:endParaRPr>
          </a:p>
          <a:p>
            <a:endParaRPr lang="en-US" sz="1800" b="1" dirty="0">
              <a:solidFill>
                <a:srgbClr val="FF0000"/>
              </a:solidFill>
              <a:latin typeface="Times New Roman" panose="02020603050405020304" pitchFamily="18" charset="0"/>
              <a:cs typeface="Times New Roman" panose="02020603050405020304" pitchFamily="18" charset="0"/>
            </a:endParaRPr>
          </a:p>
          <a:p>
            <a:endParaRPr lang="en-US" sz="1800" b="1" dirty="0">
              <a:solidFill>
                <a:srgbClr val="FF0000"/>
              </a:solidFill>
              <a:latin typeface="Times New Roman" panose="02020603050405020304" pitchFamily="18" charset="0"/>
              <a:cs typeface="Times New Roman" panose="02020603050405020304" pitchFamily="18" charset="0"/>
            </a:endParaRPr>
          </a:p>
          <a:p>
            <a:endParaRPr lang="en-US" sz="1800" b="1" dirty="0">
              <a:solidFill>
                <a:srgbClr val="FF0000"/>
              </a:solidFill>
              <a:latin typeface="Times New Roman" panose="02020603050405020304" pitchFamily="18" charset="0"/>
              <a:cs typeface="Times New Roman" panose="02020603050405020304" pitchFamily="18" charset="0"/>
            </a:endParaRPr>
          </a:p>
          <a:p>
            <a:r>
              <a:rPr lang="en-US" sz="1800" b="1" dirty="0">
                <a:solidFill>
                  <a:srgbClr val="FF0000"/>
                </a:solidFill>
                <a:latin typeface="Times New Roman" panose="02020603050405020304" pitchFamily="18" charset="0"/>
                <a:cs typeface="Times New Roman" panose="02020603050405020304" pitchFamily="18" charset="0"/>
              </a:rPr>
              <a:t>The Yellow Cab has higher Profit Margin Compared to Pink Cab</a:t>
            </a:r>
          </a:p>
          <a:p>
            <a:pPr marL="0" indent="0">
              <a:buNone/>
            </a:pPr>
            <a:endParaRPr lang="en-US" dirty="0"/>
          </a:p>
        </p:txBody>
      </p:sp>
      <p:pic>
        <p:nvPicPr>
          <p:cNvPr id="5" name="Picture 4">
            <a:extLst>
              <a:ext uri="{FF2B5EF4-FFF2-40B4-BE49-F238E27FC236}">
                <a16:creationId xmlns:a16="http://schemas.microsoft.com/office/drawing/2014/main" id="{6CAF84C9-0C3D-4B53-8316-2F6606EDF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90181"/>
            <a:ext cx="6051115" cy="3582058"/>
          </a:xfrm>
          <a:prstGeom prst="rect">
            <a:avLst/>
          </a:prstGeom>
        </p:spPr>
      </p:pic>
      <p:pic>
        <p:nvPicPr>
          <p:cNvPr id="7" name="Picture 6">
            <a:extLst>
              <a:ext uri="{FF2B5EF4-FFF2-40B4-BE49-F238E27FC236}">
                <a16:creationId xmlns:a16="http://schemas.microsoft.com/office/drawing/2014/main" id="{AE731A82-74AC-46CB-8F0E-F179838C8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696" y="1290181"/>
            <a:ext cx="5173249" cy="3539189"/>
          </a:xfrm>
          <a:prstGeom prst="rect">
            <a:avLst/>
          </a:prstGeom>
        </p:spPr>
      </p:pic>
    </p:spTree>
    <p:extLst>
      <p:ext uri="{BB962C8B-B14F-4D97-AF65-F5344CB8AC3E}">
        <p14:creationId xmlns:p14="http://schemas.microsoft.com/office/powerpoint/2010/main" val="175446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68CA-C132-4941-B4F6-06CA063C0E4C}"/>
              </a:ext>
            </a:extLst>
          </p:cNvPr>
          <p:cNvSpPr>
            <a:spLocks noGrp="1"/>
          </p:cNvSpPr>
          <p:nvPr>
            <p:ph type="title"/>
          </p:nvPr>
        </p:nvSpPr>
        <p:spPr/>
        <p:txBody>
          <a:bodyPr/>
          <a:lstStyle/>
          <a:p>
            <a:r>
              <a:rPr lang="en-US" sz="3200" b="1" dirty="0">
                <a:solidFill>
                  <a:srgbClr val="FF0000"/>
                </a:solidFill>
                <a:latin typeface="Times New Roman" panose="02020603050405020304" pitchFamily="18" charset="0"/>
                <a:cs typeface="Times New Roman" panose="02020603050405020304" pitchFamily="18" charset="0"/>
              </a:rPr>
              <a:t>Travel Frequency of Pink Cab by City</a:t>
            </a: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27A5D5D6-4FF2-45DA-8F37-ECEA9EBF2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805" y="1590805"/>
            <a:ext cx="8480121" cy="4033381"/>
          </a:xfrm>
        </p:spPr>
      </p:pic>
      <p:sp>
        <p:nvSpPr>
          <p:cNvPr id="6" name="Rectangle 5">
            <a:extLst>
              <a:ext uri="{FF2B5EF4-FFF2-40B4-BE49-F238E27FC236}">
                <a16:creationId xmlns:a16="http://schemas.microsoft.com/office/drawing/2014/main" id="{79667799-973F-427C-906C-6DB76B2DDBED}"/>
              </a:ext>
            </a:extLst>
          </p:cNvPr>
          <p:cNvSpPr/>
          <p:nvPr/>
        </p:nvSpPr>
        <p:spPr>
          <a:xfrm>
            <a:off x="455111" y="5435676"/>
            <a:ext cx="9928965" cy="369332"/>
          </a:xfrm>
          <a:prstGeom prst="rect">
            <a:avLst/>
          </a:prstGeom>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Pink Cab has highest travel frequency in LA</a:t>
            </a:r>
          </a:p>
        </p:txBody>
      </p:sp>
    </p:spTree>
    <p:extLst>
      <p:ext uri="{BB962C8B-B14F-4D97-AF65-F5344CB8AC3E}">
        <p14:creationId xmlns:p14="http://schemas.microsoft.com/office/powerpoint/2010/main" val="177595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E2B1-D616-49E3-B3FD-D9C17F955A1B}"/>
              </a:ext>
            </a:extLst>
          </p:cNvPr>
          <p:cNvSpPr>
            <a:spLocks noGrp="1"/>
          </p:cNvSpPr>
          <p:nvPr>
            <p:ph type="title"/>
          </p:nvPr>
        </p:nvSpPr>
        <p:spPr>
          <a:xfrm>
            <a:off x="838200" y="1"/>
            <a:ext cx="10515600" cy="826717"/>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Travel Frequency of Pink Cab by City.</a:t>
            </a:r>
            <a:endParaRPr lang="en-US" sz="3200" dirty="0"/>
          </a:p>
        </p:txBody>
      </p:sp>
      <p:sp>
        <p:nvSpPr>
          <p:cNvPr id="3" name="Content Placeholder 2">
            <a:extLst>
              <a:ext uri="{FF2B5EF4-FFF2-40B4-BE49-F238E27FC236}">
                <a16:creationId xmlns:a16="http://schemas.microsoft.com/office/drawing/2014/main" id="{E8F64398-EB86-4A79-9D78-EAE733FF5BBB}"/>
              </a:ext>
            </a:extLst>
          </p:cNvPr>
          <p:cNvSpPr>
            <a:spLocks noGrp="1"/>
          </p:cNvSpPr>
          <p:nvPr>
            <p:ph idx="1"/>
          </p:nvPr>
        </p:nvSpPr>
        <p:spPr/>
        <p:txBody>
          <a:bodyPr/>
          <a:lstStyle/>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Pink Cab has highest travel </a:t>
            </a:r>
            <a:r>
              <a:rPr lang="en-US" sz="1800" b="1" dirty="0">
                <a:solidFill>
                  <a:srgbClr val="FF0000"/>
                </a:solidFill>
                <a:latin typeface="Times New Roman" panose="02020603050405020304" pitchFamily="18" charset="0"/>
                <a:cs typeface="Times New Roman" panose="02020603050405020304" pitchFamily="18" charset="0"/>
              </a:rPr>
              <a:t>frequency</a:t>
            </a:r>
            <a:r>
              <a:rPr lang="en-US" b="1" dirty="0">
                <a:solidFill>
                  <a:srgbClr val="FF0000"/>
                </a:solidFill>
                <a:latin typeface="Times New Roman" panose="02020603050405020304" pitchFamily="18" charset="0"/>
                <a:cs typeface="Times New Roman" panose="02020603050405020304" pitchFamily="18" charset="0"/>
              </a:rPr>
              <a:t> in NYC.</a:t>
            </a:r>
          </a:p>
          <a:p>
            <a:pPr marL="0" indent="0">
              <a:buNone/>
            </a:pPr>
            <a:endParaRPr lang="en-US" dirty="0"/>
          </a:p>
        </p:txBody>
      </p:sp>
      <p:pic>
        <p:nvPicPr>
          <p:cNvPr id="5" name="Picture 4">
            <a:extLst>
              <a:ext uri="{FF2B5EF4-FFF2-40B4-BE49-F238E27FC236}">
                <a16:creationId xmlns:a16="http://schemas.microsoft.com/office/drawing/2014/main" id="{3C7DAAF1-3849-4B8B-88DD-CF9847B89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731" y="826718"/>
            <a:ext cx="7792537" cy="4171167"/>
          </a:xfrm>
          <a:prstGeom prst="rect">
            <a:avLst/>
          </a:prstGeom>
        </p:spPr>
      </p:pic>
    </p:spTree>
    <p:extLst>
      <p:ext uri="{BB962C8B-B14F-4D97-AF65-F5344CB8AC3E}">
        <p14:creationId xmlns:p14="http://schemas.microsoft.com/office/powerpoint/2010/main" val="269440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84B5-5CAA-4292-8F17-9F1D9F9B1063}"/>
              </a:ext>
            </a:extLst>
          </p:cNvPr>
          <p:cNvSpPr>
            <a:spLocks noGrp="1"/>
          </p:cNvSpPr>
          <p:nvPr>
            <p:ph type="title"/>
          </p:nvPr>
        </p:nvSpPr>
        <p:spPr/>
        <p:txBody>
          <a:bodyPr>
            <a:normAutofit/>
          </a:bodyPr>
          <a:lstStyle/>
          <a:p>
            <a:r>
              <a:rPr lang="en-GB" sz="3200" b="1" dirty="0">
                <a:solidFill>
                  <a:srgbClr val="FF0000"/>
                </a:solidFill>
                <a:latin typeface="Times New Roman" panose="02020603050405020304" pitchFamily="18" charset="0"/>
                <a:cs typeface="Times New Roman" panose="02020603050405020304" pitchFamily="18" charset="0"/>
              </a:rPr>
              <a:t>Transaction per Year for both Cabs:</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BDAD8CA-7827-4F6A-929A-B21DB40E6169}"/>
              </a:ext>
            </a:extLst>
          </p:cNvPr>
          <p:cNvPicPr>
            <a:picLocks noGrp="1" noChangeAspect="1"/>
          </p:cNvPicPr>
          <p:nvPr>
            <p:ph idx="1"/>
          </p:nvPr>
        </p:nvPicPr>
        <p:blipFill>
          <a:blip r:embed="rId2"/>
          <a:stretch>
            <a:fillRect/>
          </a:stretch>
        </p:blipFill>
        <p:spPr>
          <a:xfrm>
            <a:off x="1752600" y="1440494"/>
            <a:ext cx="9082414" cy="3394553"/>
          </a:xfrm>
          <a:prstGeom prst="rect">
            <a:avLst/>
          </a:prstGeom>
        </p:spPr>
      </p:pic>
      <p:sp>
        <p:nvSpPr>
          <p:cNvPr id="5" name="Rectangle 4">
            <a:extLst>
              <a:ext uri="{FF2B5EF4-FFF2-40B4-BE49-F238E27FC236}">
                <a16:creationId xmlns:a16="http://schemas.microsoft.com/office/drawing/2014/main" id="{930215E0-6617-4516-A85A-A15DF5678653}"/>
              </a:ext>
            </a:extLst>
          </p:cNvPr>
          <p:cNvSpPr/>
          <p:nvPr/>
        </p:nvSpPr>
        <p:spPr>
          <a:xfrm>
            <a:off x="592898" y="4955841"/>
            <a:ext cx="10515600" cy="646331"/>
          </a:xfrm>
          <a:prstGeom prst="rect">
            <a:avLst/>
          </a:prstGeom>
        </p:spPr>
        <p:txBody>
          <a:bodyPr wrap="square">
            <a:spAutoFit/>
          </a:bodyPr>
          <a:lstStyle/>
          <a:p>
            <a:pPr marL="342900" indent="-342900">
              <a:buFont typeface="Wingdings" panose="05000000000000000000" pitchFamily="2" charset="2"/>
              <a:buChar char="q"/>
            </a:pPr>
            <a:r>
              <a:rPr lang="en-GB" b="1" dirty="0">
                <a:solidFill>
                  <a:srgbClr val="FF0000"/>
                </a:solidFill>
                <a:latin typeface="Times New Roman" panose="02020603050405020304" pitchFamily="18" charset="0"/>
                <a:cs typeface="Times New Roman" panose="02020603050405020304" pitchFamily="18" charset="0"/>
              </a:rPr>
              <a:t>From the graph it is clear that on yearly basis no. of transactions for Yellow cab is higher than Pink cab.</a:t>
            </a:r>
          </a:p>
        </p:txBody>
      </p:sp>
    </p:spTree>
    <p:extLst>
      <p:ext uri="{BB962C8B-B14F-4D97-AF65-F5344CB8AC3E}">
        <p14:creationId xmlns:p14="http://schemas.microsoft.com/office/powerpoint/2010/main" val="219386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7B30-5B59-41FE-B3AB-3E62A0ECC3ED}"/>
              </a:ext>
            </a:extLst>
          </p:cNvPr>
          <p:cNvSpPr>
            <a:spLocks noGrp="1"/>
          </p:cNvSpPr>
          <p:nvPr>
            <p:ph type="title"/>
          </p:nvPr>
        </p:nvSpPr>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Price Charged Per City by Pink Cab</a:t>
            </a:r>
          </a:p>
        </p:txBody>
      </p:sp>
      <p:sp>
        <p:nvSpPr>
          <p:cNvPr id="3" name="Content Placeholder 2">
            <a:extLst>
              <a:ext uri="{FF2B5EF4-FFF2-40B4-BE49-F238E27FC236}">
                <a16:creationId xmlns:a16="http://schemas.microsoft.com/office/drawing/2014/main" id="{064DCB9E-FF8C-4096-A394-32D6241E1423}"/>
              </a:ext>
            </a:extLst>
          </p:cNvPr>
          <p:cNvSpPr>
            <a:spLocks noGrp="1"/>
          </p:cNvSpPr>
          <p:nvPr>
            <p:ph idx="1"/>
          </p:nvPr>
        </p:nvSpPr>
        <p:spPr/>
        <p:txBody>
          <a:bodyPr>
            <a:normAutofit fontScale="92500" lnSpcReduction="20000"/>
          </a:bodyPr>
          <a:lstStyle/>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r>
              <a:rPr lang="en-GB" sz="1800" b="1" dirty="0">
                <a:solidFill>
                  <a:srgbClr val="FF0000"/>
                </a:solidFill>
                <a:latin typeface="Times New Roman" panose="02020603050405020304" pitchFamily="18" charset="0"/>
                <a:cs typeface="Times New Roman" panose="02020603050405020304" pitchFamily="18" charset="0"/>
              </a:rPr>
              <a:t>For Pink cab all the cities have the same increase in price charge with increase in distance</a:t>
            </a:r>
          </a:p>
          <a:p>
            <a:endParaRPr lang="en-US" dirty="0"/>
          </a:p>
        </p:txBody>
      </p:sp>
      <p:pic>
        <p:nvPicPr>
          <p:cNvPr id="4" name="Content Placeholder 4">
            <a:extLst>
              <a:ext uri="{FF2B5EF4-FFF2-40B4-BE49-F238E27FC236}">
                <a16:creationId xmlns:a16="http://schemas.microsoft.com/office/drawing/2014/main" id="{AB4F5925-942A-4D1A-9CD2-37479F074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12" y="1490596"/>
            <a:ext cx="11332392" cy="4196220"/>
          </a:xfrm>
          <a:prstGeom prst="rect">
            <a:avLst/>
          </a:prstGeom>
        </p:spPr>
      </p:pic>
    </p:spTree>
    <p:extLst>
      <p:ext uri="{BB962C8B-B14F-4D97-AF65-F5344CB8AC3E}">
        <p14:creationId xmlns:p14="http://schemas.microsoft.com/office/powerpoint/2010/main" val="156402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E233-0044-4F12-BCEE-59A34D16B9C0}"/>
              </a:ext>
            </a:extLst>
          </p:cNvPr>
          <p:cNvSpPr>
            <a:spLocks noGrp="1"/>
          </p:cNvSpPr>
          <p:nvPr>
            <p:ph type="title"/>
          </p:nvPr>
        </p:nvSpPr>
        <p:spPr>
          <a:xfrm>
            <a:off x="838200" y="300626"/>
            <a:ext cx="10515600" cy="939162"/>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Price Charged Per City by Yellow Cab</a:t>
            </a:r>
            <a:endParaRPr lang="en-US" sz="3200" dirty="0"/>
          </a:p>
        </p:txBody>
      </p:sp>
      <p:sp>
        <p:nvSpPr>
          <p:cNvPr id="3" name="Content Placeholder 2">
            <a:extLst>
              <a:ext uri="{FF2B5EF4-FFF2-40B4-BE49-F238E27FC236}">
                <a16:creationId xmlns:a16="http://schemas.microsoft.com/office/drawing/2014/main" id="{855F0A1E-0114-4C43-99D8-8B8EAEB69C87}"/>
              </a:ext>
            </a:extLst>
          </p:cNvPr>
          <p:cNvSpPr>
            <a:spLocks noGrp="1"/>
          </p:cNvSpPr>
          <p:nvPr>
            <p:ph idx="1"/>
          </p:nvPr>
        </p:nvSpPr>
        <p:spPr>
          <a:xfrm>
            <a:off x="838200" y="1825624"/>
            <a:ext cx="10515600" cy="4625279"/>
          </a:xfrm>
        </p:spPr>
        <p:txBody>
          <a:bodyPr>
            <a:noAutofit/>
          </a:bodyPr>
          <a:lstStyle/>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endParaRPr lang="en-GB" sz="1800" dirty="0">
              <a:solidFill>
                <a:srgbClr val="FF0000"/>
              </a:solidFill>
              <a:latin typeface="Times New Roman" panose="02020603050405020304" pitchFamily="18" charset="0"/>
              <a:cs typeface="Times New Roman" panose="02020603050405020304" pitchFamily="18" charset="0"/>
            </a:endParaRPr>
          </a:p>
          <a:p>
            <a:pPr lvl="0"/>
            <a:r>
              <a:rPr lang="en-GB" sz="1800" b="1" dirty="0">
                <a:solidFill>
                  <a:srgbClr val="FF0000"/>
                </a:solidFill>
                <a:latin typeface="Times New Roman" panose="02020603050405020304" pitchFamily="18" charset="0"/>
                <a:cs typeface="Times New Roman" panose="02020603050405020304" pitchFamily="18" charset="0"/>
              </a:rPr>
              <a:t>In New York City the Price charged for Yellow Cab is more in comparison to the other cities</a:t>
            </a:r>
          </a:p>
          <a:p>
            <a:pPr lvl="0"/>
            <a:endParaRPr lang="en-GB" sz="1800" b="1"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C9CDCE-E61C-4C6F-BA40-3F39193FA128}"/>
              </a:ext>
            </a:extLst>
          </p:cNvPr>
          <p:cNvPicPr>
            <a:picLocks noChangeAspect="1"/>
          </p:cNvPicPr>
          <p:nvPr/>
        </p:nvPicPr>
        <p:blipFill>
          <a:blip r:embed="rId2"/>
          <a:stretch>
            <a:fillRect/>
          </a:stretch>
        </p:blipFill>
        <p:spPr>
          <a:xfrm>
            <a:off x="613775" y="1377863"/>
            <a:ext cx="10258817" cy="4351338"/>
          </a:xfrm>
          <a:prstGeom prst="rect">
            <a:avLst/>
          </a:prstGeom>
        </p:spPr>
      </p:pic>
    </p:spTree>
    <p:extLst>
      <p:ext uri="{BB962C8B-B14F-4D97-AF65-F5344CB8AC3E}">
        <p14:creationId xmlns:p14="http://schemas.microsoft.com/office/powerpoint/2010/main" val="46399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81BB-04CF-4AB1-A68A-B24327DEBB3E}"/>
              </a:ext>
            </a:extLst>
          </p:cNvPr>
          <p:cNvSpPr>
            <a:spLocks noGrp="1"/>
          </p:cNvSpPr>
          <p:nvPr>
            <p:ph type="title"/>
          </p:nvPr>
        </p:nvSpPr>
        <p:spPr/>
        <p:txBody>
          <a:bodyPr>
            <a:normAutofit/>
          </a:bodyPr>
          <a:lstStyle/>
          <a:p>
            <a:r>
              <a:rPr lang="en-GB" sz="3200" b="1" dirty="0">
                <a:solidFill>
                  <a:srgbClr val="FF0000"/>
                </a:solidFill>
                <a:latin typeface="Times New Roman" panose="02020603050405020304" pitchFamily="18" charset="0"/>
                <a:cs typeface="Times New Roman" panose="02020603050405020304" pitchFamily="18" charset="0"/>
              </a:rPr>
              <a:t>Price Charged per Gender for both Cabs:</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3DF6C8-2790-4C92-9C3E-4E702039C29A}"/>
              </a:ext>
            </a:extLst>
          </p:cNvPr>
          <p:cNvSpPr>
            <a:spLocks noGrp="1"/>
          </p:cNvSpPr>
          <p:nvPr>
            <p:ph idx="1"/>
          </p:nvPr>
        </p:nvSpPr>
        <p:spPr/>
        <p:txBody>
          <a:bodyPr/>
          <a:lstStyle/>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endParaRPr lang="en-GB" sz="1800" b="1" dirty="0">
              <a:solidFill>
                <a:srgbClr val="FF0000"/>
              </a:solidFill>
              <a:latin typeface="Times New Roman" panose="02020603050405020304" pitchFamily="18" charset="0"/>
              <a:cs typeface="Times New Roman" panose="02020603050405020304" pitchFamily="18" charset="0"/>
            </a:endParaRPr>
          </a:p>
          <a:p>
            <a:r>
              <a:rPr lang="en-GB" sz="1800" b="1" dirty="0">
                <a:solidFill>
                  <a:srgbClr val="FF0000"/>
                </a:solidFill>
                <a:latin typeface="Times New Roman" panose="02020603050405020304" pitchFamily="18" charset="0"/>
                <a:cs typeface="Times New Roman" panose="02020603050405020304" pitchFamily="18" charset="0"/>
              </a:rPr>
              <a:t>Yellow Cab charge less from Female Customers whereas Pink Cab charges same for both Male and Female Customers.</a:t>
            </a:r>
          </a:p>
          <a:p>
            <a:endParaRPr lang="en-US" dirty="0"/>
          </a:p>
        </p:txBody>
      </p:sp>
      <p:pic>
        <p:nvPicPr>
          <p:cNvPr id="4" name="Picture 3">
            <a:extLst>
              <a:ext uri="{FF2B5EF4-FFF2-40B4-BE49-F238E27FC236}">
                <a16:creationId xmlns:a16="http://schemas.microsoft.com/office/drawing/2014/main" id="{BD4CC0FB-2CAC-4E8A-98AA-E9275EB5E639}"/>
              </a:ext>
            </a:extLst>
          </p:cNvPr>
          <p:cNvPicPr>
            <a:picLocks noChangeAspect="1"/>
          </p:cNvPicPr>
          <p:nvPr/>
        </p:nvPicPr>
        <p:blipFill>
          <a:blip r:embed="rId2"/>
          <a:stretch>
            <a:fillRect/>
          </a:stretch>
        </p:blipFill>
        <p:spPr>
          <a:xfrm>
            <a:off x="738407" y="1690688"/>
            <a:ext cx="4902896" cy="3520139"/>
          </a:xfrm>
          <a:prstGeom prst="rect">
            <a:avLst/>
          </a:prstGeom>
        </p:spPr>
      </p:pic>
      <p:pic>
        <p:nvPicPr>
          <p:cNvPr id="5" name="Picture 4">
            <a:extLst>
              <a:ext uri="{FF2B5EF4-FFF2-40B4-BE49-F238E27FC236}">
                <a16:creationId xmlns:a16="http://schemas.microsoft.com/office/drawing/2014/main" id="{69CCEBD9-7BAB-4B55-82E5-B3548AAEDBDB}"/>
              </a:ext>
            </a:extLst>
          </p:cNvPr>
          <p:cNvPicPr>
            <a:picLocks noChangeAspect="1"/>
          </p:cNvPicPr>
          <p:nvPr/>
        </p:nvPicPr>
        <p:blipFill>
          <a:blip r:embed="rId3"/>
          <a:stretch>
            <a:fillRect/>
          </a:stretch>
        </p:blipFill>
        <p:spPr>
          <a:xfrm>
            <a:off x="6450905" y="1540700"/>
            <a:ext cx="4902896" cy="3795387"/>
          </a:xfrm>
          <a:prstGeom prst="rect">
            <a:avLst/>
          </a:prstGeom>
        </p:spPr>
      </p:pic>
    </p:spTree>
    <p:extLst>
      <p:ext uri="{BB962C8B-B14F-4D97-AF65-F5344CB8AC3E}">
        <p14:creationId xmlns:p14="http://schemas.microsoft.com/office/powerpoint/2010/main" val="2504347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93DB6-D7AE-4AFE-B039-0A55BB1C6015}"/>
              </a:ext>
            </a:extLst>
          </p:cNvPr>
          <p:cNvSpPr>
            <a:spLocks noGrp="1"/>
          </p:cNvSpPr>
          <p:nvPr>
            <p:ph idx="4294967295"/>
          </p:nvPr>
        </p:nvSpPr>
        <p:spPr>
          <a:xfrm>
            <a:off x="0" y="1825625"/>
            <a:ext cx="10515600" cy="4351338"/>
          </a:xfrm>
        </p:spPr>
        <p:txBody>
          <a:bodyPr/>
          <a:lstStyle/>
          <a:p>
            <a:endParaRPr lang="en-GB" sz="3600" b="1" dirty="0">
              <a:solidFill>
                <a:srgbClr val="FF0000"/>
              </a:solidFill>
              <a:latin typeface="Times New Roman" panose="02020603050405020304" pitchFamily="18" charset="0"/>
              <a:cs typeface="Times New Roman" panose="02020603050405020304" pitchFamily="18" charset="0"/>
            </a:endParaRPr>
          </a:p>
          <a:p>
            <a:endParaRPr lang="en-GB" sz="3600" b="1" dirty="0">
              <a:solidFill>
                <a:srgbClr val="FF0000"/>
              </a:solidFill>
              <a:latin typeface="Times New Roman" panose="02020603050405020304" pitchFamily="18" charset="0"/>
              <a:cs typeface="Times New Roman" panose="02020603050405020304" pitchFamily="18" charset="0"/>
            </a:endParaRPr>
          </a:p>
          <a:p>
            <a:pPr marL="0" indent="0">
              <a:buNone/>
            </a:pPr>
            <a:r>
              <a:rPr lang="en-GB" sz="3600" b="1" dirty="0">
                <a:solidFill>
                  <a:srgbClr val="FF0000"/>
                </a:solidFill>
                <a:latin typeface="Times New Roman" panose="02020603050405020304" pitchFamily="18" charset="0"/>
                <a:cs typeface="Times New Roman" panose="02020603050405020304" pitchFamily="18" charset="0"/>
              </a:rPr>
              <a:t>                                         </a:t>
            </a:r>
            <a:r>
              <a:rPr lang="en-GB" sz="4000" b="1" dirty="0">
                <a:solidFill>
                  <a:srgbClr val="FF0000"/>
                </a:solidFill>
                <a:latin typeface="Times New Roman" panose="02020603050405020304" pitchFamily="18" charset="0"/>
                <a:cs typeface="Times New Roman" panose="02020603050405020304" pitchFamily="18" charset="0"/>
              </a:rPr>
              <a:t>Eda Summary</a:t>
            </a:r>
          </a:p>
          <a:p>
            <a:endParaRPr lang="en-US" dirty="0"/>
          </a:p>
        </p:txBody>
      </p:sp>
    </p:spTree>
    <p:extLst>
      <p:ext uri="{BB962C8B-B14F-4D97-AF65-F5344CB8AC3E}">
        <p14:creationId xmlns:p14="http://schemas.microsoft.com/office/powerpoint/2010/main" val="16531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424289-59EC-4540-A223-CFA37E83FCBB}"/>
              </a:ext>
            </a:extLst>
          </p:cNvPr>
          <p:cNvSpPr>
            <a:spLocks noGrp="1"/>
          </p:cNvSpPr>
          <p:nvPr>
            <p:ph sz="half" idx="4294967295"/>
          </p:nvPr>
        </p:nvSpPr>
        <p:spPr>
          <a:xfrm>
            <a:off x="438410" y="212942"/>
            <a:ext cx="5181600" cy="5686817"/>
          </a:xfrm>
        </p:spPr>
        <p:txBody>
          <a:bodyPr>
            <a:normAutofit fontScale="92500" lnSpcReduction="10000"/>
          </a:bodyPr>
          <a:lstStyle/>
          <a:p>
            <a:r>
              <a:rPr lang="en-US" b="1" dirty="0">
                <a:solidFill>
                  <a:srgbClr val="FF99FF"/>
                </a:solidFill>
                <a:latin typeface="Times New Roman" panose="02020603050405020304" pitchFamily="18" charset="0"/>
                <a:cs typeface="Times New Roman" panose="02020603050405020304" pitchFamily="18" charset="0"/>
              </a:rPr>
              <a:t>Pink Cab</a:t>
            </a:r>
          </a:p>
          <a:p>
            <a:r>
              <a:rPr lang="en-GB" sz="1900" dirty="0">
                <a:latin typeface="Times New Roman" panose="02020603050405020304" pitchFamily="18" charset="0"/>
                <a:cs typeface="Times New Roman" panose="02020603050405020304" pitchFamily="18" charset="0"/>
              </a:rPr>
              <a:t>Rides are in the range of approximately 2 to 48 KM.</a:t>
            </a:r>
          </a:p>
          <a:p>
            <a:r>
              <a:rPr lang="en-GB" sz="1900" dirty="0">
                <a:latin typeface="Times New Roman" panose="02020603050405020304" pitchFamily="18" charset="0"/>
                <a:cs typeface="Times New Roman" panose="02020603050405020304" pitchFamily="18" charset="0"/>
              </a:rPr>
              <a:t>Price Charge range from 150 to 450 dollars.</a:t>
            </a:r>
          </a:p>
          <a:p>
            <a:r>
              <a:rPr lang="en-GB" sz="1900" dirty="0">
                <a:latin typeface="Times New Roman" panose="02020603050405020304" pitchFamily="18" charset="0"/>
                <a:cs typeface="Times New Roman" panose="02020603050405020304" pitchFamily="18" charset="0"/>
              </a:rPr>
              <a:t>In holiday season, no. of travels was around 11000.</a:t>
            </a:r>
          </a:p>
          <a:p>
            <a:r>
              <a:rPr lang="en-GB" sz="1900" dirty="0">
                <a:latin typeface="Times New Roman" panose="02020603050405020304" pitchFamily="18" charset="0"/>
                <a:cs typeface="Times New Roman" panose="02020603050405020304" pitchFamily="18" charset="0"/>
              </a:rPr>
              <a:t>Transaction per year: </a:t>
            </a:r>
          </a:p>
          <a:p>
            <a:pPr marL="0" indent="0">
              <a:buNone/>
            </a:pPr>
            <a:r>
              <a:rPr lang="en-GB" sz="1900" dirty="0">
                <a:latin typeface="Times New Roman" panose="02020603050405020304" pitchFamily="18" charset="0"/>
                <a:cs typeface="Times New Roman" panose="02020603050405020304" pitchFamily="18" charset="0"/>
              </a:rPr>
              <a:t>    2016: 20000 – 40000</a:t>
            </a:r>
          </a:p>
          <a:p>
            <a:pPr marL="0" indent="0">
              <a:buNone/>
            </a:pPr>
            <a:r>
              <a:rPr lang="en-GB" sz="1900" dirty="0">
                <a:latin typeface="Times New Roman" panose="02020603050405020304" pitchFamily="18" charset="0"/>
                <a:cs typeface="Times New Roman" panose="02020603050405020304" pitchFamily="18" charset="0"/>
              </a:rPr>
              <a:t>    2017: 20000 – 40000</a:t>
            </a:r>
          </a:p>
          <a:p>
            <a:pPr marL="0" indent="0">
              <a:buNone/>
            </a:pPr>
            <a:r>
              <a:rPr lang="en-GB" sz="1900" dirty="0">
                <a:latin typeface="Times New Roman" panose="02020603050405020304" pitchFamily="18" charset="0"/>
                <a:cs typeface="Times New Roman" panose="02020603050405020304" pitchFamily="18" charset="0"/>
              </a:rPr>
              <a:t>    2018: 20000 – 40000</a:t>
            </a:r>
          </a:p>
          <a:p>
            <a:r>
              <a:rPr lang="en-GB" sz="1900" dirty="0">
                <a:latin typeface="Times New Roman" panose="02020603050405020304" pitchFamily="18" charset="0"/>
                <a:cs typeface="Times New Roman" panose="02020603050405020304" pitchFamily="18" charset="0"/>
              </a:rPr>
              <a:t>All the cities have the same increase in price charge with increase in distance</a:t>
            </a:r>
            <a:endParaRPr lang="en-GB" sz="1900" dirty="0">
              <a:latin typeface="Arial Black" panose="020B0A04020102020204" pitchFamily="34" charset="0"/>
              <a:cs typeface="Times New Roman" panose="02020603050405020304" pitchFamily="18" charset="0"/>
            </a:endParaRPr>
          </a:p>
          <a:p>
            <a:r>
              <a:rPr lang="en-GB" sz="1900" dirty="0">
                <a:latin typeface="Times New Roman" panose="02020603050405020304" pitchFamily="18" charset="0"/>
                <a:cs typeface="Times New Roman" panose="02020603050405020304" pitchFamily="18" charset="0"/>
              </a:rPr>
              <a:t>Pink Cab charges same for both Male and Female Customers</a:t>
            </a:r>
          </a:p>
          <a:p>
            <a:r>
              <a:rPr lang="en-GB" sz="1900" dirty="0">
                <a:latin typeface="Times New Roman" panose="02020603050405020304" pitchFamily="18" charset="0"/>
                <a:cs typeface="Times New Roman" panose="02020603050405020304" pitchFamily="18" charset="0"/>
              </a:rPr>
              <a:t>Profit Margin is low each year (2016-2018) compared to Yellow Cab.</a:t>
            </a:r>
          </a:p>
          <a:p>
            <a:r>
              <a:rPr lang="en-GB" sz="2100" dirty="0">
                <a:latin typeface="Times New Roman" panose="02020603050405020304" pitchFamily="18" charset="0"/>
                <a:cs typeface="Times New Roman" panose="02020603050405020304" pitchFamily="18" charset="0"/>
              </a:rPr>
              <a:t>Pink Cabs increase margins with increase in number of Transactions.</a:t>
            </a:r>
          </a:p>
          <a:p>
            <a:endParaRPr lang="en-GB" sz="2100" dirty="0">
              <a:latin typeface="Times New Roman" panose="02020603050405020304" pitchFamily="18" charset="0"/>
              <a:cs typeface="Times New Roman" panose="02020603050405020304" pitchFamily="18" charset="0"/>
            </a:endParaRPr>
          </a:p>
          <a:p>
            <a:endParaRPr lang="en-GB" sz="19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pPr marL="0" indent="0">
              <a:buNone/>
            </a:pPr>
            <a:endParaRPr lang="en-US" b="1" dirty="0">
              <a:solidFill>
                <a:srgbClr val="FF99FF"/>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9432B39-DED7-42C2-8BAD-CABB80F2E11A}"/>
              </a:ext>
            </a:extLst>
          </p:cNvPr>
          <p:cNvSpPr>
            <a:spLocks noGrp="1"/>
          </p:cNvSpPr>
          <p:nvPr>
            <p:ph sz="half" idx="4294967295"/>
          </p:nvPr>
        </p:nvSpPr>
        <p:spPr>
          <a:xfrm>
            <a:off x="7010400" y="212942"/>
            <a:ext cx="5181600" cy="5964021"/>
          </a:xfrm>
        </p:spPr>
        <p:txBody>
          <a:bodyPr/>
          <a:lstStyle/>
          <a:p>
            <a:r>
              <a:rPr lang="en-US" b="1" dirty="0">
                <a:solidFill>
                  <a:srgbClr val="FFFF00"/>
                </a:solidFill>
                <a:latin typeface="Times New Roman" panose="02020603050405020304" pitchFamily="18" charset="0"/>
                <a:cs typeface="Times New Roman" panose="02020603050405020304" pitchFamily="18" charset="0"/>
              </a:rPr>
              <a:t>Yellow Cab</a:t>
            </a:r>
          </a:p>
          <a:p>
            <a:r>
              <a:rPr lang="en-GB" sz="1800" dirty="0">
                <a:latin typeface="Times New Roman" panose="02020603050405020304" pitchFamily="18" charset="0"/>
                <a:cs typeface="Times New Roman" panose="02020603050405020304" pitchFamily="18" charset="0"/>
              </a:rPr>
              <a:t>Rides are in the range of approximately 2 to 48 KM.</a:t>
            </a:r>
          </a:p>
          <a:p>
            <a:r>
              <a:rPr lang="en-GB" sz="1800" dirty="0">
                <a:latin typeface="Times New Roman" panose="02020603050405020304" pitchFamily="18" charset="0"/>
                <a:cs typeface="Times New Roman" panose="02020603050405020304" pitchFamily="18" charset="0"/>
              </a:rPr>
              <a:t>Price Charge range from 250 to 600 dollars.</a:t>
            </a:r>
          </a:p>
          <a:p>
            <a:r>
              <a:rPr lang="en-GB" sz="1800" dirty="0">
                <a:latin typeface="Times New Roman" panose="02020603050405020304" pitchFamily="18" charset="0"/>
                <a:cs typeface="Times New Roman" panose="02020603050405020304" pitchFamily="18" charset="0"/>
              </a:rPr>
              <a:t>In holiday season, no. of travels was around 35000</a:t>
            </a:r>
          </a:p>
          <a:p>
            <a:r>
              <a:rPr lang="en-GB" sz="1800" dirty="0">
                <a:latin typeface="Times New Roman" panose="02020603050405020304" pitchFamily="18" charset="0"/>
                <a:cs typeface="Times New Roman" panose="02020603050405020304" pitchFamily="18" charset="0"/>
              </a:rPr>
              <a:t>Transaction per year: </a:t>
            </a:r>
          </a:p>
          <a:p>
            <a:pPr marL="0" indent="0">
              <a:buNone/>
            </a:pPr>
            <a:r>
              <a:rPr lang="en-GB" sz="1800" dirty="0">
                <a:latin typeface="Times New Roman" panose="02020603050405020304" pitchFamily="18" charset="0"/>
                <a:cs typeface="Times New Roman" panose="02020603050405020304" pitchFamily="18" charset="0"/>
              </a:rPr>
              <a:t>    2016: 80000 – 100000</a:t>
            </a:r>
          </a:p>
          <a:p>
            <a:pPr marL="0" indent="0">
              <a:buNone/>
            </a:pPr>
            <a:r>
              <a:rPr lang="en-GB" sz="1800" dirty="0">
                <a:latin typeface="Times New Roman" panose="02020603050405020304" pitchFamily="18" charset="0"/>
                <a:cs typeface="Times New Roman" panose="02020603050405020304" pitchFamily="18" charset="0"/>
              </a:rPr>
              <a:t>    2017: 80000 – 100000</a:t>
            </a:r>
          </a:p>
          <a:p>
            <a:pPr marL="0" indent="0">
              <a:buNone/>
            </a:pPr>
            <a:r>
              <a:rPr lang="en-GB" sz="1800" dirty="0">
                <a:latin typeface="Times New Roman" panose="02020603050405020304" pitchFamily="18" charset="0"/>
                <a:cs typeface="Times New Roman" panose="02020603050405020304" pitchFamily="18" charset="0"/>
              </a:rPr>
              <a:t>    2018: 80000 – 100000</a:t>
            </a:r>
          </a:p>
          <a:p>
            <a:r>
              <a:rPr lang="en-GB" sz="1800" dirty="0">
                <a:latin typeface="Times New Roman" panose="02020603050405020304" pitchFamily="18" charset="0"/>
                <a:cs typeface="Times New Roman" panose="02020603050405020304" pitchFamily="18" charset="0"/>
              </a:rPr>
              <a:t>In New York City the Price charged for Yellow Cab is more in comparison to the other cities.</a:t>
            </a:r>
          </a:p>
          <a:p>
            <a:r>
              <a:rPr lang="en-GB" sz="1800" dirty="0">
                <a:latin typeface="Times New Roman" panose="02020603050405020304" pitchFamily="18" charset="0"/>
                <a:cs typeface="Times New Roman" panose="02020603050405020304" pitchFamily="18" charset="0"/>
              </a:rPr>
              <a:t>Yellow Cab charge less from Female Customers</a:t>
            </a:r>
          </a:p>
          <a:p>
            <a:r>
              <a:rPr lang="en-GB" sz="1800" dirty="0">
                <a:latin typeface="Times New Roman" panose="02020603050405020304" pitchFamily="18" charset="0"/>
                <a:cs typeface="Times New Roman" panose="02020603050405020304" pitchFamily="18" charset="0"/>
              </a:rPr>
              <a:t>Profit Margin is high each year (2016-2018) compared to Pink Cab.</a:t>
            </a:r>
          </a:p>
          <a:p>
            <a:r>
              <a:rPr lang="en-GB" sz="1800" dirty="0">
                <a:latin typeface="Times New Roman" panose="02020603050405020304" pitchFamily="18" charset="0"/>
                <a:cs typeface="Times New Roman" panose="02020603050405020304" pitchFamily="18" charset="0"/>
              </a:rPr>
              <a:t>Yellow Cab decrease Margins with the increase in Transaction</a:t>
            </a: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US" b="1" dirty="0">
              <a:solidFill>
                <a:srgbClr val="FFFF00"/>
              </a:solidFill>
              <a:latin typeface="Times New Roman" panose="02020603050405020304" pitchFamily="18" charset="0"/>
              <a:cs typeface="Times New Roman" panose="02020603050405020304" pitchFamily="18" charset="0"/>
            </a:endParaRPr>
          </a:p>
          <a:p>
            <a:endParaRPr lang="en-US"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39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E8C9B-EB9F-4F5F-B97A-74E1E1456641}"/>
              </a:ext>
            </a:extLst>
          </p:cNvPr>
          <p:cNvSpPr>
            <a:spLocks noGrp="1"/>
          </p:cNvSpPr>
          <p:nvPr>
            <p:ph idx="4294967295"/>
          </p:nvPr>
        </p:nvSpPr>
        <p:spPr>
          <a:xfrm>
            <a:off x="0" y="112734"/>
            <a:ext cx="10515600" cy="6064229"/>
          </a:xfrm>
        </p:spPr>
        <p:txBody>
          <a:bodyPr/>
          <a:lstStyle/>
          <a:p>
            <a:pPr marL="0" indent="0">
              <a:buNone/>
            </a:pPr>
            <a:endParaRPr lang="en-GB" dirty="0">
              <a:solidFill>
                <a:schemeClr val="accent2"/>
              </a:solidFill>
              <a:latin typeface="Arial Black" panose="020B0A04020102020204" pitchFamily="34" charset="0"/>
            </a:endParaRPr>
          </a:p>
          <a:p>
            <a:pPr marL="0" indent="0">
              <a:buNone/>
            </a:pPr>
            <a:endParaRPr lang="en-GB" dirty="0">
              <a:solidFill>
                <a:schemeClr val="accent2"/>
              </a:solidFill>
              <a:latin typeface="Arial Black" panose="020B0A04020102020204" pitchFamily="34" charset="0"/>
            </a:endParaRPr>
          </a:p>
          <a:p>
            <a:pPr marL="0" indent="0">
              <a:buNone/>
            </a:pPr>
            <a:endParaRPr lang="en-GB" dirty="0">
              <a:solidFill>
                <a:schemeClr val="accent2"/>
              </a:solidFill>
              <a:latin typeface="Arial Black" panose="020B0A04020102020204" pitchFamily="34" charset="0"/>
            </a:endParaRPr>
          </a:p>
          <a:p>
            <a:pPr marL="0" indent="0">
              <a:buNone/>
            </a:pPr>
            <a:r>
              <a:rPr lang="en-GB" b="1" dirty="0">
                <a:solidFill>
                  <a:srgbClr val="FF0000"/>
                </a:solidFill>
                <a:latin typeface="Times New Roman" panose="02020603050405020304" pitchFamily="18" charset="0"/>
                <a:cs typeface="Times New Roman" panose="02020603050405020304" pitchFamily="18" charset="0"/>
              </a:rPr>
              <a:t>                                    </a:t>
            </a:r>
          </a:p>
          <a:p>
            <a:pPr marL="0" indent="0">
              <a:buNone/>
            </a:pPr>
            <a:endParaRPr lang="en-GB" sz="3600" b="1" dirty="0">
              <a:solidFill>
                <a:srgbClr val="FF0000"/>
              </a:solidFill>
              <a:latin typeface="Times New Roman" panose="02020603050405020304" pitchFamily="18" charset="0"/>
              <a:cs typeface="Times New Roman" panose="02020603050405020304" pitchFamily="18" charset="0"/>
            </a:endParaRPr>
          </a:p>
          <a:p>
            <a:pPr marL="0" indent="0">
              <a:buNone/>
            </a:pPr>
            <a:r>
              <a:rPr lang="en-GB" sz="3600" b="1" dirty="0">
                <a:solidFill>
                  <a:srgbClr val="FF0000"/>
                </a:solidFill>
                <a:latin typeface="Times New Roman" panose="02020603050405020304" pitchFamily="18" charset="0"/>
                <a:cs typeface="Times New Roman" panose="02020603050405020304" pitchFamily="18" charset="0"/>
              </a:rPr>
              <a:t>                               Hypothesis</a:t>
            </a:r>
            <a:r>
              <a:rPr lang="en-GB" b="1" dirty="0">
                <a:solidFill>
                  <a:srgbClr val="FF0000"/>
                </a:solidFill>
                <a:latin typeface="Times New Roman" panose="02020603050405020304" pitchFamily="18" charset="0"/>
                <a:cs typeface="Times New Roman" panose="02020603050405020304" pitchFamily="18" charset="0"/>
              </a:rPr>
              <a:t> </a:t>
            </a:r>
            <a:r>
              <a:rPr lang="en-GB" sz="3600" b="1" dirty="0">
                <a:solidFill>
                  <a:srgbClr val="FF0000"/>
                </a:solidFill>
                <a:latin typeface="Times New Roman" panose="02020603050405020304" pitchFamily="18" charset="0"/>
                <a:cs typeface="Times New Roman" panose="02020603050405020304" pitchFamily="18" charset="0"/>
              </a:rPr>
              <a:t>Testing</a:t>
            </a:r>
          </a:p>
          <a:p>
            <a:endParaRPr lang="en-US" dirty="0"/>
          </a:p>
        </p:txBody>
      </p:sp>
    </p:spTree>
    <p:extLst>
      <p:ext uri="{BB962C8B-B14F-4D97-AF65-F5344CB8AC3E}">
        <p14:creationId xmlns:p14="http://schemas.microsoft.com/office/powerpoint/2010/main" val="206563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B04E-A2DD-4A86-9784-214AABA8B110}"/>
              </a:ext>
            </a:extLst>
          </p:cNvPr>
          <p:cNvSpPr>
            <a:spLocks noGrp="1"/>
          </p:cNvSpPr>
          <p:nvPr>
            <p:ph type="title"/>
          </p:nvPr>
        </p:nvSpPr>
        <p:spPr>
          <a:xfrm>
            <a:off x="838200" y="225468"/>
            <a:ext cx="10515600" cy="889348"/>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Null Hypothesis: Margin remain the same for Gender for both Yellow Cab &amp; Pink Cab</a:t>
            </a:r>
            <a:br>
              <a:rPr lang="en-US" sz="3200" b="1" dirty="0">
                <a:solidFill>
                  <a:srgbClr val="FF0000"/>
                </a:solidFill>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2F17152-F795-4A01-BB86-C66F8600BC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4777" y="739036"/>
            <a:ext cx="11104323" cy="5398717"/>
          </a:xfrm>
        </p:spPr>
      </p:pic>
    </p:spTree>
    <p:extLst>
      <p:ext uri="{BB962C8B-B14F-4D97-AF65-F5344CB8AC3E}">
        <p14:creationId xmlns:p14="http://schemas.microsoft.com/office/powerpoint/2010/main" val="1238823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5471-5E2C-47E7-A2D8-6E0E287DA9DD}"/>
              </a:ext>
            </a:extLst>
          </p:cNvPr>
          <p:cNvSpPr>
            <a:spLocks noGrp="1"/>
          </p:cNvSpPr>
          <p:nvPr>
            <p:ph type="title"/>
          </p:nvPr>
        </p:nvSpPr>
        <p:spPr>
          <a:xfrm>
            <a:off x="838200" y="392692"/>
            <a:ext cx="10515600" cy="45719"/>
          </a:xfrm>
        </p:spPr>
        <p:txBody>
          <a:bodyPr>
            <a:normAutofit fontScale="90000"/>
          </a:bodyPr>
          <a:lstStyle/>
          <a:p>
            <a:r>
              <a:rPr lang="en-US" sz="2200" b="1" dirty="0">
                <a:solidFill>
                  <a:srgbClr val="FF0000"/>
                </a:solidFill>
                <a:latin typeface="Times New Roman" panose="02020603050405020304" pitchFamily="18" charset="0"/>
                <a:cs typeface="Times New Roman" panose="02020603050405020304" pitchFamily="18" charset="0"/>
              </a:rPr>
              <a:t>Null Hypothesis: There is no difference in Margin with respect to Payment Method</a:t>
            </a:r>
            <a:br>
              <a:rPr lang="en-US" b="1" dirty="0"/>
            </a:br>
            <a:endParaRPr lang="en-US" dirty="0"/>
          </a:p>
        </p:txBody>
      </p:sp>
      <p:pic>
        <p:nvPicPr>
          <p:cNvPr id="5" name="Content Placeholder 4">
            <a:extLst>
              <a:ext uri="{FF2B5EF4-FFF2-40B4-BE49-F238E27FC236}">
                <a16:creationId xmlns:a16="http://schemas.microsoft.com/office/drawing/2014/main" id="{6C3F74D4-CF3D-4DEC-8366-33231FA6DD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463" y="438412"/>
            <a:ext cx="10647123" cy="5498926"/>
          </a:xfrm>
        </p:spPr>
      </p:pic>
    </p:spTree>
    <p:extLst>
      <p:ext uri="{BB962C8B-B14F-4D97-AF65-F5344CB8AC3E}">
        <p14:creationId xmlns:p14="http://schemas.microsoft.com/office/powerpoint/2010/main" val="4061131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0AE7-FAF1-48C9-919C-542D5DD030B6}"/>
              </a:ext>
            </a:extLst>
          </p:cNvPr>
          <p:cNvSpPr>
            <a:spLocks noGrp="1"/>
          </p:cNvSpPr>
          <p:nvPr>
            <p:ph type="title"/>
          </p:nvPr>
        </p:nvSpPr>
        <p:spPr/>
        <p:txBody>
          <a:bodyPr>
            <a:normAutofit/>
          </a:bodyPr>
          <a:lstStyle/>
          <a:p>
            <a:r>
              <a:rPr lang="en-GB" sz="3200" b="1" dirty="0">
                <a:solidFill>
                  <a:srgbClr val="FF0000"/>
                </a:solidFill>
                <a:latin typeface="Times New Roman" panose="02020603050405020304" pitchFamily="18" charset="0"/>
                <a:cs typeface="Times New Roman" panose="02020603050405020304" pitchFamily="18" charset="0"/>
              </a:rPr>
              <a:t>Recommendation</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BB0478-86A9-462A-86A5-FBED12CDF27B}"/>
              </a:ext>
            </a:extLst>
          </p:cNvPr>
          <p:cNvSpPr>
            <a:spLocks noGrp="1"/>
          </p:cNvSpPr>
          <p:nvPr>
            <p:ph idx="1"/>
          </p:nvPr>
        </p:nvSpPr>
        <p:spPr>
          <a:xfrm>
            <a:off x="838200" y="1503122"/>
            <a:ext cx="10515600" cy="4835047"/>
          </a:xfrm>
        </p:spPr>
        <p:txBody>
          <a:bodyPr>
            <a:normAutofit fontScale="70000" lnSpcReduction="20000"/>
          </a:bodyPr>
          <a:lstStyle/>
          <a:p>
            <a:r>
              <a:rPr lang="en-GB" sz="2600" b="1" dirty="0">
                <a:solidFill>
                  <a:srgbClr val="FF0000"/>
                </a:solidFill>
                <a:latin typeface="Times New Roman" panose="02020603050405020304" pitchFamily="18" charset="0"/>
                <a:cs typeface="Times New Roman" panose="02020603050405020304" pitchFamily="18" charset="0"/>
              </a:rPr>
              <a:t>Margin per Gender</a:t>
            </a:r>
            <a:r>
              <a:rPr lang="en-GB" sz="2600" dirty="0">
                <a:latin typeface="Times New Roman" panose="02020603050405020304" pitchFamily="18" charset="0"/>
                <a:cs typeface="Times New Roman" panose="02020603050405020304" pitchFamily="18" charset="0"/>
              </a:rPr>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sz="2600" dirty="0">
              <a:latin typeface="Times New Roman" panose="02020603050405020304" pitchFamily="18" charset="0"/>
              <a:cs typeface="Times New Roman" panose="02020603050405020304" pitchFamily="18" charset="0"/>
            </a:endParaRPr>
          </a:p>
          <a:p>
            <a:r>
              <a:rPr lang="en-GB" sz="2600" b="1" dirty="0">
                <a:solidFill>
                  <a:srgbClr val="FF0000"/>
                </a:solidFill>
                <a:latin typeface="Times New Roman" panose="02020603050405020304" pitchFamily="18" charset="0"/>
                <a:cs typeface="Times New Roman" panose="02020603050405020304" pitchFamily="18" charset="0"/>
              </a:rPr>
              <a:t>Profit Margin</a:t>
            </a:r>
            <a:r>
              <a:rPr lang="en-GB" sz="2600" dirty="0">
                <a:latin typeface="Times New Roman" panose="02020603050405020304" pitchFamily="18" charset="0"/>
                <a:cs typeface="Times New Roman" panose="02020603050405020304" pitchFamily="18" charset="0"/>
              </a:rPr>
              <a:t>: For Yellow Cab the Profit Margin is higher per year from 2016 to 2018 in comparison to Pink Cab.</a:t>
            </a:r>
          </a:p>
          <a:p>
            <a:pPr marL="285750" indent="-285750">
              <a:buFont typeface="Wingdings" panose="05000000000000000000" pitchFamily="2" charset="2"/>
              <a:buChar char="q"/>
            </a:pPr>
            <a:endParaRPr lang="en-GB" sz="2600" dirty="0">
              <a:latin typeface="Times New Roman" panose="02020603050405020304" pitchFamily="18" charset="0"/>
              <a:cs typeface="Times New Roman" panose="02020603050405020304" pitchFamily="18" charset="0"/>
            </a:endParaRPr>
          </a:p>
          <a:p>
            <a:r>
              <a:rPr lang="en-GB" sz="2600" b="1" dirty="0">
                <a:solidFill>
                  <a:srgbClr val="FF0000"/>
                </a:solidFill>
                <a:latin typeface="Times New Roman" panose="02020603050405020304" pitchFamily="18" charset="0"/>
                <a:cs typeface="Times New Roman" panose="02020603050405020304" pitchFamily="18" charset="0"/>
              </a:rPr>
              <a:t>Margin per Age</a:t>
            </a:r>
            <a:r>
              <a:rPr lang="en-GB" sz="2600" dirty="0">
                <a:solidFill>
                  <a:srgbClr val="FF00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In Yellow Cab there is difference in Margin for people older than 50 </a:t>
            </a:r>
            <a:r>
              <a:rPr lang="en-GB" sz="2600" dirty="0" err="1">
                <a:latin typeface="Times New Roman" panose="02020603050405020304" pitchFamily="18" charset="0"/>
                <a:cs typeface="Times New Roman" panose="02020603050405020304" pitchFamily="18" charset="0"/>
              </a:rPr>
              <a:t>yrs</a:t>
            </a:r>
            <a:r>
              <a:rPr lang="en-GB" sz="2600" dirty="0">
                <a:latin typeface="Times New Roman" panose="02020603050405020304" pitchFamily="18" charset="0"/>
                <a:cs typeface="Times New Roman" panose="02020603050405020304" pitchFamily="18" charset="0"/>
              </a:rPr>
              <a:t>, whereas in Pink Cab there is no difference in Margin of all age group.</a:t>
            </a:r>
          </a:p>
          <a:p>
            <a:pPr marL="285750" indent="-285750">
              <a:buFont typeface="Wingdings" panose="05000000000000000000" pitchFamily="2" charset="2"/>
              <a:buChar char="q"/>
            </a:pPr>
            <a:endParaRPr lang="en-GB" sz="2600" dirty="0">
              <a:latin typeface="Times New Roman" panose="02020603050405020304" pitchFamily="18" charset="0"/>
              <a:cs typeface="Times New Roman" panose="02020603050405020304" pitchFamily="18" charset="0"/>
            </a:endParaRPr>
          </a:p>
          <a:p>
            <a:r>
              <a:rPr lang="en-GB" sz="2600" b="1" dirty="0">
                <a:solidFill>
                  <a:srgbClr val="FF0000"/>
                </a:solidFill>
                <a:latin typeface="Times New Roman" panose="02020603050405020304" pitchFamily="18" charset="0"/>
                <a:cs typeface="Times New Roman" panose="02020603050405020304" pitchFamily="18" charset="0"/>
              </a:rPr>
              <a:t>Yellow</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Cab</a:t>
            </a:r>
            <a:r>
              <a:rPr lang="en-GB" sz="2600" dirty="0">
                <a:latin typeface="Times New Roman" panose="02020603050405020304" pitchFamily="18" charset="0"/>
                <a:cs typeface="Times New Roman" panose="02020603050405020304" pitchFamily="18" charset="0"/>
              </a:rPr>
              <a:t> decreases Margins with the increase in Transaction, hence for Yellow Cab the travel frequency during the Month of December which is the holiday season is 3 times more than Pink Cab.</a:t>
            </a:r>
          </a:p>
          <a:p>
            <a:pPr marL="0" indent="0">
              <a:buNone/>
            </a:pPr>
            <a:endParaRPr lang="en-GB" sz="2600" dirty="0">
              <a:latin typeface="Times New Roman" panose="02020603050405020304" pitchFamily="18" charset="0"/>
              <a:cs typeface="Times New Roman" panose="02020603050405020304" pitchFamily="18" charset="0"/>
            </a:endParaRPr>
          </a:p>
          <a:p>
            <a:r>
              <a:rPr lang="en-GB" sz="2600" b="1" dirty="0">
                <a:solidFill>
                  <a:srgbClr val="FF0000"/>
                </a:solidFill>
                <a:latin typeface="Times New Roman" panose="02020603050405020304" pitchFamily="18" charset="0"/>
                <a:cs typeface="Times New Roman" panose="02020603050405020304" pitchFamily="18" charset="0"/>
              </a:rPr>
              <a:t>Transaction per year</a:t>
            </a:r>
            <a:r>
              <a:rPr lang="en-GB" sz="2600" dirty="0">
                <a:latin typeface="Times New Roman" panose="02020603050405020304" pitchFamily="18" charset="0"/>
                <a:cs typeface="Times New Roman" panose="02020603050405020304" pitchFamily="18" charset="0"/>
              </a:rPr>
              <a:t>: For Yellow Cab Transaction per year from 2016 to 2018 is almost double than Pink Cab</a:t>
            </a:r>
          </a:p>
          <a:p>
            <a:pPr marL="285750" indent="-285750">
              <a:buFont typeface="Wingdings" panose="05000000000000000000" pitchFamily="2" charset="2"/>
              <a:buChar char="q"/>
            </a:pPr>
            <a:endParaRPr lang="en-GB" sz="2600"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Customers for Yellow Cab is highest in New York City which has the highest Cab Users of 28%.</a:t>
            </a:r>
          </a:p>
          <a:p>
            <a:endParaRPr lang="en-US" dirty="0"/>
          </a:p>
        </p:txBody>
      </p:sp>
    </p:spTree>
    <p:extLst>
      <p:ext uri="{BB962C8B-B14F-4D97-AF65-F5344CB8AC3E}">
        <p14:creationId xmlns:p14="http://schemas.microsoft.com/office/powerpoint/2010/main" val="1915151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9158A-FD3C-4631-AA8C-0FE0A3317930}"/>
              </a:ext>
            </a:extLst>
          </p:cNvPr>
          <p:cNvSpPr>
            <a:spLocks noGrp="1"/>
          </p:cNvSpPr>
          <p:nvPr>
            <p:ph idx="4294967295"/>
          </p:nvPr>
        </p:nvSpPr>
        <p:spPr>
          <a:xfrm>
            <a:off x="-1" y="1825625"/>
            <a:ext cx="11223321" cy="4351338"/>
          </a:xfrm>
        </p:spPr>
        <p:txBody>
          <a:bodyPr>
            <a:normAutofit/>
          </a:bodyPr>
          <a:lstStyle/>
          <a:p>
            <a:pPr marL="0" indent="0" algn="ctr">
              <a:buNone/>
            </a:pPr>
            <a:r>
              <a:rPr lang="en-US" sz="3600" b="1" dirty="0">
                <a:solidFill>
                  <a:srgbClr val="FF0000"/>
                </a:solidFill>
                <a:latin typeface="Times New Roman" panose="02020603050405020304" pitchFamily="18" charset="0"/>
                <a:cs typeface="Times New Roman" panose="02020603050405020304" pitchFamily="18" charset="0"/>
              </a:rPr>
              <a:t>       </a:t>
            </a:r>
          </a:p>
          <a:p>
            <a:pPr marL="0" indent="0" algn="ctr">
              <a:buNone/>
            </a:pPr>
            <a:r>
              <a:rPr lang="en-US" sz="3600" b="1" dirty="0">
                <a:solidFill>
                  <a:srgbClr val="FF0000"/>
                </a:solidFill>
                <a:latin typeface="Times New Roman" panose="02020603050405020304" pitchFamily="18" charset="0"/>
                <a:cs typeface="Times New Roman" panose="02020603050405020304" pitchFamily="18" charset="0"/>
              </a:rPr>
              <a:t>      Based on above recommendation It is advised to Invest in Yellow Cab. </a:t>
            </a:r>
          </a:p>
        </p:txBody>
      </p:sp>
    </p:spTree>
    <p:extLst>
      <p:ext uri="{BB962C8B-B14F-4D97-AF65-F5344CB8AC3E}">
        <p14:creationId xmlns:p14="http://schemas.microsoft.com/office/powerpoint/2010/main" val="3281151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DF79-5166-4DA4-96CF-41F8D66E195F}"/>
              </a:ext>
            </a:extLst>
          </p:cNvPr>
          <p:cNvSpPr>
            <a:spLocks noGrp="1"/>
          </p:cNvSpPr>
          <p:nvPr>
            <p:ph type="title"/>
          </p:nvPr>
        </p:nvSpPr>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Problem Statement</a:t>
            </a:r>
            <a:r>
              <a:rPr lang="en-GB" sz="4000" b="1" dirty="0">
                <a:solidFill>
                  <a:srgbClr val="FF0000"/>
                </a:solidFill>
                <a:latin typeface="Times New Roman" panose="02020603050405020304" pitchFamily="18" charset="0"/>
                <a:cs typeface="Times New Roman" panose="02020603050405020304" pitchFamily="18" charset="0"/>
              </a:rPr>
              <a:t>:</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562625-7918-43A7-8855-28E080BEBC68}"/>
              </a:ext>
            </a:extLst>
          </p:cNvPr>
          <p:cNvSpPr>
            <a:spLocks noGrp="1"/>
          </p:cNvSpPr>
          <p:nvPr>
            <p:ph idx="1"/>
          </p:nvPr>
        </p:nvSpPr>
        <p:spPr/>
        <p:txBody>
          <a:bodyPr>
            <a:noAutofit/>
          </a:bodyPr>
          <a:lstStyle/>
          <a:p>
            <a:pPr marL="0" indent="0">
              <a:buNone/>
            </a:pPr>
            <a:r>
              <a:rPr lang="en-GB" sz="1800" dirty="0">
                <a:latin typeface="Times New Roman" panose="02020603050405020304" pitchFamily="18" charset="0"/>
                <a:cs typeface="Times New Roman" panose="02020603050405020304" pitchFamily="18" charset="0"/>
              </a:rPr>
              <a:t>XYZ is a private equity firm in US. Due to remarkable growth in the Cab Industry in last few years and multiple key players in the market, it is planning for an investment in Cab industry.</a:t>
            </a:r>
          </a:p>
          <a:p>
            <a:pPr marL="285750" indent="-285750">
              <a:buFont typeface="Wingdings" panose="05000000000000000000" pitchFamily="2" charset="2"/>
              <a:buChar char="q"/>
            </a:pPr>
            <a:r>
              <a:rPr lang="en-GB" sz="1800" b="1" dirty="0">
                <a:solidFill>
                  <a:srgbClr val="FF0000"/>
                </a:solidFill>
                <a:latin typeface="Times New Roman" panose="02020603050405020304" pitchFamily="18" charset="0"/>
                <a:cs typeface="Times New Roman" panose="02020603050405020304" pitchFamily="18" charset="0"/>
              </a:rPr>
              <a:t>Provide actionable insights to help XYZ firm in identifying the right company for making investment</a:t>
            </a:r>
            <a:r>
              <a:rPr lang="en-GB"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GB" sz="1800" b="1" dirty="0">
                <a:solidFill>
                  <a:srgbClr val="FF0000"/>
                </a:solidFill>
                <a:latin typeface="Times New Roman" panose="02020603050405020304" pitchFamily="18" charset="0"/>
                <a:cs typeface="Times New Roman" panose="02020603050405020304" pitchFamily="18" charset="0"/>
              </a:rPr>
              <a:t>Cab Companies: </a:t>
            </a: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Yellow Cab</a:t>
            </a: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Pink Cab </a:t>
            </a:r>
          </a:p>
          <a:p>
            <a:pPr marL="285750" indent="-285750">
              <a:buFont typeface="Wingdings" panose="05000000000000000000" pitchFamily="2" charset="2"/>
              <a:buChar char="q"/>
            </a:pPr>
            <a:r>
              <a:rPr lang="en-GB" sz="1800" b="1" dirty="0">
                <a:solidFill>
                  <a:srgbClr val="FF0000"/>
                </a:solidFill>
                <a:latin typeface="Times New Roman" panose="02020603050405020304" pitchFamily="18" charset="0"/>
                <a:cs typeface="Times New Roman" panose="02020603050405020304" pitchFamily="18" charset="0"/>
              </a:rPr>
              <a:t>The Analysis include :</a:t>
            </a:r>
          </a:p>
          <a:p>
            <a:pPr marL="285750" lvl="1"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Data Understanding, </a:t>
            </a:r>
          </a:p>
          <a:p>
            <a:pPr marL="285750" lvl="1"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Data Visualization, </a:t>
            </a:r>
          </a:p>
          <a:p>
            <a:pPr marL="285750" lvl="1"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EDA.</a:t>
            </a:r>
          </a:p>
          <a:p>
            <a:pPr marL="285750" lvl="1"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Creating multiple hypothesis, </a:t>
            </a:r>
          </a:p>
        </p:txBody>
      </p:sp>
    </p:spTree>
    <p:extLst>
      <p:ext uri="{BB962C8B-B14F-4D97-AF65-F5344CB8AC3E}">
        <p14:creationId xmlns:p14="http://schemas.microsoft.com/office/powerpoint/2010/main" val="176773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3E72-6334-476D-B048-35909EFE2D4C}"/>
              </a:ext>
            </a:extLst>
          </p:cNvPr>
          <p:cNvSpPr>
            <a:spLocks noGrp="1"/>
          </p:cNvSpPr>
          <p:nvPr>
            <p:ph type="title"/>
          </p:nvPr>
        </p:nvSpPr>
        <p:spPr/>
        <p:txBody>
          <a:bodyPr>
            <a:normAutofit/>
          </a:bodyPr>
          <a:lstStyle/>
          <a:p>
            <a:r>
              <a:rPr lang="en-GB" sz="3200" b="1" dirty="0">
                <a:solidFill>
                  <a:srgbClr val="FF0000"/>
                </a:solidFill>
                <a:latin typeface="Times New Roman" panose="02020603050405020304" pitchFamily="18" charset="0"/>
                <a:cs typeface="Times New Roman" panose="02020603050405020304" pitchFamily="18" charset="0"/>
              </a:rPr>
              <a:t>Data Preparation:</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2E20D1-5DDB-4609-8D06-97C5B5959B61}"/>
              </a:ext>
            </a:extLst>
          </p:cNvPr>
          <p:cNvSpPr>
            <a:spLocks noGrp="1"/>
          </p:cNvSpPr>
          <p:nvPr>
            <p:ph idx="1"/>
          </p:nvPr>
        </p:nvSpPr>
        <p:spPr/>
        <p:txBody>
          <a:bodyPr>
            <a:normAutofit/>
          </a:bodyPr>
          <a:lstStyle/>
          <a:p>
            <a:r>
              <a:rPr lang="en-GB" sz="2600" b="1" dirty="0">
                <a:solidFill>
                  <a:srgbClr val="FF0000"/>
                </a:solidFill>
                <a:latin typeface="Times New Roman" panose="02020603050405020304" pitchFamily="18" charset="0"/>
                <a:cs typeface="Times New Roman" panose="02020603050405020304" pitchFamily="18" charset="0"/>
              </a:rPr>
              <a:t>There are 4 datasets:</a:t>
            </a:r>
            <a:endParaRPr lang="en-GB" sz="2600" b="1" dirty="0">
              <a:solidFill>
                <a:srgbClr val="2D3B45"/>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600" b="1" dirty="0">
                <a:solidFill>
                  <a:srgbClr val="FF0000"/>
                </a:solidFill>
                <a:latin typeface="Times New Roman" panose="02020603050405020304" pitchFamily="18" charset="0"/>
                <a:cs typeface="Times New Roman" panose="02020603050405020304" pitchFamily="18" charset="0"/>
              </a:rPr>
              <a:t>Cab_Data.csv </a:t>
            </a:r>
            <a:r>
              <a:rPr lang="en-GB" sz="2600" b="1" dirty="0">
                <a:solidFill>
                  <a:srgbClr val="2D3B45"/>
                </a:solidFill>
                <a:latin typeface="Times New Roman" panose="02020603050405020304" pitchFamily="18" charset="0"/>
                <a:cs typeface="Times New Roman" panose="02020603050405020304" pitchFamily="18" charset="0"/>
              </a:rPr>
              <a:t>– </a:t>
            </a:r>
            <a:r>
              <a:rPr lang="en-GB" sz="2600" dirty="0">
                <a:solidFill>
                  <a:srgbClr val="2D3B45"/>
                </a:solidFill>
                <a:latin typeface="Times New Roman" panose="02020603050405020304" pitchFamily="18" charset="0"/>
                <a:cs typeface="Times New Roman" panose="02020603050405020304" pitchFamily="18" charset="0"/>
              </a:rPr>
              <a:t>This file includes details of transaction for 2 cab companies.</a:t>
            </a:r>
          </a:p>
          <a:p>
            <a:pPr marL="285750" indent="-285750">
              <a:buFont typeface="Wingdings" panose="05000000000000000000" pitchFamily="2" charset="2"/>
              <a:buChar char="Ø"/>
            </a:pPr>
            <a:r>
              <a:rPr lang="en-GB" sz="2600" b="1" dirty="0">
                <a:solidFill>
                  <a:srgbClr val="FF0000"/>
                </a:solidFill>
                <a:latin typeface="Times New Roman" panose="02020603050405020304" pitchFamily="18" charset="0"/>
                <a:cs typeface="Times New Roman" panose="02020603050405020304" pitchFamily="18" charset="0"/>
              </a:rPr>
              <a:t>Customer_ID.csv</a:t>
            </a:r>
            <a:r>
              <a:rPr lang="en-GB" sz="2600" dirty="0">
                <a:solidFill>
                  <a:srgbClr val="2D3B45"/>
                </a:solidFill>
                <a:latin typeface="Times New Roman" panose="02020603050405020304" pitchFamily="18" charset="0"/>
                <a:cs typeface="Times New Roman" panose="02020603050405020304" pitchFamily="18" charset="0"/>
              </a:rPr>
              <a:t> – This is a mapping table that contains a unique identifier which links the customer’s demographic details.</a:t>
            </a:r>
          </a:p>
          <a:p>
            <a:pPr marL="285750" indent="-285750">
              <a:buFont typeface="Wingdings" panose="05000000000000000000" pitchFamily="2" charset="2"/>
              <a:buChar char="Ø"/>
            </a:pPr>
            <a:r>
              <a:rPr lang="en-GB" sz="2600" b="1" dirty="0">
                <a:solidFill>
                  <a:srgbClr val="FF0000"/>
                </a:solidFill>
                <a:latin typeface="Times New Roman" panose="02020603050405020304" pitchFamily="18" charset="0"/>
                <a:cs typeface="Times New Roman" panose="02020603050405020304" pitchFamily="18" charset="0"/>
              </a:rPr>
              <a:t>Transaction_ID.csv </a:t>
            </a:r>
            <a:r>
              <a:rPr lang="en-GB" sz="2600" b="1" dirty="0">
                <a:solidFill>
                  <a:srgbClr val="2D3B45"/>
                </a:solidFill>
                <a:latin typeface="Times New Roman" panose="02020603050405020304" pitchFamily="18" charset="0"/>
                <a:cs typeface="Times New Roman" panose="02020603050405020304" pitchFamily="18" charset="0"/>
              </a:rPr>
              <a:t>– </a:t>
            </a:r>
            <a:r>
              <a:rPr lang="en-GB" sz="2600" dirty="0">
                <a:solidFill>
                  <a:srgbClr val="2D3B45"/>
                </a:solidFill>
                <a:latin typeface="Times New Roman" panose="02020603050405020304" pitchFamily="18" charset="0"/>
                <a:cs typeface="Times New Roman" panose="02020603050405020304" pitchFamily="18" charset="0"/>
              </a:rPr>
              <a:t>This is a mapping table that contains transaction to customer mapping and payment mode.</a:t>
            </a:r>
          </a:p>
          <a:p>
            <a:pPr marL="285750" indent="-285750">
              <a:buFont typeface="Wingdings" panose="05000000000000000000" pitchFamily="2" charset="2"/>
              <a:buChar char="Ø"/>
            </a:pPr>
            <a:r>
              <a:rPr lang="en-GB" sz="2600" b="1" dirty="0">
                <a:solidFill>
                  <a:srgbClr val="FF0000"/>
                </a:solidFill>
                <a:latin typeface="Times New Roman" panose="02020603050405020304" pitchFamily="18" charset="0"/>
                <a:cs typeface="Times New Roman" panose="02020603050405020304" pitchFamily="18" charset="0"/>
              </a:rPr>
              <a:t>City.csv </a:t>
            </a:r>
            <a:r>
              <a:rPr lang="en-GB" sz="2600" b="1" dirty="0">
                <a:solidFill>
                  <a:srgbClr val="2D3B45"/>
                </a:solidFill>
                <a:latin typeface="Times New Roman" panose="02020603050405020304" pitchFamily="18" charset="0"/>
                <a:cs typeface="Times New Roman" panose="02020603050405020304" pitchFamily="18" charset="0"/>
              </a:rPr>
              <a:t>– </a:t>
            </a:r>
            <a:r>
              <a:rPr lang="en-GB" sz="2600" dirty="0">
                <a:solidFill>
                  <a:srgbClr val="2D3B45"/>
                </a:solidFill>
                <a:latin typeface="Times New Roman" panose="02020603050405020304" pitchFamily="18" charset="0"/>
                <a:cs typeface="Times New Roman" panose="02020603050405020304" pitchFamily="18" charset="0"/>
              </a:rPr>
              <a:t>This file contains list of US cities, their population and number of cab users.</a:t>
            </a:r>
          </a:p>
          <a:p>
            <a:endParaRPr lang="en-US" dirty="0"/>
          </a:p>
        </p:txBody>
      </p:sp>
    </p:spTree>
    <p:extLst>
      <p:ext uri="{BB962C8B-B14F-4D97-AF65-F5344CB8AC3E}">
        <p14:creationId xmlns:p14="http://schemas.microsoft.com/office/powerpoint/2010/main" val="317390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11CEB-A87A-4390-8D1F-2FBB938B1C75}"/>
              </a:ext>
            </a:extLst>
          </p:cNvPr>
          <p:cNvSpPr>
            <a:spLocks noGrp="1"/>
          </p:cNvSpPr>
          <p:nvPr>
            <p:ph idx="4294967295"/>
          </p:nvPr>
        </p:nvSpPr>
        <p:spPr>
          <a:xfrm>
            <a:off x="0" y="1825625"/>
            <a:ext cx="10515600" cy="4351338"/>
          </a:xfrm>
        </p:spPr>
        <p:txBody>
          <a:bodyPr/>
          <a:lstStyle/>
          <a:p>
            <a:pPr marL="0" indent="0">
              <a:buNone/>
            </a:pPr>
            <a:r>
              <a:rPr lang="en-GB" dirty="0">
                <a:solidFill>
                  <a:schemeClr val="accent2"/>
                </a:solidFill>
                <a:latin typeface="Arial Black" panose="020B0A04020102020204" pitchFamily="34" charset="0"/>
              </a:rPr>
              <a:t>  </a:t>
            </a:r>
          </a:p>
          <a:p>
            <a:pPr marL="0" indent="0">
              <a:buNone/>
            </a:pPr>
            <a:endParaRPr lang="en-GB" dirty="0">
              <a:solidFill>
                <a:schemeClr val="accent2"/>
              </a:solidFill>
              <a:latin typeface="Arial Black" panose="020B0A04020102020204" pitchFamily="34" charset="0"/>
            </a:endParaRPr>
          </a:p>
          <a:p>
            <a:pPr marL="0" indent="0">
              <a:buNone/>
            </a:pPr>
            <a:r>
              <a:rPr lang="en-GB" dirty="0">
                <a:solidFill>
                  <a:schemeClr val="accent2"/>
                </a:solidFill>
                <a:latin typeface="Arial Black" panose="020B0A04020102020204" pitchFamily="34" charset="0"/>
              </a:rPr>
              <a:t>                         </a:t>
            </a:r>
            <a:r>
              <a:rPr lang="en-GB" sz="4000" b="1" dirty="0">
                <a:solidFill>
                  <a:srgbClr val="FF0000"/>
                </a:solidFill>
                <a:latin typeface="Times New Roman" panose="02020603050405020304" pitchFamily="18" charset="0"/>
                <a:cs typeface="Times New Roman" panose="02020603050405020304" pitchFamily="18" charset="0"/>
              </a:rPr>
              <a:t>Exploratory</a:t>
            </a:r>
            <a:r>
              <a:rPr lang="en-GB" sz="4000" dirty="0">
                <a:solidFill>
                  <a:schemeClr val="accent2"/>
                </a:solidFill>
                <a:latin typeface="Times New Roman" panose="02020603050405020304" pitchFamily="18" charset="0"/>
                <a:cs typeface="Times New Roman" panose="02020603050405020304" pitchFamily="18" charset="0"/>
              </a:rPr>
              <a:t>  </a:t>
            </a:r>
            <a:r>
              <a:rPr lang="en-GB" sz="4000" b="1" dirty="0">
                <a:solidFill>
                  <a:srgbClr val="FF0000"/>
                </a:solidFill>
                <a:latin typeface="Times New Roman" panose="02020603050405020304" pitchFamily="18" charset="0"/>
                <a:cs typeface="Times New Roman" panose="02020603050405020304" pitchFamily="18" charset="0"/>
              </a:rPr>
              <a:t>Data  Analysis</a:t>
            </a:r>
          </a:p>
          <a:p>
            <a:pPr marL="0" indent="0" algn="ctr">
              <a:buNone/>
            </a:pPr>
            <a:r>
              <a:rPr lang="en-US" sz="4000" dirty="0"/>
              <a:t>  </a:t>
            </a:r>
          </a:p>
        </p:txBody>
      </p:sp>
    </p:spTree>
    <p:extLst>
      <p:ext uri="{BB962C8B-B14F-4D97-AF65-F5344CB8AC3E}">
        <p14:creationId xmlns:p14="http://schemas.microsoft.com/office/powerpoint/2010/main" val="408195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1EC8-78BD-4B3A-9982-583001AED583}"/>
              </a:ext>
            </a:extLst>
          </p:cNvPr>
          <p:cNvSpPr>
            <a:spLocks noGrp="1"/>
          </p:cNvSpPr>
          <p:nvPr>
            <p:ph type="title"/>
          </p:nvPr>
        </p:nvSpPr>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Travel Frequency of Pink Cab by Year</a:t>
            </a:r>
          </a:p>
        </p:txBody>
      </p:sp>
      <p:pic>
        <p:nvPicPr>
          <p:cNvPr id="5" name="Content Placeholder 4">
            <a:extLst>
              <a:ext uri="{FF2B5EF4-FFF2-40B4-BE49-F238E27FC236}">
                <a16:creationId xmlns:a16="http://schemas.microsoft.com/office/drawing/2014/main" id="{7C7CB3A9-2342-4065-B11C-4E6B9B1A2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482" y="1427967"/>
            <a:ext cx="8192022" cy="3620023"/>
          </a:xfrm>
        </p:spPr>
      </p:pic>
      <p:sp>
        <p:nvSpPr>
          <p:cNvPr id="6" name="Rectangle 5">
            <a:extLst>
              <a:ext uri="{FF2B5EF4-FFF2-40B4-BE49-F238E27FC236}">
                <a16:creationId xmlns:a16="http://schemas.microsoft.com/office/drawing/2014/main" id="{939C8924-7E4F-4CBD-82FA-D2E914287294}"/>
              </a:ext>
            </a:extLst>
          </p:cNvPr>
          <p:cNvSpPr/>
          <p:nvPr/>
        </p:nvSpPr>
        <p:spPr>
          <a:xfrm>
            <a:off x="526093" y="5093073"/>
            <a:ext cx="7717907" cy="646331"/>
          </a:xfrm>
          <a:prstGeom prst="rect">
            <a:avLst/>
          </a:prstGeom>
        </p:spPr>
        <p:txBody>
          <a:bodyPr wrap="square">
            <a:spAutoFit/>
          </a:bodyPr>
          <a:lstStyle/>
          <a:p>
            <a:pPr marL="342900" indent="-342900">
              <a:buFont typeface="Wingdings" panose="05000000000000000000" pitchFamily="2" charset="2"/>
              <a:buChar char="q"/>
            </a:pPr>
            <a:r>
              <a:rPr lang="en-GB" b="1" dirty="0">
                <a:solidFill>
                  <a:srgbClr val="FF0000"/>
                </a:solidFill>
                <a:latin typeface="Times New Roman" panose="02020603050405020304" pitchFamily="18" charset="0"/>
                <a:cs typeface="Times New Roman" panose="02020603050405020304" pitchFamily="18" charset="0"/>
              </a:rPr>
              <a:t>The Travel Frequency of Pink Cab is most in year 2017 which is approximately equal to 30000 </a:t>
            </a:r>
          </a:p>
        </p:txBody>
      </p:sp>
    </p:spTree>
    <p:extLst>
      <p:ext uri="{BB962C8B-B14F-4D97-AF65-F5344CB8AC3E}">
        <p14:creationId xmlns:p14="http://schemas.microsoft.com/office/powerpoint/2010/main" val="179855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8811-73D8-40D8-A5B6-8E8B877C2889}"/>
              </a:ext>
            </a:extLst>
          </p:cNvPr>
          <p:cNvSpPr>
            <a:spLocks noGrp="1"/>
          </p:cNvSpPr>
          <p:nvPr>
            <p:ph type="title"/>
          </p:nvPr>
        </p:nvSpPr>
        <p:spPr>
          <a:xfrm>
            <a:off x="838200" y="365125"/>
            <a:ext cx="10515600" cy="61190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Travel Frequency of Yellow Cab by Year</a:t>
            </a:r>
            <a:endParaRPr lang="en-US" sz="3200" dirty="0"/>
          </a:p>
        </p:txBody>
      </p:sp>
      <p:pic>
        <p:nvPicPr>
          <p:cNvPr id="7" name="Content Placeholder 6">
            <a:extLst>
              <a:ext uri="{FF2B5EF4-FFF2-40B4-BE49-F238E27FC236}">
                <a16:creationId xmlns:a16="http://schemas.microsoft.com/office/drawing/2014/main" id="{8F25A4B6-0761-4E86-BFFE-C671DD1AC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5102" y="977031"/>
            <a:ext cx="7277622" cy="3594970"/>
          </a:xfrm>
        </p:spPr>
      </p:pic>
      <p:sp>
        <p:nvSpPr>
          <p:cNvPr id="8" name="Rectangle 7">
            <a:extLst>
              <a:ext uri="{FF2B5EF4-FFF2-40B4-BE49-F238E27FC236}">
                <a16:creationId xmlns:a16="http://schemas.microsoft.com/office/drawing/2014/main" id="{4E64D8E7-8849-47D6-8366-59960A7A116A}"/>
              </a:ext>
            </a:extLst>
          </p:cNvPr>
          <p:cNvSpPr/>
          <p:nvPr/>
        </p:nvSpPr>
        <p:spPr>
          <a:xfrm>
            <a:off x="-1" y="4671588"/>
            <a:ext cx="10396603" cy="923330"/>
          </a:xfrm>
          <a:prstGeom prst="rect">
            <a:avLst/>
          </a:prstGeom>
        </p:spPr>
        <p:txBody>
          <a:bodyPr wrap="square">
            <a:spAutoFit/>
          </a:bodyPr>
          <a:lstStyle/>
          <a:p>
            <a:pPr marL="800100" lvl="1" indent="-342900">
              <a:buFont typeface="Wingdings" panose="05000000000000000000" pitchFamily="2" charset="2"/>
              <a:buChar char="q"/>
            </a:pPr>
            <a:r>
              <a:rPr lang="en-GB" b="1" dirty="0">
                <a:solidFill>
                  <a:srgbClr val="FF0000"/>
                </a:solidFill>
                <a:latin typeface="Times New Roman" panose="02020603050405020304" pitchFamily="18" charset="0"/>
                <a:cs typeface="Times New Roman" panose="02020603050405020304" pitchFamily="18" charset="0"/>
              </a:rPr>
              <a:t>The Travel Frequency of Yellow Cab is most in year 2017 which is approximately equal to 100000 .</a:t>
            </a:r>
          </a:p>
          <a:p>
            <a:pPr marL="800100" lvl="1" indent="-342900">
              <a:buFont typeface="Wingdings" panose="05000000000000000000" pitchFamily="2" charset="2"/>
              <a:buChar char="q"/>
            </a:pPr>
            <a:r>
              <a:rPr lang="en-GB" b="1" dirty="0">
                <a:solidFill>
                  <a:srgbClr val="FF0000"/>
                </a:solidFill>
                <a:latin typeface="Times New Roman" panose="02020603050405020304" pitchFamily="18" charset="0"/>
                <a:cs typeface="Times New Roman" panose="02020603050405020304" pitchFamily="18" charset="0"/>
              </a:rPr>
              <a:t>It is also clear that People preferred Yellow Cab than Pink Cab .</a:t>
            </a:r>
          </a:p>
        </p:txBody>
      </p:sp>
    </p:spTree>
    <p:extLst>
      <p:ext uri="{BB962C8B-B14F-4D97-AF65-F5344CB8AC3E}">
        <p14:creationId xmlns:p14="http://schemas.microsoft.com/office/powerpoint/2010/main" val="379126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44BF-A867-43C2-BB6C-41B0EBE646D7}"/>
              </a:ext>
            </a:extLst>
          </p:cNvPr>
          <p:cNvSpPr>
            <a:spLocks noGrp="1"/>
          </p:cNvSpPr>
          <p:nvPr>
            <p:ph type="title"/>
          </p:nvPr>
        </p:nvSpPr>
        <p:spPr>
          <a:xfrm>
            <a:off x="838200" y="100209"/>
            <a:ext cx="10515600" cy="1077238"/>
          </a:xfrm>
        </p:spPr>
        <p:txBody>
          <a:bodyPr>
            <a:normAutofit/>
          </a:bodyPr>
          <a:lstStyle/>
          <a:p>
            <a:r>
              <a:rPr lang="en-GB" sz="3200" b="1" dirty="0">
                <a:solidFill>
                  <a:srgbClr val="FF0000"/>
                </a:solidFill>
                <a:latin typeface="Times New Roman" panose="02020603050405020304" pitchFamily="18" charset="0"/>
                <a:cs typeface="Times New Roman" panose="02020603050405020304" pitchFamily="18" charset="0"/>
              </a:rPr>
              <a:t>Distribution of Price Charged for both Cabs:</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DB51CC3-971F-4BBB-B561-E6F7761E4724}"/>
              </a:ext>
            </a:extLst>
          </p:cNvPr>
          <p:cNvPicPr>
            <a:picLocks noGrp="1" noChangeAspect="1"/>
          </p:cNvPicPr>
          <p:nvPr>
            <p:ph idx="1"/>
          </p:nvPr>
        </p:nvPicPr>
        <p:blipFill>
          <a:blip r:embed="rId2"/>
          <a:stretch>
            <a:fillRect/>
          </a:stretch>
        </p:blipFill>
        <p:spPr>
          <a:xfrm>
            <a:off x="1300162" y="1177447"/>
            <a:ext cx="9591675" cy="3593728"/>
          </a:xfrm>
          <a:prstGeom prst="rect">
            <a:avLst/>
          </a:prstGeom>
        </p:spPr>
      </p:pic>
      <p:sp>
        <p:nvSpPr>
          <p:cNvPr id="5" name="Rectangle 4">
            <a:extLst>
              <a:ext uri="{FF2B5EF4-FFF2-40B4-BE49-F238E27FC236}">
                <a16:creationId xmlns:a16="http://schemas.microsoft.com/office/drawing/2014/main" id="{4A58B9B7-D9D0-4E46-AF5C-471B615B9730}"/>
              </a:ext>
            </a:extLst>
          </p:cNvPr>
          <p:cNvSpPr/>
          <p:nvPr/>
        </p:nvSpPr>
        <p:spPr>
          <a:xfrm>
            <a:off x="375781" y="4771175"/>
            <a:ext cx="10196186" cy="646331"/>
          </a:xfrm>
          <a:prstGeom prst="rect">
            <a:avLst/>
          </a:prstGeom>
        </p:spPr>
        <p:txBody>
          <a:bodyPr wrap="square">
            <a:spAutoFit/>
          </a:bodyPr>
          <a:lstStyle/>
          <a:p>
            <a:pPr marL="342900" lvl="0" indent="-342900">
              <a:buFont typeface="Wingdings" panose="05000000000000000000" pitchFamily="2" charset="2"/>
              <a:buChar char="q"/>
            </a:pPr>
            <a:r>
              <a:rPr lang="en-GB" b="1" dirty="0">
                <a:solidFill>
                  <a:srgbClr val="FF0000"/>
                </a:solidFill>
                <a:latin typeface="Times New Roman" panose="02020603050405020304" pitchFamily="18" charset="0"/>
                <a:cs typeface="Times New Roman" panose="02020603050405020304" pitchFamily="18" charset="0"/>
              </a:rPr>
              <a:t>The Price Charge range for Yellow cab is more than the Pink cab.</a:t>
            </a:r>
          </a:p>
          <a:p>
            <a:pPr marL="342900" lvl="0" indent="-342900">
              <a:buFont typeface="Wingdings" panose="05000000000000000000" pitchFamily="2" charset="2"/>
              <a:buChar char="q"/>
            </a:pPr>
            <a:r>
              <a:rPr lang="en-GB" b="1" dirty="0">
                <a:solidFill>
                  <a:srgbClr val="FF0000"/>
                </a:solidFill>
                <a:latin typeface="Times New Roman" panose="02020603050405020304" pitchFamily="18" charset="0"/>
                <a:cs typeface="Times New Roman" panose="02020603050405020304" pitchFamily="18" charset="0"/>
              </a:rPr>
              <a:t>The outliers are due to use of high-end cars.</a:t>
            </a:r>
          </a:p>
        </p:txBody>
      </p:sp>
    </p:spTree>
    <p:extLst>
      <p:ext uri="{BB962C8B-B14F-4D97-AF65-F5344CB8AC3E}">
        <p14:creationId xmlns:p14="http://schemas.microsoft.com/office/powerpoint/2010/main" val="166502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20D9-4CDA-4FF3-AEA6-8BB136BECCBE}"/>
              </a:ext>
            </a:extLst>
          </p:cNvPr>
          <p:cNvSpPr>
            <a:spLocks noGrp="1"/>
          </p:cNvSpPr>
          <p:nvPr>
            <p:ph type="title"/>
          </p:nvPr>
        </p:nvSpPr>
        <p:spPr>
          <a:xfrm>
            <a:off x="838200" y="112735"/>
            <a:ext cx="10515600" cy="839243"/>
          </a:xfrm>
        </p:spPr>
        <p:txBody>
          <a:bodyPr>
            <a:normAutofit/>
          </a:bodyPr>
          <a:lstStyle/>
          <a:p>
            <a:r>
              <a:rPr lang="en-GB" sz="3200" b="1" dirty="0">
                <a:solidFill>
                  <a:srgbClr val="FF0000"/>
                </a:solidFill>
                <a:latin typeface="Times New Roman" panose="02020603050405020304" pitchFamily="18" charset="0"/>
                <a:cs typeface="Times New Roman" panose="02020603050405020304" pitchFamily="18" charset="0"/>
              </a:rPr>
              <a:t>Travel Frequency Per Month:</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F34F3C-5165-4D07-9512-EFC0F87F79A0}"/>
              </a:ext>
            </a:extLst>
          </p:cNvPr>
          <p:cNvSpPr>
            <a:spLocks noGrp="1"/>
          </p:cNvSpPr>
          <p:nvPr>
            <p:ph idx="1"/>
          </p:nvPr>
        </p:nvSpPr>
        <p:spPr/>
        <p:txBody>
          <a:bodyPr>
            <a:normAutofit/>
          </a:bodyPr>
          <a:lstStyle/>
          <a:p>
            <a:pPr marL="0" indent="0">
              <a:buNone/>
            </a:pPr>
            <a:endParaRPr lang="en-US" dirty="0">
              <a:solidFill>
                <a:schemeClr val="accent2"/>
              </a:solidFill>
              <a:latin typeface="Arial Black" panose="020B0A04020102020204" pitchFamily="34" charset="0"/>
            </a:endParaRPr>
          </a:p>
          <a:p>
            <a:pPr marL="0" indent="0">
              <a:buNone/>
            </a:pPr>
            <a:r>
              <a:rPr lang="en-US" dirty="0">
                <a:solidFill>
                  <a:schemeClr val="accent2"/>
                </a:solidFill>
                <a:latin typeface="Arial Black" panose="020B0A04020102020204" pitchFamily="34" charset="0"/>
              </a:rPr>
              <a:t>Pin</a:t>
            </a: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r>
              <a:rPr lang="en-GB" sz="1800" b="1" dirty="0">
                <a:solidFill>
                  <a:srgbClr val="FF0000"/>
                </a:solidFill>
                <a:latin typeface="Times New Roman" panose="02020603050405020304" pitchFamily="18" charset="0"/>
                <a:cs typeface="Times New Roman" panose="02020603050405020304" pitchFamily="18" charset="0"/>
              </a:rPr>
              <a:t>In Holiday Session, Yellow Cab has higher travels (35000) compared to Pink Cab (11000). People preferred Yellow cab in holiday session.</a:t>
            </a: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p:txBody>
      </p:sp>
      <p:pic>
        <p:nvPicPr>
          <p:cNvPr id="4" name="Picture 3">
            <a:extLst>
              <a:ext uri="{FF2B5EF4-FFF2-40B4-BE49-F238E27FC236}">
                <a16:creationId xmlns:a16="http://schemas.microsoft.com/office/drawing/2014/main" id="{85DA1337-C404-4CF8-9CAF-5AE87B24D06B}"/>
              </a:ext>
            </a:extLst>
          </p:cNvPr>
          <p:cNvPicPr>
            <a:picLocks noChangeAspect="1"/>
          </p:cNvPicPr>
          <p:nvPr/>
        </p:nvPicPr>
        <p:blipFill>
          <a:blip r:embed="rId2"/>
          <a:stretch>
            <a:fillRect/>
          </a:stretch>
        </p:blipFill>
        <p:spPr>
          <a:xfrm>
            <a:off x="257908" y="951978"/>
            <a:ext cx="5482882" cy="3676650"/>
          </a:xfrm>
          <a:prstGeom prst="rect">
            <a:avLst/>
          </a:prstGeom>
        </p:spPr>
      </p:pic>
      <p:pic>
        <p:nvPicPr>
          <p:cNvPr id="5" name="Picture 4">
            <a:extLst>
              <a:ext uri="{FF2B5EF4-FFF2-40B4-BE49-F238E27FC236}">
                <a16:creationId xmlns:a16="http://schemas.microsoft.com/office/drawing/2014/main" id="{040417B8-D19B-4A59-81C3-2443316755C5}"/>
              </a:ext>
            </a:extLst>
          </p:cNvPr>
          <p:cNvPicPr>
            <a:picLocks noChangeAspect="1"/>
          </p:cNvPicPr>
          <p:nvPr/>
        </p:nvPicPr>
        <p:blipFill>
          <a:blip r:embed="rId3"/>
          <a:stretch>
            <a:fillRect/>
          </a:stretch>
        </p:blipFill>
        <p:spPr>
          <a:xfrm>
            <a:off x="6096000" y="974105"/>
            <a:ext cx="5613010" cy="3632396"/>
          </a:xfrm>
          <a:prstGeom prst="rect">
            <a:avLst/>
          </a:prstGeom>
        </p:spPr>
      </p:pic>
    </p:spTree>
    <p:extLst>
      <p:ext uri="{BB962C8B-B14F-4D97-AF65-F5344CB8AC3E}">
        <p14:creationId xmlns:p14="http://schemas.microsoft.com/office/powerpoint/2010/main" val="3622424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892</Words>
  <Application>Microsoft Office PowerPoint</Application>
  <PresentationFormat>Widescreen</PresentationFormat>
  <Paragraphs>181</Paragraphs>
  <Slides>26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Calibri Light</vt:lpstr>
      <vt:lpstr>Times New Roman</vt:lpstr>
      <vt:lpstr>Wingdings</vt:lpstr>
      <vt:lpstr>Office Theme</vt:lpstr>
      <vt:lpstr>PowerPoint Presentation</vt:lpstr>
      <vt:lpstr>   Agenda</vt:lpstr>
      <vt:lpstr>Problem Statement:</vt:lpstr>
      <vt:lpstr>Data Preparation:</vt:lpstr>
      <vt:lpstr>PowerPoint Presentation</vt:lpstr>
      <vt:lpstr>Travel Frequency of Pink Cab by Year</vt:lpstr>
      <vt:lpstr>Travel Frequency of Yellow Cab by Year</vt:lpstr>
      <vt:lpstr>Distribution of Price Charged for both Cabs:</vt:lpstr>
      <vt:lpstr>Travel Frequency Per Month:</vt:lpstr>
      <vt:lpstr>Maximum and Minimum KM Driven.</vt:lpstr>
      <vt:lpstr>Price Per Distance Travelled</vt:lpstr>
      <vt:lpstr>Profit Margin</vt:lpstr>
      <vt:lpstr>Travel Frequency of Pink Cab by City.</vt:lpstr>
      <vt:lpstr>Travel Frequency of Pink Cab by City.</vt:lpstr>
      <vt:lpstr>Transaction per Year for both Cabs:</vt:lpstr>
      <vt:lpstr>Price Charged Per City by Pink Cab</vt:lpstr>
      <vt:lpstr>Price Charged Per City by Yellow Cab</vt:lpstr>
      <vt:lpstr>Price Charged per Gender for both Cabs:</vt:lpstr>
      <vt:lpstr>PowerPoint Presentation</vt:lpstr>
      <vt:lpstr>PowerPoint Presentation</vt:lpstr>
      <vt:lpstr>PowerPoint Presentation</vt:lpstr>
      <vt:lpstr>Null Hypothesis: Margin remain the same for Gender for both Yellow Cab &amp; Pink Cab </vt:lpstr>
      <vt:lpstr>Null Hypothesis: There is no difference in Margin with respect to Payment Method </vt:lpstr>
      <vt:lpstr>Recommendation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Ingale</dc:creator>
  <cp:lastModifiedBy>Pranav Ingale</cp:lastModifiedBy>
  <cp:revision>15</cp:revision>
  <dcterms:created xsi:type="dcterms:W3CDTF">2022-05-20T03:27:53Z</dcterms:created>
  <dcterms:modified xsi:type="dcterms:W3CDTF">2022-05-20T05:44:13Z</dcterms:modified>
</cp:coreProperties>
</file>