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4" r:id="rId3"/>
    <p:sldId id="257" r:id="rId4"/>
    <p:sldId id="259" r:id="rId5"/>
    <p:sldId id="260" r:id="rId6"/>
    <p:sldId id="261" r:id="rId7"/>
    <p:sldId id="262" r:id="rId8"/>
    <p:sldId id="272" r:id="rId9"/>
    <p:sldId id="264" r:id="rId10"/>
    <p:sldId id="280" r:id="rId11"/>
    <p:sldId id="281" r:id="rId12"/>
    <p:sldId id="282" r:id="rId13"/>
    <p:sldId id="283" r:id="rId14"/>
    <p:sldId id="266" r:id="rId15"/>
    <p:sldId id="279" r:id="rId16"/>
    <p:sldId id="267" r:id="rId17"/>
    <p:sldId id="268"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95" d="100"/>
          <a:sy n="95" d="100"/>
        </p:scale>
        <p:origin x="-654"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159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545B14F-A629-4973-AC13-47CEF8C58E2B}" type="datetimeFigureOut">
              <a:rPr lang="en-IN" smtClean="0"/>
              <a:t>27-05-2021</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38AFD33B-D134-435F-A3FA-41CC36539C4C}" type="slidenum">
              <a:rPr lang="en-IN" smtClean="0"/>
              <a:t>‹#›</a:t>
            </a:fld>
            <a:endParaRPr lang="en-IN"/>
          </a:p>
        </p:txBody>
      </p:sp>
    </p:spTree>
    <p:extLst>
      <p:ext uri="{BB962C8B-B14F-4D97-AF65-F5344CB8AC3E}">
        <p14:creationId xmlns:p14="http://schemas.microsoft.com/office/powerpoint/2010/main" val="87606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8AFD33B-D134-435F-A3FA-41CC36539C4C}" type="slidenum">
              <a:rPr lang="en-IN" smtClean="0"/>
              <a:t>1</a:t>
            </a:fld>
            <a:endParaRPr lang="en-IN"/>
          </a:p>
        </p:txBody>
      </p:sp>
    </p:spTree>
    <p:extLst>
      <p:ext uri="{BB962C8B-B14F-4D97-AF65-F5344CB8AC3E}">
        <p14:creationId xmlns:p14="http://schemas.microsoft.com/office/powerpoint/2010/main" val="2271888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8AFD33B-D134-435F-A3FA-41CC36539C4C}" type="slidenum">
              <a:rPr lang="en-IN" smtClean="0"/>
              <a:t>3</a:t>
            </a:fld>
            <a:endParaRPr lang="en-IN"/>
          </a:p>
        </p:txBody>
      </p:sp>
    </p:spTree>
    <p:extLst>
      <p:ext uri="{BB962C8B-B14F-4D97-AF65-F5344CB8AC3E}">
        <p14:creationId xmlns:p14="http://schemas.microsoft.com/office/powerpoint/2010/main" val="1273361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AFD33B-D134-435F-A3FA-41CC36539C4C}" type="slidenum">
              <a:rPr lang="en-IN" smtClean="0"/>
              <a:t>4</a:t>
            </a:fld>
            <a:endParaRPr lang="en-IN"/>
          </a:p>
        </p:txBody>
      </p:sp>
    </p:spTree>
    <p:extLst>
      <p:ext uri="{BB962C8B-B14F-4D97-AF65-F5344CB8AC3E}">
        <p14:creationId xmlns:p14="http://schemas.microsoft.com/office/powerpoint/2010/main" val="428639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404040"/>
                </a:solidFill>
                <a:latin typeface="Arial"/>
                <a:cs typeface="Arial"/>
              </a:defRPr>
            </a:lvl1pPr>
          </a:lstStyle>
          <a:p>
            <a:pPr marL="12700">
              <a:lnSpc>
                <a:spcPts val="1639"/>
              </a:lnSpc>
            </a:pPr>
            <a:r>
              <a:rPr spc="-5" dirty="0"/>
              <a:t>SE </a:t>
            </a:r>
            <a:r>
              <a:rPr spc="-15" dirty="0"/>
              <a:t>Mini </a:t>
            </a:r>
            <a:r>
              <a:rPr spc="-10" dirty="0"/>
              <a:t>Project </a:t>
            </a:r>
            <a:r>
              <a:rPr spc="-15" dirty="0"/>
              <a:t>1-A </a:t>
            </a:r>
            <a:r>
              <a:rPr spc="-20" dirty="0"/>
              <a:t>Mock</a:t>
            </a:r>
            <a:r>
              <a:rPr spc="75" dirty="0"/>
              <a:t> </a:t>
            </a:r>
            <a:r>
              <a:rPr spc="-5" dirty="0"/>
              <a:t>1</a:t>
            </a:r>
          </a:p>
          <a:p>
            <a:pPr marL="12700">
              <a:lnSpc>
                <a:spcPct val="100000"/>
              </a:lnSpc>
            </a:pPr>
            <a:r>
              <a:rPr spc="-10" dirty="0"/>
              <a:t>Presenation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486A877-92A2-4B39-B1AC-DB4DAB456971}" type="datetime1">
              <a:rPr lang="en-US" smtClean="0"/>
              <a:t>5/27/2021</a:t>
            </a:fld>
            <a:endParaRPr lang="en-US"/>
          </a:p>
        </p:txBody>
      </p:sp>
      <p:sp>
        <p:nvSpPr>
          <p:cNvPr id="6" name="Holder 6"/>
          <p:cNvSpPr>
            <a:spLocks noGrp="1"/>
          </p:cNvSpPr>
          <p:nvPr>
            <p:ph type="sldNum" sz="quarter" idx="7"/>
          </p:nvPr>
        </p:nvSpPr>
        <p:spPr/>
        <p:txBody>
          <a:bodyPr lIns="0" tIns="0" rIns="0" bIns="0"/>
          <a:lstStyle>
            <a:lvl1pPr>
              <a:defRPr sz="1400" b="0" i="0">
                <a:solidFill>
                  <a:srgbClr val="404040"/>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5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404040"/>
                </a:solidFill>
                <a:latin typeface="Arial"/>
                <a:cs typeface="Arial"/>
              </a:defRPr>
            </a:lvl1pPr>
          </a:lstStyle>
          <a:p>
            <a:pPr marL="12700">
              <a:lnSpc>
                <a:spcPts val="1639"/>
              </a:lnSpc>
            </a:pPr>
            <a:r>
              <a:rPr spc="-5" dirty="0"/>
              <a:t>SE </a:t>
            </a:r>
            <a:r>
              <a:rPr spc="-15" dirty="0"/>
              <a:t>Mini </a:t>
            </a:r>
            <a:r>
              <a:rPr spc="-10" dirty="0"/>
              <a:t>Project </a:t>
            </a:r>
            <a:r>
              <a:rPr spc="-15" dirty="0"/>
              <a:t>1-A </a:t>
            </a:r>
            <a:r>
              <a:rPr spc="-20" dirty="0"/>
              <a:t>Mock</a:t>
            </a:r>
            <a:r>
              <a:rPr spc="75" dirty="0"/>
              <a:t> </a:t>
            </a:r>
            <a:r>
              <a:rPr spc="-5" dirty="0"/>
              <a:t>1</a:t>
            </a:r>
          </a:p>
          <a:p>
            <a:pPr marL="12700">
              <a:lnSpc>
                <a:spcPct val="100000"/>
              </a:lnSpc>
            </a:pPr>
            <a:r>
              <a:rPr spc="-10" dirty="0"/>
              <a:t>Presenation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294F10B-1C32-4AF6-AEF0-74C78EF85F52}" type="datetime1">
              <a:rPr lang="en-US" smtClean="0"/>
              <a:t>5/27/2021</a:t>
            </a:fld>
            <a:endParaRPr lang="en-US"/>
          </a:p>
        </p:txBody>
      </p:sp>
      <p:sp>
        <p:nvSpPr>
          <p:cNvPr id="6" name="Holder 6"/>
          <p:cNvSpPr>
            <a:spLocks noGrp="1"/>
          </p:cNvSpPr>
          <p:nvPr>
            <p:ph type="sldNum" sz="quarter" idx="7"/>
          </p:nvPr>
        </p:nvSpPr>
        <p:spPr/>
        <p:txBody>
          <a:bodyPr lIns="0" tIns="0" rIns="0" bIns="0"/>
          <a:lstStyle>
            <a:lvl1pPr>
              <a:defRPr sz="1400" b="0" i="0">
                <a:solidFill>
                  <a:srgbClr val="404040"/>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404040"/>
                </a:solidFill>
                <a:latin typeface="Arial"/>
                <a:cs typeface="Arial"/>
              </a:defRPr>
            </a:lvl1pPr>
          </a:lstStyle>
          <a:p>
            <a:pPr marL="12700">
              <a:lnSpc>
                <a:spcPts val="1639"/>
              </a:lnSpc>
            </a:pPr>
            <a:r>
              <a:rPr spc="-5" dirty="0"/>
              <a:t>SE </a:t>
            </a:r>
            <a:r>
              <a:rPr spc="-15" dirty="0"/>
              <a:t>Mini </a:t>
            </a:r>
            <a:r>
              <a:rPr spc="-10" dirty="0"/>
              <a:t>Project </a:t>
            </a:r>
            <a:r>
              <a:rPr spc="-15" dirty="0"/>
              <a:t>1-A </a:t>
            </a:r>
            <a:r>
              <a:rPr spc="-20" dirty="0"/>
              <a:t>Mock</a:t>
            </a:r>
            <a:r>
              <a:rPr spc="75" dirty="0"/>
              <a:t> </a:t>
            </a:r>
            <a:r>
              <a:rPr spc="-5" dirty="0"/>
              <a:t>1</a:t>
            </a:r>
          </a:p>
          <a:p>
            <a:pPr marL="12700">
              <a:lnSpc>
                <a:spcPct val="100000"/>
              </a:lnSpc>
            </a:pPr>
            <a:r>
              <a:rPr spc="-10" dirty="0"/>
              <a:t>Presenation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35C4DB3-BC59-41FD-8F46-C83FFDFC95DC}" type="datetime1">
              <a:rPr lang="en-US" smtClean="0"/>
              <a:t>5/27/2021</a:t>
            </a:fld>
            <a:endParaRPr lang="en-US"/>
          </a:p>
        </p:txBody>
      </p:sp>
      <p:sp>
        <p:nvSpPr>
          <p:cNvPr id="7" name="Holder 7"/>
          <p:cNvSpPr>
            <a:spLocks noGrp="1"/>
          </p:cNvSpPr>
          <p:nvPr>
            <p:ph type="sldNum" sz="quarter" idx="7"/>
          </p:nvPr>
        </p:nvSpPr>
        <p:spPr/>
        <p:txBody>
          <a:bodyPr lIns="0" tIns="0" rIns="0" bIns="0"/>
          <a:lstStyle>
            <a:lvl1pPr>
              <a:defRPr sz="1400" b="0" i="0">
                <a:solidFill>
                  <a:srgbClr val="404040"/>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9F1C3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404040"/>
                </a:solidFill>
                <a:latin typeface="Arial"/>
                <a:cs typeface="Arial"/>
              </a:defRPr>
            </a:lvl1pPr>
          </a:lstStyle>
          <a:p>
            <a:pPr marL="12700">
              <a:lnSpc>
                <a:spcPts val="1639"/>
              </a:lnSpc>
            </a:pPr>
            <a:r>
              <a:rPr spc="-5" dirty="0"/>
              <a:t>SE </a:t>
            </a:r>
            <a:r>
              <a:rPr spc="-15" dirty="0"/>
              <a:t>Mini </a:t>
            </a:r>
            <a:r>
              <a:rPr spc="-10" dirty="0"/>
              <a:t>Project </a:t>
            </a:r>
            <a:r>
              <a:rPr spc="-15" dirty="0"/>
              <a:t>1-A </a:t>
            </a:r>
            <a:r>
              <a:rPr spc="-20" dirty="0"/>
              <a:t>Mock</a:t>
            </a:r>
            <a:r>
              <a:rPr spc="75" dirty="0"/>
              <a:t> </a:t>
            </a:r>
            <a:r>
              <a:rPr spc="-5" dirty="0"/>
              <a:t>1</a:t>
            </a:r>
          </a:p>
          <a:p>
            <a:pPr marL="12700">
              <a:lnSpc>
                <a:spcPct val="100000"/>
              </a:lnSpc>
            </a:pPr>
            <a:r>
              <a:rPr spc="-10" dirty="0"/>
              <a:t>Presenation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66F7C46-38A0-4521-A1D2-1DD9C1E1E797}" type="datetime1">
              <a:rPr lang="en-US" smtClean="0"/>
              <a:t>5/27/2021</a:t>
            </a:fld>
            <a:endParaRPr lang="en-US"/>
          </a:p>
        </p:txBody>
      </p:sp>
      <p:sp>
        <p:nvSpPr>
          <p:cNvPr id="5" name="Holder 5"/>
          <p:cNvSpPr>
            <a:spLocks noGrp="1"/>
          </p:cNvSpPr>
          <p:nvPr>
            <p:ph type="sldNum" sz="quarter" idx="7"/>
          </p:nvPr>
        </p:nvSpPr>
        <p:spPr/>
        <p:txBody>
          <a:bodyPr lIns="0" tIns="0" rIns="0" bIns="0"/>
          <a:lstStyle>
            <a:lvl1pPr>
              <a:defRPr sz="1400" b="0" i="0">
                <a:solidFill>
                  <a:srgbClr val="404040"/>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404040"/>
                </a:solidFill>
                <a:latin typeface="Arial"/>
                <a:cs typeface="Arial"/>
              </a:defRPr>
            </a:lvl1pPr>
          </a:lstStyle>
          <a:p>
            <a:pPr marL="12700">
              <a:lnSpc>
                <a:spcPts val="1639"/>
              </a:lnSpc>
            </a:pPr>
            <a:r>
              <a:rPr spc="-5" dirty="0"/>
              <a:t>SE </a:t>
            </a:r>
            <a:r>
              <a:rPr spc="-15" dirty="0"/>
              <a:t>Mini </a:t>
            </a:r>
            <a:r>
              <a:rPr spc="-10" dirty="0"/>
              <a:t>Project </a:t>
            </a:r>
            <a:r>
              <a:rPr spc="-15" dirty="0"/>
              <a:t>1-A </a:t>
            </a:r>
            <a:r>
              <a:rPr spc="-20" dirty="0"/>
              <a:t>Mock</a:t>
            </a:r>
            <a:r>
              <a:rPr spc="75" dirty="0"/>
              <a:t> </a:t>
            </a:r>
            <a:r>
              <a:rPr spc="-5" dirty="0"/>
              <a:t>1</a:t>
            </a:r>
          </a:p>
          <a:p>
            <a:pPr marL="12700">
              <a:lnSpc>
                <a:spcPct val="100000"/>
              </a:lnSpc>
            </a:pPr>
            <a:r>
              <a:rPr spc="-10" dirty="0"/>
              <a:t>Presenation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6163250-7B3D-4A1F-86B8-787FF4C7B757}" type="datetime1">
              <a:rPr lang="en-US" smtClean="0"/>
              <a:t>5/27/2021</a:t>
            </a:fld>
            <a:endParaRPr lang="en-US"/>
          </a:p>
        </p:txBody>
      </p:sp>
      <p:sp>
        <p:nvSpPr>
          <p:cNvPr id="4" name="Holder 4"/>
          <p:cNvSpPr>
            <a:spLocks noGrp="1"/>
          </p:cNvSpPr>
          <p:nvPr>
            <p:ph type="sldNum" sz="quarter" idx="7"/>
          </p:nvPr>
        </p:nvSpPr>
        <p:spPr/>
        <p:txBody>
          <a:bodyPr lIns="0" tIns="0" rIns="0" bIns="0"/>
          <a:lstStyle>
            <a:lvl1pPr>
              <a:defRPr sz="1400" b="0" i="0">
                <a:solidFill>
                  <a:srgbClr val="404040"/>
                </a:solidFill>
                <a:latin typeface="Arial"/>
                <a:cs typeface="Arial"/>
              </a:defRPr>
            </a:lvl1pPr>
          </a:lstStyle>
          <a:p>
            <a:pPr marL="38100">
              <a:lnSpc>
                <a:spcPts val="1639"/>
              </a:lnSpc>
            </a:pPr>
            <a:fld id="{81D60167-4931-47E6-BA6A-407CBD079E47}" type="slidenum">
              <a:rPr spc="-5" dirty="0"/>
              <a:t>‹#›</a:t>
            </a:fld>
            <a:endParaRPr spc="-5" dirty="0"/>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bg object 16"/>
          <p:cNvSpPr/>
          <p:nvPr/>
        </p:nvSpPr>
        <p:spPr>
          <a:xfrm>
            <a:off x="397763" y="1126236"/>
            <a:ext cx="8353425" cy="0"/>
          </a:xfrm>
          <a:custGeom>
            <a:avLst/>
            <a:gdLst/>
            <a:ahLst/>
            <a:cxnLst/>
            <a:rect l="l" t="t" r="r" b="b"/>
            <a:pathLst>
              <a:path w="8353425">
                <a:moveTo>
                  <a:pt x="0" y="0"/>
                </a:moveTo>
                <a:lnTo>
                  <a:pt x="8353425" y="0"/>
                </a:lnTo>
              </a:path>
            </a:pathLst>
          </a:custGeom>
          <a:ln w="9144">
            <a:solidFill>
              <a:srgbClr val="404040"/>
            </a:solidFill>
          </a:ln>
        </p:spPr>
        <p:txBody>
          <a:bodyPr wrap="square" lIns="0" tIns="0" rIns="0" bIns="0" rtlCol="0"/>
          <a:lstStyle/>
          <a:p>
            <a:endParaRPr/>
          </a:p>
        </p:txBody>
      </p:sp>
      <p:sp>
        <p:nvSpPr>
          <p:cNvPr id="17" name="bg object 17"/>
          <p:cNvSpPr/>
          <p:nvPr/>
        </p:nvSpPr>
        <p:spPr>
          <a:xfrm>
            <a:off x="397763" y="6310884"/>
            <a:ext cx="6193155" cy="0"/>
          </a:xfrm>
          <a:custGeom>
            <a:avLst/>
            <a:gdLst/>
            <a:ahLst/>
            <a:cxnLst/>
            <a:rect l="l" t="t" r="r" b="b"/>
            <a:pathLst>
              <a:path w="6193155">
                <a:moveTo>
                  <a:pt x="0" y="0"/>
                </a:moveTo>
                <a:lnTo>
                  <a:pt x="6192774" y="0"/>
                </a:lnTo>
              </a:path>
            </a:pathLst>
          </a:custGeom>
          <a:ln w="9144">
            <a:solidFill>
              <a:srgbClr val="404040"/>
            </a:solidFill>
          </a:ln>
        </p:spPr>
        <p:txBody>
          <a:bodyPr wrap="square" lIns="0" tIns="0" rIns="0" bIns="0" rtlCol="0"/>
          <a:lstStyle/>
          <a:p>
            <a:endParaRPr/>
          </a:p>
        </p:txBody>
      </p:sp>
      <p:sp>
        <p:nvSpPr>
          <p:cNvPr id="18" name="bg object 18"/>
          <p:cNvSpPr/>
          <p:nvPr/>
        </p:nvSpPr>
        <p:spPr>
          <a:xfrm>
            <a:off x="973836" y="6384035"/>
            <a:ext cx="0" cy="360680"/>
          </a:xfrm>
          <a:custGeom>
            <a:avLst/>
            <a:gdLst/>
            <a:ahLst/>
            <a:cxnLst/>
            <a:rect l="l" t="t" r="r" b="b"/>
            <a:pathLst>
              <a:path h="360679">
                <a:moveTo>
                  <a:pt x="0" y="0"/>
                </a:moveTo>
                <a:lnTo>
                  <a:pt x="0" y="360362"/>
                </a:lnTo>
              </a:path>
            </a:pathLst>
          </a:custGeom>
          <a:ln w="9144">
            <a:solidFill>
              <a:srgbClr val="0D0D0D"/>
            </a:solidFill>
          </a:ln>
        </p:spPr>
        <p:txBody>
          <a:bodyPr wrap="square" lIns="0" tIns="0" rIns="0" bIns="0" rtlCol="0"/>
          <a:lstStyle/>
          <a:p>
            <a:endParaRPr/>
          </a:p>
        </p:txBody>
      </p:sp>
      <p:sp>
        <p:nvSpPr>
          <p:cNvPr id="19" name="bg object 19"/>
          <p:cNvSpPr/>
          <p:nvPr/>
        </p:nvSpPr>
        <p:spPr>
          <a:xfrm>
            <a:off x="6684264" y="5733287"/>
            <a:ext cx="2176355" cy="8681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416177" y="1064768"/>
            <a:ext cx="6191250" cy="453390"/>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510641" y="1496829"/>
            <a:ext cx="8021320" cy="3067685"/>
          </a:xfrm>
          <a:prstGeom prst="rect">
            <a:avLst/>
          </a:prstGeom>
        </p:spPr>
        <p:txBody>
          <a:bodyPr wrap="square" lIns="0" tIns="0" rIns="0" bIns="0">
            <a:spAutoFit/>
          </a:bodyPr>
          <a:lstStyle>
            <a:lvl1pPr>
              <a:defRPr sz="25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1107744" y="6329560"/>
            <a:ext cx="2176145" cy="436879"/>
          </a:xfrm>
          <a:prstGeom prst="rect">
            <a:avLst/>
          </a:prstGeom>
        </p:spPr>
        <p:txBody>
          <a:bodyPr wrap="square" lIns="0" tIns="0" rIns="0" bIns="0">
            <a:spAutoFit/>
          </a:bodyPr>
          <a:lstStyle>
            <a:lvl1pPr>
              <a:defRPr sz="1400" b="0" i="0">
                <a:solidFill>
                  <a:srgbClr val="404040"/>
                </a:solidFill>
                <a:latin typeface="Arial"/>
                <a:cs typeface="Arial"/>
              </a:defRPr>
            </a:lvl1pPr>
          </a:lstStyle>
          <a:p>
            <a:pPr marL="12700">
              <a:lnSpc>
                <a:spcPts val="1639"/>
              </a:lnSpc>
            </a:pPr>
            <a:r>
              <a:rPr spc="-5" dirty="0"/>
              <a:t>SE </a:t>
            </a:r>
            <a:r>
              <a:rPr spc="-15" dirty="0"/>
              <a:t>Mini </a:t>
            </a:r>
            <a:r>
              <a:rPr spc="-10" dirty="0"/>
              <a:t>Project </a:t>
            </a:r>
            <a:r>
              <a:rPr spc="-15" dirty="0"/>
              <a:t>1-A </a:t>
            </a:r>
            <a:r>
              <a:rPr spc="-20" dirty="0"/>
              <a:t>Mock</a:t>
            </a:r>
            <a:r>
              <a:rPr spc="75" dirty="0"/>
              <a:t> </a:t>
            </a:r>
            <a:r>
              <a:rPr spc="-5" dirty="0"/>
              <a:t>1</a:t>
            </a:r>
          </a:p>
          <a:p>
            <a:pPr marL="12700">
              <a:lnSpc>
                <a:spcPct val="100000"/>
              </a:lnSpc>
            </a:pPr>
            <a:r>
              <a:rPr spc="-10" dirty="0"/>
              <a:t>Presenation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2ACE0CF7-BE2A-4445-97F0-185FBB0CD434}" type="datetime1">
              <a:rPr lang="en-US" smtClean="0"/>
              <a:t>5/27/2021</a:t>
            </a:fld>
            <a:endParaRPr lang="en-US"/>
          </a:p>
        </p:txBody>
      </p:sp>
      <p:sp>
        <p:nvSpPr>
          <p:cNvPr id="6" name="Holder 6"/>
          <p:cNvSpPr>
            <a:spLocks noGrp="1"/>
          </p:cNvSpPr>
          <p:nvPr>
            <p:ph type="sldNum" sz="quarter" idx="7"/>
          </p:nvPr>
        </p:nvSpPr>
        <p:spPr>
          <a:xfrm>
            <a:off x="521817" y="6436240"/>
            <a:ext cx="271780" cy="223520"/>
          </a:xfrm>
          <a:prstGeom prst="rect">
            <a:avLst/>
          </a:prstGeom>
        </p:spPr>
        <p:txBody>
          <a:bodyPr wrap="square" lIns="0" tIns="0" rIns="0" bIns="0">
            <a:spAutoFit/>
          </a:bodyPr>
          <a:lstStyle>
            <a:lvl1pPr>
              <a:defRPr sz="1400" b="0" i="0">
                <a:solidFill>
                  <a:srgbClr val="404040"/>
                </a:solidFill>
                <a:latin typeface="Arial"/>
                <a:cs typeface="Arial"/>
              </a:defRPr>
            </a:lvl1pPr>
          </a:lstStyle>
          <a:p>
            <a:pPr marL="38100">
              <a:lnSpc>
                <a:spcPts val="1639"/>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owardsdatascience.com/build-your-own-audiobook-in-7-lines-of-python-code-bfd805fca4b1" TargetMode="External"/><Relationship Id="rId2" Type="http://schemas.openxmlformats.org/officeDocument/2006/relationships/hyperlink" Target="https://github.com/shayanalibhatti/Designing-a-PDF-Audiobook-using-Python/projects" TargetMode="External"/><Relationship Id="rId1" Type="http://schemas.openxmlformats.org/officeDocument/2006/relationships/slideLayout" Target="../slideLayouts/slideLayout2.xml"/><Relationship Id="rId4" Type="http://schemas.openxmlformats.org/officeDocument/2006/relationships/hyperlink" Target="https://dev.to/mustafaanaskh99/convert-any-pdf-file-into-an-audio-book-with-python-1gk4"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shayanalibhatti/PDF_text_to_audio_converter/blob/master/audiobook%20image.png?raw=tru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9F1C3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Ramrao </a:t>
            </a:r>
            <a:r>
              <a:rPr spc="-20" dirty="0"/>
              <a:t>Adik </a:t>
            </a:r>
            <a:r>
              <a:rPr dirty="0"/>
              <a:t>Institute </a:t>
            </a:r>
            <a:r>
              <a:rPr spc="-5" dirty="0"/>
              <a:t>of</a:t>
            </a:r>
            <a:r>
              <a:rPr spc="-110" dirty="0"/>
              <a:t> </a:t>
            </a:r>
            <a:r>
              <a:rPr spc="-25" dirty="0"/>
              <a:t>Technology</a:t>
            </a:r>
          </a:p>
        </p:txBody>
      </p:sp>
      <p:sp>
        <p:nvSpPr>
          <p:cNvPr id="4" name="object 4"/>
          <p:cNvSpPr txBox="1">
            <a:spLocks noGrp="1"/>
          </p:cNvSpPr>
          <p:nvPr>
            <p:ph type="body" idx="1"/>
          </p:nvPr>
        </p:nvSpPr>
        <p:spPr>
          <a:xfrm>
            <a:off x="524764" y="1403928"/>
            <a:ext cx="8021320" cy="5003293"/>
          </a:xfrm>
          <a:prstGeom prst="rect">
            <a:avLst/>
          </a:prstGeom>
        </p:spPr>
        <p:txBody>
          <a:bodyPr vert="horz" wrap="square" lIns="0" tIns="85725" rIns="0" bIns="0" rtlCol="0">
            <a:spAutoFit/>
          </a:bodyPr>
          <a:lstStyle/>
          <a:p>
            <a:pPr marL="673735" algn="ctr">
              <a:lnSpc>
                <a:spcPct val="100000"/>
              </a:lnSpc>
              <a:spcBef>
                <a:spcPts val="675"/>
              </a:spcBef>
            </a:pPr>
            <a:r>
              <a:rPr spc="-5" dirty="0"/>
              <a:t>Department </a:t>
            </a:r>
            <a:r>
              <a:rPr dirty="0"/>
              <a:t>of Computer </a:t>
            </a:r>
            <a:r>
              <a:rPr spc="-5" dirty="0"/>
              <a:t>Engineering</a:t>
            </a:r>
          </a:p>
          <a:p>
            <a:pPr marL="563880" algn="ctr">
              <a:lnSpc>
                <a:spcPct val="100000"/>
              </a:lnSpc>
              <a:spcBef>
                <a:spcPts val="665"/>
              </a:spcBef>
            </a:pPr>
            <a:r>
              <a:rPr sz="2800" i="1" spc="5" dirty="0">
                <a:latin typeface="Arial"/>
                <a:cs typeface="Arial"/>
              </a:rPr>
              <a:t>SE </a:t>
            </a:r>
            <a:r>
              <a:rPr sz="2800" i="1" spc="-5" dirty="0">
                <a:latin typeface="Arial"/>
                <a:cs typeface="Arial"/>
              </a:rPr>
              <a:t>MINI </a:t>
            </a:r>
            <a:r>
              <a:rPr sz="2800" i="1" dirty="0">
                <a:latin typeface="Arial"/>
                <a:cs typeface="Arial"/>
              </a:rPr>
              <a:t>Project </a:t>
            </a:r>
            <a:r>
              <a:rPr sz="2800" i="1" spc="-5" dirty="0">
                <a:latin typeface="Arial"/>
                <a:cs typeface="Arial"/>
              </a:rPr>
              <a:t>Mock </a:t>
            </a:r>
            <a:r>
              <a:rPr sz="2800" i="1" spc="5" dirty="0">
                <a:latin typeface="Arial"/>
                <a:cs typeface="Arial"/>
              </a:rPr>
              <a:t>1</a:t>
            </a:r>
            <a:r>
              <a:rPr sz="2800" i="1" spc="-40" dirty="0">
                <a:latin typeface="Arial"/>
                <a:cs typeface="Arial"/>
              </a:rPr>
              <a:t> </a:t>
            </a:r>
            <a:r>
              <a:rPr sz="2800" i="1" dirty="0">
                <a:latin typeface="Arial"/>
                <a:cs typeface="Arial"/>
              </a:rPr>
              <a:t>Presentation</a:t>
            </a:r>
            <a:endParaRPr sz="2800" dirty="0">
              <a:latin typeface="Arial"/>
              <a:cs typeface="Arial"/>
            </a:endParaRPr>
          </a:p>
          <a:p>
            <a:pPr marR="16510" algn="ctr">
              <a:lnSpc>
                <a:spcPct val="100000"/>
              </a:lnSpc>
              <a:spcBef>
                <a:spcPts val="675"/>
              </a:spcBef>
            </a:pPr>
            <a:r>
              <a:rPr sz="2800" i="1" dirty="0">
                <a:latin typeface="Arial"/>
                <a:cs typeface="Arial"/>
              </a:rPr>
              <a:t>On</a:t>
            </a:r>
            <a:endParaRPr sz="2800" dirty="0">
              <a:latin typeface="Arial"/>
              <a:cs typeface="Arial"/>
            </a:endParaRPr>
          </a:p>
          <a:p>
            <a:pPr marR="21590" algn="ctr">
              <a:lnSpc>
                <a:spcPct val="100000"/>
              </a:lnSpc>
              <a:spcBef>
                <a:spcPts val="670"/>
              </a:spcBef>
            </a:pPr>
            <a:r>
              <a:rPr sz="2800" i="1" spc="-5" dirty="0">
                <a:latin typeface="Arial"/>
                <a:cs typeface="Arial"/>
              </a:rPr>
              <a:t>“</a:t>
            </a:r>
            <a:r>
              <a:rPr lang="en-US" sz="2800" i="1" spc="-5" dirty="0"/>
              <a:t>Creating Audio Book Using Python</a:t>
            </a:r>
            <a:r>
              <a:rPr sz="2800" i="1" spc="5" dirty="0">
                <a:latin typeface="Arial"/>
                <a:cs typeface="Arial"/>
              </a:rPr>
              <a:t>”</a:t>
            </a:r>
            <a:endParaRPr sz="2800" dirty="0">
              <a:latin typeface="Arial"/>
              <a:cs typeface="Arial"/>
            </a:endParaRPr>
          </a:p>
          <a:p>
            <a:pPr marR="8255" algn="ctr">
              <a:lnSpc>
                <a:spcPct val="100000"/>
              </a:lnSpc>
              <a:spcBef>
                <a:spcPts val="675"/>
              </a:spcBef>
            </a:pPr>
            <a:r>
              <a:rPr sz="2800" spc="-5" dirty="0"/>
              <a:t>By</a:t>
            </a:r>
            <a:endParaRPr sz="2800" dirty="0"/>
          </a:p>
          <a:p>
            <a:pPr algn="ctr">
              <a:lnSpc>
                <a:spcPct val="100000"/>
              </a:lnSpc>
              <a:spcBef>
                <a:spcPts val="1250"/>
              </a:spcBef>
              <a:tabLst>
                <a:tab pos="5289550" algn="l"/>
              </a:tabLst>
            </a:pPr>
            <a:r>
              <a:rPr dirty="0"/>
              <a:t>Roll No.	</a:t>
            </a:r>
            <a:r>
              <a:rPr spc="-5" dirty="0"/>
              <a:t>Name </a:t>
            </a:r>
            <a:r>
              <a:rPr dirty="0"/>
              <a:t>of</a:t>
            </a:r>
            <a:r>
              <a:rPr spc="-30" dirty="0"/>
              <a:t> </a:t>
            </a:r>
            <a:r>
              <a:rPr dirty="0"/>
              <a:t>Students</a:t>
            </a:r>
            <a:endParaRPr lang="en-US" dirty="0"/>
          </a:p>
          <a:p>
            <a:pPr algn="l">
              <a:lnSpc>
                <a:spcPct val="100000"/>
              </a:lnSpc>
              <a:spcBef>
                <a:spcPts val="1250"/>
              </a:spcBef>
              <a:tabLst>
                <a:tab pos="5289550" algn="l"/>
              </a:tabLst>
            </a:pPr>
            <a:r>
              <a:rPr lang="en-US" sz="2000" dirty="0"/>
              <a:t>  19CE1076                                                        </a:t>
            </a:r>
            <a:r>
              <a:rPr lang="en-US" sz="1600" dirty="0" err="1"/>
              <a:t>Pranav</a:t>
            </a:r>
            <a:r>
              <a:rPr lang="en-US" sz="1600" dirty="0"/>
              <a:t> </a:t>
            </a:r>
            <a:r>
              <a:rPr lang="en-US" sz="1600" dirty="0" err="1"/>
              <a:t>Kokate</a:t>
            </a:r>
            <a:r>
              <a:rPr lang="en-US" sz="1600" dirty="0"/>
              <a:t> </a:t>
            </a:r>
          </a:p>
          <a:p>
            <a:pPr algn="l">
              <a:lnSpc>
                <a:spcPct val="100000"/>
              </a:lnSpc>
              <a:spcBef>
                <a:spcPts val="1250"/>
              </a:spcBef>
              <a:tabLst>
                <a:tab pos="5289550" algn="l"/>
              </a:tabLst>
            </a:pPr>
            <a:r>
              <a:rPr lang="en-US" sz="2000" dirty="0"/>
              <a:t>  19CE1110                                                        </a:t>
            </a:r>
            <a:r>
              <a:rPr lang="en-US" sz="1600" dirty="0" err="1"/>
              <a:t>Prakash</a:t>
            </a:r>
            <a:r>
              <a:rPr lang="en-US" sz="1600" dirty="0"/>
              <a:t> </a:t>
            </a:r>
            <a:r>
              <a:rPr lang="en-US" sz="1600" dirty="0" err="1"/>
              <a:t>Vallal</a:t>
            </a:r>
            <a:endParaRPr lang="en-US" sz="1600" dirty="0"/>
          </a:p>
          <a:p>
            <a:pPr algn="l">
              <a:lnSpc>
                <a:spcPct val="100000"/>
              </a:lnSpc>
              <a:spcBef>
                <a:spcPts val="1250"/>
              </a:spcBef>
              <a:tabLst>
                <a:tab pos="5289550" algn="l"/>
              </a:tabLst>
            </a:pPr>
            <a:r>
              <a:rPr lang="en-US" sz="2000" dirty="0"/>
              <a:t>  19CE1042                      </a:t>
            </a:r>
            <a:r>
              <a:rPr lang="en-US" sz="2000" dirty="0" smtClean="0"/>
              <a:t>Ms. Puja </a:t>
            </a:r>
            <a:r>
              <a:rPr lang="en-US" sz="2000" dirty="0"/>
              <a:t>Padiya       </a:t>
            </a:r>
            <a:r>
              <a:rPr lang="en-US" sz="1600" dirty="0" smtClean="0"/>
              <a:t>Suprith  </a:t>
            </a:r>
            <a:r>
              <a:rPr lang="en-US" sz="1600" dirty="0"/>
              <a:t>KS</a:t>
            </a:r>
          </a:p>
          <a:p>
            <a:pPr algn="l">
              <a:lnSpc>
                <a:spcPct val="100000"/>
              </a:lnSpc>
              <a:spcBef>
                <a:spcPts val="1250"/>
              </a:spcBef>
              <a:tabLst>
                <a:tab pos="5289550" algn="l"/>
              </a:tabLst>
            </a:pPr>
            <a:r>
              <a:rPr lang="en-US" sz="2000" dirty="0"/>
              <a:t>  19CE1007                                                         </a:t>
            </a:r>
            <a:r>
              <a:rPr lang="en-US" sz="1600" dirty="0"/>
              <a:t>Nikhil </a:t>
            </a:r>
            <a:r>
              <a:rPr lang="en-US" sz="1600" dirty="0" err="1"/>
              <a:t>Jamdar</a:t>
            </a:r>
            <a:endParaRPr sz="1600" dirty="0"/>
          </a:p>
        </p:txBody>
      </p:sp>
      <p:sp>
        <p:nvSpPr>
          <p:cNvPr id="5" name="object 5"/>
          <p:cNvSpPr txBox="1"/>
          <p:nvPr/>
        </p:nvSpPr>
        <p:spPr>
          <a:xfrm>
            <a:off x="3163254" y="5037115"/>
            <a:ext cx="2270125" cy="396904"/>
          </a:xfrm>
          <a:prstGeom prst="rect">
            <a:avLst/>
          </a:prstGeom>
        </p:spPr>
        <p:txBody>
          <a:bodyPr vert="horz" wrap="square" lIns="0" tIns="12065" rIns="0" bIns="0" rtlCol="0">
            <a:spAutoFit/>
          </a:bodyPr>
          <a:lstStyle/>
          <a:p>
            <a:pPr marL="12700" marR="5080" indent="347345">
              <a:lnSpc>
                <a:spcPct val="100000"/>
              </a:lnSpc>
              <a:spcBef>
                <a:spcPts val="95"/>
              </a:spcBef>
            </a:pPr>
            <a:r>
              <a:rPr sz="2500" b="1" dirty="0">
                <a:solidFill>
                  <a:srgbClr val="FFFFFF"/>
                </a:solidFill>
                <a:latin typeface="Arial"/>
                <a:cs typeface="Arial"/>
              </a:rPr>
              <a:t>Guided by</a:t>
            </a:r>
            <a:endParaRPr sz="2500" dirty="0">
              <a:latin typeface="Arial"/>
              <a:cs typeface="Arial"/>
            </a:endParaRPr>
          </a:p>
        </p:txBody>
      </p:sp>
      <p:sp>
        <p:nvSpPr>
          <p:cNvPr id="6" name="object 6"/>
          <p:cNvSpPr/>
          <p:nvPr/>
        </p:nvSpPr>
        <p:spPr>
          <a:xfrm>
            <a:off x="3203448" y="131063"/>
            <a:ext cx="2663952" cy="94792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191250" cy="369332"/>
          </a:xfrm>
        </p:spPr>
        <p:txBody>
          <a:bodyPr/>
          <a:lstStyle/>
          <a:p>
            <a:r>
              <a:rPr lang="en-US" sz="2400" dirty="0" smtClean="0">
                <a:solidFill>
                  <a:srgbClr val="C00000"/>
                </a:solidFill>
              </a:rPr>
              <a:t>Process Diagram</a:t>
            </a:r>
            <a:endParaRPr lang="en-IN" sz="2400" dirty="0">
              <a:solidFill>
                <a:srgbClr val="C00000"/>
              </a:solidFill>
            </a:endParaRPr>
          </a:p>
        </p:txBody>
      </p:sp>
      <p:sp>
        <p:nvSpPr>
          <p:cNvPr id="4" name="Footer Placeholder 3"/>
          <p:cNvSpPr>
            <a:spLocks noGrp="1"/>
          </p:cNvSpPr>
          <p:nvPr>
            <p:ph type="ftr" sz="quarter" idx="5"/>
          </p:nvPr>
        </p:nvSpPr>
        <p:spPr/>
        <p:txBody>
          <a:bodyPr/>
          <a:lstStyle/>
          <a:p>
            <a:pPr marL="12700">
              <a:lnSpc>
                <a:spcPts val="1639"/>
              </a:lnSpc>
            </a:pPr>
            <a:r>
              <a:rPr lang="en-IN" spc="-5" dirty="0" smtClean="0"/>
              <a:t>SE </a:t>
            </a:r>
            <a:r>
              <a:rPr lang="en-IN" spc="-15" dirty="0" smtClean="0"/>
              <a:t>Mini </a:t>
            </a:r>
            <a:r>
              <a:rPr lang="en-IN" spc="-10" dirty="0" smtClean="0"/>
              <a:t>Project </a:t>
            </a:r>
            <a:r>
              <a:rPr lang="en-IN" spc="-15" dirty="0" smtClean="0"/>
              <a:t>1-A </a:t>
            </a:r>
            <a:r>
              <a:rPr lang="en-IN" spc="-20" dirty="0" smtClean="0"/>
              <a:t>Mock</a:t>
            </a:r>
            <a:r>
              <a:rPr lang="en-IN" spc="75" dirty="0" smtClean="0"/>
              <a:t> </a:t>
            </a:r>
            <a:r>
              <a:rPr lang="en-IN" spc="-5" dirty="0" smtClean="0"/>
              <a:t>1</a:t>
            </a:r>
          </a:p>
          <a:p>
            <a:pPr marL="12700">
              <a:lnSpc>
                <a:spcPct val="100000"/>
              </a:lnSpc>
            </a:pPr>
            <a:r>
              <a:rPr lang="en-IN" spc="-10" dirty="0" smtClean="0"/>
              <a:t>Presentation</a:t>
            </a:r>
            <a:endParaRPr lang="en-IN" spc="-10" dirty="0"/>
          </a:p>
        </p:txBody>
      </p:sp>
      <p:sp>
        <p:nvSpPr>
          <p:cNvPr id="5" name="Slide Number Placeholder 4"/>
          <p:cNvSpPr>
            <a:spLocks noGrp="1"/>
          </p:cNvSpPr>
          <p:nvPr>
            <p:ph type="sldNum" sz="quarter" idx="7"/>
          </p:nvPr>
        </p:nvSpPr>
        <p:spPr/>
        <p:txBody>
          <a:bodyPr/>
          <a:lstStyle/>
          <a:p>
            <a:pPr marL="38100">
              <a:lnSpc>
                <a:spcPts val="1639"/>
              </a:lnSpc>
            </a:pPr>
            <a:fld id="{81D60167-4931-47E6-BA6A-407CBD079E47}" type="slidenum">
              <a:rPr lang="en-IN" spc="-5" smtClean="0"/>
              <a:t>10</a:t>
            </a:fld>
            <a:endParaRPr lang="en-IN" spc="-5" dirty="0"/>
          </a:p>
        </p:txBody>
      </p:sp>
      <p:pic>
        <p:nvPicPr>
          <p:cNvPr id="2050" name="Picture 2" descr="C:\Users\Pranav\Desktop\.py file\mini p\Processdiagra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294615"/>
            <a:ext cx="4349750" cy="4615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5922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3581400" cy="369332"/>
          </a:xfrm>
        </p:spPr>
        <p:txBody>
          <a:bodyPr/>
          <a:lstStyle/>
          <a:p>
            <a:r>
              <a:rPr lang="en-US" sz="2400" dirty="0" smtClean="0">
                <a:solidFill>
                  <a:srgbClr val="C00000"/>
                </a:solidFill>
              </a:rPr>
              <a:t>Implementation</a:t>
            </a:r>
            <a:endParaRPr lang="en-IN" sz="2400" dirty="0">
              <a:solidFill>
                <a:srgbClr val="C00000"/>
              </a:solidFill>
            </a:endParaRPr>
          </a:p>
        </p:txBody>
      </p:sp>
      <p:sp>
        <p:nvSpPr>
          <p:cNvPr id="4" name="Footer Placeholder 3"/>
          <p:cNvSpPr>
            <a:spLocks noGrp="1"/>
          </p:cNvSpPr>
          <p:nvPr>
            <p:ph type="ftr" sz="quarter" idx="5"/>
          </p:nvPr>
        </p:nvSpPr>
        <p:spPr/>
        <p:txBody>
          <a:bodyPr/>
          <a:lstStyle/>
          <a:p>
            <a:pPr marL="12700">
              <a:lnSpc>
                <a:spcPts val="1639"/>
              </a:lnSpc>
            </a:pPr>
            <a:r>
              <a:rPr lang="en-IN" spc="-5" dirty="0" smtClean="0"/>
              <a:t>SE </a:t>
            </a:r>
            <a:r>
              <a:rPr lang="en-IN" spc="-15" dirty="0" smtClean="0"/>
              <a:t>Mini </a:t>
            </a:r>
            <a:r>
              <a:rPr lang="en-IN" spc="-10" dirty="0" smtClean="0"/>
              <a:t>Project </a:t>
            </a:r>
            <a:r>
              <a:rPr lang="en-IN" spc="-15" dirty="0" smtClean="0"/>
              <a:t>1-A </a:t>
            </a:r>
            <a:r>
              <a:rPr lang="en-IN" spc="-20" dirty="0" smtClean="0"/>
              <a:t>Mock</a:t>
            </a:r>
            <a:r>
              <a:rPr lang="en-IN" spc="75" dirty="0" smtClean="0"/>
              <a:t> </a:t>
            </a:r>
            <a:r>
              <a:rPr lang="en-IN" spc="-5" dirty="0" smtClean="0"/>
              <a:t>1</a:t>
            </a:r>
          </a:p>
          <a:p>
            <a:pPr marL="12700">
              <a:lnSpc>
                <a:spcPct val="100000"/>
              </a:lnSpc>
            </a:pPr>
            <a:r>
              <a:rPr lang="en-IN" spc="-10" dirty="0" smtClean="0"/>
              <a:t>Presentation</a:t>
            </a:r>
            <a:endParaRPr lang="en-IN" spc="-10" dirty="0"/>
          </a:p>
        </p:txBody>
      </p:sp>
      <p:sp>
        <p:nvSpPr>
          <p:cNvPr id="5" name="Slide Number Placeholder 4"/>
          <p:cNvSpPr>
            <a:spLocks noGrp="1"/>
          </p:cNvSpPr>
          <p:nvPr>
            <p:ph type="sldNum" sz="quarter" idx="7"/>
          </p:nvPr>
        </p:nvSpPr>
        <p:spPr/>
        <p:txBody>
          <a:bodyPr/>
          <a:lstStyle/>
          <a:p>
            <a:pPr marL="38100">
              <a:lnSpc>
                <a:spcPts val="1639"/>
              </a:lnSpc>
            </a:pPr>
            <a:fld id="{81D60167-4931-47E6-BA6A-407CBD079E47}" type="slidenum">
              <a:rPr lang="en-IN" spc="-5" smtClean="0"/>
              <a:t>11</a:t>
            </a:fld>
            <a:endParaRPr lang="en-IN" spc="-5" dirty="0"/>
          </a:p>
        </p:txBody>
      </p:sp>
      <p:pic>
        <p:nvPicPr>
          <p:cNvPr id="3077" name="Picture 5" descr="C:\Users\Pranav\Downloads\WhatsApp Image 2021-05-14 at 12.07.46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981200"/>
            <a:ext cx="2014538" cy="36007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19400" y="1447800"/>
            <a:ext cx="2819400" cy="369332"/>
          </a:xfrm>
          <a:prstGeom prst="rect">
            <a:avLst/>
          </a:prstGeom>
          <a:noFill/>
        </p:spPr>
        <p:txBody>
          <a:bodyPr wrap="square" rtlCol="0">
            <a:spAutoFit/>
          </a:bodyPr>
          <a:lstStyle/>
          <a:p>
            <a:r>
              <a:rPr lang="en-US" dirty="0" smtClean="0"/>
              <a:t>1</a:t>
            </a:r>
            <a:r>
              <a:rPr lang="en-US" baseline="30000" dirty="0" smtClean="0"/>
              <a:t>st</a:t>
            </a:r>
            <a:r>
              <a:rPr lang="en-US" dirty="0" smtClean="0"/>
              <a:t> time implementation.</a:t>
            </a:r>
            <a:endParaRPr lang="en-IN" dirty="0"/>
          </a:p>
        </p:txBody>
      </p:sp>
    </p:spTree>
    <p:extLst>
      <p:ext uri="{BB962C8B-B14F-4D97-AF65-F5344CB8AC3E}">
        <p14:creationId xmlns:p14="http://schemas.microsoft.com/office/powerpoint/2010/main" val="11878808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6191250" cy="430887"/>
          </a:xfrm>
        </p:spPr>
        <p:txBody>
          <a:bodyPr/>
          <a:lstStyle/>
          <a:p>
            <a:r>
              <a:rPr lang="en-US" dirty="0" smtClean="0">
                <a:solidFill>
                  <a:srgbClr val="C00000"/>
                </a:solidFill>
              </a:rPr>
              <a:t>Implementation Contd.</a:t>
            </a:r>
            <a:endParaRPr lang="en-IN" dirty="0"/>
          </a:p>
        </p:txBody>
      </p:sp>
      <p:sp>
        <p:nvSpPr>
          <p:cNvPr id="4" name="Footer Placeholder 3"/>
          <p:cNvSpPr>
            <a:spLocks noGrp="1"/>
          </p:cNvSpPr>
          <p:nvPr>
            <p:ph type="ftr" sz="quarter" idx="5"/>
          </p:nvPr>
        </p:nvSpPr>
        <p:spPr/>
        <p:txBody>
          <a:bodyPr/>
          <a:lstStyle/>
          <a:p>
            <a:pPr marL="12700">
              <a:lnSpc>
                <a:spcPts val="1639"/>
              </a:lnSpc>
            </a:pPr>
            <a:r>
              <a:rPr lang="en-IN" spc="-5" dirty="0" smtClean="0"/>
              <a:t>SE </a:t>
            </a:r>
            <a:r>
              <a:rPr lang="en-IN" spc="-15" dirty="0" smtClean="0"/>
              <a:t>Mini </a:t>
            </a:r>
            <a:r>
              <a:rPr lang="en-IN" spc="-10" dirty="0" smtClean="0"/>
              <a:t>Project </a:t>
            </a:r>
            <a:r>
              <a:rPr lang="en-IN" spc="-15" dirty="0" smtClean="0"/>
              <a:t>1-A </a:t>
            </a:r>
            <a:r>
              <a:rPr lang="en-IN" spc="-20" dirty="0" smtClean="0"/>
              <a:t>Mock</a:t>
            </a:r>
            <a:r>
              <a:rPr lang="en-IN" spc="75" dirty="0" smtClean="0"/>
              <a:t> </a:t>
            </a:r>
            <a:r>
              <a:rPr lang="en-IN" spc="-5" dirty="0" smtClean="0"/>
              <a:t>1</a:t>
            </a:r>
          </a:p>
          <a:p>
            <a:pPr marL="12700">
              <a:lnSpc>
                <a:spcPct val="100000"/>
              </a:lnSpc>
            </a:pPr>
            <a:r>
              <a:rPr lang="en-IN" spc="-10" dirty="0" smtClean="0"/>
              <a:t>Presentation</a:t>
            </a:r>
            <a:endParaRPr lang="en-IN" spc="-10" dirty="0"/>
          </a:p>
        </p:txBody>
      </p:sp>
      <p:sp>
        <p:nvSpPr>
          <p:cNvPr id="5" name="Slide Number Placeholder 4"/>
          <p:cNvSpPr>
            <a:spLocks noGrp="1"/>
          </p:cNvSpPr>
          <p:nvPr>
            <p:ph type="sldNum" sz="quarter" idx="7"/>
          </p:nvPr>
        </p:nvSpPr>
        <p:spPr/>
        <p:txBody>
          <a:bodyPr/>
          <a:lstStyle/>
          <a:p>
            <a:pPr marL="38100">
              <a:lnSpc>
                <a:spcPts val="1639"/>
              </a:lnSpc>
            </a:pPr>
            <a:fld id="{81D60167-4931-47E6-BA6A-407CBD079E47}" type="slidenum">
              <a:rPr lang="en-IN" spc="-5" smtClean="0"/>
              <a:t>12</a:t>
            </a:fld>
            <a:endParaRPr lang="en-IN" spc="-5" dirty="0"/>
          </a:p>
        </p:txBody>
      </p:sp>
      <p:pic>
        <p:nvPicPr>
          <p:cNvPr id="4099" name="Picture 3" descr="C:\Users\Pranav\Downloads\WhatsApp Image 2021-05-14 at 12.07.46 P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495" y="1857157"/>
            <a:ext cx="4114800" cy="42170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6991" y="1219200"/>
            <a:ext cx="8099809" cy="646331"/>
          </a:xfrm>
          <a:prstGeom prst="rect">
            <a:avLst/>
          </a:prstGeom>
          <a:noFill/>
        </p:spPr>
        <p:txBody>
          <a:bodyPr wrap="square" rtlCol="0">
            <a:spAutoFit/>
          </a:bodyPr>
          <a:lstStyle/>
          <a:p>
            <a:pPr algn="ctr"/>
            <a:r>
              <a:rPr lang="en-US" dirty="0" smtClean="0"/>
              <a:t>Implementation after some modification and using </a:t>
            </a:r>
            <a:r>
              <a:rPr lang="en-US" dirty="0" err="1" smtClean="0"/>
              <a:t>gTTS</a:t>
            </a:r>
            <a:r>
              <a:rPr lang="en-US" dirty="0" smtClean="0"/>
              <a:t> for conversion of text to audio. </a:t>
            </a:r>
            <a:endParaRPr lang="en-IN" dirty="0"/>
          </a:p>
        </p:txBody>
      </p:sp>
    </p:spTree>
    <p:extLst>
      <p:ext uri="{BB962C8B-B14F-4D97-AF65-F5344CB8AC3E}">
        <p14:creationId xmlns:p14="http://schemas.microsoft.com/office/powerpoint/2010/main" val="82525226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4648200" cy="430887"/>
          </a:xfrm>
        </p:spPr>
        <p:txBody>
          <a:bodyPr/>
          <a:lstStyle/>
          <a:p>
            <a:r>
              <a:rPr lang="en-US" dirty="0" smtClean="0">
                <a:solidFill>
                  <a:srgbClr val="C00000"/>
                </a:solidFill>
              </a:rPr>
              <a:t>Implementation </a:t>
            </a:r>
            <a:r>
              <a:rPr lang="en-US" dirty="0" err="1" smtClean="0">
                <a:solidFill>
                  <a:srgbClr val="C00000"/>
                </a:solidFill>
              </a:rPr>
              <a:t>Contd</a:t>
            </a:r>
            <a:endParaRPr lang="en-IN" dirty="0"/>
          </a:p>
        </p:txBody>
      </p:sp>
      <p:sp>
        <p:nvSpPr>
          <p:cNvPr id="4" name="Footer Placeholder 3"/>
          <p:cNvSpPr>
            <a:spLocks noGrp="1"/>
          </p:cNvSpPr>
          <p:nvPr>
            <p:ph type="ftr" sz="quarter" idx="5"/>
          </p:nvPr>
        </p:nvSpPr>
        <p:spPr/>
        <p:txBody>
          <a:bodyPr/>
          <a:lstStyle/>
          <a:p>
            <a:pPr marL="12700">
              <a:lnSpc>
                <a:spcPts val="1639"/>
              </a:lnSpc>
            </a:pPr>
            <a:r>
              <a:rPr lang="en-IN" spc="-5" dirty="0" smtClean="0"/>
              <a:t>SE </a:t>
            </a:r>
            <a:r>
              <a:rPr lang="en-IN" spc="-15" dirty="0" smtClean="0"/>
              <a:t>Mini </a:t>
            </a:r>
            <a:r>
              <a:rPr lang="en-IN" spc="-10" dirty="0" smtClean="0"/>
              <a:t>Project </a:t>
            </a:r>
            <a:r>
              <a:rPr lang="en-IN" spc="-15" dirty="0" smtClean="0"/>
              <a:t>1-A </a:t>
            </a:r>
            <a:r>
              <a:rPr lang="en-IN" spc="-20" dirty="0" smtClean="0"/>
              <a:t>Mock</a:t>
            </a:r>
            <a:r>
              <a:rPr lang="en-IN" spc="75" dirty="0" smtClean="0"/>
              <a:t> </a:t>
            </a:r>
            <a:r>
              <a:rPr lang="en-IN" spc="-5" dirty="0" smtClean="0"/>
              <a:t>1</a:t>
            </a:r>
          </a:p>
          <a:p>
            <a:pPr marL="12700">
              <a:lnSpc>
                <a:spcPct val="100000"/>
              </a:lnSpc>
            </a:pPr>
            <a:r>
              <a:rPr lang="en-IN" spc="-10" dirty="0" smtClean="0"/>
              <a:t>Presentation</a:t>
            </a:r>
            <a:endParaRPr lang="en-IN" spc="-10" dirty="0"/>
          </a:p>
        </p:txBody>
      </p:sp>
      <p:sp>
        <p:nvSpPr>
          <p:cNvPr id="5" name="Slide Number Placeholder 4"/>
          <p:cNvSpPr>
            <a:spLocks noGrp="1"/>
          </p:cNvSpPr>
          <p:nvPr>
            <p:ph type="sldNum" sz="quarter" idx="7"/>
          </p:nvPr>
        </p:nvSpPr>
        <p:spPr/>
        <p:txBody>
          <a:bodyPr/>
          <a:lstStyle/>
          <a:p>
            <a:pPr marL="38100">
              <a:lnSpc>
                <a:spcPts val="1639"/>
              </a:lnSpc>
            </a:pPr>
            <a:fld id="{81D60167-4931-47E6-BA6A-407CBD079E47}" type="slidenum">
              <a:rPr lang="en-IN" spc="-5" smtClean="0"/>
              <a:t>13</a:t>
            </a:fld>
            <a:endParaRPr lang="en-IN" spc="-5" dirty="0"/>
          </a:p>
        </p:txBody>
      </p:sp>
      <p:sp>
        <p:nvSpPr>
          <p:cNvPr id="7" name="TextBox 6"/>
          <p:cNvSpPr txBox="1"/>
          <p:nvPr/>
        </p:nvSpPr>
        <p:spPr>
          <a:xfrm>
            <a:off x="533400" y="1295400"/>
            <a:ext cx="8229600" cy="369332"/>
          </a:xfrm>
          <a:prstGeom prst="rect">
            <a:avLst/>
          </a:prstGeom>
          <a:noFill/>
        </p:spPr>
        <p:txBody>
          <a:bodyPr wrap="square" rtlCol="0">
            <a:spAutoFit/>
          </a:bodyPr>
          <a:lstStyle/>
          <a:p>
            <a:pPr algn="ctr"/>
            <a:r>
              <a:rPr lang="en-US" dirty="0" smtClean="0"/>
              <a:t>Implementation of PDF to image and extracting text using OCR. </a:t>
            </a:r>
            <a:endParaRPr lang="en-IN" dirty="0"/>
          </a:p>
        </p:txBody>
      </p:sp>
      <p:pic>
        <p:nvPicPr>
          <p:cNvPr id="5123" name="Picture 3" descr="C:\Users\Pranav\Downloads\WhatsApp Image 2021-05-14 at 12.07.46 PM (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684" y="1837174"/>
            <a:ext cx="3516131" cy="4473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Pranav\Downloads\WhatsApp Image 2021-05-14 at 12.14.51 PM.jpeg"/>
          <p:cNvPicPr>
            <a:picLocks noChangeAspect="1" noChangeArrowheads="1"/>
          </p:cNvPicPr>
          <p:nvPr/>
        </p:nvPicPr>
        <p:blipFill rotWithShape="1">
          <a:blip r:embed="rId3">
            <a:extLst>
              <a:ext uri="{28A0092B-C50C-407E-A947-70E740481C1C}">
                <a14:useLocalDpi xmlns:a14="http://schemas.microsoft.com/office/drawing/2010/main" val="0"/>
              </a:ext>
            </a:extLst>
          </a:blip>
          <a:srcRect b="3020"/>
          <a:stretch/>
        </p:blipFill>
        <p:spPr bwMode="auto">
          <a:xfrm>
            <a:off x="4419600" y="1822939"/>
            <a:ext cx="3560465" cy="450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40751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529208"/>
            <a:ext cx="1545590"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9F1C33"/>
                </a:solidFill>
              </a:rPr>
              <a:t>C</a:t>
            </a:r>
            <a:r>
              <a:rPr sz="2000" dirty="0">
                <a:solidFill>
                  <a:srgbClr val="9F1C33"/>
                </a:solidFill>
              </a:rPr>
              <a:t>o</a:t>
            </a:r>
            <a:r>
              <a:rPr sz="2000" spc="-5" dirty="0">
                <a:solidFill>
                  <a:srgbClr val="9F1C33"/>
                </a:solidFill>
              </a:rPr>
              <a:t>nclusio</a:t>
            </a:r>
            <a:r>
              <a:rPr sz="2000" dirty="0">
                <a:solidFill>
                  <a:srgbClr val="9F1C33"/>
                </a:solidFill>
              </a:rPr>
              <a:t>n</a:t>
            </a:r>
            <a:r>
              <a:rPr sz="2000" spc="-5" dirty="0">
                <a:solidFill>
                  <a:srgbClr val="9F1C33"/>
                </a:solidFill>
              </a:rPr>
              <a:t>s</a:t>
            </a:r>
            <a:endParaRPr sz="2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14</a:t>
            </a:fld>
            <a:endParaRPr spc="-5" dirty="0"/>
          </a:p>
        </p:txBody>
      </p:sp>
      <p:sp>
        <p:nvSpPr>
          <p:cNvPr id="3" name="Footer Placeholder 2"/>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sp>
        <p:nvSpPr>
          <p:cNvPr id="7" name="TextBox 6"/>
          <p:cNvSpPr txBox="1"/>
          <p:nvPr/>
        </p:nvSpPr>
        <p:spPr>
          <a:xfrm>
            <a:off x="685800" y="1447800"/>
            <a:ext cx="184731" cy="369332"/>
          </a:xfrm>
          <a:prstGeom prst="rect">
            <a:avLst/>
          </a:prstGeom>
          <a:noFill/>
        </p:spPr>
        <p:txBody>
          <a:bodyPr wrap="none" rtlCol="0">
            <a:spAutoFit/>
          </a:bodyPr>
          <a:lstStyle/>
          <a:p>
            <a:endParaRPr lang="en-IN" dirty="0"/>
          </a:p>
        </p:txBody>
      </p:sp>
      <p:sp>
        <p:nvSpPr>
          <p:cNvPr id="8" name="TextBox 7"/>
          <p:cNvSpPr txBox="1"/>
          <p:nvPr/>
        </p:nvSpPr>
        <p:spPr>
          <a:xfrm>
            <a:off x="609600" y="1371600"/>
            <a:ext cx="7467600" cy="2308324"/>
          </a:xfrm>
          <a:prstGeom prst="rect">
            <a:avLst/>
          </a:prstGeom>
          <a:noFill/>
        </p:spPr>
        <p:txBody>
          <a:bodyPr wrap="square" rtlCol="0">
            <a:spAutoFit/>
          </a:bodyPr>
          <a:lstStyle/>
          <a:p>
            <a:pPr marL="285750" indent="-285750">
              <a:buFont typeface="Wingdings" pitchFamily="2" charset="2"/>
              <a:buChar char="Ø"/>
            </a:pPr>
            <a:r>
              <a:rPr lang="en-US" b="0" i="0" dirty="0">
                <a:solidFill>
                  <a:srgbClr val="24292E"/>
                </a:solidFill>
                <a:effectLst/>
                <a:latin typeface="-apple-system"/>
              </a:rPr>
              <a:t>It was seen that the code performs really well in reading </a:t>
            </a:r>
            <a:r>
              <a:rPr lang="en-US" b="0" i="0" dirty="0" smtClean="0">
                <a:solidFill>
                  <a:srgbClr val="24292E"/>
                </a:solidFill>
                <a:effectLst/>
                <a:latin typeface="-apple-system"/>
              </a:rPr>
              <a:t>straight forward </a:t>
            </a:r>
            <a:r>
              <a:rPr lang="en-US" b="0" i="0" dirty="0">
                <a:solidFill>
                  <a:srgbClr val="24292E"/>
                </a:solidFill>
                <a:effectLst/>
                <a:latin typeface="-apple-system"/>
              </a:rPr>
              <a:t>PDF text files, however, if equations are involved in the text, then the reader cannot properly read the equations. Hence, the code is good for simple text but not for scientific papers as it will fumble reading the equations. However, text will be read just </a:t>
            </a:r>
            <a:r>
              <a:rPr lang="en-US" b="0" i="0" dirty="0" smtClean="0">
                <a:solidFill>
                  <a:srgbClr val="24292E"/>
                </a:solidFill>
                <a:effectLst/>
                <a:latin typeface="-apple-system"/>
              </a:rPr>
              <a:t>fine.</a:t>
            </a:r>
          </a:p>
          <a:p>
            <a:pPr marL="285750" indent="-285750">
              <a:buFont typeface="Wingdings" pitchFamily="2" charset="2"/>
              <a:buChar char="Ø"/>
            </a:pPr>
            <a:r>
              <a:rPr lang="en-US" dirty="0" smtClean="0">
                <a:solidFill>
                  <a:srgbClr val="24292E"/>
                </a:solidFill>
                <a:latin typeface="-apple-system"/>
              </a:rPr>
              <a:t>Any book which has more than 5000 words will be converted only once and then the users </a:t>
            </a:r>
            <a:r>
              <a:rPr lang="en-US" dirty="0" err="1" smtClean="0">
                <a:solidFill>
                  <a:srgbClr val="24292E"/>
                </a:solidFill>
                <a:latin typeface="-apple-system"/>
              </a:rPr>
              <a:t>ip</a:t>
            </a:r>
            <a:r>
              <a:rPr lang="en-US" dirty="0" smtClean="0">
                <a:solidFill>
                  <a:srgbClr val="24292E"/>
                </a:solidFill>
                <a:latin typeface="-apple-system"/>
              </a:rPr>
              <a:t> address would get a temporary ban from </a:t>
            </a:r>
            <a:r>
              <a:rPr lang="en-US" dirty="0" err="1" smtClean="0">
                <a:solidFill>
                  <a:srgbClr val="24292E"/>
                </a:solidFill>
                <a:latin typeface="-apple-system"/>
              </a:rPr>
              <a:t>gTTS</a:t>
            </a:r>
            <a:r>
              <a:rPr lang="en-US" dirty="0" smtClean="0">
                <a:solidFill>
                  <a:srgbClr val="24292E"/>
                </a:solidFill>
                <a:latin typeface="-apple-system"/>
              </a:rPr>
              <a:t> servers. So it is recommended have words less than 5000.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6191250" cy="307777"/>
          </a:xfrm>
        </p:spPr>
        <p:txBody>
          <a:bodyPr/>
          <a:lstStyle/>
          <a:p>
            <a:r>
              <a:rPr lang="en-IN" sz="2000" dirty="0">
                <a:solidFill>
                  <a:srgbClr val="C00000"/>
                </a:solidFill>
                <a:latin typeface="+mj-lt"/>
              </a:rPr>
              <a:t>Future Work</a:t>
            </a:r>
          </a:p>
        </p:txBody>
      </p:sp>
      <p:sp>
        <p:nvSpPr>
          <p:cNvPr id="3" name="Text Placeholder 2"/>
          <p:cNvSpPr>
            <a:spLocks noGrp="1"/>
          </p:cNvSpPr>
          <p:nvPr>
            <p:ph type="body" idx="1"/>
          </p:nvPr>
        </p:nvSpPr>
        <p:spPr>
          <a:xfrm>
            <a:off x="510641" y="1496829"/>
            <a:ext cx="8021320" cy="1938992"/>
          </a:xfrm>
        </p:spPr>
        <p:txBody>
          <a:bodyPr/>
          <a:lstStyle/>
          <a:p>
            <a:pPr marL="285750" indent="-285750">
              <a:buFont typeface="Wingdings" pitchFamily="2" charset="2"/>
              <a:buChar char="Ø"/>
            </a:pPr>
            <a:r>
              <a:rPr lang="en-US" sz="1800" b="0" i="0" dirty="0">
                <a:solidFill>
                  <a:srgbClr val="24292E"/>
                </a:solidFill>
                <a:effectLst/>
                <a:latin typeface="-apple-system"/>
              </a:rPr>
              <a:t>This program can be extended to make a user friendly interface </a:t>
            </a:r>
            <a:r>
              <a:rPr lang="en-US" sz="1800" b="0" i="0" dirty="0" smtClean="0">
                <a:solidFill>
                  <a:srgbClr val="24292E"/>
                </a:solidFill>
                <a:effectLst/>
                <a:latin typeface="-apple-system"/>
              </a:rPr>
              <a:t>.</a:t>
            </a:r>
          </a:p>
          <a:p>
            <a:pPr marL="285750" indent="-285750">
              <a:buFont typeface="Wingdings" pitchFamily="2" charset="2"/>
              <a:buChar char="Ø"/>
            </a:pPr>
            <a:r>
              <a:rPr lang="en-US" sz="1800" b="0" dirty="0" smtClean="0">
                <a:solidFill>
                  <a:srgbClr val="24292E"/>
                </a:solidFill>
                <a:latin typeface="-apple-system"/>
              </a:rPr>
              <a:t>Making our own text to speech synthesizer to replace </a:t>
            </a:r>
            <a:r>
              <a:rPr lang="en-US" sz="1800" b="0" dirty="0" err="1" smtClean="0">
                <a:solidFill>
                  <a:srgbClr val="24292E"/>
                </a:solidFill>
                <a:latin typeface="-apple-system"/>
              </a:rPr>
              <a:t>gtts</a:t>
            </a:r>
            <a:r>
              <a:rPr lang="en-US" sz="1800" b="0" dirty="0" smtClean="0">
                <a:solidFill>
                  <a:srgbClr val="24292E"/>
                </a:solidFill>
                <a:latin typeface="-apple-system"/>
              </a:rPr>
              <a:t> and get rid of one of the drawbacks.</a:t>
            </a:r>
          </a:p>
          <a:p>
            <a:pPr marL="285750" indent="-285750">
              <a:buFont typeface="Wingdings" pitchFamily="2" charset="2"/>
              <a:buChar char="Ø"/>
            </a:pPr>
            <a:r>
              <a:rPr lang="en-US" sz="1800" b="0" dirty="0" smtClean="0">
                <a:solidFill>
                  <a:srgbClr val="24292E"/>
                </a:solidFill>
                <a:latin typeface="-apple-system"/>
              </a:rPr>
              <a:t>Using cv library in python for image processing for better </a:t>
            </a:r>
            <a:r>
              <a:rPr lang="en-US" sz="1800" b="0" dirty="0" err="1" smtClean="0">
                <a:solidFill>
                  <a:srgbClr val="24292E"/>
                </a:solidFill>
                <a:latin typeface="-apple-system"/>
              </a:rPr>
              <a:t>ocr</a:t>
            </a:r>
            <a:r>
              <a:rPr lang="en-US" sz="1800" b="0" dirty="0" smtClean="0">
                <a:solidFill>
                  <a:srgbClr val="24292E"/>
                </a:solidFill>
                <a:latin typeface="-apple-system"/>
              </a:rPr>
              <a:t> results.</a:t>
            </a:r>
            <a:endParaRPr lang="en-US" sz="1800" b="0" i="0" dirty="0" smtClean="0">
              <a:solidFill>
                <a:srgbClr val="24292E"/>
              </a:solidFill>
              <a:effectLst/>
              <a:latin typeface="-apple-system"/>
            </a:endParaRPr>
          </a:p>
          <a:p>
            <a:pPr marL="285750" indent="-285750">
              <a:buFont typeface="Wingdings" pitchFamily="2" charset="2"/>
              <a:buChar char="Ø"/>
            </a:pPr>
            <a:r>
              <a:rPr lang="en-US" sz="1800" b="0" i="0" dirty="0" smtClean="0">
                <a:solidFill>
                  <a:srgbClr val="24292E"/>
                </a:solidFill>
                <a:effectLst/>
                <a:latin typeface="-apple-system"/>
              </a:rPr>
              <a:t>System will have a </a:t>
            </a:r>
            <a:r>
              <a:rPr lang="en-US" sz="1800" b="0" i="0" dirty="0" err="1" smtClean="0">
                <a:solidFill>
                  <a:srgbClr val="24292E"/>
                </a:solidFill>
                <a:effectLst/>
                <a:latin typeface="-apple-system"/>
              </a:rPr>
              <a:t>slidebar</a:t>
            </a:r>
            <a:r>
              <a:rPr lang="en-US" sz="1800" b="0" i="0" dirty="0" smtClean="0">
                <a:solidFill>
                  <a:srgbClr val="24292E"/>
                </a:solidFill>
                <a:effectLst/>
                <a:latin typeface="-apple-system"/>
              </a:rPr>
              <a:t> to navigate through audio.</a:t>
            </a:r>
            <a:endParaRPr lang="en-US" sz="1800" b="0" i="0" dirty="0">
              <a:solidFill>
                <a:srgbClr val="24292E"/>
              </a:solidFill>
              <a:effectLst/>
              <a:latin typeface="-apple-system"/>
            </a:endParaRPr>
          </a:p>
          <a:p>
            <a:pPr marL="285750" indent="-285750">
              <a:buFont typeface="Wingdings" pitchFamily="2" charset="2"/>
              <a:buChar char="Ø"/>
            </a:pPr>
            <a:r>
              <a:rPr lang="en-US" sz="1800" b="0" dirty="0">
                <a:solidFill>
                  <a:srgbClr val="24292E"/>
                </a:solidFill>
                <a:latin typeface="-apple-system"/>
              </a:rPr>
              <a:t>Facility to create a playlist and ,it will have categorized according to the types of books(like financial , </a:t>
            </a:r>
            <a:r>
              <a:rPr lang="en-US" sz="1800" b="0" dirty="0" err="1">
                <a:solidFill>
                  <a:srgbClr val="24292E"/>
                </a:solidFill>
                <a:latin typeface="-apple-system"/>
              </a:rPr>
              <a:t>psycological</a:t>
            </a:r>
            <a:r>
              <a:rPr lang="en-US" sz="1800" b="0" dirty="0">
                <a:solidFill>
                  <a:srgbClr val="24292E"/>
                </a:solidFill>
                <a:latin typeface="-apple-system"/>
              </a:rPr>
              <a:t> , biography)</a:t>
            </a:r>
            <a:endParaRPr lang="en-US" sz="1800" b="0" i="0" dirty="0">
              <a:solidFill>
                <a:srgbClr val="24292E"/>
              </a:solidFill>
              <a:effectLst/>
              <a:latin typeface="-apple-system"/>
            </a:endParaRPr>
          </a:p>
        </p:txBody>
      </p:sp>
      <p:sp>
        <p:nvSpPr>
          <p:cNvPr id="4" name="Footer Placeholder 3"/>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smtClean="0"/>
              <a:t>Presentation</a:t>
            </a:r>
            <a:endParaRPr lang="en-IN" spc="-10" dirty="0"/>
          </a:p>
        </p:txBody>
      </p:sp>
      <p:sp>
        <p:nvSpPr>
          <p:cNvPr id="5" name="Slide Number Placeholder 4"/>
          <p:cNvSpPr>
            <a:spLocks noGrp="1"/>
          </p:cNvSpPr>
          <p:nvPr>
            <p:ph type="sldNum" sz="quarter" idx="7"/>
          </p:nvPr>
        </p:nvSpPr>
        <p:spPr/>
        <p:txBody>
          <a:bodyPr/>
          <a:lstStyle/>
          <a:p>
            <a:pPr marL="38100">
              <a:lnSpc>
                <a:spcPts val="1639"/>
              </a:lnSpc>
            </a:pPr>
            <a:fld id="{81D60167-4931-47E6-BA6A-407CBD079E47}" type="slidenum">
              <a:rPr lang="en-IN" spc="-5" smtClean="0"/>
              <a:t>15</a:t>
            </a:fld>
            <a:endParaRPr lang="en-IN" spc="-5" dirty="0"/>
          </a:p>
        </p:txBody>
      </p:sp>
    </p:spTree>
    <p:extLst>
      <p:ext uri="{BB962C8B-B14F-4D97-AF65-F5344CB8AC3E}">
        <p14:creationId xmlns:p14="http://schemas.microsoft.com/office/powerpoint/2010/main" val="1323587541"/>
      </p:ext>
    </p:extLst>
  </p:cSld>
  <p:clrMapOvr>
    <a:masterClrMapping/>
  </p:clrMapOvr>
  <mc:AlternateContent xmlns:mc="http://schemas.openxmlformats.org/markup-compatibility/2006" xmlns:p14="http://schemas.microsoft.com/office/powerpoint/2010/main">
    <mc:Choice Requires="p14">
      <p:transition spd="slow" p14:dur="1400">
        <p14:doors/>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529208"/>
            <a:ext cx="138874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9F1C33"/>
                </a:solidFill>
              </a:rPr>
              <a:t>References</a:t>
            </a:r>
            <a:endParaRPr sz="2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16</a:t>
            </a:fld>
            <a:endParaRPr spc="-5" dirty="0"/>
          </a:p>
        </p:txBody>
      </p:sp>
      <p:sp>
        <p:nvSpPr>
          <p:cNvPr id="3" name="Footer Placeholder 2"/>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sp>
        <p:nvSpPr>
          <p:cNvPr id="7" name="TextBox 6">
            <a:extLst>
              <a:ext uri="{FF2B5EF4-FFF2-40B4-BE49-F238E27FC236}">
                <a16:creationId xmlns="" xmlns:a16="http://schemas.microsoft.com/office/drawing/2014/main" id="{21DFCA9A-25B6-4796-9C6D-DEAA6586DD61}"/>
              </a:ext>
            </a:extLst>
          </p:cNvPr>
          <p:cNvSpPr txBox="1"/>
          <p:nvPr/>
        </p:nvSpPr>
        <p:spPr>
          <a:xfrm>
            <a:off x="572338" y="1447800"/>
            <a:ext cx="8114461" cy="2862322"/>
          </a:xfrm>
          <a:prstGeom prst="rect">
            <a:avLst/>
          </a:prstGeom>
          <a:noFill/>
        </p:spPr>
        <p:txBody>
          <a:bodyPr wrap="square">
            <a:spAutoFit/>
          </a:bodyPr>
          <a:lstStyle/>
          <a:p>
            <a:pPr marL="285750" indent="-285750">
              <a:buFont typeface="Wingdings" panose="05000000000000000000" pitchFamily="2" charset="2"/>
              <a:buChar char="Ø"/>
            </a:pPr>
            <a:r>
              <a:rPr lang="en-IN" dirty="0">
                <a:hlinkClick r:id="rId2"/>
              </a:rPr>
              <a:t>https://github.com/shayanalibhatti/Designing-a-PDF-Audiobook-using-Python/projects</a:t>
            </a:r>
            <a:endParaRPr lang="en-IN" dirty="0"/>
          </a:p>
          <a:p>
            <a:pPr marL="285750" indent="-285750">
              <a:buFont typeface="Wingdings" panose="05000000000000000000" pitchFamily="2" charset="2"/>
              <a:buChar char="Ø"/>
            </a:pPr>
            <a:endParaRPr lang="en-IN" dirty="0">
              <a:hlinkClick r:id="rId3"/>
            </a:endParaRPr>
          </a:p>
          <a:p>
            <a:pPr marL="285750" indent="-285750">
              <a:buFont typeface="Wingdings" panose="05000000000000000000" pitchFamily="2" charset="2"/>
              <a:buChar char="Ø"/>
            </a:pPr>
            <a:r>
              <a:rPr lang="en-IN" dirty="0">
                <a:hlinkClick r:id="rId3"/>
              </a:rPr>
              <a:t>https://towardsdatascience.com/build-your-own-audiobook-in-7-lines-of-python-code-bfd805fca4b1</a:t>
            </a: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hlinkClick r:id="rId4"/>
              </a:rPr>
              <a:t>https://</a:t>
            </a:r>
            <a:r>
              <a:rPr lang="en-IN" dirty="0" smtClean="0">
                <a:hlinkClick r:id="rId4"/>
              </a:rPr>
              <a:t>dev.to/mustafaanaskh99/convert-any-pdf-file-into-an-audio-book-with-python-1gk4</a:t>
            </a:r>
            <a:endParaRPr lang="en-IN" dirty="0" smtClean="0"/>
          </a:p>
          <a:p>
            <a:endParaRPr lang="en-IN" dirty="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0839" y="3058744"/>
            <a:ext cx="2321560" cy="574675"/>
          </a:xfrm>
          <a:prstGeom prst="rect">
            <a:avLst/>
          </a:prstGeom>
        </p:spPr>
        <p:txBody>
          <a:bodyPr vert="horz" wrap="square" lIns="0" tIns="12700" rIns="0" bIns="0" rtlCol="0">
            <a:spAutoFit/>
          </a:bodyPr>
          <a:lstStyle/>
          <a:p>
            <a:pPr marL="12700">
              <a:lnSpc>
                <a:spcPct val="100000"/>
              </a:lnSpc>
              <a:spcBef>
                <a:spcPts val="100"/>
              </a:spcBef>
            </a:pPr>
            <a:r>
              <a:rPr sz="3600" dirty="0"/>
              <a:t>Thank</a:t>
            </a:r>
            <a:r>
              <a:rPr sz="3600" spc="-155" dirty="0"/>
              <a:t> </a:t>
            </a:r>
            <a:r>
              <a:rPr sz="3600" spc="-90" dirty="0"/>
              <a:t>You</a:t>
            </a:r>
            <a:endParaRPr sz="3600" dirty="0"/>
          </a:p>
        </p:txBody>
      </p:sp>
      <p:sp>
        <p:nvSpPr>
          <p:cNvPr id="3" name="object 3"/>
          <p:cNvSpPr/>
          <p:nvPr/>
        </p:nvSpPr>
        <p:spPr>
          <a:xfrm>
            <a:off x="6077711" y="5779007"/>
            <a:ext cx="3066288" cy="1078990"/>
          </a:xfrm>
          <a:prstGeom prst="rect">
            <a:avLst/>
          </a:prstGeom>
          <a:blipFill>
            <a:blip r:embed="rId2" cstate="print"/>
            <a:stretch>
              <a:fillRect/>
            </a:stretch>
          </a:blipFill>
        </p:spPr>
        <p:txBody>
          <a:bodyPr wrap="square" lIns="0" tIns="0" rIns="0" bIns="0" rtlCol="0"/>
          <a:lstStyle/>
          <a:p>
            <a:endParaRPr/>
          </a:p>
        </p:txBody>
      </p:sp>
      <p:sp>
        <p:nvSpPr>
          <p:cNvPr id="4" name="Slide Number Placeholder 3"/>
          <p:cNvSpPr>
            <a:spLocks noGrp="1"/>
          </p:cNvSpPr>
          <p:nvPr>
            <p:ph type="sldNum" sz="quarter" idx="7"/>
          </p:nvPr>
        </p:nvSpPr>
        <p:spPr>
          <a:xfrm>
            <a:off x="457200" y="6400800"/>
            <a:ext cx="271780" cy="205184"/>
          </a:xfrm>
        </p:spPr>
        <p:txBody>
          <a:bodyPr/>
          <a:lstStyle/>
          <a:p>
            <a:pPr marL="38100">
              <a:lnSpc>
                <a:spcPts val="1639"/>
              </a:lnSpc>
            </a:pPr>
            <a:fld id="{81D60167-4931-47E6-BA6A-407CBD079E47}" type="slidenum">
              <a:rPr lang="en-IN" spc="-5" smtClean="0">
                <a:solidFill>
                  <a:schemeClr val="bg1"/>
                </a:solidFill>
              </a:rPr>
              <a:t>17</a:t>
            </a:fld>
            <a:endParaRPr lang="en-IN" spc="-5" dirty="0">
              <a:solidFill>
                <a:schemeClr val="bg1"/>
              </a:solidFill>
            </a:endParaRPr>
          </a:p>
        </p:txBody>
      </p:sp>
      <p:sp>
        <p:nvSpPr>
          <p:cNvPr id="5" name="Footer Placeholder 4"/>
          <p:cNvSpPr>
            <a:spLocks noGrp="1"/>
          </p:cNvSpPr>
          <p:nvPr>
            <p:ph type="ftr" sz="quarter" idx="5"/>
          </p:nvPr>
        </p:nvSpPr>
        <p:spPr/>
        <p:txBody>
          <a:bodyPr/>
          <a:lstStyle/>
          <a:p>
            <a:pPr marL="12700">
              <a:lnSpc>
                <a:spcPts val="1639"/>
              </a:lnSpc>
            </a:pPr>
            <a:r>
              <a:rPr lang="en-IN" spc="-5" dirty="0">
                <a:solidFill>
                  <a:schemeClr val="bg1"/>
                </a:solidFill>
              </a:rPr>
              <a:t>SE </a:t>
            </a:r>
            <a:r>
              <a:rPr lang="en-IN" spc="-15" dirty="0">
                <a:solidFill>
                  <a:schemeClr val="bg1"/>
                </a:solidFill>
              </a:rPr>
              <a:t>Mini </a:t>
            </a:r>
            <a:r>
              <a:rPr lang="en-IN" spc="-10" dirty="0">
                <a:solidFill>
                  <a:schemeClr val="bg1"/>
                </a:solidFill>
              </a:rPr>
              <a:t>Project </a:t>
            </a:r>
            <a:r>
              <a:rPr lang="en-IN" spc="-15" dirty="0">
                <a:solidFill>
                  <a:schemeClr val="bg1"/>
                </a:solidFill>
              </a:rPr>
              <a:t>1-A </a:t>
            </a:r>
            <a:r>
              <a:rPr lang="en-IN" spc="-20" dirty="0">
                <a:solidFill>
                  <a:schemeClr val="bg1"/>
                </a:solidFill>
              </a:rPr>
              <a:t>Mock</a:t>
            </a:r>
            <a:r>
              <a:rPr lang="en-IN" spc="75" dirty="0">
                <a:solidFill>
                  <a:schemeClr val="bg1"/>
                </a:solidFill>
              </a:rPr>
              <a:t> </a:t>
            </a:r>
            <a:r>
              <a:rPr lang="en-IN" spc="-5" dirty="0">
                <a:solidFill>
                  <a:schemeClr val="bg1"/>
                </a:solidFill>
              </a:rPr>
              <a:t>1</a:t>
            </a:r>
          </a:p>
          <a:p>
            <a:pPr marL="12700">
              <a:lnSpc>
                <a:spcPct val="100000"/>
              </a:lnSpc>
            </a:pPr>
            <a:r>
              <a:rPr lang="en-IN" spc="-10" dirty="0">
                <a:solidFill>
                  <a:schemeClr val="bg1"/>
                </a:solidFill>
              </a:rPr>
              <a:t>Presentation</a:t>
            </a:r>
          </a:p>
        </p:txBody>
      </p:sp>
    </p:spTree>
  </p:cSld>
  <p:clrMapOvr>
    <a:masterClrMapping/>
  </p:clrMapOvr>
  <mc:AlternateContent xmlns:mc="http://schemas.openxmlformats.org/markup-compatibility/2006" xmlns:p14="http://schemas.microsoft.com/office/powerpoint/2010/main">
    <mc:Choice Requires="p14">
      <p:transition spd="slow" p14:dur="3000">
        <p14:shred pattern="rectangle" dir="ou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191250" cy="430887"/>
          </a:xfrm>
        </p:spPr>
        <p:txBody>
          <a:bodyPr/>
          <a:lstStyle/>
          <a:p>
            <a:r>
              <a:rPr lang="en-US" dirty="0" smtClean="0">
                <a:solidFill>
                  <a:srgbClr val="C00000"/>
                </a:solidFill>
              </a:rPr>
              <a:t>Project Presentation Schedule</a:t>
            </a:r>
            <a:endParaRPr lang="en-IN" dirty="0">
              <a:solidFill>
                <a:srgbClr val="C00000"/>
              </a:solidFill>
            </a:endParaRPr>
          </a:p>
        </p:txBody>
      </p:sp>
      <p:sp>
        <p:nvSpPr>
          <p:cNvPr id="3" name="Text Placeholder 2"/>
          <p:cNvSpPr>
            <a:spLocks noGrp="1"/>
          </p:cNvSpPr>
          <p:nvPr>
            <p:ph type="body" idx="1"/>
          </p:nvPr>
        </p:nvSpPr>
        <p:spPr>
          <a:xfrm>
            <a:off x="510641" y="1496829"/>
            <a:ext cx="8021320" cy="1154162"/>
          </a:xfrm>
        </p:spPr>
        <p:txBody>
          <a:bodyPr/>
          <a:lstStyle/>
          <a:p>
            <a:pPr marL="342900" indent="-342900">
              <a:buFont typeface="Arial" pitchFamily="34" charset="0"/>
              <a:buChar char="•"/>
            </a:pPr>
            <a:r>
              <a:rPr lang="en-US" dirty="0" smtClean="0">
                <a:solidFill>
                  <a:schemeClr val="tx1"/>
                </a:solidFill>
              </a:rPr>
              <a:t>Mock 1 :- 05/03/21</a:t>
            </a:r>
          </a:p>
          <a:p>
            <a:pPr marL="342900" indent="-342900">
              <a:buFont typeface="Arial" pitchFamily="34" charset="0"/>
              <a:buChar char="•"/>
            </a:pPr>
            <a:r>
              <a:rPr lang="en-US" dirty="0" smtClean="0">
                <a:solidFill>
                  <a:schemeClr val="tx1"/>
                </a:solidFill>
              </a:rPr>
              <a:t>Mock 2 :- 29/04/21</a:t>
            </a:r>
          </a:p>
          <a:p>
            <a:pPr marL="342900" indent="-342900">
              <a:buFont typeface="Arial" pitchFamily="34" charset="0"/>
              <a:buChar char="•"/>
            </a:pPr>
            <a:r>
              <a:rPr lang="en-US" smtClean="0">
                <a:solidFill>
                  <a:schemeClr val="tx1"/>
                </a:solidFill>
              </a:rPr>
              <a:t>Final Presentation :- 27/05/21</a:t>
            </a:r>
            <a:endParaRPr lang="en-IN" dirty="0">
              <a:solidFill>
                <a:schemeClr val="tx1"/>
              </a:solidFill>
            </a:endParaRPr>
          </a:p>
        </p:txBody>
      </p:sp>
      <p:sp>
        <p:nvSpPr>
          <p:cNvPr id="4" name="Footer Placeholder 3"/>
          <p:cNvSpPr>
            <a:spLocks noGrp="1"/>
          </p:cNvSpPr>
          <p:nvPr>
            <p:ph type="ftr" sz="quarter" idx="5"/>
          </p:nvPr>
        </p:nvSpPr>
        <p:spPr/>
        <p:txBody>
          <a:bodyPr/>
          <a:lstStyle/>
          <a:p>
            <a:pPr marL="12700">
              <a:lnSpc>
                <a:spcPts val="1639"/>
              </a:lnSpc>
            </a:pPr>
            <a:r>
              <a:rPr lang="en-IN" spc="-5" smtClean="0"/>
              <a:t>SE </a:t>
            </a:r>
            <a:r>
              <a:rPr lang="en-IN" spc="-15" smtClean="0"/>
              <a:t>Mini </a:t>
            </a:r>
            <a:r>
              <a:rPr lang="en-IN" spc="-10" smtClean="0"/>
              <a:t>Project </a:t>
            </a:r>
            <a:r>
              <a:rPr lang="en-IN" spc="-15" smtClean="0"/>
              <a:t>1-A </a:t>
            </a:r>
            <a:r>
              <a:rPr lang="en-IN" spc="-20" smtClean="0"/>
              <a:t>Mock</a:t>
            </a:r>
            <a:r>
              <a:rPr lang="en-IN" spc="75" smtClean="0"/>
              <a:t> </a:t>
            </a:r>
            <a:r>
              <a:rPr lang="en-IN" spc="-5" smtClean="0"/>
              <a:t>1</a:t>
            </a:r>
          </a:p>
          <a:p>
            <a:pPr marL="12700">
              <a:lnSpc>
                <a:spcPct val="100000"/>
              </a:lnSpc>
            </a:pPr>
            <a:r>
              <a:rPr lang="en-IN" spc="-10" smtClean="0"/>
              <a:t>Presenation</a:t>
            </a:r>
            <a:endParaRPr lang="en-IN" spc="-10" dirty="0"/>
          </a:p>
        </p:txBody>
      </p:sp>
      <p:sp>
        <p:nvSpPr>
          <p:cNvPr id="5" name="Slide Number Placeholder 4"/>
          <p:cNvSpPr>
            <a:spLocks noGrp="1"/>
          </p:cNvSpPr>
          <p:nvPr>
            <p:ph type="sldNum" sz="quarter" idx="7"/>
          </p:nvPr>
        </p:nvSpPr>
        <p:spPr/>
        <p:txBody>
          <a:bodyPr/>
          <a:lstStyle/>
          <a:p>
            <a:pPr marL="38100">
              <a:lnSpc>
                <a:spcPts val="1639"/>
              </a:lnSpc>
            </a:pPr>
            <a:fld id="{81D60167-4931-47E6-BA6A-407CBD079E47}" type="slidenum">
              <a:rPr lang="en-IN" spc="-5" smtClean="0"/>
              <a:t>2</a:t>
            </a:fld>
            <a:endParaRPr lang="en-IN" spc="-5" dirty="0"/>
          </a:p>
        </p:txBody>
      </p:sp>
    </p:spTree>
    <p:extLst>
      <p:ext uri="{BB962C8B-B14F-4D97-AF65-F5344CB8AC3E}">
        <p14:creationId xmlns:p14="http://schemas.microsoft.com/office/powerpoint/2010/main" val="62109729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44" y="461848"/>
            <a:ext cx="1253490" cy="454025"/>
          </a:xfrm>
          <a:prstGeom prst="rect">
            <a:avLst/>
          </a:prstGeom>
        </p:spPr>
        <p:txBody>
          <a:bodyPr vert="horz" wrap="square" lIns="0" tIns="13970" rIns="0" bIns="0" rtlCol="0">
            <a:spAutoFit/>
          </a:bodyPr>
          <a:lstStyle/>
          <a:p>
            <a:pPr marL="12700">
              <a:lnSpc>
                <a:spcPct val="100000"/>
              </a:lnSpc>
              <a:spcBef>
                <a:spcPts val="110"/>
              </a:spcBef>
            </a:pPr>
            <a:r>
              <a:rPr spc="5" dirty="0">
                <a:solidFill>
                  <a:srgbClr val="9F1C33"/>
                </a:solidFill>
              </a:rPr>
              <a:t>O</a:t>
            </a:r>
            <a:r>
              <a:rPr spc="-15" dirty="0">
                <a:solidFill>
                  <a:srgbClr val="9F1C33"/>
                </a:solidFill>
              </a:rPr>
              <a:t>u</a:t>
            </a:r>
            <a:r>
              <a:rPr dirty="0">
                <a:solidFill>
                  <a:srgbClr val="9F1C33"/>
                </a:solidFill>
              </a:rPr>
              <a:t>t</a:t>
            </a:r>
            <a:r>
              <a:rPr spc="5" dirty="0">
                <a:solidFill>
                  <a:srgbClr val="9F1C33"/>
                </a:solidFill>
              </a:rPr>
              <a:t>li</a:t>
            </a:r>
            <a:r>
              <a:rPr spc="-10" dirty="0">
                <a:solidFill>
                  <a:srgbClr val="9F1C33"/>
                </a:solidFill>
              </a:rPr>
              <a:t>n</a:t>
            </a:r>
            <a:r>
              <a:rPr spc="5" dirty="0">
                <a:solidFill>
                  <a:srgbClr val="9F1C33"/>
                </a:solidFill>
              </a:rPr>
              <a:t>e</a:t>
            </a:r>
          </a:p>
        </p:txBody>
      </p:sp>
      <p:sp>
        <p:nvSpPr>
          <p:cNvPr id="4" name="object 4"/>
          <p:cNvSpPr txBox="1"/>
          <p:nvPr/>
        </p:nvSpPr>
        <p:spPr>
          <a:xfrm>
            <a:off x="671042" y="1184348"/>
            <a:ext cx="4428172" cy="4983416"/>
          </a:xfrm>
          <a:prstGeom prst="rect">
            <a:avLst/>
          </a:prstGeom>
        </p:spPr>
        <p:txBody>
          <a:bodyPr vert="horz" wrap="square" lIns="0" tIns="12700" rIns="0" bIns="0" rtlCol="0">
            <a:spAutoFit/>
          </a:bodyPr>
          <a:lstStyle/>
          <a:p>
            <a:pPr marL="356870" indent="-344805">
              <a:lnSpc>
                <a:spcPct val="100000"/>
              </a:lnSpc>
              <a:spcBef>
                <a:spcPts val="100"/>
              </a:spcBef>
              <a:buFont typeface="Wingdings"/>
              <a:buChar char=""/>
              <a:tabLst>
                <a:tab pos="356870" algn="l"/>
                <a:tab pos="357505" algn="l"/>
              </a:tabLst>
            </a:pPr>
            <a:r>
              <a:rPr sz="1800" dirty="0">
                <a:latin typeface="Arial"/>
                <a:cs typeface="Arial"/>
              </a:rPr>
              <a:t>Introduction</a:t>
            </a:r>
          </a:p>
          <a:p>
            <a:pPr marL="356870" indent="-344805">
              <a:lnSpc>
                <a:spcPct val="100000"/>
              </a:lnSpc>
              <a:spcBef>
                <a:spcPts val="1515"/>
              </a:spcBef>
              <a:buFont typeface="Wingdings"/>
              <a:buChar char=""/>
              <a:tabLst>
                <a:tab pos="356870" algn="l"/>
                <a:tab pos="357505" algn="l"/>
              </a:tabLst>
            </a:pPr>
            <a:r>
              <a:rPr lang="en-US" sz="1800" dirty="0">
                <a:latin typeface="Arial"/>
                <a:cs typeface="Arial"/>
              </a:rPr>
              <a:t>Current Available </a:t>
            </a:r>
            <a:r>
              <a:rPr lang="en-US" dirty="0">
                <a:latin typeface="Arial"/>
                <a:cs typeface="Arial"/>
              </a:rPr>
              <a:t>S</a:t>
            </a:r>
            <a:r>
              <a:rPr lang="en-US" sz="1800" dirty="0">
                <a:latin typeface="Arial"/>
                <a:cs typeface="Arial"/>
              </a:rPr>
              <a:t>olution</a:t>
            </a:r>
          </a:p>
          <a:p>
            <a:pPr marL="356870" indent="-344805">
              <a:lnSpc>
                <a:spcPct val="100000"/>
              </a:lnSpc>
              <a:spcBef>
                <a:spcPts val="1515"/>
              </a:spcBef>
              <a:buFont typeface="Wingdings"/>
              <a:buChar char=""/>
              <a:tabLst>
                <a:tab pos="356870" algn="l"/>
                <a:tab pos="357505" algn="l"/>
              </a:tabLst>
            </a:pPr>
            <a:r>
              <a:rPr lang="en-IN" dirty="0">
                <a:latin typeface="Arial"/>
                <a:cs typeface="Arial"/>
              </a:rPr>
              <a:t>Issues in Current Solution</a:t>
            </a:r>
          </a:p>
          <a:p>
            <a:pPr marL="356870" indent="-344805">
              <a:lnSpc>
                <a:spcPct val="100000"/>
              </a:lnSpc>
              <a:spcBef>
                <a:spcPts val="1510"/>
              </a:spcBef>
              <a:buFont typeface="Wingdings"/>
              <a:buChar char=""/>
              <a:tabLst>
                <a:tab pos="356870" algn="l"/>
                <a:tab pos="357505" algn="l"/>
              </a:tabLst>
            </a:pPr>
            <a:r>
              <a:rPr sz="1800" dirty="0">
                <a:latin typeface="Arial"/>
                <a:cs typeface="Arial"/>
              </a:rPr>
              <a:t>Problem</a:t>
            </a:r>
            <a:r>
              <a:rPr sz="1800" spc="-30" dirty="0">
                <a:latin typeface="Arial"/>
                <a:cs typeface="Arial"/>
              </a:rPr>
              <a:t> </a:t>
            </a:r>
            <a:r>
              <a:rPr sz="1800" dirty="0">
                <a:latin typeface="Arial"/>
                <a:cs typeface="Arial"/>
              </a:rPr>
              <a:t>statement</a:t>
            </a:r>
          </a:p>
          <a:p>
            <a:pPr marL="356870" indent="-344805">
              <a:lnSpc>
                <a:spcPct val="100000"/>
              </a:lnSpc>
              <a:spcBef>
                <a:spcPts val="1515"/>
              </a:spcBef>
              <a:buFont typeface="Wingdings"/>
              <a:buChar char=""/>
              <a:tabLst>
                <a:tab pos="356870" algn="l"/>
                <a:tab pos="357505" algn="l"/>
              </a:tabLst>
            </a:pPr>
            <a:r>
              <a:rPr lang="en-IN" spc="-15" dirty="0">
                <a:latin typeface="Arial"/>
                <a:cs typeface="Arial"/>
              </a:rPr>
              <a:t>Technologies </a:t>
            </a:r>
            <a:r>
              <a:rPr lang="en-IN" dirty="0">
                <a:latin typeface="Arial"/>
                <a:cs typeface="Arial"/>
              </a:rPr>
              <a:t>and</a:t>
            </a:r>
            <a:r>
              <a:rPr lang="en-IN" spc="-70" dirty="0">
                <a:latin typeface="Arial"/>
                <a:cs typeface="Arial"/>
              </a:rPr>
              <a:t> </a:t>
            </a:r>
            <a:r>
              <a:rPr lang="en-IN" dirty="0">
                <a:latin typeface="Arial"/>
                <a:cs typeface="Arial"/>
              </a:rPr>
              <a:t>methodologies</a:t>
            </a:r>
          </a:p>
          <a:p>
            <a:pPr marL="356870" indent="-344805">
              <a:lnSpc>
                <a:spcPct val="100000"/>
              </a:lnSpc>
              <a:spcBef>
                <a:spcPts val="1515"/>
              </a:spcBef>
              <a:buFont typeface="Wingdings"/>
              <a:buChar char=""/>
              <a:tabLst>
                <a:tab pos="356870" algn="l"/>
                <a:tab pos="357505" algn="l"/>
              </a:tabLst>
            </a:pPr>
            <a:r>
              <a:rPr lang="en-US" sz="1800" spc="-15" dirty="0" smtClean="0">
                <a:latin typeface="Arial"/>
                <a:cs typeface="Arial"/>
              </a:rPr>
              <a:t>Syste</a:t>
            </a:r>
            <a:r>
              <a:rPr lang="en-US" spc="-15" dirty="0" smtClean="0">
                <a:latin typeface="Arial"/>
                <a:cs typeface="Arial"/>
              </a:rPr>
              <a:t>m Design</a:t>
            </a:r>
          </a:p>
          <a:p>
            <a:pPr marL="356870" indent="-344805">
              <a:lnSpc>
                <a:spcPct val="100000"/>
              </a:lnSpc>
              <a:spcBef>
                <a:spcPts val="1515"/>
              </a:spcBef>
              <a:buFont typeface="Wingdings"/>
              <a:buChar char=""/>
              <a:tabLst>
                <a:tab pos="356870" algn="l"/>
                <a:tab pos="357505" algn="l"/>
              </a:tabLst>
            </a:pPr>
            <a:r>
              <a:rPr lang="en-US" sz="1800" spc="-15" dirty="0" smtClean="0">
                <a:latin typeface="Arial"/>
                <a:cs typeface="Arial"/>
              </a:rPr>
              <a:t>Process Diagram</a:t>
            </a:r>
          </a:p>
          <a:p>
            <a:pPr marL="356870" indent="-344805">
              <a:lnSpc>
                <a:spcPct val="100000"/>
              </a:lnSpc>
              <a:spcBef>
                <a:spcPts val="1515"/>
              </a:spcBef>
              <a:buFont typeface="Wingdings"/>
              <a:buChar char=""/>
              <a:tabLst>
                <a:tab pos="356870" algn="l"/>
                <a:tab pos="357505" algn="l"/>
              </a:tabLst>
            </a:pPr>
            <a:r>
              <a:rPr lang="en-US" spc="-15" dirty="0" smtClean="0">
                <a:latin typeface="Arial"/>
                <a:cs typeface="Arial"/>
              </a:rPr>
              <a:t>Implementation</a:t>
            </a:r>
            <a:endParaRPr sz="1800" dirty="0">
              <a:latin typeface="Arial"/>
              <a:cs typeface="Arial"/>
            </a:endParaRPr>
          </a:p>
          <a:p>
            <a:pPr marL="356870" indent="-344805">
              <a:lnSpc>
                <a:spcPct val="100000"/>
              </a:lnSpc>
              <a:spcBef>
                <a:spcPts val="1510"/>
              </a:spcBef>
              <a:buFont typeface="Wingdings"/>
              <a:buChar char=""/>
              <a:tabLst>
                <a:tab pos="356870" algn="l"/>
                <a:tab pos="357505" algn="l"/>
              </a:tabLst>
            </a:pPr>
            <a:r>
              <a:rPr sz="1800" dirty="0">
                <a:latin typeface="Arial"/>
                <a:cs typeface="Arial"/>
              </a:rPr>
              <a:t>Conclusions</a:t>
            </a:r>
          </a:p>
          <a:p>
            <a:pPr marL="356870" indent="-344805">
              <a:lnSpc>
                <a:spcPct val="100000"/>
              </a:lnSpc>
              <a:spcBef>
                <a:spcPts val="1515"/>
              </a:spcBef>
              <a:buFont typeface="Wingdings"/>
              <a:buChar char=""/>
              <a:tabLst>
                <a:tab pos="356870" algn="l"/>
                <a:tab pos="357505" algn="l"/>
              </a:tabLst>
            </a:pPr>
            <a:r>
              <a:rPr lang="en-IN" sz="1800" dirty="0">
                <a:latin typeface="Arial"/>
                <a:cs typeface="Arial"/>
              </a:rPr>
              <a:t>Future Work</a:t>
            </a:r>
          </a:p>
          <a:p>
            <a:pPr marL="356870" indent="-344805">
              <a:lnSpc>
                <a:spcPct val="100000"/>
              </a:lnSpc>
              <a:spcBef>
                <a:spcPts val="1515"/>
              </a:spcBef>
              <a:buFont typeface="Wingdings"/>
              <a:buChar char=""/>
              <a:tabLst>
                <a:tab pos="356870" algn="l"/>
                <a:tab pos="357505" algn="l"/>
              </a:tabLst>
            </a:pPr>
            <a:r>
              <a:rPr sz="1800" dirty="0">
                <a:latin typeface="Arial"/>
                <a:cs typeface="Arial"/>
              </a:rPr>
              <a:t>References</a:t>
            </a:r>
            <a:endParaRPr lang="en-IN" sz="1800" dirty="0">
              <a:latin typeface="Arial"/>
              <a:cs typeface="Arial"/>
            </a:endParaRPr>
          </a:p>
        </p:txBody>
      </p:sp>
      <p:sp>
        <p:nvSpPr>
          <p:cNvPr id="5" name="object 5"/>
          <p:cNvSpPr txBox="1"/>
          <p:nvPr/>
        </p:nvSpPr>
        <p:spPr>
          <a:xfrm>
            <a:off x="547217" y="6419494"/>
            <a:ext cx="123825" cy="238125"/>
          </a:xfrm>
          <a:prstGeom prst="rect">
            <a:avLst/>
          </a:prstGeom>
        </p:spPr>
        <p:txBody>
          <a:bodyPr vert="horz" wrap="square" lIns="0" tIns="11430" rIns="0" bIns="0" rtlCol="0">
            <a:spAutoFit/>
          </a:bodyPr>
          <a:lstStyle/>
          <a:p>
            <a:pPr marL="12700">
              <a:lnSpc>
                <a:spcPct val="100000"/>
              </a:lnSpc>
              <a:spcBef>
                <a:spcPts val="90"/>
              </a:spcBef>
            </a:pPr>
            <a:r>
              <a:rPr sz="1400" spc="-5" dirty="0">
                <a:solidFill>
                  <a:srgbClr val="404040"/>
                </a:solidFill>
                <a:latin typeface="Arial"/>
                <a:cs typeface="Arial"/>
              </a:rPr>
              <a:t>2</a:t>
            </a:r>
            <a:endParaRPr sz="1400">
              <a:latin typeface="Arial"/>
              <a:cs typeface="Arial"/>
            </a:endParaRPr>
          </a:p>
        </p:txBody>
      </p:sp>
      <p:sp>
        <p:nvSpPr>
          <p:cNvPr id="2" name="Slide Number Placeholder 1"/>
          <p:cNvSpPr>
            <a:spLocks noGrp="1"/>
          </p:cNvSpPr>
          <p:nvPr>
            <p:ph type="sldNum" sz="quarter" idx="7"/>
          </p:nvPr>
        </p:nvSpPr>
        <p:spPr/>
        <p:txBody>
          <a:bodyPr/>
          <a:lstStyle/>
          <a:p>
            <a:pPr marL="38100">
              <a:lnSpc>
                <a:spcPts val="1639"/>
              </a:lnSpc>
            </a:pPr>
            <a:fld id="{81D60167-4931-47E6-BA6A-407CBD079E47}" type="slidenum">
              <a:rPr lang="en-IN" spc="-5" smtClean="0"/>
              <a:t>3</a:t>
            </a:fld>
            <a:endParaRPr lang="en-IN" spc="-5" dirty="0"/>
          </a:p>
        </p:txBody>
      </p:sp>
      <p:sp>
        <p:nvSpPr>
          <p:cNvPr id="7" name="Footer Placeholder 6"/>
          <p:cNvSpPr>
            <a:spLocks noGrp="1"/>
          </p:cNvSpPr>
          <p:nvPr>
            <p:ph type="ftr" sz="quarter" idx="5"/>
          </p:nvPr>
        </p:nvSpPr>
        <p:spPr>
          <a:xfrm>
            <a:off x="1066800" y="6419494"/>
            <a:ext cx="2176145" cy="436879"/>
          </a:xfrm>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44" y="461848"/>
            <a:ext cx="2102485" cy="454025"/>
          </a:xfrm>
          <a:prstGeom prst="rect">
            <a:avLst/>
          </a:prstGeom>
        </p:spPr>
        <p:txBody>
          <a:bodyPr vert="horz" wrap="square" lIns="0" tIns="13970" rIns="0" bIns="0" rtlCol="0">
            <a:spAutoFit/>
          </a:bodyPr>
          <a:lstStyle/>
          <a:p>
            <a:pPr marL="12700">
              <a:lnSpc>
                <a:spcPct val="100000"/>
              </a:lnSpc>
              <a:spcBef>
                <a:spcPts val="110"/>
              </a:spcBef>
            </a:pPr>
            <a:r>
              <a:rPr spc="5" dirty="0">
                <a:solidFill>
                  <a:srgbClr val="9F1C33"/>
                </a:solidFill>
              </a:rPr>
              <a:t>I</a:t>
            </a:r>
            <a:r>
              <a:rPr spc="-10" dirty="0">
                <a:solidFill>
                  <a:srgbClr val="9F1C33"/>
                </a:solidFill>
              </a:rPr>
              <a:t>n</a:t>
            </a:r>
            <a:r>
              <a:rPr dirty="0">
                <a:solidFill>
                  <a:srgbClr val="9F1C33"/>
                </a:solidFill>
              </a:rPr>
              <a:t>t</a:t>
            </a:r>
            <a:r>
              <a:rPr spc="5" dirty="0">
                <a:solidFill>
                  <a:srgbClr val="9F1C33"/>
                </a:solidFill>
              </a:rPr>
              <a:t>r</a:t>
            </a:r>
            <a:r>
              <a:rPr spc="-10" dirty="0">
                <a:solidFill>
                  <a:srgbClr val="9F1C33"/>
                </a:solidFill>
              </a:rPr>
              <a:t>odu</a:t>
            </a:r>
            <a:r>
              <a:rPr spc="5" dirty="0">
                <a:solidFill>
                  <a:srgbClr val="9F1C33"/>
                </a:solidFill>
              </a:rPr>
              <a:t>ction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4</a:t>
            </a:fld>
            <a:endParaRPr spc="-5" dirty="0"/>
          </a:p>
        </p:txBody>
      </p:sp>
      <p:sp>
        <p:nvSpPr>
          <p:cNvPr id="7" name="Rectangle 6"/>
          <p:cNvSpPr/>
          <p:nvPr/>
        </p:nvSpPr>
        <p:spPr>
          <a:xfrm>
            <a:off x="533400" y="1295400"/>
            <a:ext cx="8001000" cy="2031325"/>
          </a:xfrm>
          <a:prstGeom prst="rect">
            <a:avLst/>
          </a:prstGeom>
        </p:spPr>
        <p:txBody>
          <a:bodyPr wrap="square">
            <a:spAutoFit/>
          </a:bodyPr>
          <a:lstStyle/>
          <a:p>
            <a:pPr marL="285750" indent="-285750">
              <a:buFont typeface="Wingdings" pitchFamily="2" charset="2"/>
              <a:buChar char="Ø"/>
            </a:pPr>
            <a:r>
              <a:rPr lang="en-US" dirty="0"/>
              <a:t>Audiobooks are voice recordings of the text of a book that you listen to rather than read. Audiobooks can be exact word-for-word versions of books or abridged versions.</a:t>
            </a:r>
          </a:p>
          <a:p>
            <a:pPr marL="285750" indent="-285750">
              <a:buFont typeface="Wingdings" pitchFamily="2" charset="2"/>
              <a:buChar char="Ø"/>
            </a:pPr>
            <a:r>
              <a:rPr lang="en-US" dirty="0"/>
              <a:t> You can listen to audiobooks on anytime and anywhere with help of   smartphone, tablet, computer, home speaker system, or in-car entertainment system.</a:t>
            </a:r>
          </a:p>
          <a:p>
            <a:pPr marL="285750" indent="-285750">
              <a:buFont typeface="Wingdings" pitchFamily="2" charset="2"/>
              <a:buChar char="Ø"/>
            </a:pPr>
            <a:endParaRPr lang="en-US" dirty="0"/>
          </a:p>
        </p:txBody>
      </p:sp>
      <p:sp>
        <p:nvSpPr>
          <p:cNvPr id="2" name="Footer Placeholder 1"/>
          <p:cNvSpPr>
            <a:spLocks noGrp="1"/>
          </p:cNvSpPr>
          <p:nvPr>
            <p:ph type="ftr" sz="quarter" idx="5"/>
          </p:nvPr>
        </p:nvSpPr>
        <p:spPr>
          <a:xfrm>
            <a:off x="1066800" y="6329560"/>
            <a:ext cx="3048000" cy="410369"/>
          </a:xfrm>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5" dirty="0"/>
              <a:t>1 </a:t>
            </a:r>
            <a:r>
              <a:rPr lang="en-IN" spc="-10" dirty="0"/>
              <a:t>Presentation</a:t>
            </a: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44" y="529208"/>
            <a:ext cx="4977130" cy="380873"/>
          </a:xfrm>
          <a:prstGeom prst="rect">
            <a:avLst/>
          </a:prstGeom>
        </p:spPr>
        <p:txBody>
          <a:bodyPr vert="horz" wrap="square" lIns="0" tIns="11430" rIns="0" bIns="0" rtlCol="0">
            <a:spAutoFit/>
          </a:bodyPr>
          <a:lstStyle/>
          <a:p>
            <a:pPr marL="12700">
              <a:lnSpc>
                <a:spcPct val="100000"/>
              </a:lnSpc>
              <a:spcBef>
                <a:spcPts val="90"/>
              </a:spcBef>
            </a:pPr>
            <a:r>
              <a:rPr kumimoji="0" lang="en-US" sz="2400" b="0" i="0" u="none" strike="noStrike" kern="1200" cap="none" spc="0" normalizeH="0" baseline="0" noProof="0" dirty="0">
                <a:ln>
                  <a:noFill/>
                </a:ln>
                <a:solidFill>
                  <a:srgbClr val="C00000"/>
                </a:solidFill>
                <a:effectLst/>
                <a:uLnTx/>
                <a:uFillTx/>
                <a:ea typeface="+mn-ea"/>
              </a:rPr>
              <a:t>Current Available Solution</a:t>
            </a:r>
            <a:endParaRPr lang="en-US" dirty="0">
              <a:solidFill>
                <a:srgbClr val="C00000"/>
              </a:solidFil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5</a:t>
            </a:fld>
            <a:endParaRPr spc="-5" dirty="0"/>
          </a:p>
        </p:txBody>
      </p:sp>
      <p:sp>
        <p:nvSpPr>
          <p:cNvPr id="7" name="Rectangle 6"/>
          <p:cNvSpPr/>
          <p:nvPr/>
        </p:nvSpPr>
        <p:spPr>
          <a:xfrm>
            <a:off x="381000" y="1371600"/>
            <a:ext cx="8229600" cy="2862322"/>
          </a:xfrm>
          <a:prstGeom prst="rect">
            <a:avLst/>
          </a:prstGeom>
        </p:spPr>
        <p:txBody>
          <a:bodyPr wrap="square">
            <a:spAutoFit/>
          </a:bodyPr>
          <a:lstStyle/>
          <a:p>
            <a:pPr marL="285750" indent="-285750" algn="l">
              <a:buFont typeface="Wingdings" panose="05000000000000000000" pitchFamily="2" charset="2"/>
              <a:buChar char="Ø"/>
            </a:pPr>
            <a:r>
              <a:rPr lang="en-US" b="0" i="0" dirty="0">
                <a:solidFill>
                  <a:srgbClr val="000000"/>
                </a:solidFill>
                <a:effectLst/>
                <a:latin typeface="Lato"/>
              </a:rPr>
              <a:t>Audiobooks can be a separate app service or an in-app service. If you have a Kindle Paperwhite, Audible, Amazon’s audiobook service, comes as an in-app service. However, most audiobook apps are separate services from </a:t>
            </a:r>
            <a:r>
              <a:rPr lang="en-US" b="0" i="0" dirty="0" smtClean="0">
                <a:solidFill>
                  <a:srgbClr val="000000"/>
                </a:solidFill>
                <a:effectLst/>
                <a:latin typeface="Lato"/>
              </a:rPr>
              <a:t>eBook </a:t>
            </a:r>
            <a:r>
              <a:rPr lang="en-US" b="0" i="0" dirty="0">
                <a:solidFill>
                  <a:srgbClr val="000000"/>
                </a:solidFill>
                <a:effectLst/>
                <a:latin typeface="Lato"/>
              </a:rPr>
              <a:t>libraries</a:t>
            </a:r>
            <a:r>
              <a:rPr lang="en-US" b="0" i="0" dirty="0" smtClean="0">
                <a:solidFill>
                  <a:srgbClr val="000000"/>
                </a:solidFill>
                <a:effectLst/>
                <a:latin typeface="Lato"/>
              </a:rPr>
              <a:t>.</a:t>
            </a:r>
          </a:p>
          <a:p>
            <a:pPr algn="l"/>
            <a:endParaRPr lang="en-US" b="0" i="0" dirty="0">
              <a:solidFill>
                <a:srgbClr val="000000"/>
              </a:solidFill>
              <a:effectLst/>
              <a:latin typeface="Lato"/>
            </a:endParaRPr>
          </a:p>
          <a:p>
            <a:pPr marL="285750" indent="-285750" algn="l">
              <a:buFont typeface="Wingdings" panose="05000000000000000000" pitchFamily="2" charset="2"/>
              <a:buChar char="Ø"/>
            </a:pPr>
            <a:r>
              <a:rPr lang="en-US" b="0" i="0" dirty="0">
                <a:solidFill>
                  <a:srgbClr val="000000"/>
                </a:solidFill>
                <a:effectLst/>
                <a:latin typeface="Lato"/>
              </a:rPr>
              <a:t>Most audiobook services are available for download on the Apple App Store and Google Play Store. Additionally, most of these audiobook services offer a month’s worth of free trial before the app asks the users to get a premium subscription for them to have continuous access to their library.</a:t>
            </a:r>
          </a:p>
          <a:p>
            <a:pPr algn="l"/>
            <a:endParaRPr lang="en-US" b="0" i="0" dirty="0">
              <a:solidFill>
                <a:srgbClr val="000000"/>
              </a:solidFill>
              <a:effectLst/>
              <a:latin typeface="Lato"/>
            </a:endParaRPr>
          </a:p>
        </p:txBody>
      </p:sp>
      <p:sp>
        <p:nvSpPr>
          <p:cNvPr id="2" name="Footer Placeholder 1"/>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6244" y="529208"/>
            <a:ext cx="3793490" cy="627095"/>
          </a:xfrm>
          <a:prstGeom prst="rect">
            <a:avLst/>
          </a:prstGeom>
        </p:spPr>
        <p:txBody>
          <a:bodyPr vert="horz" wrap="square" lIns="0" tIns="11430" rIns="0" bIns="0" rtlCol="0">
            <a:spAutoFit/>
          </a:bodyPr>
          <a:lstStyle/>
          <a:p>
            <a:pPr marL="356870" marR="0" lvl="0" indent="-344805" defTabSz="914400" rtl="0" eaLnBrk="1" fontAlgn="auto" latinLnBrk="0" hangingPunct="1">
              <a:lnSpc>
                <a:spcPct val="100000"/>
              </a:lnSpc>
              <a:spcBef>
                <a:spcPts val="1515"/>
              </a:spcBef>
              <a:spcAft>
                <a:spcPts val="0"/>
              </a:spcAft>
              <a:tabLst>
                <a:tab pos="356870" algn="l"/>
                <a:tab pos="357505" algn="l"/>
              </a:tabLst>
              <a:defRPr/>
            </a:pPr>
            <a:r>
              <a:rPr kumimoji="0" lang="en-IN" sz="2000" i="0" u="none" strike="noStrike" kern="1200" cap="none" spc="0" normalizeH="0" baseline="0" noProof="0" dirty="0">
                <a:ln>
                  <a:noFill/>
                </a:ln>
                <a:solidFill>
                  <a:srgbClr val="C00000"/>
                </a:solidFill>
                <a:effectLst/>
                <a:uLnTx/>
                <a:uFillTx/>
                <a:latin typeface="Arial"/>
                <a:ea typeface="+mn-ea"/>
                <a:cs typeface="Arial"/>
              </a:rPr>
              <a:t>Issues in Current Solution</a:t>
            </a:r>
            <a:r>
              <a:rPr kumimoji="0" lang="en-IN" sz="1800" b="0" i="0" u="none" strike="noStrike" kern="1200" cap="none" spc="0" normalizeH="0" baseline="0" noProof="0" dirty="0">
                <a:ln>
                  <a:noFill/>
                </a:ln>
                <a:solidFill>
                  <a:prstClr val="black"/>
                </a:solidFill>
                <a:effectLst/>
                <a:uLnTx/>
                <a:uFillTx/>
                <a:latin typeface="Arial"/>
                <a:ea typeface="+mn-ea"/>
                <a:cs typeface="Arial"/>
              </a:rPr>
              <a:t/>
            </a:r>
            <a:br>
              <a:rPr kumimoji="0" lang="en-IN" sz="1800" b="0" i="0" u="none" strike="noStrike" kern="1200" cap="none" spc="0" normalizeH="0" baseline="0" noProof="0" dirty="0">
                <a:ln>
                  <a:noFill/>
                </a:ln>
                <a:solidFill>
                  <a:prstClr val="black"/>
                </a:solidFill>
                <a:effectLst/>
                <a:uLnTx/>
                <a:uFillTx/>
                <a:latin typeface="Arial"/>
                <a:ea typeface="+mn-ea"/>
                <a:cs typeface="Arial"/>
              </a:rPr>
            </a:br>
            <a:endParaRPr lang="en-IN" sz="200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6</a:t>
            </a:fld>
            <a:endParaRPr spc="-5" dirty="0"/>
          </a:p>
        </p:txBody>
      </p:sp>
      <p:sp>
        <p:nvSpPr>
          <p:cNvPr id="4" name="object 4"/>
          <p:cNvSpPr txBox="1"/>
          <p:nvPr/>
        </p:nvSpPr>
        <p:spPr>
          <a:xfrm>
            <a:off x="618845" y="1463817"/>
            <a:ext cx="7697470" cy="308417"/>
          </a:xfrm>
          <a:prstGeom prst="rect">
            <a:avLst/>
          </a:prstGeom>
        </p:spPr>
        <p:txBody>
          <a:bodyPr vert="horz" wrap="square" lIns="0" tIns="61594" rIns="0" bIns="0" rtlCol="0">
            <a:spAutoFit/>
          </a:bodyPr>
          <a:lstStyle/>
          <a:p>
            <a:pPr marL="12700">
              <a:lnSpc>
                <a:spcPct val="100000"/>
              </a:lnSpc>
              <a:spcBef>
                <a:spcPts val="484"/>
              </a:spcBef>
            </a:pPr>
            <a:r>
              <a:rPr sz="1600" spc="-15" dirty="0">
                <a:latin typeface="Arial"/>
                <a:cs typeface="Arial"/>
              </a:rPr>
              <a:t>.</a:t>
            </a:r>
            <a:endParaRPr sz="1600" dirty="0">
              <a:latin typeface="Arial"/>
              <a:cs typeface="Arial"/>
            </a:endParaRPr>
          </a:p>
        </p:txBody>
      </p:sp>
      <p:sp>
        <p:nvSpPr>
          <p:cNvPr id="7" name="Rectangle 6"/>
          <p:cNvSpPr/>
          <p:nvPr/>
        </p:nvSpPr>
        <p:spPr>
          <a:xfrm>
            <a:off x="381000" y="1310569"/>
            <a:ext cx="8382000" cy="1477328"/>
          </a:xfrm>
          <a:prstGeom prst="rect">
            <a:avLst/>
          </a:prstGeom>
        </p:spPr>
        <p:txBody>
          <a:bodyPr wrap="square">
            <a:spAutoFit/>
          </a:bodyPr>
          <a:lstStyle/>
          <a:p>
            <a:pPr marL="285750" lvl="0" indent="-285750">
              <a:buFont typeface="Wingdings" panose="05000000000000000000" pitchFamily="2" charset="2"/>
              <a:buChar char="Ø"/>
            </a:pPr>
            <a:r>
              <a:rPr lang="en-US" dirty="0"/>
              <a:t>In the current audiobook services ,for better experience we need to pay for it</a:t>
            </a:r>
            <a:r>
              <a:rPr lang="en-US" dirty="0" smtClean="0"/>
              <a:t>.</a:t>
            </a:r>
          </a:p>
          <a:p>
            <a:pPr lvl="0"/>
            <a:endParaRPr lang="en-US" dirty="0" smtClean="0"/>
          </a:p>
          <a:p>
            <a:pPr marL="285750" lvl="0" indent="-285750">
              <a:buFont typeface="Wingdings" panose="05000000000000000000" pitchFamily="2" charset="2"/>
              <a:buChar char="Ø"/>
            </a:pPr>
            <a:r>
              <a:rPr lang="en-US" dirty="0" smtClean="0"/>
              <a:t>Not all books can be present in a single service. But if you download an eBook that can be converted into an audio file using our system. </a:t>
            </a:r>
            <a:endParaRPr lang="en-US" dirty="0"/>
          </a:p>
          <a:p>
            <a:pPr lvl="0"/>
            <a:endParaRPr lang="en-US" dirty="0"/>
          </a:p>
        </p:txBody>
      </p:sp>
      <p:sp>
        <p:nvSpPr>
          <p:cNvPr id="2" name="Footer Placeholder 1"/>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529208"/>
            <a:ext cx="2305685" cy="329565"/>
          </a:xfrm>
          <a:prstGeom prst="rect">
            <a:avLst/>
          </a:prstGeom>
        </p:spPr>
        <p:txBody>
          <a:bodyPr vert="horz" wrap="square" lIns="0" tIns="11430" rIns="0" bIns="0" rtlCol="0">
            <a:spAutoFit/>
          </a:bodyPr>
          <a:lstStyle/>
          <a:p>
            <a:pPr marL="12700">
              <a:lnSpc>
                <a:spcPct val="100000"/>
              </a:lnSpc>
              <a:spcBef>
                <a:spcPts val="90"/>
              </a:spcBef>
            </a:pPr>
            <a:r>
              <a:rPr sz="2000" spc="-10" dirty="0">
                <a:solidFill>
                  <a:srgbClr val="9F1C33"/>
                </a:solidFill>
              </a:rPr>
              <a:t>Problem</a:t>
            </a:r>
            <a:r>
              <a:rPr sz="2000" spc="-45" dirty="0">
                <a:solidFill>
                  <a:srgbClr val="9F1C33"/>
                </a:solidFill>
              </a:rPr>
              <a:t> </a:t>
            </a:r>
            <a:r>
              <a:rPr sz="2000" spc="-5" dirty="0">
                <a:solidFill>
                  <a:srgbClr val="9F1C33"/>
                </a:solidFill>
              </a:rPr>
              <a:t>statement</a:t>
            </a:r>
            <a:endParaRPr sz="2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7</a:t>
            </a:fld>
            <a:endParaRPr spc="-5" dirty="0"/>
          </a:p>
        </p:txBody>
      </p:sp>
      <p:sp>
        <p:nvSpPr>
          <p:cNvPr id="8" name="Rectangle 7"/>
          <p:cNvSpPr/>
          <p:nvPr/>
        </p:nvSpPr>
        <p:spPr>
          <a:xfrm>
            <a:off x="391886" y="1295400"/>
            <a:ext cx="8229600" cy="369332"/>
          </a:xfrm>
          <a:prstGeom prst="rect">
            <a:avLst/>
          </a:prstGeom>
        </p:spPr>
        <p:txBody>
          <a:bodyPr wrap="square">
            <a:spAutoFit/>
          </a:bodyPr>
          <a:lstStyle/>
          <a:p>
            <a:pPr marL="285750" indent="-285750">
              <a:buFont typeface="Wingdings" pitchFamily="2" charset="2"/>
              <a:buChar char="Ø"/>
            </a:pPr>
            <a:endParaRPr lang="en-US" dirty="0"/>
          </a:p>
        </p:txBody>
      </p:sp>
      <p:sp>
        <p:nvSpPr>
          <p:cNvPr id="3" name="Footer Placeholder 2"/>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smtClean="0"/>
              <a:t>Presentation</a:t>
            </a:r>
            <a:endParaRPr lang="en-IN" spc="-10" dirty="0"/>
          </a:p>
        </p:txBody>
      </p:sp>
      <p:sp>
        <p:nvSpPr>
          <p:cNvPr id="7" name="TextBox 6">
            <a:extLst>
              <a:ext uri="{FF2B5EF4-FFF2-40B4-BE49-F238E27FC236}">
                <a16:creationId xmlns="" xmlns:a16="http://schemas.microsoft.com/office/drawing/2014/main" id="{417AFA0E-C300-42D4-8A5A-388D50848D42}"/>
              </a:ext>
            </a:extLst>
          </p:cNvPr>
          <p:cNvSpPr txBox="1"/>
          <p:nvPr/>
        </p:nvSpPr>
        <p:spPr>
          <a:xfrm>
            <a:off x="391886" y="1524000"/>
            <a:ext cx="8229600" cy="3170099"/>
          </a:xfrm>
          <a:prstGeom prst="rect">
            <a:avLst/>
          </a:prstGeom>
          <a:noFill/>
        </p:spPr>
        <p:txBody>
          <a:bodyPr wrap="square">
            <a:spAutoFit/>
          </a:bodyPr>
          <a:lstStyle/>
          <a:p>
            <a:r>
              <a:rPr lang="en-US" sz="2000" b="0" i="0" dirty="0">
                <a:solidFill>
                  <a:srgbClr val="24292E"/>
                </a:solidFill>
                <a:effectLst/>
                <a:latin typeface="-apple-system"/>
              </a:rPr>
              <a:t>Reading stories or essays or any text can be arduous, however an audio reading of the text is convenient and </a:t>
            </a:r>
            <a:r>
              <a:rPr lang="en-US" sz="2000" b="0" i="0" dirty="0" smtClean="0">
                <a:solidFill>
                  <a:srgbClr val="24292E"/>
                </a:solidFill>
                <a:effectLst/>
                <a:latin typeface="-apple-system"/>
              </a:rPr>
              <a:t>doesn’t </a:t>
            </a:r>
            <a:r>
              <a:rPr lang="en-US" sz="2000" b="0" i="0" dirty="0">
                <a:solidFill>
                  <a:srgbClr val="24292E"/>
                </a:solidFill>
                <a:effectLst/>
                <a:latin typeface="-apple-system"/>
              </a:rPr>
              <a:t>require as much concentration as reading requires</a:t>
            </a:r>
            <a:r>
              <a:rPr lang="en-US" sz="2000" b="0" i="0" dirty="0" smtClean="0">
                <a:solidFill>
                  <a:srgbClr val="24292E"/>
                </a:solidFill>
                <a:effectLst/>
                <a:latin typeface="-apple-system"/>
              </a:rPr>
              <a:t>. Not all people can read some are illiterate or maybe blind, </a:t>
            </a:r>
            <a:r>
              <a:rPr lang="en-US" sz="2000" dirty="0">
                <a:solidFill>
                  <a:srgbClr val="24292E"/>
                </a:solidFill>
                <a:latin typeface="-apple-system"/>
              </a:rPr>
              <a:t>For such problem the solution is to create an application that can covert pdf to read able </a:t>
            </a:r>
            <a:r>
              <a:rPr lang="en-US" sz="2000" dirty="0" smtClean="0">
                <a:solidFill>
                  <a:srgbClr val="24292E"/>
                </a:solidFill>
                <a:latin typeface="-apple-system"/>
              </a:rPr>
              <a:t>text</a:t>
            </a:r>
            <a:r>
              <a:rPr lang="en-US" sz="2000" b="0" i="0" dirty="0" smtClean="0">
                <a:solidFill>
                  <a:srgbClr val="24292E"/>
                </a:solidFill>
                <a:effectLst/>
                <a:latin typeface="-apple-system"/>
              </a:rPr>
              <a:t>, </a:t>
            </a:r>
            <a:r>
              <a:rPr lang="en-US" sz="2000" b="0" i="0" dirty="0">
                <a:solidFill>
                  <a:srgbClr val="24292E"/>
                </a:solidFill>
                <a:effectLst/>
                <a:latin typeface="-apple-system"/>
              </a:rPr>
              <a:t>to </a:t>
            </a:r>
            <a:r>
              <a:rPr lang="en-US" sz="2000" b="0" i="0" dirty="0" smtClean="0">
                <a:solidFill>
                  <a:srgbClr val="24292E"/>
                </a:solidFill>
                <a:effectLst/>
                <a:latin typeface="-apple-system"/>
              </a:rPr>
              <a:t>convert text to  audio. </a:t>
            </a:r>
            <a:r>
              <a:rPr lang="en-US" sz="2000" b="0" i="0" dirty="0">
                <a:solidFill>
                  <a:srgbClr val="24292E"/>
                </a:solidFill>
                <a:effectLst/>
                <a:latin typeface="-apple-system"/>
              </a:rPr>
              <a:t>This program scans page(s) of PDF and reads </a:t>
            </a:r>
            <a:r>
              <a:rPr lang="en-US" sz="2000" b="0" i="0" dirty="0" smtClean="0">
                <a:solidFill>
                  <a:srgbClr val="24292E"/>
                </a:solidFill>
                <a:effectLst/>
                <a:latin typeface="-apple-system"/>
              </a:rPr>
              <a:t>the text to </a:t>
            </a:r>
            <a:r>
              <a:rPr lang="en-US" sz="2000" b="0" i="0" dirty="0">
                <a:solidFill>
                  <a:srgbClr val="24292E"/>
                </a:solidFill>
                <a:effectLst/>
                <a:latin typeface="-apple-system"/>
              </a:rPr>
              <a:t>the </a:t>
            </a:r>
            <a:r>
              <a:rPr lang="en-US" sz="2000" b="0" i="0" dirty="0" smtClean="0">
                <a:solidFill>
                  <a:srgbClr val="24292E"/>
                </a:solidFill>
                <a:effectLst/>
                <a:latin typeface="-apple-system"/>
              </a:rPr>
              <a:t>user in audio. </a:t>
            </a:r>
            <a:r>
              <a:rPr lang="en-US" sz="2000" b="0" i="0" dirty="0">
                <a:solidFill>
                  <a:srgbClr val="24292E"/>
                </a:solidFill>
                <a:effectLst/>
                <a:latin typeface="-apple-system"/>
              </a:rPr>
              <a:t>While this project is good for simple text reading</a:t>
            </a:r>
          </a:p>
          <a:p>
            <a:endParaRPr lang="en-US" sz="2000" dirty="0">
              <a:solidFill>
                <a:srgbClr val="24292E"/>
              </a:solidFill>
              <a:latin typeface="-apple-system"/>
            </a:endParaRPr>
          </a:p>
          <a:p>
            <a:r>
              <a:rPr lang="en-US" sz="2000" dirty="0">
                <a:solidFill>
                  <a:srgbClr val="24292E"/>
                </a:solidFill>
                <a:latin typeface="-apple-system"/>
              </a:rPr>
              <a:t>User can choose between ,to create an audio file or listen to audio files which are already present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1817" y="533400"/>
            <a:ext cx="4419600" cy="400110"/>
          </a:xfrm>
          <a:prstGeom prst="rect">
            <a:avLst/>
          </a:prstGeom>
          <a:noFill/>
        </p:spPr>
        <p:txBody>
          <a:bodyPr wrap="square" rtlCol="0">
            <a:spAutoFit/>
          </a:bodyPr>
          <a:lstStyle/>
          <a:p>
            <a:r>
              <a:rPr lang="en-IN" sz="2000" b="1" dirty="0" smtClean="0">
                <a:solidFill>
                  <a:srgbClr val="C00000"/>
                </a:solidFill>
                <a:latin typeface="Arial" pitchFamily="34" charset="0"/>
                <a:cs typeface="Arial" pitchFamily="34" charset="0"/>
              </a:rPr>
              <a:t>Technologies and Methodology</a:t>
            </a:r>
            <a:endParaRPr lang="en-IN" sz="2000" b="1" dirty="0">
              <a:latin typeface="Arial" pitchFamily="34" charset="0"/>
              <a:cs typeface="Arial" pitchFamily="34" charset="0"/>
            </a:endParaRPr>
          </a:p>
        </p:txBody>
      </p:sp>
      <p:sp>
        <p:nvSpPr>
          <p:cNvPr id="4" name="Slide Number Placeholder 3"/>
          <p:cNvSpPr>
            <a:spLocks noGrp="1"/>
          </p:cNvSpPr>
          <p:nvPr>
            <p:ph type="sldNum" sz="quarter" idx="7"/>
          </p:nvPr>
        </p:nvSpPr>
        <p:spPr/>
        <p:txBody>
          <a:bodyPr/>
          <a:lstStyle/>
          <a:p>
            <a:pPr marL="38100">
              <a:lnSpc>
                <a:spcPts val="1639"/>
              </a:lnSpc>
            </a:pPr>
            <a:fld id="{81D60167-4931-47E6-BA6A-407CBD079E47}" type="slidenum">
              <a:rPr lang="en-IN" spc="-5" smtClean="0"/>
              <a:t>8</a:t>
            </a:fld>
            <a:endParaRPr lang="en-IN" spc="-5" dirty="0"/>
          </a:p>
        </p:txBody>
      </p:sp>
      <p:sp>
        <p:nvSpPr>
          <p:cNvPr id="5" name="Footer Placeholder 4"/>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sp>
        <p:nvSpPr>
          <p:cNvPr id="7" name="TextBox 6">
            <a:extLst>
              <a:ext uri="{FF2B5EF4-FFF2-40B4-BE49-F238E27FC236}">
                <a16:creationId xmlns="" xmlns:a16="http://schemas.microsoft.com/office/drawing/2014/main" id="{7306E500-9CFB-42FC-B14A-5FBCE5BC01FC}"/>
              </a:ext>
            </a:extLst>
          </p:cNvPr>
          <p:cNvSpPr txBox="1"/>
          <p:nvPr/>
        </p:nvSpPr>
        <p:spPr>
          <a:xfrm>
            <a:off x="521817" y="1219200"/>
            <a:ext cx="8164983" cy="3477875"/>
          </a:xfrm>
          <a:prstGeom prst="rect">
            <a:avLst/>
          </a:prstGeom>
          <a:noFill/>
        </p:spPr>
        <p:txBody>
          <a:bodyPr wrap="square">
            <a:spAutoFit/>
          </a:bodyPr>
          <a:lstStyle/>
          <a:p>
            <a:pPr algn="l"/>
            <a:r>
              <a:rPr lang="en-IN" b="0" i="0" dirty="0" smtClean="0">
                <a:solidFill>
                  <a:srgbClr val="24292E"/>
                </a:solidFill>
                <a:effectLst/>
                <a:latin typeface="-apple-system"/>
              </a:rPr>
              <a:t>The software libraries required to run this :</a:t>
            </a:r>
          </a:p>
          <a:p>
            <a:pPr marL="342900" indent="-342900" algn="l">
              <a:buFont typeface="+mj-lt"/>
              <a:buAutoNum type="arabicPeriod"/>
            </a:pPr>
            <a:r>
              <a:rPr lang="en-IN" dirty="0" err="1" smtClean="0">
                <a:solidFill>
                  <a:srgbClr val="24292E"/>
                </a:solidFill>
                <a:latin typeface="-apple-system"/>
              </a:rPr>
              <a:t>Tkinter</a:t>
            </a:r>
            <a:r>
              <a:rPr lang="en-IN" dirty="0" smtClean="0">
                <a:solidFill>
                  <a:srgbClr val="24292E"/>
                </a:solidFill>
                <a:latin typeface="-apple-system"/>
              </a:rPr>
              <a:t> :- For </a:t>
            </a:r>
            <a:r>
              <a:rPr lang="en-IN" dirty="0" err="1" smtClean="0">
                <a:solidFill>
                  <a:srgbClr val="24292E"/>
                </a:solidFill>
                <a:latin typeface="-apple-system"/>
              </a:rPr>
              <a:t>gui</a:t>
            </a:r>
            <a:endParaRPr lang="en-IN" dirty="0" smtClean="0">
              <a:solidFill>
                <a:srgbClr val="24292E"/>
              </a:solidFill>
              <a:latin typeface="-apple-system"/>
            </a:endParaRPr>
          </a:p>
          <a:p>
            <a:pPr marL="342900" indent="-342900" algn="l">
              <a:buFont typeface="+mj-lt"/>
              <a:buAutoNum type="arabicPeriod"/>
            </a:pPr>
            <a:r>
              <a:rPr lang="en-IN" b="0" i="0" dirty="0" smtClean="0">
                <a:solidFill>
                  <a:srgbClr val="24292E"/>
                </a:solidFill>
                <a:effectLst/>
                <a:latin typeface="-apple-system"/>
              </a:rPr>
              <a:t>Fitz :- To read the </a:t>
            </a:r>
            <a:r>
              <a:rPr lang="en-IN" b="0" i="0" dirty="0" err="1" smtClean="0">
                <a:solidFill>
                  <a:srgbClr val="24292E"/>
                </a:solidFill>
                <a:effectLst/>
                <a:latin typeface="-apple-system"/>
              </a:rPr>
              <a:t>pdf</a:t>
            </a:r>
            <a:r>
              <a:rPr lang="en-IN" b="0" i="0" dirty="0" smtClean="0">
                <a:solidFill>
                  <a:srgbClr val="24292E"/>
                </a:solidFill>
                <a:effectLst/>
                <a:latin typeface="-apple-system"/>
              </a:rPr>
              <a:t> and to extract text from </a:t>
            </a:r>
            <a:r>
              <a:rPr lang="en-IN" b="0" i="0" dirty="0" err="1" smtClean="0">
                <a:solidFill>
                  <a:srgbClr val="24292E"/>
                </a:solidFill>
                <a:effectLst/>
                <a:latin typeface="-apple-system"/>
              </a:rPr>
              <a:t>pdf</a:t>
            </a:r>
            <a:endParaRPr lang="en-IN" b="0" i="0" dirty="0" smtClean="0">
              <a:solidFill>
                <a:srgbClr val="24292E"/>
              </a:solidFill>
              <a:effectLst/>
              <a:latin typeface="-apple-system"/>
            </a:endParaRPr>
          </a:p>
          <a:p>
            <a:pPr marL="342900" indent="-342900" algn="l">
              <a:buFont typeface="+mj-lt"/>
              <a:buAutoNum type="arabicPeriod"/>
            </a:pPr>
            <a:r>
              <a:rPr lang="en-IN" dirty="0" err="1" smtClean="0">
                <a:solidFill>
                  <a:srgbClr val="24292E"/>
                </a:solidFill>
                <a:latin typeface="-apple-system"/>
              </a:rPr>
              <a:t>gTTS</a:t>
            </a:r>
            <a:r>
              <a:rPr lang="en-IN" dirty="0" smtClean="0">
                <a:solidFill>
                  <a:srgbClr val="24292E"/>
                </a:solidFill>
                <a:latin typeface="-apple-system"/>
              </a:rPr>
              <a:t> :- Google text to speech (for conversion of text to audio file)</a:t>
            </a:r>
          </a:p>
          <a:p>
            <a:pPr marL="342900" indent="-342900" algn="l">
              <a:buFont typeface="+mj-lt"/>
              <a:buAutoNum type="arabicPeriod"/>
            </a:pPr>
            <a:r>
              <a:rPr lang="en-IN" dirty="0" err="1" smtClean="0">
                <a:solidFill>
                  <a:srgbClr val="24292E"/>
                </a:solidFill>
                <a:latin typeface="-apple-system"/>
              </a:rPr>
              <a:t>Pytesseract</a:t>
            </a:r>
            <a:r>
              <a:rPr lang="en-IN" dirty="0" smtClean="0">
                <a:solidFill>
                  <a:srgbClr val="24292E"/>
                </a:solidFill>
                <a:latin typeface="-apple-system"/>
              </a:rPr>
              <a:t> :- For OCR(Optical character </a:t>
            </a:r>
            <a:r>
              <a:rPr lang="en-IN" dirty="0" err="1" smtClean="0">
                <a:solidFill>
                  <a:srgbClr val="24292E"/>
                </a:solidFill>
                <a:latin typeface="-apple-system"/>
              </a:rPr>
              <a:t>recogination</a:t>
            </a:r>
            <a:r>
              <a:rPr lang="en-IN" dirty="0" smtClean="0">
                <a:solidFill>
                  <a:srgbClr val="24292E"/>
                </a:solidFill>
                <a:latin typeface="-apple-system"/>
              </a:rPr>
              <a:t>)</a:t>
            </a:r>
          </a:p>
          <a:p>
            <a:pPr marL="342900" indent="-342900" algn="l">
              <a:buFont typeface="+mj-lt"/>
              <a:buAutoNum type="arabicPeriod"/>
            </a:pPr>
            <a:r>
              <a:rPr lang="en-IN" dirty="0" smtClean="0">
                <a:solidFill>
                  <a:srgbClr val="24292E"/>
                </a:solidFill>
                <a:latin typeface="-apple-system"/>
              </a:rPr>
              <a:t>Pillow and pdf2image:- To extract images from </a:t>
            </a:r>
            <a:r>
              <a:rPr lang="en-IN" dirty="0" err="1" smtClean="0">
                <a:solidFill>
                  <a:srgbClr val="24292E"/>
                </a:solidFill>
                <a:latin typeface="-apple-system"/>
              </a:rPr>
              <a:t>pdf</a:t>
            </a:r>
            <a:endParaRPr lang="en-IN" dirty="0" smtClean="0">
              <a:solidFill>
                <a:srgbClr val="24292E"/>
              </a:solidFill>
              <a:latin typeface="-apple-system"/>
            </a:endParaRPr>
          </a:p>
          <a:p>
            <a:pPr marL="342900" indent="-342900" algn="l">
              <a:buFont typeface="+mj-lt"/>
              <a:buAutoNum type="arabicPeriod"/>
            </a:pPr>
            <a:r>
              <a:rPr lang="en-IN" dirty="0" err="1" smtClean="0">
                <a:solidFill>
                  <a:srgbClr val="24292E"/>
                </a:solidFill>
                <a:latin typeface="-apple-system"/>
              </a:rPr>
              <a:t>Pygame.mixer</a:t>
            </a:r>
            <a:r>
              <a:rPr lang="en-IN" dirty="0" smtClean="0">
                <a:solidFill>
                  <a:srgbClr val="24292E"/>
                </a:solidFill>
                <a:latin typeface="-apple-system"/>
              </a:rPr>
              <a:t> :- For playing audio file </a:t>
            </a:r>
            <a:r>
              <a:rPr lang="en-IN" b="0" i="0" dirty="0" smtClean="0">
                <a:solidFill>
                  <a:srgbClr val="24292E"/>
                </a:solidFill>
                <a:effectLst/>
                <a:latin typeface="-apple-system"/>
              </a:rPr>
              <a:t> </a:t>
            </a:r>
          </a:p>
          <a:p>
            <a:pPr algn="l"/>
            <a:endParaRPr lang="en-US" b="0" i="0" dirty="0" smtClean="0">
              <a:solidFill>
                <a:srgbClr val="24292E"/>
              </a:solidFill>
              <a:effectLst/>
              <a:latin typeface="-apple-system"/>
            </a:endParaRPr>
          </a:p>
          <a:p>
            <a:pPr algn="l"/>
            <a:r>
              <a:rPr lang="en-US" sz="2000" u="sng" dirty="0" smtClean="0">
                <a:solidFill>
                  <a:srgbClr val="24292E"/>
                </a:solidFill>
                <a:latin typeface="-apple-system"/>
              </a:rPr>
              <a:t>Requirements</a:t>
            </a:r>
            <a:r>
              <a:rPr lang="en-US" sz="2000" dirty="0" smtClean="0">
                <a:solidFill>
                  <a:srgbClr val="24292E"/>
                </a:solidFill>
                <a:latin typeface="-apple-system"/>
              </a:rPr>
              <a:t>:-</a:t>
            </a:r>
          </a:p>
          <a:p>
            <a:pPr algn="l"/>
            <a:endParaRPr lang="en-IN" b="0" i="0" u="sng" dirty="0" smtClean="0">
              <a:solidFill>
                <a:srgbClr val="24292E"/>
              </a:solidFill>
              <a:effectLst/>
              <a:latin typeface="-apple-system"/>
            </a:endParaRPr>
          </a:p>
          <a:p>
            <a:pPr algn="l"/>
            <a:r>
              <a:rPr lang="en-US" dirty="0" smtClean="0">
                <a:solidFill>
                  <a:srgbClr val="24292E"/>
                </a:solidFill>
                <a:latin typeface="-apple-system"/>
              </a:rPr>
              <a:t>Python, Windows 10, Visual Studio Code, Internet.</a:t>
            </a:r>
            <a:endParaRPr lang="en-IN" b="0" i="0" dirty="0" smtClean="0">
              <a:solidFill>
                <a:srgbClr val="24292E"/>
              </a:solidFill>
              <a:effectLst/>
              <a:latin typeface="-apple-system"/>
            </a:endParaRPr>
          </a:p>
          <a:p>
            <a:endParaRPr lang="en-IN" dirty="0"/>
          </a:p>
        </p:txBody>
      </p:sp>
    </p:spTree>
    <p:extLst>
      <p:ext uri="{BB962C8B-B14F-4D97-AF65-F5344CB8AC3E}">
        <p14:creationId xmlns:p14="http://schemas.microsoft.com/office/powerpoint/2010/main" val="271613161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529208"/>
            <a:ext cx="2206956" cy="329565"/>
          </a:xfrm>
          <a:prstGeom prst="rect">
            <a:avLst/>
          </a:prstGeom>
        </p:spPr>
        <p:txBody>
          <a:bodyPr vert="horz" wrap="square" lIns="0" tIns="11430" rIns="0" bIns="0" rtlCol="0">
            <a:spAutoFit/>
          </a:bodyPr>
          <a:lstStyle/>
          <a:p>
            <a:pPr marL="12700">
              <a:lnSpc>
                <a:spcPct val="100000"/>
              </a:lnSpc>
              <a:spcBef>
                <a:spcPts val="90"/>
              </a:spcBef>
            </a:pPr>
            <a:r>
              <a:rPr lang="en-US" sz="2000" spc="-15" dirty="0" smtClean="0">
                <a:solidFill>
                  <a:srgbClr val="9F1C33"/>
                </a:solidFill>
              </a:rPr>
              <a:t>System Design</a:t>
            </a:r>
            <a:endParaRPr sz="2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639"/>
              </a:lnSpc>
            </a:pPr>
            <a:fld id="{81D60167-4931-47E6-BA6A-407CBD079E47}" type="slidenum">
              <a:rPr spc="-5" dirty="0"/>
              <a:t>9</a:t>
            </a:fld>
            <a:endParaRPr spc="-5" dirty="0"/>
          </a:p>
        </p:txBody>
      </p:sp>
      <p:sp>
        <p:nvSpPr>
          <p:cNvPr id="3" name="Footer Placeholder 2"/>
          <p:cNvSpPr>
            <a:spLocks noGrp="1"/>
          </p:cNvSpPr>
          <p:nvPr>
            <p:ph type="ftr" sz="quarter" idx="5"/>
          </p:nvPr>
        </p:nvSpPr>
        <p:spPr/>
        <p:txBody>
          <a:bodyPr/>
          <a:lstStyle/>
          <a:p>
            <a:pPr marL="12700">
              <a:lnSpc>
                <a:spcPts val="1639"/>
              </a:lnSpc>
            </a:pPr>
            <a:r>
              <a:rPr lang="en-IN" spc="-5" dirty="0"/>
              <a:t>SE </a:t>
            </a:r>
            <a:r>
              <a:rPr lang="en-IN" spc="-15" dirty="0"/>
              <a:t>Mini </a:t>
            </a:r>
            <a:r>
              <a:rPr lang="en-IN" spc="-10" dirty="0"/>
              <a:t>Project </a:t>
            </a:r>
            <a:r>
              <a:rPr lang="en-IN" spc="-15" dirty="0"/>
              <a:t>1-A </a:t>
            </a:r>
            <a:r>
              <a:rPr lang="en-IN" spc="-20" dirty="0"/>
              <a:t>Mock</a:t>
            </a:r>
            <a:r>
              <a:rPr lang="en-IN" spc="75" dirty="0"/>
              <a:t> </a:t>
            </a:r>
            <a:r>
              <a:rPr lang="en-IN" spc="-5" dirty="0"/>
              <a:t>1</a:t>
            </a:r>
          </a:p>
          <a:p>
            <a:pPr marL="12700">
              <a:lnSpc>
                <a:spcPct val="100000"/>
              </a:lnSpc>
            </a:pPr>
            <a:r>
              <a:rPr lang="en-IN" spc="-10" dirty="0"/>
              <a:t>Presentation</a:t>
            </a:r>
          </a:p>
        </p:txBody>
      </p:sp>
      <p:pic>
        <p:nvPicPr>
          <p:cNvPr id="7" name="Picture 8" descr="project flow">
            <a:hlinkClick r:id="rId2"/>
            <a:extLst>
              <a:ext uri="{FF2B5EF4-FFF2-40B4-BE49-F238E27FC236}">
                <a16:creationId xmlns="" xmlns:a16="http://schemas.microsoft.com/office/drawing/2014/main" id="{A9BB5FEE-15FE-43D1-B9FC-A0A2A3818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44" y="3340960"/>
            <a:ext cx="7181850" cy="2133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6244" y="1295400"/>
            <a:ext cx="8226756" cy="2031325"/>
          </a:xfrm>
          <a:prstGeom prst="rect">
            <a:avLst/>
          </a:prstGeom>
          <a:noFill/>
        </p:spPr>
        <p:txBody>
          <a:bodyPr wrap="square" rtlCol="0">
            <a:spAutoFit/>
          </a:bodyPr>
          <a:lstStyle/>
          <a:p>
            <a:pPr marL="285750" indent="-285750">
              <a:buFont typeface="Arial" pitchFamily="34" charset="0"/>
              <a:buChar char="•"/>
            </a:pPr>
            <a:r>
              <a:rPr lang="en-US" dirty="0" smtClean="0"/>
              <a:t>System contains of 4 modules:-</a:t>
            </a:r>
          </a:p>
          <a:p>
            <a:pPr marL="342900" indent="-342900">
              <a:buFont typeface="+mj-lt"/>
              <a:buAutoNum type="arabicPeriod"/>
            </a:pPr>
            <a:r>
              <a:rPr lang="en-US" dirty="0" smtClean="0"/>
              <a:t>Extracting text from readable PDF.</a:t>
            </a:r>
          </a:p>
          <a:p>
            <a:pPr marL="342900" indent="-342900">
              <a:buFont typeface="+mj-lt"/>
              <a:buAutoNum type="arabicPeriod"/>
            </a:pPr>
            <a:r>
              <a:rPr lang="en-US" dirty="0" smtClean="0"/>
              <a:t>Extracting text from image using OCR where images are extracted from the PDF.</a:t>
            </a:r>
          </a:p>
          <a:p>
            <a:pPr marL="342900" indent="-342900">
              <a:buFont typeface="+mj-lt"/>
              <a:buAutoNum type="arabicPeriod"/>
            </a:pPr>
            <a:r>
              <a:rPr lang="en-US" dirty="0" smtClean="0"/>
              <a:t>Conversion of text to audio.(</a:t>
            </a:r>
            <a:r>
              <a:rPr lang="en-US" dirty="0" err="1" smtClean="0"/>
              <a:t>gTTS</a:t>
            </a:r>
            <a:r>
              <a:rPr lang="en-US" dirty="0" smtClean="0"/>
              <a:t>)</a:t>
            </a:r>
          </a:p>
          <a:p>
            <a:pPr marL="342900" indent="-342900">
              <a:buFont typeface="+mj-lt"/>
              <a:buAutoNum type="arabicPeriod"/>
            </a:pPr>
            <a:r>
              <a:rPr lang="en-US" dirty="0" smtClean="0"/>
              <a:t>Playing the audio file.(</a:t>
            </a:r>
            <a:r>
              <a:rPr lang="en-US" dirty="0" err="1" smtClean="0"/>
              <a:t>pygame.Mixer</a:t>
            </a:r>
            <a:r>
              <a:rPr lang="en-US" dirty="0" smtClean="0"/>
              <a:t>)</a:t>
            </a:r>
          </a:p>
          <a:p>
            <a:pPr marL="342900" indent="-342900">
              <a:buFont typeface="+mj-lt"/>
              <a:buAutoNum type="arabicPeriod"/>
            </a:pPr>
            <a:endParaRPr lang="en-US" dirty="0" smtClean="0"/>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1123</TotalTime>
  <Words>873</Words>
  <Application>Microsoft Office PowerPoint</Application>
  <PresentationFormat>On-screen Show (4:3)</PresentationFormat>
  <Paragraphs>136</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Ramrao Adik Institute of Technology</vt:lpstr>
      <vt:lpstr>Project Presentation Schedule</vt:lpstr>
      <vt:lpstr>Outline</vt:lpstr>
      <vt:lpstr>Introduction</vt:lpstr>
      <vt:lpstr>Current Available Solution</vt:lpstr>
      <vt:lpstr>Issues in Current Solution </vt:lpstr>
      <vt:lpstr>Problem statement</vt:lpstr>
      <vt:lpstr>PowerPoint Presentation</vt:lpstr>
      <vt:lpstr>System Design</vt:lpstr>
      <vt:lpstr>Process Diagram</vt:lpstr>
      <vt:lpstr>Implementation</vt:lpstr>
      <vt:lpstr>Implementation Contd.</vt:lpstr>
      <vt:lpstr>Implementation Contd</vt:lpstr>
      <vt:lpstr>Conclusions</vt:lpstr>
      <vt:lpstr>Future Work</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Ramrao Adik Institute of Technology</dc:title>
  <dc:creator>jagan</dc:creator>
  <cp:lastModifiedBy>Pranav</cp:lastModifiedBy>
  <cp:revision>58</cp:revision>
  <dcterms:created xsi:type="dcterms:W3CDTF">2020-11-08T13:36:08Z</dcterms:created>
  <dcterms:modified xsi:type="dcterms:W3CDTF">2021-05-27T05:08:39Z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2020-11-05T00:00:00Z</vt:filetime>
  </property>
  <property fmtid="{D5CDD505-2E9C-101B-9397-08002B2CF9AE}" pid="3" name="Creator">
    <vt:lpwstr>Microsoft® PowerPoint® 2016</vt:lpwstr>
  </property>
  <property fmtid="{D5CDD505-2E9C-101B-9397-08002B2CF9AE}" pid="4" name="LastSaved">
    <vt:filetime>2020-11-08T00:00:00Z</vt:filetime>
  </property>
</Properties>
</file>