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60" r:id="rId5"/>
    <p:sldId id="261" r:id="rId6"/>
    <p:sldId id="259"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6" autoAdjust="0"/>
    <p:restoredTop sz="94660"/>
  </p:normalViewPr>
  <p:slideViewPr>
    <p:cSldViewPr snapToGrid="0">
      <p:cViewPr varScale="1">
        <p:scale>
          <a:sx n="97" d="100"/>
          <a:sy n="97" d="100"/>
        </p:scale>
        <p:origin x="58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C2B8B14-A21D-446E-A26A-4F453198FABD}" type="datetimeFigureOut">
              <a:rPr lang="en-IN" smtClean="0"/>
              <a:t>03-11-2024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5F6464-6A2B-45DA-B7A6-2FF08DE12D74}" type="slidenum">
              <a:rPr lang="en-IN" smtClean="0"/>
              <a:t>‹#›</a:t>
            </a:fld>
            <a:endParaRPr lang="en-IN"/>
          </a:p>
        </p:txBody>
      </p:sp>
    </p:spTree>
    <p:extLst>
      <p:ext uri="{BB962C8B-B14F-4D97-AF65-F5344CB8AC3E}">
        <p14:creationId xmlns:p14="http://schemas.microsoft.com/office/powerpoint/2010/main" val="2656307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C2B8B14-A21D-446E-A26A-4F453198FABD}" type="datetimeFigureOut">
              <a:rPr lang="en-IN" smtClean="0"/>
              <a:t>03-11-2024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5F6464-6A2B-45DA-B7A6-2FF08DE12D74}" type="slidenum">
              <a:rPr lang="en-IN" smtClean="0"/>
              <a:t>‹#›</a:t>
            </a:fld>
            <a:endParaRPr lang="en-IN"/>
          </a:p>
        </p:txBody>
      </p:sp>
    </p:spTree>
    <p:extLst>
      <p:ext uri="{BB962C8B-B14F-4D97-AF65-F5344CB8AC3E}">
        <p14:creationId xmlns:p14="http://schemas.microsoft.com/office/powerpoint/2010/main" val="2517599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C2B8B14-A21D-446E-A26A-4F453198FABD}" type="datetimeFigureOut">
              <a:rPr lang="en-IN" smtClean="0"/>
              <a:t>03-11-2024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5F6464-6A2B-45DA-B7A6-2FF08DE12D74}" type="slidenum">
              <a:rPr lang="en-IN" smtClean="0"/>
              <a:t>‹#›</a:t>
            </a:fld>
            <a:endParaRPr lang="en-IN"/>
          </a:p>
        </p:txBody>
      </p:sp>
    </p:spTree>
    <p:extLst>
      <p:ext uri="{BB962C8B-B14F-4D97-AF65-F5344CB8AC3E}">
        <p14:creationId xmlns:p14="http://schemas.microsoft.com/office/powerpoint/2010/main" val="34683273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C2B8B14-A21D-446E-A26A-4F453198FABD}" type="datetimeFigureOut">
              <a:rPr lang="en-IN" smtClean="0"/>
              <a:t>03-11-2024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5F6464-6A2B-45DA-B7A6-2FF08DE12D74}"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061826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C2B8B14-A21D-446E-A26A-4F453198FABD}" type="datetimeFigureOut">
              <a:rPr lang="en-IN" smtClean="0"/>
              <a:t>03-11-2024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5F6464-6A2B-45DA-B7A6-2FF08DE12D74}" type="slidenum">
              <a:rPr lang="en-IN" smtClean="0"/>
              <a:t>‹#›</a:t>
            </a:fld>
            <a:endParaRPr lang="en-IN"/>
          </a:p>
        </p:txBody>
      </p:sp>
    </p:spTree>
    <p:extLst>
      <p:ext uri="{BB962C8B-B14F-4D97-AF65-F5344CB8AC3E}">
        <p14:creationId xmlns:p14="http://schemas.microsoft.com/office/powerpoint/2010/main" val="3903653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C2B8B14-A21D-446E-A26A-4F453198FABD}" type="datetimeFigureOut">
              <a:rPr lang="en-IN" smtClean="0"/>
              <a:t>03-11-2024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55F6464-6A2B-45DA-B7A6-2FF08DE12D74}" type="slidenum">
              <a:rPr lang="en-IN" smtClean="0"/>
              <a:t>‹#›</a:t>
            </a:fld>
            <a:endParaRPr lang="en-IN"/>
          </a:p>
        </p:txBody>
      </p:sp>
    </p:spTree>
    <p:extLst>
      <p:ext uri="{BB962C8B-B14F-4D97-AF65-F5344CB8AC3E}">
        <p14:creationId xmlns:p14="http://schemas.microsoft.com/office/powerpoint/2010/main" val="39560457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C2B8B14-A21D-446E-A26A-4F453198FABD}" type="datetimeFigureOut">
              <a:rPr lang="en-IN" smtClean="0"/>
              <a:t>03-11-2024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55F6464-6A2B-45DA-B7A6-2FF08DE12D74}" type="slidenum">
              <a:rPr lang="en-IN" smtClean="0"/>
              <a:t>‹#›</a:t>
            </a:fld>
            <a:endParaRPr lang="en-IN"/>
          </a:p>
        </p:txBody>
      </p:sp>
    </p:spTree>
    <p:extLst>
      <p:ext uri="{BB962C8B-B14F-4D97-AF65-F5344CB8AC3E}">
        <p14:creationId xmlns:p14="http://schemas.microsoft.com/office/powerpoint/2010/main" val="13017729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2B8B14-A21D-446E-A26A-4F453198FABD}" type="datetimeFigureOut">
              <a:rPr lang="en-IN" smtClean="0"/>
              <a:t>03-11-2024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5F6464-6A2B-45DA-B7A6-2FF08DE12D74}" type="slidenum">
              <a:rPr lang="en-IN" smtClean="0"/>
              <a:t>‹#›</a:t>
            </a:fld>
            <a:endParaRPr lang="en-IN"/>
          </a:p>
        </p:txBody>
      </p:sp>
    </p:spTree>
    <p:extLst>
      <p:ext uri="{BB962C8B-B14F-4D97-AF65-F5344CB8AC3E}">
        <p14:creationId xmlns:p14="http://schemas.microsoft.com/office/powerpoint/2010/main" val="23273004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2B8B14-A21D-446E-A26A-4F453198FABD}" type="datetimeFigureOut">
              <a:rPr lang="en-IN" smtClean="0"/>
              <a:t>03-11-2024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5F6464-6A2B-45DA-B7A6-2FF08DE12D74}" type="slidenum">
              <a:rPr lang="en-IN" smtClean="0"/>
              <a:t>‹#›</a:t>
            </a:fld>
            <a:endParaRPr lang="en-IN"/>
          </a:p>
        </p:txBody>
      </p:sp>
    </p:spTree>
    <p:extLst>
      <p:ext uri="{BB962C8B-B14F-4D97-AF65-F5344CB8AC3E}">
        <p14:creationId xmlns:p14="http://schemas.microsoft.com/office/powerpoint/2010/main" val="452072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2B8B14-A21D-446E-A26A-4F453198FABD}" type="datetimeFigureOut">
              <a:rPr lang="en-IN" smtClean="0"/>
              <a:t>03-11-2024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5F6464-6A2B-45DA-B7A6-2FF08DE12D74}" type="slidenum">
              <a:rPr lang="en-IN" smtClean="0"/>
              <a:t>‹#›</a:t>
            </a:fld>
            <a:endParaRPr lang="en-IN"/>
          </a:p>
        </p:txBody>
      </p:sp>
    </p:spTree>
    <p:extLst>
      <p:ext uri="{BB962C8B-B14F-4D97-AF65-F5344CB8AC3E}">
        <p14:creationId xmlns:p14="http://schemas.microsoft.com/office/powerpoint/2010/main" val="1648496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2B8B14-A21D-446E-A26A-4F453198FABD}" type="datetimeFigureOut">
              <a:rPr lang="en-IN" smtClean="0"/>
              <a:t>03-11-2024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5F6464-6A2B-45DA-B7A6-2FF08DE12D74}" type="slidenum">
              <a:rPr lang="en-IN" smtClean="0"/>
              <a:t>‹#›</a:t>
            </a:fld>
            <a:endParaRPr lang="en-IN"/>
          </a:p>
        </p:txBody>
      </p:sp>
    </p:spTree>
    <p:extLst>
      <p:ext uri="{BB962C8B-B14F-4D97-AF65-F5344CB8AC3E}">
        <p14:creationId xmlns:p14="http://schemas.microsoft.com/office/powerpoint/2010/main" val="77053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2B8B14-A21D-446E-A26A-4F453198FABD}" type="datetimeFigureOut">
              <a:rPr lang="en-IN" smtClean="0"/>
              <a:t>03-11-2024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5F6464-6A2B-45DA-B7A6-2FF08DE12D74}" type="slidenum">
              <a:rPr lang="en-IN" smtClean="0"/>
              <a:t>‹#›</a:t>
            </a:fld>
            <a:endParaRPr lang="en-IN"/>
          </a:p>
        </p:txBody>
      </p:sp>
    </p:spTree>
    <p:extLst>
      <p:ext uri="{BB962C8B-B14F-4D97-AF65-F5344CB8AC3E}">
        <p14:creationId xmlns:p14="http://schemas.microsoft.com/office/powerpoint/2010/main" val="3736889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2B8B14-A21D-446E-A26A-4F453198FABD}" type="datetimeFigureOut">
              <a:rPr lang="en-IN" smtClean="0"/>
              <a:t>03-11-2024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55F6464-6A2B-45DA-B7A6-2FF08DE12D74}" type="slidenum">
              <a:rPr lang="en-IN" smtClean="0"/>
              <a:t>‹#›</a:t>
            </a:fld>
            <a:endParaRPr lang="en-IN"/>
          </a:p>
        </p:txBody>
      </p:sp>
    </p:spTree>
    <p:extLst>
      <p:ext uri="{BB962C8B-B14F-4D97-AF65-F5344CB8AC3E}">
        <p14:creationId xmlns:p14="http://schemas.microsoft.com/office/powerpoint/2010/main" val="3679955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2B8B14-A21D-446E-A26A-4F453198FABD}" type="datetimeFigureOut">
              <a:rPr lang="en-IN" smtClean="0"/>
              <a:t>03-11-2024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55F6464-6A2B-45DA-B7A6-2FF08DE12D74}" type="slidenum">
              <a:rPr lang="en-IN" smtClean="0"/>
              <a:t>‹#›</a:t>
            </a:fld>
            <a:endParaRPr lang="en-IN"/>
          </a:p>
        </p:txBody>
      </p:sp>
    </p:spTree>
    <p:extLst>
      <p:ext uri="{BB962C8B-B14F-4D97-AF65-F5344CB8AC3E}">
        <p14:creationId xmlns:p14="http://schemas.microsoft.com/office/powerpoint/2010/main" val="638132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2B8B14-A21D-446E-A26A-4F453198FABD}" type="datetimeFigureOut">
              <a:rPr lang="en-IN" smtClean="0"/>
              <a:t>03-11-2024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55F6464-6A2B-45DA-B7A6-2FF08DE12D74}" type="slidenum">
              <a:rPr lang="en-IN" smtClean="0"/>
              <a:t>‹#›</a:t>
            </a:fld>
            <a:endParaRPr lang="en-IN"/>
          </a:p>
        </p:txBody>
      </p:sp>
    </p:spTree>
    <p:extLst>
      <p:ext uri="{BB962C8B-B14F-4D97-AF65-F5344CB8AC3E}">
        <p14:creationId xmlns:p14="http://schemas.microsoft.com/office/powerpoint/2010/main" val="491161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2B8B14-A21D-446E-A26A-4F453198FABD}" type="datetimeFigureOut">
              <a:rPr lang="en-IN" smtClean="0"/>
              <a:t>03-11-2024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5F6464-6A2B-45DA-B7A6-2FF08DE12D74}" type="slidenum">
              <a:rPr lang="en-IN" smtClean="0"/>
              <a:t>‹#›</a:t>
            </a:fld>
            <a:endParaRPr lang="en-IN"/>
          </a:p>
        </p:txBody>
      </p:sp>
    </p:spTree>
    <p:extLst>
      <p:ext uri="{BB962C8B-B14F-4D97-AF65-F5344CB8AC3E}">
        <p14:creationId xmlns:p14="http://schemas.microsoft.com/office/powerpoint/2010/main" val="2026673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2B8B14-A21D-446E-A26A-4F453198FABD}" type="datetimeFigureOut">
              <a:rPr lang="en-IN" smtClean="0"/>
              <a:t>03-11-2024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5F6464-6A2B-45DA-B7A6-2FF08DE12D74}" type="slidenum">
              <a:rPr lang="en-IN" smtClean="0"/>
              <a:t>‹#›</a:t>
            </a:fld>
            <a:endParaRPr lang="en-IN"/>
          </a:p>
        </p:txBody>
      </p:sp>
    </p:spTree>
    <p:extLst>
      <p:ext uri="{BB962C8B-B14F-4D97-AF65-F5344CB8AC3E}">
        <p14:creationId xmlns:p14="http://schemas.microsoft.com/office/powerpoint/2010/main" val="803434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FC2B8B14-A21D-446E-A26A-4F453198FABD}" type="datetimeFigureOut">
              <a:rPr lang="en-IN" smtClean="0"/>
              <a:t>03-11-2024</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555F6464-6A2B-45DA-B7A6-2FF08DE12D74}" type="slidenum">
              <a:rPr lang="en-IN" smtClean="0"/>
              <a:t>‹#›</a:t>
            </a:fld>
            <a:endParaRPr lang="en-IN"/>
          </a:p>
        </p:txBody>
      </p:sp>
    </p:spTree>
    <p:extLst>
      <p:ext uri="{BB962C8B-B14F-4D97-AF65-F5344CB8AC3E}">
        <p14:creationId xmlns:p14="http://schemas.microsoft.com/office/powerpoint/2010/main" val="1506240784"/>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97C11-3900-4A73-7AE1-941BCEA8B53D}"/>
              </a:ext>
            </a:extLst>
          </p:cNvPr>
          <p:cNvSpPr>
            <a:spLocks noGrp="1"/>
          </p:cNvSpPr>
          <p:nvPr>
            <p:ph type="ctrTitle"/>
          </p:nvPr>
        </p:nvSpPr>
        <p:spPr>
          <a:xfrm>
            <a:off x="1524000" y="2808795"/>
            <a:ext cx="9144000" cy="1016743"/>
          </a:xfrm>
        </p:spPr>
        <p:txBody>
          <a:bodyPr>
            <a:normAutofit/>
          </a:bodyPr>
          <a:lstStyle/>
          <a:p>
            <a:r>
              <a:rPr lang="en-IN" b="1" dirty="0"/>
              <a:t>Recommendation systems</a:t>
            </a:r>
          </a:p>
        </p:txBody>
      </p:sp>
      <p:sp>
        <p:nvSpPr>
          <p:cNvPr id="3" name="TextBox 2">
            <a:extLst>
              <a:ext uri="{FF2B5EF4-FFF2-40B4-BE49-F238E27FC236}">
                <a16:creationId xmlns:a16="http://schemas.microsoft.com/office/drawing/2014/main" id="{B65655D1-4F6B-97A8-C886-2FB625A8F112}"/>
              </a:ext>
            </a:extLst>
          </p:cNvPr>
          <p:cNvSpPr txBox="1"/>
          <p:nvPr/>
        </p:nvSpPr>
        <p:spPr>
          <a:xfrm>
            <a:off x="8084875" y="3825538"/>
            <a:ext cx="2361652" cy="646331"/>
          </a:xfrm>
          <a:prstGeom prst="rect">
            <a:avLst/>
          </a:prstGeom>
          <a:noFill/>
        </p:spPr>
        <p:txBody>
          <a:bodyPr wrap="square" rtlCol="0">
            <a:spAutoFit/>
          </a:bodyPr>
          <a:lstStyle/>
          <a:p>
            <a:r>
              <a:rPr lang="en-IN" dirty="0"/>
              <a:t>-S V S </a:t>
            </a:r>
            <a:r>
              <a:rPr lang="en-IN" dirty="0" err="1"/>
              <a:t>S</a:t>
            </a:r>
            <a:r>
              <a:rPr lang="en-IN" dirty="0"/>
              <a:t> Sai Pranav</a:t>
            </a:r>
          </a:p>
          <a:p>
            <a:r>
              <a:rPr lang="en-IN" dirty="0"/>
              <a:t>-AP22110010441</a:t>
            </a:r>
          </a:p>
        </p:txBody>
      </p:sp>
    </p:spTree>
    <p:extLst>
      <p:ext uri="{BB962C8B-B14F-4D97-AF65-F5344CB8AC3E}">
        <p14:creationId xmlns:p14="http://schemas.microsoft.com/office/powerpoint/2010/main" val="3729293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B8701-0B96-CE21-8DC9-DF279996EB03}"/>
              </a:ext>
            </a:extLst>
          </p:cNvPr>
          <p:cNvSpPr>
            <a:spLocks noGrp="1"/>
          </p:cNvSpPr>
          <p:nvPr>
            <p:ph type="title"/>
          </p:nvPr>
        </p:nvSpPr>
        <p:spPr>
          <a:xfrm>
            <a:off x="919119" y="2943775"/>
            <a:ext cx="10353762" cy="970450"/>
          </a:xfrm>
        </p:spPr>
        <p:txBody>
          <a:bodyPr/>
          <a:lstStyle/>
          <a:p>
            <a:r>
              <a:rPr lang="en-IN" dirty="0"/>
              <a:t>THE END</a:t>
            </a:r>
          </a:p>
        </p:txBody>
      </p:sp>
    </p:spTree>
    <p:extLst>
      <p:ext uri="{BB962C8B-B14F-4D97-AF65-F5344CB8AC3E}">
        <p14:creationId xmlns:p14="http://schemas.microsoft.com/office/powerpoint/2010/main" val="2373323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ABECC-5225-C7E3-3673-FC84B3782BE9}"/>
              </a:ext>
            </a:extLst>
          </p:cNvPr>
          <p:cNvSpPr>
            <a:spLocks noGrp="1"/>
          </p:cNvSpPr>
          <p:nvPr>
            <p:ph type="title"/>
          </p:nvPr>
        </p:nvSpPr>
        <p:spPr/>
        <p:txBody>
          <a:bodyPr>
            <a:normAutofit/>
          </a:bodyPr>
          <a:lstStyle/>
          <a:p>
            <a:r>
              <a:rPr lang="en-IN" dirty="0"/>
              <a:t>What is recommendation system?</a:t>
            </a:r>
          </a:p>
        </p:txBody>
      </p:sp>
      <p:sp>
        <p:nvSpPr>
          <p:cNvPr id="3" name="Content Placeholder 2">
            <a:extLst>
              <a:ext uri="{FF2B5EF4-FFF2-40B4-BE49-F238E27FC236}">
                <a16:creationId xmlns:a16="http://schemas.microsoft.com/office/drawing/2014/main" id="{8380DC1E-0018-51DC-138A-4EC1D9878B32}"/>
              </a:ext>
            </a:extLst>
          </p:cNvPr>
          <p:cNvSpPr>
            <a:spLocks noGrp="1"/>
          </p:cNvSpPr>
          <p:nvPr>
            <p:ph idx="1"/>
          </p:nvPr>
        </p:nvSpPr>
        <p:spPr/>
        <p:txBody>
          <a:bodyPr/>
          <a:lstStyle/>
          <a:p>
            <a:r>
              <a:rPr lang="en-US" dirty="0"/>
              <a:t>A recommendation system is a tool that suggests items, content, or products to users based on their preferences or behavior patterns. These systems analyze data on what users have liked, watched, or purchased before to predict what they might want next.</a:t>
            </a:r>
          </a:p>
          <a:p>
            <a:endParaRPr lang="en-US" dirty="0"/>
          </a:p>
          <a:p>
            <a:r>
              <a:rPr lang="en-US" dirty="0"/>
              <a:t>By tailoring suggestions, recommendation systems enhance user engagement and improve experiences on platforms like e-commerce, streaming services, and social media.</a:t>
            </a:r>
          </a:p>
          <a:p>
            <a:endParaRPr lang="en-US" dirty="0"/>
          </a:p>
          <a:p>
            <a:r>
              <a:rPr lang="en-US" dirty="0"/>
              <a:t>In short, they personalize the user experience, making content discovery easier and more relevant.</a:t>
            </a:r>
            <a:endParaRPr lang="en-IN" dirty="0"/>
          </a:p>
        </p:txBody>
      </p:sp>
    </p:spTree>
    <p:extLst>
      <p:ext uri="{BB962C8B-B14F-4D97-AF65-F5344CB8AC3E}">
        <p14:creationId xmlns:p14="http://schemas.microsoft.com/office/powerpoint/2010/main" val="3319481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D5A00-F630-DC87-EEA9-FB6DD259D348}"/>
              </a:ext>
            </a:extLst>
          </p:cNvPr>
          <p:cNvSpPr>
            <a:spLocks noGrp="1"/>
          </p:cNvSpPr>
          <p:nvPr>
            <p:ph type="title"/>
          </p:nvPr>
        </p:nvSpPr>
        <p:spPr/>
        <p:txBody>
          <a:bodyPr/>
          <a:lstStyle/>
          <a:p>
            <a:r>
              <a:rPr lang="en-IN" dirty="0"/>
              <a:t>Types of recommendation system</a:t>
            </a:r>
          </a:p>
        </p:txBody>
      </p:sp>
      <p:sp>
        <p:nvSpPr>
          <p:cNvPr id="3" name="Content Placeholder 2">
            <a:extLst>
              <a:ext uri="{FF2B5EF4-FFF2-40B4-BE49-F238E27FC236}">
                <a16:creationId xmlns:a16="http://schemas.microsoft.com/office/drawing/2014/main" id="{4FF12D67-9C98-2A7C-2A72-C4E14E830BD3}"/>
              </a:ext>
            </a:extLst>
          </p:cNvPr>
          <p:cNvSpPr>
            <a:spLocks noGrp="1"/>
          </p:cNvSpPr>
          <p:nvPr>
            <p:ph idx="1"/>
          </p:nvPr>
        </p:nvSpPr>
        <p:spPr/>
        <p:txBody>
          <a:bodyPr>
            <a:normAutofit fontScale="85000" lnSpcReduction="10000"/>
          </a:bodyPr>
          <a:lstStyle/>
          <a:p>
            <a:pPr>
              <a:buFont typeface="+mj-lt"/>
              <a:buAutoNum type="arabicPeriod"/>
            </a:pPr>
            <a:r>
              <a:rPr lang="en-US" b="1" dirty="0"/>
              <a:t>Content-Based Filtering</a:t>
            </a:r>
            <a:endParaRPr lang="en-US" dirty="0"/>
          </a:p>
          <a:p>
            <a:pPr marL="742950" lvl="1" indent="-285750">
              <a:buFont typeface="+mj-lt"/>
              <a:buAutoNum type="arabicPeriod"/>
            </a:pPr>
            <a:r>
              <a:rPr lang="en-US" b="1" dirty="0"/>
              <a:t>Method</a:t>
            </a:r>
            <a:r>
              <a:rPr lang="en-US" dirty="0"/>
              <a:t>: Recommends items similar to those a user has liked, based on item features (e.g., keywords, categories).</a:t>
            </a:r>
          </a:p>
          <a:p>
            <a:pPr marL="742950" lvl="1" indent="-285750">
              <a:buFont typeface="+mj-lt"/>
              <a:buAutoNum type="arabicPeriod"/>
            </a:pPr>
            <a:r>
              <a:rPr lang="en-US" b="1" dirty="0"/>
              <a:t>Example</a:t>
            </a:r>
            <a:r>
              <a:rPr lang="en-US" dirty="0"/>
              <a:t>: Suggesting sci-fi movies if a user frequently watches that genre.</a:t>
            </a:r>
          </a:p>
          <a:p>
            <a:pPr>
              <a:buFont typeface="+mj-lt"/>
              <a:buAutoNum type="arabicPeriod"/>
            </a:pPr>
            <a:r>
              <a:rPr lang="en-US" b="1" dirty="0"/>
              <a:t>Collaborative Filtering</a:t>
            </a:r>
            <a:endParaRPr lang="en-US" dirty="0"/>
          </a:p>
          <a:p>
            <a:pPr marL="742950" lvl="1" indent="-285750">
              <a:buFont typeface="+mj-lt"/>
              <a:buAutoNum type="arabicPeriod"/>
            </a:pPr>
            <a:r>
              <a:rPr lang="en-US" b="1" dirty="0"/>
              <a:t>Method</a:t>
            </a:r>
            <a:r>
              <a:rPr lang="en-US" dirty="0"/>
              <a:t>: Recommends items based on similarities in user behavior.</a:t>
            </a:r>
          </a:p>
          <a:p>
            <a:pPr marL="742950" lvl="1" indent="-285750">
              <a:buFont typeface="+mj-lt"/>
              <a:buAutoNum type="arabicPeriod"/>
            </a:pPr>
            <a:r>
              <a:rPr lang="en-US" b="1" dirty="0"/>
              <a:t>Types</a:t>
            </a:r>
            <a:r>
              <a:rPr lang="en-US" dirty="0"/>
              <a:t>:</a:t>
            </a:r>
          </a:p>
          <a:p>
            <a:pPr marL="1143000" lvl="2" indent="-228600">
              <a:buFont typeface="+mj-lt"/>
              <a:buAutoNum type="arabicPeriod"/>
            </a:pPr>
            <a:r>
              <a:rPr lang="en-US" b="1" dirty="0"/>
              <a:t>User-Based</a:t>
            </a:r>
            <a:r>
              <a:rPr lang="en-US" dirty="0"/>
              <a:t>: Recommends items liked by users with similar tastes.</a:t>
            </a:r>
          </a:p>
          <a:p>
            <a:pPr marL="1143000" lvl="2" indent="-228600">
              <a:buFont typeface="+mj-lt"/>
              <a:buAutoNum type="arabicPeriod"/>
            </a:pPr>
            <a:r>
              <a:rPr lang="en-US" b="1" dirty="0"/>
              <a:t>Item-Based</a:t>
            </a:r>
            <a:r>
              <a:rPr lang="en-US" dirty="0"/>
              <a:t>: Suggests items similar to those the user previously enjoyed.</a:t>
            </a:r>
          </a:p>
          <a:p>
            <a:pPr marL="742950" lvl="1" indent="-285750">
              <a:buFont typeface="+mj-lt"/>
              <a:buAutoNum type="arabicPeriod"/>
            </a:pPr>
            <a:r>
              <a:rPr lang="en-US" b="1" dirty="0"/>
              <a:t>Example</a:t>
            </a:r>
            <a:r>
              <a:rPr lang="en-US" dirty="0"/>
              <a:t>: Recommending a movie because similar users liked it.</a:t>
            </a:r>
          </a:p>
          <a:p>
            <a:pPr>
              <a:buFont typeface="+mj-lt"/>
              <a:buAutoNum type="arabicPeriod"/>
            </a:pPr>
            <a:r>
              <a:rPr lang="en-US" b="1" dirty="0"/>
              <a:t>Hybrid Systems</a:t>
            </a:r>
            <a:endParaRPr lang="en-US" dirty="0"/>
          </a:p>
          <a:p>
            <a:pPr marL="742950" lvl="1" indent="-285750">
              <a:buFont typeface="+mj-lt"/>
              <a:buAutoNum type="arabicPeriod"/>
            </a:pPr>
            <a:r>
              <a:rPr lang="en-US" b="1" dirty="0"/>
              <a:t>Method</a:t>
            </a:r>
            <a:r>
              <a:rPr lang="en-US" dirty="0"/>
              <a:t>: Combines content-based and collaborative filtering for improved accuracy.</a:t>
            </a:r>
          </a:p>
          <a:p>
            <a:pPr marL="742950" lvl="1" indent="-285750">
              <a:buFont typeface="+mj-lt"/>
              <a:buAutoNum type="arabicPeriod"/>
            </a:pPr>
            <a:r>
              <a:rPr lang="en-US" b="1" dirty="0"/>
              <a:t>Example</a:t>
            </a:r>
            <a:r>
              <a:rPr lang="en-US" dirty="0"/>
              <a:t>: Reddit uses a mix of both to suggest relevant shows.</a:t>
            </a:r>
          </a:p>
          <a:p>
            <a:endParaRPr lang="en-IN" dirty="0"/>
          </a:p>
        </p:txBody>
      </p:sp>
    </p:spTree>
    <p:extLst>
      <p:ext uri="{BB962C8B-B14F-4D97-AF65-F5344CB8AC3E}">
        <p14:creationId xmlns:p14="http://schemas.microsoft.com/office/powerpoint/2010/main" val="682795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62227-CF4F-C079-4B02-4B1499D1CC66}"/>
              </a:ext>
            </a:extLst>
          </p:cNvPr>
          <p:cNvSpPr>
            <a:spLocks noGrp="1"/>
          </p:cNvSpPr>
          <p:nvPr>
            <p:ph type="title"/>
          </p:nvPr>
        </p:nvSpPr>
        <p:spPr/>
        <p:txBody>
          <a:bodyPr/>
          <a:lstStyle/>
          <a:p>
            <a:r>
              <a:rPr lang="en-IN" dirty="0"/>
              <a:t>Content-based</a:t>
            </a:r>
          </a:p>
        </p:txBody>
      </p:sp>
      <p:sp>
        <p:nvSpPr>
          <p:cNvPr id="3" name="Content Placeholder 2">
            <a:extLst>
              <a:ext uri="{FF2B5EF4-FFF2-40B4-BE49-F238E27FC236}">
                <a16:creationId xmlns:a16="http://schemas.microsoft.com/office/drawing/2014/main" id="{4B6961B3-EF0C-7995-8B22-8F1739CEF2FB}"/>
              </a:ext>
            </a:extLst>
          </p:cNvPr>
          <p:cNvSpPr>
            <a:spLocks noGrp="1"/>
          </p:cNvSpPr>
          <p:nvPr>
            <p:ph idx="1"/>
          </p:nvPr>
        </p:nvSpPr>
        <p:spPr/>
        <p:txBody>
          <a:bodyPr/>
          <a:lstStyle/>
          <a:p>
            <a:r>
              <a:rPr lang="en-US" dirty="0"/>
              <a:t>Method: Uses item features (like genre, keywords, or tags) to recommend items similar to what the user already likes.</a:t>
            </a:r>
          </a:p>
          <a:p>
            <a:r>
              <a:rPr lang="en-US" dirty="0"/>
              <a:t>How it Works: Builds a unique user profile by analyzing items they’ve interacted with, then compares new items to this profile to find good matches.</a:t>
            </a:r>
          </a:p>
          <a:p>
            <a:r>
              <a:rPr lang="en-US" dirty="0"/>
              <a:t>Example: If a user frequently watches sci-fi and action movies, the system will recommend other sci-fi or action films, even those the user hasn’t seen.</a:t>
            </a:r>
          </a:p>
          <a:p>
            <a:r>
              <a:rPr lang="en-US" dirty="0"/>
              <a:t>Pros &amp; Cons:</a:t>
            </a:r>
          </a:p>
          <a:p>
            <a:pPr lvl="1"/>
            <a:r>
              <a:rPr lang="en-US" dirty="0"/>
              <a:t>Pros: Ideal for new users with limited history, handles niche content well.</a:t>
            </a:r>
          </a:p>
          <a:p>
            <a:pPr lvl="1"/>
            <a:r>
              <a:rPr lang="en-US" dirty="0"/>
              <a:t>Cons: 	Suggestions can be repetitive, limiting exposure to diverse content types.</a:t>
            </a:r>
            <a:endParaRPr lang="en-IN" dirty="0"/>
          </a:p>
        </p:txBody>
      </p:sp>
    </p:spTree>
    <p:extLst>
      <p:ext uri="{BB962C8B-B14F-4D97-AF65-F5344CB8AC3E}">
        <p14:creationId xmlns:p14="http://schemas.microsoft.com/office/powerpoint/2010/main" val="1827070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9746F-8D6A-7A3F-894D-72BE91FAE524}"/>
              </a:ext>
            </a:extLst>
          </p:cNvPr>
          <p:cNvSpPr>
            <a:spLocks noGrp="1"/>
          </p:cNvSpPr>
          <p:nvPr>
            <p:ph type="title"/>
          </p:nvPr>
        </p:nvSpPr>
        <p:spPr/>
        <p:txBody>
          <a:bodyPr/>
          <a:lstStyle/>
          <a:p>
            <a:r>
              <a:rPr lang="en-IN" dirty="0"/>
              <a:t>Collaborative Filtering</a:t>
            </a:r>
          </a:p>
        </p:txBody>
      </p:sp>
      <p:sp>
        <p:nvSpPr>
          <p:cNvPr id="3" name="Content Placeholder 2">
            <a:extLst>
              <a:ext uri="{FF2B5EF4-FFF2-40B4-BE49-F238E27FC236}">
                <a16:creationId xmlns:a16="http://schemas.microsoft.com/office/drawing/2014/main" id="{B6F4B1E8-85E2-1613-2B79-9841FE348B5F}"/>
              </a:ext>
            </a:extLst>
          </p:cNvPr>
          <p:cNvSpPr>
            <a:spLocks noGrp="1"/>
          </p:cNvSpPr>
          <p:nvPr>
            <p:ph idx="1"/>
          </p:nvPr>
        </p:nvSpPr>
        <p:spPr/>
        <p:txBody>
          <a:bodyPr/>
          <a:lstStyle/>
          <a:p>
            <a:r>
              <a:rPr lang="en-US" dirty="0"/>
              <a:t>Method: Recommends items based on user behavior patterns, comparing preferences among users with similar tastes.</a:t>
            </a:r>
          </a:p>
          <a:p>
            <a:r>
              <a:rPr lang="en-US" dirty="0"/>
              <a:t>How it Works: Finds users with similar interests (user-based) or items frequently liked together (item-based) to suggest new content.</a:t>
            </a:r>
          </a:p>
          <a:p>
            <a:r>
              <a:rPr lang="en-US" dirty="0"/>
              <a:t>Example: If users who like Inception also enjoy Interstellar, the system may recommend Interstellar to someone who liked Inception.</a:t>
            </a:r>
          </a:p>
          <a:p>
            <a:r>
              <a:rPr lang="en-US" dirty="0"/>
              <a:t>Pros &amp; Cons:</a:t>
            </a:r>
          </a:p>
          <a:p>
            <a:pPr lvl="1"/>
            <a:r>
              <a:rPr lang="en-US" dirty="0"/>
              <a:t>Pros: Encourages discovery of new content types by leveraging community interests.</a:t>
            </a:r>
          </a:p>
          <a:p>
            <a:pPr lvl="1"/>
            <a:r>
              <a:rPr lang="en-US" dirty="0"/>
              <a:t>Cons: Struggles with “cold start” issues for new users/items and may over-recommend popular items.</a:t>
            </a:r>
            <a:endParaRPr lang="en-IN" dirty="0"/>
          </a:p>
        </p:txBody>
      </p:sp>
    </p:spTree>
    <p:extLst>
      <p:ext uri="{BB962C8B-B14F-4D97-AF65-F5344CB8AC3E}">
        <p14:creationId xmlns:p14="http://schemas.microsoft.com/office/powerpoint/2010/main" val="4025136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1AE3C-2FAB-0DC6-407F-B948FC8BDE70}"/>
              </a:ext>
            </a:extLst>
          </p:cNvPr>
          <p:cNvSpPr>
            <a:spLocks noGrp="1"/>
          </p:cNvSpPr>
          <p:nvPr>
            <p:ph type="title"/>
          </p:nvPr>
        </p:nvSpPr>
        <p:spPr/>
        <p:txBody>
          <a:bodyPr/>
          <a:lstStyle/>
          <a:p>
            <a:r>
              <a:rPr lang="en-IN" dirty="0"/>
              <a:t>Case study: Reddit recommendation system</a:t>
            </a:r>
          </a:p>
        </p:txBody>
      </p:sp>
      <p:sp>
        <p:nvSpPr>
          <p:cNvPr id="3" name="Content Placeholder 2">
            <a:extLst>
              <a:ext uri="{FF2B5EF4-FFF2-40B4-BE49-F238E27FC236}">
                <a16:creationId xmlns:a16="http://schemas.microsoft.com/office/drawing/2014/main" id="{8A1A1EF6-43D2-1BEC-763B-1EFC1867FDD9}"/>
              </a:ext>
            </a:extLst>
          </p:cNvPr>
          <p:cNvSpPr>
            <a:spLocks noGrp="1"/>
          </p:cNvSpPr>
          <p:nvPr>
            <p:ph idx="1"/>
          </p:nvPr>
        </p:nvSpPr>
        <p:spPr/>
        <p:txBody>
          <a:bodyPr/>
          <a:lstStyle/>
          <a:p>
            <a:r>
              <a:rPr lang="en-US" b="1" dirty="0"/>
              <a:t>Overview and Goals of Reddit’s Recommendation System</a:t>
            </a:r>
          </a:p>
          <a:p>
            <a:pPr>
              <a:buFont typeface="Arial" panose="020B0604020202020204" pitchFamily="34" charset="0"/>
              <a:buChar char="•"/>
            </a:pPr>
            <a:r>
              <a:rPr lang="en-US" b="1" dirty="0"/>
              <a:t>Purpose</a:t>
            </a:r>
            <a:r>
              <a:rPr lang="en-US" dirty="0"/>
              <a:t>: Reddit’s recommendation system seeks to provide each user with a mix of relevant, engaging, and diverse content from across its vast range of topics.</a:t>
            </a:r>
          </a:p>
          <a:p>
            <a:pPr>
              <a:buFont typeface="Arial" panose="020B0604020202020204" pitchFamily="34" charset="0"/>
              <a:buChar char="•"/>
            </a:pPr>
            <a:r>
              <a:rPr lang="en-US" b="1" dirty="0"/>
              <a:t>Challenges</a:t>
            </a:r>
            <a:r>
              <a:rPr lang="en-US" dirty="0"/>
              <a:t>: With thousands of subreddits and a wide variety of content, Reddit aims to balance relevance with diversity, preventing echo chambers by exposing users to new communities they may enjoy.</a:t>
            </a:r>
          </a:p>
          <a:p>
            <a:pPr>
              <a:buFont typeface="Arial" panose="020B0604020202020204" pitchFamily="34" charset="0"/>
              <a:buChar char="•"/>
            </a:pPr>
            <a:r>
              <a:rPr lang="en-US" b="1" dirty="0"/>
              <a:t>User-Centric</a:t>
            </a:r>
            <a:r>
              <a:rPr lang="en-US" dirty="0"/>
              <a:t>: Reddit’s system heavily focuses on user interests to create a personalized feed, prioritizing posts from communities the user already subscribes to, while also suggesting new content to encourage exploration.</a:t>
            </a:r>
          </a:p>
        </p:txBody>
      </p:sp>
    </p:spTree>
    <p:extLst>
      <p:ext uri="{BB962C8B-B14F-4D97-AF65-F5344CB8AC3E}">
        <p14:creationId xmlns:p14="http://schemas.microsoft.com/office/powerpoint/2010/main" val="991481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68D3DE-C568-CB8E-DFC1-C8B5C78B216A}"/>
              </a:ext>
            </a:extLst>
          </p:cNvPr>
          <p:cNvSpPr>
            <a:spLocks noGrp="1"/>
          </p:cNvSpPr>
          <p:nvPr>
            <p:ph idx="1"/>
          </p:nvPr>
        </p:nvSpPr>
        <p:spPr>
          <a:xfrm>
            <a:off x="913795" y="1394625"/>
            <a:ext cx="10353762" cy="4637784"/>
          </a:xfrm>
        </p:spPr>
        <p:txBody>
          <a:bodyPr/>
          <a:lstStyle/>
          <a:p>
            <a:r>
              <a:rPr lang="en-US" b="1" dirty="0"/>
              <a:t>Types of Recommendations on Reddit</a:t>
            </a:r>
          </a:p>
          <a:p>
            <a:pPr>
              <a:buFont typeface="Arial" panose="020B0604020202020204" pitchFamily="34" charset="0"/>
              <a:buChar char="•"/>
            </a:pPr>
            <a:r>
              <a:rPr lang="en-US" b="1" dirty="0"/>
              <a:t>Home Feed Recommendations</a:t>
            </a:r>
            <a:r>
              <a:rPr lang="en-US" dirty="0"/>
              <a:t>: Reddit uses collaborative filtering techniques to show posts from both subscribed and unsubscribed subreddits, ranking posts based on user engagement and relevance.</a:t>
            </a:r>
          </a:p>
          <a:p>
            <a:pPr>
              <a:buFont typeface="Arial" panose="020B0604020202020204" pitchFamily="34" charset="0"/>
              <a:buChar char="•"/>
            </a:pPr>
            <a:r>
              <a:rPr lang="en-US" b="1" dirty="0"/>
              <a:t>“Popular” and “Discover” Tabs</a:t>
            </a:r>
            <a:r>
              <a:rPr lang="en-US" dirty="0"/>
              <a:t>: These areas introduce users to trending subreddits, popular posts, and categories they haven’t interacted with before, often leveraging trending topics and community popularity to suggest posts.</a:t>
            </a:r>
          </a:p>
          <a:p>
            <a:pPr>
              <a:buFont typeface="Arial" panose="020B0604020202020204" pitchFamily="34" charset="0"/>
              <a:buChar char="•"/>
            </a:pPr>
            <a:r>
              <a:rPr lang="en-US" b="1" dirty="0"/>
              <a:t>Community Recommendations</a:t>
            </a:r>
            <a:r>
              <a:rPr lang="en-US" dirty="0"/>
              <a:t>: Reddit also suggests subreddits based on a user’s interests, including communities that have similar topics or related themes to subscribed communities.</a:t>
            </a:r>
          </a:p>
          <a:p>
            <a:endParaRPr lang="en-IN" dirty="0"/>
          </a:p>
        </p:txBody>
      </p:sp>
    </p:spTree>
    <p:extLst>
      <p:ext uri="{BB962C8B-B14F-4D97-AF65-F5344CB8AC3E}">
        <p14:creationId xmlns:p14="http://schemas.microsoft.com/office/powerpoint/2010/main" val="4096462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417D26-E9D0-7143-E0E1-BCEB375A8165}"/>
              </a:ext>
            </a:extLst>
          </p:cNvPr>
          <p:cNvSpPr>
            <a:spLocks noGrp="1"/>
          </p:cNvSpPr>
          <p:nvPr>
            <p:ph idx="1"/>
          </p:nvPr>
        </p:nvSpPr>
        <p:spPr>
          <a:xfrm>
            <a:off x="913795" y="1045969"/>
            <a:ext cx="10353762" cy="4745232"/>
          </a:xfrm>
        </p:spPr>
        <p:txBody>
          <a:bodyPr>
            <a:normAutofit fontScale="92500"/>
          </a:bodyPr>
          <a:lstStyle/>
          <a:p>
            <a:r>
              <a:rPr lang="en-US" b="1" dirty="0"/>
              <a:t>How Reddit’s Recommendation System Works</a:t>
            </a:r>
          </a:p>
          <a:p>
            <a:pPr>
              <a:buFont typeface="Arial" panose="020B0604020202020204" pitchFamily="34" charset="0"/>
              <a:buChar char="•"/>
            </a:pPr>
            <a:r>
              <a:rPr lang="en-US" b="1" dirty="0"/>
              <a:t>Data Collection and Analysis</a:t>
            </a:r>
            <a:r>
              <a:rPr lang="en-US" dirty="0"/>
              <a:t>: Reddit collects data on user behavior, such as upvotes, downvotes, comments, time spent on posts, subscriptions, and interactions with subreddits. This behavioral data feeds into Reddit’s recommendation model to determine each user’s interests.</a:t>
            </a:r>
          </a:p>
          <a:p>
            <a:pPr>
              <a:buFont typeface="Arial" panose="020B0604020202020204" pitchFamily="34" charset="0"/>
              <a:buChar char="•"/>
            </a:pPr>
            <a:r>
              <a:rPr lang="en-US" b="1" dirty="0"/>
              <a:t>Collaborative Filtering</a:t>
            </a:r>
            <a:r>
              <a:rPr lang="en-US" dirty="0"/>
              <a:t>: Reddit utilizes collaborative filtering to analyze patterns in user behavior across similar users. If many users who engage with Subreddit A also engage with Subreddit B, Reddit might recommend Subreddit B to others who enjoy Subreddit A.</a:t>
            </a:r>
          </a:p>
          <a:p>
            <a:pPr>
              <a:buFont typeface="Arial" panose="020B0604020202020204" pitchFamily="34" charset="0"/>
              <a:buChar char="•"/>
            </a:pPr>
            <a:r>
              <a:rPr lang="en-US" b="1" dirty="0"/>
              <a:t>Content-Based Filtering</a:t>
            </a:r>
            <a:r>
              <a:rPr lang="en-US" dirty="0"/>
              <a:t>: Reddit also employs content-based filtering, especially for recommending posts within a user’s subscribed subreddits, by analyzing text, tags, and multimedia attributes.</a:t>
            </a:r>
          </a:p>
          <a:p>
            <a:pPr>
              <a:buFont typeface="Arial" panose="020B0604020202020204" pitchFamily="34" charset="0"/>
              <a:buChar char="•"/>
            </a:pPr>
            <a:r>
              <a:rPr lang="en-US" b="1" dirty="0"/>
              <a:t>Machine Learning Models</a:t>
            </a:r>
            <a:r>
              <a:rPr lang="en-US" dirty="0"/>
              <a:t>: Reddit’s recommendation models are trained to optimize content relevance, user satisfaction, and diversity. This can include models trained on click-through rates, time spent, and overall engagement to improve user retention and satisfaction.</a:t>
            </a:r>
          </a:p>
          <a:p>
            <a:endParaRPr lang="en-IN" dirty="0"/>
          </a:p>
        </p:txBody>
      </p:sp>
    </p:spTree>
    <p:extLst>
      <p:ext uri="{BB962C8B-B14F-4D97-AF65-F5344CB8AC3E}">
        <p14:creationId xmlns:p14="http://schemas.microsoft.com/office/powerpoint/2010/main" val="629032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081D74-2F52-21A6-C341-D9B966E04D34}"/>
              </a:ext>
            </a:extLst>
          </p:cNvPr>
          <p:cNvSpPr>
            <a:spLocks noGrp="1"/>
          </p:cNvSpPr>
          <p:nvPr>
            <p:ph idx="1"/>
          </p:nvPr>
        </p:nvSpPr>
        <p:spPr>
          <a:xfrm>
            <a:off x="913795" y="828881"/>
            <a:ext cx="10353762" cy="4962319"/>
          </a:xfrm>
        </p:spPr>
        <p:txBody>
          <a:bodyPr/>
          <a:lstStyle/>
          <a:p>
            <a:endParaRPr lang="en-US" b="1" dirty="0"/>
          </a:p>
          <a:p>
            <a:endParaRPr lang="en-US" b="1" dirty="0"/>
          </a:p>
          <a:p>
            <a:r>
              <a:rPr lang="en-US" b="1" dirty="0"/>
              <a:t>User Feedback and Iteration</a:t>
            </a:r>
          </a:p>
          <a:p>
            <a:pPr>
              <a:buFont typeface="Arial" panose="020B0604020202020204" pitchFamily="34" charset="0"/>
              <a:buChar char="•"/>
            </a:pPr>
            <a:r>
              <a:rPr lang="en-US" dirty="0"/>
              <a:t>Reddit continuously collects feedback through upvotes, downvotes, and user engagement metrics to improve its recommendation algorithms. Machine learning models are retrained regularly to account for changing user interests and community trends.</a:t>
            </a:r>
          </a:p>
          <a:p>
            <a:pPr>
              <a:buFont typeface="Arial" panose="020B0604020202020204" pitchFamily="34" charset="0"/>
              <a:buChar char="•"/>
            </a:pPr>
            <a:endParaRPr lang="en-US" dirty="0"/>
          </a:p>
          <a:p>
            <a:pPr>
              <a:buFont typeface="Arial" panose="020B0604020202020204" pitchFamily="34" charset="0"/>
              <a:buChar char="•"/>
            </a:pPr>
            <a:r>
              <a:rPr lang="en-US" dirty="0"/>
              <a:t>Reddit has experimented with tools like “Community Discovery” and the “Best” sort option, which blend human curation and algorithmic recommendations to ensure high-quality content in user feeds.</a:t>
            </a:r>
          </a:p>
          <a:p>
            <a:endParaRPr lang="en-IN" dirty="0"/>
          </a:p>
        </p:txBody>
      </p:sp>
    </p:spTree>
    <p:extLst>
      <p:ext uri="{BB962C8B-B14F-4D97-AF65-F5344CB8AC3E}">
        <p14:creationId xmlns:p14="http://schemas.microsoft.com/office/powerpoint/2010/main" val="16091440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Slate</Template>
  <TotalTime>1164</TotalTime>
  <Words>891</Words>
  <Application>Microsoft Office PowerPoint</Application>
  <PresentationFormat>Widescreen</PresentationFormat>
  <Paragraphs>57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Calisto MT</vt:lpstr>
      <vt:lpstr>Wingdings 2</vt:lpstr>
      <vt:lpstr>Slate</vt:lpstr>
      <vt:lpstr>Recommendation systems</vt:lpstr>
      <vt:lpstr>What is recommendation system?</vt:lpstr>
      <vt:lpstr>Types of recommendation system</vt:lpstr>
      <vt:lpstr>Content-based</vt:lpstr>
      <vt:lpstr>Collaborative Filtering</vt:lpstr>
      <vt:lpstr>Case study: Reddit recommendation system</vt:lpstr>
      <vt:lpstr>PowerPoint Presentation</vt:lpstr>
      <vt:lpstr>PowerPoint Presentation</vt:lpstr>
      <vt:lpstr>PowerPoint Presentation</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sai pranav</dc:creator>
  <cp:lastModifiedBy>sai pranav</cp:lastModifiedBy>
  <cp:revision>7</cp:revision>
  <dcterms:created xsi:type="dcterms:W3CDTF">2024-10-26T17:09:10Z</dcterms:created>
  <dcterms:modified xsi:type="dcterms:W3CDTF">2024-11-03T13:45:34Z</dcterms:modified>
</cp:coreProperties>
</file>