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
      <p:font typeface="Inter"/>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kPtD6BRDCAX1bAckQw91vOlUy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951E5F-4ACE-4027-9795-89E8CDF946CA}">
  <a:tblStyle styleId="{DD951E5F-4ACE-4027-9795-89E8CDF946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Inter-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bebe4b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cbebe4bc7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44175f219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9" name="Google Shape;159;g1f44175f219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44175f21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 name="Google Shape;167;g1f44175f21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44175f219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1" name="Google Shape;181;g1f44175f219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44175f21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9" name="Google Shape;189;g1f44175f21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44175f219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5" name="Google Shape;205;g1f44175f219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44175f21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 name="Google Shape;82;g1f44175f21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44175f21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8" name="Google Shape;228;g1f44175f21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5" name="Google Shape;23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44175f21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g1f44175f2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bebe4bc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bebe4bc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g22cbebe4bc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cbebe4bc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cbebe4bc7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g22cbebe4bc7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cbebe4bc7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cbebe4bc7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2cbebe4bc7_1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44175f21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5" name="Google Shape;135;g1f44175f21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22cbebe4bc7_0_800"/>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g22cbebe4bc7_0_800"/>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g22cbebe4bc7_0_800"/>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22cbebe4bc7_0_8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g22cbebe4bc7_0_845"/>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g22cbebe4bc7_0_845"/>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61" name="Google Shape;61;g22cbebe4bc7_0_8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22cbebe4bc7_0_8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g22cbebe4bc7_0_851"/>
          <p:cNvSpPr/>
          <p:nvPr/>
        </p:nvSpPr>
        <p:spPr>
          <a:xfrm>
            <a:off x="0" y="6518275"/>
            <a:ext cx="12192000" cy="347700"/>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 name="Google Shape;66;g22cbebe4bc7_0_8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67" name="Google Shape;67;g22cbebe4bc7_0_8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1000"/>
              </a:spcBef>
              <a:spcAft>
                <a:spcPts val="0"/>
              </a:spcAft>
              <a:buClr>
                <a:schemeClr val="dk1"/>
              </a:buClr>
              <a:buSzPts val="2800"/>
              <a:buChar char="•"/>
              <a:defRPr>
                <a:solidFill>
                  <a:schemeClr val="dk1"/>
                </a:solidFill>
                <a:latin typeface="Times New Roman"/>
                <a:ea typeface="Times New Roman"/>
                <a:cs typeface="Times New Roman"/>
                <a:sym typeface="Times New Roman"/>
              </a:defRPr>
            </a:lvl1pPr>
            <a:lvl2pPr indent="-381000" lvl="1" marL="914400" rtl="0" algn="l">
              <a:lnSpc>
                <a:spcPct val="90000"/>
              </a:lnSpc>
              <a:spcBef>
                <a:spcPts val="500"/>
              </a:spcBef>
              <a:spcAft>
                <a:spcPts val="0"/>
              </a:spcAft>
              <a:buClr>
                <a:schemeClr val="dk1"/>
              </a:buClr>
              <a:buSzPts val="2400"/>
              <a:buChar char="•"/>
              <a:defRPr>
                <a:solidFill>
                  <a:schemeClr val="dk1"/>
                </a:solidFill>
                <a:latin typeface="Times New Roman"/>
                <a:ea typeface="Times New Roman"/>
                <a:cs typeface="Times New Roman"/>
                <a:sym typeface="Times New Roman"/>
              </a:defRPr>
            </a:lvl2pPr>
            <a:lvl3pPr indent="-355600" lvl="2" marL="1371600" rtl="0" algn="l">
              <a:lnSpc>
                <a:spcPct val="90000"/>
              </a:lnSpc>
              <a:spcBef>
                <a:spcPts val="500"/>
              </a:spcBef>
              <a:spcAft>
                <a:spcPts val="0"/>
              </a:spcAft>
              <a:buClr>
                <a:schemeClr val="dk1"/>
              </a:buClr>
              <a:buSzPts val="2000"/>
              <a:buChar char="•"/>
              <a:defRPr>
                <a:solidFill>
                  <a:schemeClr val="dk1"/>
                </a:solidFill>
                <a:latin typeface="Times New Roman"/>
                <a:ea typeface="Times New Roman"/>
                <a:cs typeface="Times New Roman"/>
                <a:sym typeface="Times New Roman"/>
              </a:defRPr>
            </a:lvl3pPr>
            <a:lvl4pPr indent="-342900" lvl="3" marL="1828800" rtl="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4pPr>
            <a:lvl5pPr indent="-342900" lvl="4" marL="2286000" rtl="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 name="Google Shape;68;g22cbebe4bc7_0_851"/>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22cbebe4bc7_0_8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22cbebe4bc7_0_851"/>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g22cbebe4bc7_0_805"/>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g22cbebe4bc7_0_805"/>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g22cbebe4bc7_0_805"/>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g22cbebe4bc7_0_8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2cbebe4bc7_0_810"/>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2cbebe4bc7_0_810"/>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g22cbebe4bc7_0_810"/>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g22cbebe4bc7_0_810"/>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g22cbebe4bc7_0_810"/>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9" name="Google Shape;29;g22cbebe4bc7_0_8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2cbebe4bc7_0_81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2cbebe4bc7_0_81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g22cbebe4bc7_0_817"/>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22cbebe4bc7_0_817"/>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5" name="Google Shape;35;g22cbebe4bc7_0_8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2cbebe4bc7_0_823"/>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2cbebe4bc7_0_823"/>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22cbebe4bc7_0_8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g22cbebe4bc7_0_82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2cbebe4bc7_0_827"/>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g22cbebe4bc7_0_827"/>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4" name="Google Shape;44;g22cbebe4bc7_0_8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g22cbebe4bc7_0_832"/>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g22cbebe4bc7_0_8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2cbebe4bc7_0_835"/>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2cbebe4bc7_0_835"/>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g22cbebe4bc7_0_835"/>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22cbebe4bc7_0_835"/>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3" name="Google Shape;53;g22cbebe4bc7_0_8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g22cbebe4bc7_0_841"/>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2cbebe4bc7_0_841"/>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g22cbebe4bc7_0_8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g22cbebe4bc7_0_7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g22cbebe4bc7_0_7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g22cbebe4bc7_0_79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2cbebe4bc7_0_7"/>
          <p:cNvSpPr txBox="1"/>
          <p:nvPr>
            <p:ph type="ctrTitle"/>
          </p:nvPr>
        </p:nvSpPr>
        <p:spPr>
          <a:xfrm>
            <a:off x="309633" y="1076000"/>
            <a:ext cx="11360700" cy="17100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DrCatalyst EHR</a:t>
            </a:r>
            <a:r>
              <a:rPr lang="en-US"/>
              <a:t>(Electronic Health Record)</a:t>
            </a:r>
            <a:endParaRPr/>
          </a:p>
        </p:txBody>
      </p:sp>
      <p:sp>
        <p:nvSpPr>
          <p:cNvPr id="76" name="Google Shape;76;g22cbebe4bc7_0_7"/>
          <p:cNvSpPr txBox="1"/>
          <p:nvPr>
            <p:ph idx="1" type="subTitle"/>
          </p:nvPr>
        </p:nvSpPr>
        <p:spPr>
          <a:xfrm>
            <a:off x="415600" y="6039233"/>
            <a:ext cx="3799200" cy="1444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chemeClr val="lt1"/>
                </a:solidFill>
              </a:rPr>
              <a:t>Meditab Software (India)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77" name="Google Shape;77;g22cbebe4bc7_0_7"/>
          <p:cNvSpPr txBox="1"/>
          <p:nvPr/>
        </p:nvSpPr>
        <p:spPr>
          <a:xfrm>
            <a:off x="288400" y="3180375"/>
            <a:ext cx="4053600" cy="831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accent1"/>
                </a:solidFill>
                <a:latin typeface="Roboto"/>
                <a:ea typeface="Roboto"/>
                <a:cs typeface="Roboto"/>
                <a:sym typeface="Roboto"/>
              </a:rPr>
              <a:t>Pranav Chanpara    (20CEUBD018)</a:t>
            </a:r>
            <a:endParaRPr sz="1900">
              <a:solidFill>
                <a:schemeClr val="accent1"/>
              </a:solidFill>
              <a:latin typeface="Roboto"/>
              <a:ea typeface="Roboto"/>
              <a:cs typeface="Roboto"/>
              <a:sym typeface="Roboto"/>
            </a:endParaRPr>
          </a:p>
          <a:p>
            <a:pPr indent="0" lvl="0" marL="0" rtl="0" algn="l">
              <a:spcBef>
                <a:spcPts val="0"/>
              </a:spcBef>
              <a:spcAft>
                <a:spcPts val="0"/>
              </a:spcAft>
              <a:buNone/>
            </a:pPr>
            <a:r>
              <a:rPr lang="en-US" sz="1900">
                <a:solidFill>
                  <a:schemeClr val="accent1"/>
                </a:solidFill>
                <a:latin typeface="Roboto"/>
                <a:ea typeface="Roboto"/>
                <a:cs typeface="Roboto"/>
                <a:sym typeface="Roboto"/>
              </a:rPr>
              <a:t>Shyam Mendapara (20CEUOD016)</a:t>
            </a:r>
            <a:endParaRPr sz="1900">
              <a:solidFill>
                <a:schemeClr val="accent1"/>
              </a:solidFill>
              <a:latin typeface="Roboto"/>
              <a:ea typeface="Roboto"/>
              <a:cs typeface="Roboto"/>
              <a:sym typeface="Roboto"/>
            </a:endParaRPr>
          </a:p>
        </p:txBody>
      </p:sp>
      <p:sp>
        <p:nvSpPr>
          <p:cNvPr id="78" name="Google Shape;78;g22cbebe4bc7_0_7"/>
          <p:cNvSpPr txBox="1"/>
          <p:nvPr/>
        </p:nvSpPr>
        <p:spPr>
          <a:xfrm>
            <a:off x="9109667" y="5286533"/>
            <a:ext cx="3342300" cy="1263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  Guided By:</a:t>
            </a:r>
            <a:endParaRPr sz="1600">
              <a:solidFill>
                <a:schemeClr val="lt1"/>
              </a:solidFill>
              <a:latin typeface="Times New Roman"/>
              <a:ea typeface="Times New Roman"/>
              <a:cs typeface="Times New Roman"/>
              <a:sym typeface="Times New Roman"/>
            </a:endParaRPr>
          </a:p>
          <a:p>
            <a:pPr indent="0" lvl="0" marL="114300" rtl="0" algn="l">
              <a:lnSpc>
                <a:spcPct val="112916"/>
              </a:lnSpc>
              <a:spcBef>
                <a:spcPts val="0"/>
              </a:spcBef>
              <a:spcAft>
                <a:spcPts val="0"/>
              </a:spcAft>
              <a:buNone/>
            </a:pPr>
            <a:r>
              <a:rPr lang="en-US" sz="1600">
                <a:solidFill>
                  <a:schemeClr val="lt1"/>
                </a:solidFill>
                <a:latin typeface="Times New Roman"/>
                <a:ea typeface="Times New Roman"/>
                <a:cs typeface="Times New Roman"/>
                <a:sym typeface="Times New Roman"/>
              </a:rPr>
              <a:t>Prof. Jigar Pandya                                                                                  </a:t>
            </a:r>
            <a:endParaRPr sz="1600">
              <a:solidFill>
                <a:schemeClr val="lt1"/>
              </a:solidFill>
              <a:latin typeface="Times New Roman"/>
              <a:ea typeface="Times New Roman"/>
              <a:cs typeface="Times New Roman"/>
              <a:sym typeface="Times New Roman"/>
            </a:endParaRPr>
          </a:p>
          <a:p>
            <a:pPr indent="0" lvl="0" marL="114300" rtl="0" algn="l">
              <a:spcBef>
                <a:spcPts val="0"/>
              </a:spcBef>
              <a:spcAft>
                <a:spcPts val="0"/>
              </a:spcAft>
              <a:buNone/>
            </a:pPr>
            <a:r>
              <a:rPr lang="en-US" sz="1600">
                <a:solidFill>
                  <a:schemeClr val="lt1"/>
                </a:solidFill>
                <a:latin typeface="Times New Roman"/>
                <a:ea typeface="Times New Roman"/>
                <a:cs typeface="Times New Roman"/>
                <a:sym typeface="Times New Roman"/>
              </a:rPr>
              <a:t>Assistant Professor                                                                                  </a:t>
            </a:r>
            <a:endParaRPr sz="1600">
              <a:solidFill>
                <a:schemeClr val="lt1"/>
              </a:solidFill>
              <a:latin typeface="Times New Roman"/>
              <a:ea typeface="Times New Roman"/>
              <a:cs typeface="Times New Roman"/>
              <a:sym typeface="Times New Roman"/>
            </a:endParaRPr>
          </a:p>
          <a:p>
            <a:pPr indent="0" lvl="0" marL="114300" rtl="0" algn="l">
              <a:spcBef>
                <a:spcPts val="0"/>
              </a:spcBef>
              <a:spcAft>
                <a:spcPts val="0"/>
              </a:spcAft>
              <a:buNone/>
            </a:pPr>
            <a:r>
              <a:rPr lang="en-US" sz="1600">
                <a:solidFill>
                  <a:schemeClr val="lt1"/>
                </a:solidFill>
                <a:latin typeface="Times New Roman"/>
                <a:ea typeface="Times New Roman"/>
                <a:cs typeface="Times New Roman"/>
                <a:sym typeface="Times New Roman"/>
              </a:rPr>
              <a:t>Dept. of Comp. Engg.  </a:t>
            </a:r>
            <a:endParaRPr sz="1900">
              <a:solidFill>
                <a:schemeClr val="lt1"/>
              </a:solidFill>
              <a:latin typeface="Roboto"/>
              <a:ea typeface="Roboto"/>
              <a:cs typeface="Roboto"/>
              <a:sym typeface="Roboto"/>
            </a:endParaRPr>
          </a:p>
        </p:txBody>
      </p:sp>
      <p:pic>
        <p:nvPicPr>
          <p:cNvPr id="79" name="Google Shape;79;g22cbebe4bc7_0_7"/>
          <p:cNvPicPr preferRelativeResize="0"/>
          <p:nvPr/>
        </p:nvPicPr>
        <p:blipFill rotWithShape="1">
          <a:blip r:embed="rId3">
            <a:alphaModFix/>
          </a:blip>
          <a:srcRect b="0" l="0" r="0" t="0"/>
          <a:stretch/>
        </p:blipFill>
        <p:spPr>
          <a:xfrm>
            <a:off x="9311933" y="96333"/>
            <a:ext cx="2792590" cy="5410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5859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Assumptions And Dependencies</a:t>
            </a:r>
            <a:endParaRPr/>
          </a:p>
        </p:txBody>
      </p:sp>
      <p:sp>
        <p:nvSpPr>
          <p:cNvPr id="155" name="Google Shape;155;p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6" name="Google Shape;156;p3"/>
          <p:cNvSpPr txBox="1"/>
          <p:nvPr>
            <p:ph idx="1" type="body"/>
          </p:nvPr>
        </p:nvSpPr>
        <p:spPr>
          <a:xfrm>
            <a:off x="472777" y="1587500"/>
            <a:ext cx="7907700" cy="26778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Font typeface="Noto Sans Symbols"/>
              <a:buChar char="✔"/>
            </a:pPr>
            <a:r>
              <a:rPr lang="en-US" sz="2400"/>
              <a:t>Each User Must Have Valid User ID and Password</a:t>
            </a:r>
            <a:endParaRPr sz="2400"/>
          </a:p>
          <a:p>
            <a:pPr indent="-342900" lvl="0" marL="457200" rtl="0" algn="just">
              <a:lnSpc>
                <a:spcPct val="90000"/>
              </a:lnSpc>
              <a:spcBef>
                <a:spcPts val="0"/>
              </a:spcBef>
              <a:spcAft>
                <a:spcPts val="0"/>
              </a:spcAft>
              <a:buSzPts val="1800"/>
              <a:buFont typeface="Noto Sans Symbols"/>
              <a:buChar char="✔"/>
            </a:pPr>
            <a:r>
              <a:rPr lang="en-US" sz="2400"/>
              <a:t>Server must be running for the system to function.</a:t>
            </a:r>
            <a:endParaRPr sz="2400"/>
          </a:p>
          <a:p>
            <a:pPr indent="-342900" lvl="0" marL="457200" rtl="0" algn="just">
              <a:lnSpc>
                <a:spcPct val="90000"/>
              </a:lnSpc>
              <a:spcBef>
                <a:spcPts val="0"/>
              </a:spcBef>
              <a:spcAft>
                <a:spcPts val="0"/>
              </a:spcAft>
              <a:buSzPts val="1800"/>
              <a:buFont typeface="Noto Sans Symbols"/>
              <a:buChar char="✔"/>
            </a:pPr>
            <a:r>
              <a:rPr lang="en-US" sz="2400"/>
              <a:t>Users must log in to the system to access any record.</a:t>
            </a:r>
            <a:endParaRPr sz="2400"/>
          </a:p>
          <a:p>
            <a:pPr indent="-342900" lvl="0" marL="457200" rtl="0" algn="just">
              <a:lnSpc>
                <a:spcPct val="90000"/>
              </a:lnSpc>
              <a:spcBef>
                <a:spcPts val="0"/>
              </a:spcBef>
              <a:spcAft>
                <a:spcPts val="0"/>
              </a:spcAft>
              <a:buSzPts val="1800"/>
              <a:buFont typeface="Noto Sans Symbols"/>
              <a:buChar char="✔"/>
            </a:pPr>
            <a:r>
              <a:rPr lang="en-US" sz="2400"/>
              <a:t>Only the administrator can delete the records (soft delete).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44175f219_0_81"/>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Functional Requirements</a:t>
            </a:r>
            <a:endParaRPr b="1"/>
          </a:p>
        </p:txBody>
      </p:sp>
      <p:sp>
        <p:nvSpPr>
          <p:cNvPr id="162" name="Google Shape;162;g1f44175f219_0_81"/>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3" name="Google Shape;163;g1f44175f219_0_81"/>
          <p:cNvSpPr txBox="1"/>
          <p:nvPr>
            <p:ph idx="1" type="body"/>
          </p:nvPr>
        </p:nvSpPr>
        <p:spPr>
          <a:xfrm>
            <a:off x="502646" y="1535699"/>
            <a:ext cx="7218503" cy="4459747"/>
          </a:xfrm>
          <a:prstGeom prst="rect">
            <a:avLst/>
          </a:prstGeom>
          <a:noFill/>
          <a:ln>
            <a:noFill/>
          </a:ln>
        </p:spPr>
        <p:txBody>
          <a:bodyPr anchorCtr="0" anchor="t" bIns="45700" lIns="91425" spcFirstLastPara="1" rIns="91425" wrap="square" tIns="45700">
            <a:noAutofit/>
          </a:bodyPr>
          <a:lstStyle/>
          <a:p>
            <a:pPr indent="-342900" lvl="0" marL="463550" rtl="0" algn="just">
              <a:lnSpc>
                <a:spcPct val="90000"/>
              </a:lnSpc>
              <a:spcBef>
                <a:spcPts val="0"/>
              </a:spcBef>
              <a:spcAft>
                <a:spcPts val="0"/>
              </a:spcAft>
              <a:buSzPts val="1700"/>
              <a:buFont typeface="Noto Sans Symbols"/>
              <a:buChar char="❑"/>
            </a:pPr>
            <a:r>
              <a:rPr b="1" lang="en-US" sz="2000"/>
              <a:t>Registration Process</a:t>
            </a:r>
            <a:endParaRPr/>
          </a:p>
          <a:p>
            <a:pPr indent="-228600" lvl="0" marL="457200" rtl="0" algn="just">
              <a:lnSpc>
                <a:spcPct val="90000"/>
              </a:lnSpc>
              <a:spcBef>
                <a:spcPts val="0"/>
              </a:spcBef>
              <a:spcAft>
                <a:spcPts val="0"/>
              </a:spcAft>
              <a:buSzPts val="1700"/>
              <a:buNone/>
            </a:pPr>
            <a:r>
              <a:t/>
            </a:r>
            <a:endParaRPr b="1" sz="2000"/>
          </a:p>
          <a:p>
            <a:pPr indent="-336550" lvl="1" marL="914400" rtl="0" algn="just">
              <a:lnSpc>
                <a:spcPct val="90000"/>
              </a:lnSpc>
              <a:spcBef>
                <a:spcPts val="0"/>
              </a:spcBef>
              <a:spcAft>
                <a:spcPts val="0"/>
              </a:spcAft>
              <a:buSzPts val="1700"/>
              <a:buChar char="•"/>
            </a:pPr>
            <a:r>
              <a:rPr b="1" lang="en-US" sz="1700"/>
              <a:t>Adding Patients</a:t>
            </a:r>
            <a:r>
              <a:rPr lang="en-US" sz="1700"/>
              <a:t> : The Medical Billing and Electronic Health record management system enables the staff in the front desk to include new patients to the system</a:t>
            </a:r>
            <a:endParaRPr/>
          </a:p>
          <a:p>
            <a:pPr indent="-228600" lvl="1" marL="914400" rtl="0" algn="just">
              <a:lnSpc>
                <a:spcPct val="90000"/>
              </a:lnSpc>
              <a:spcBef>
                <a:spcPts val="0"/>
              </a:spcBef>
              <a:spcAft>
                <a:spcPts val="0"/>
              </a:spcAft>
              <a:buSzPts val="1700"/>
              <a:buNone/>
            </a:pPr>
            <a:r>
              <a:t/>
            </a:r>
            <a:endParaRPr sz="1700"/>
          </a:p>
          <a:p>
            <a:pPr indent="-336550" lvl="1" marL="914400" rtl="0" algn="just">
              <a:lnSpc>
                <a:spcPct val="90000"/>
              </a:lnSpc>
              <a:spcBef>
                <a:spcPts val="0"/>
              </a:spcBef>
              <a:spcAft>
                <a:spcPts val="0"/>
              </a:spcAft>
              <a:buSzPts val="1700"/>
              <a:buChar char="•"/>
            </a:pPr>
            <a:r>
              <a:rPr b="1" lang="en-US" sz="1700"/>
              <a:t>Assigning an ID to the Patient: </a:t>
            </a:r>
            <a:r>
              <a:rPr lang="en-US" sz="1700"/>
              <a:t>The Medical Billing and Electronic Health record management system enables the staff in the front desk to provide a unique ID as known as patient chart for each patient and then add them to the record sheet of the patient. The patients can utilize the ID throughout their Appointment Booking time or any time.</a:t>
            </a:r>
            <a:endParaRPr/>
          </a:p>
          <a:p>
            <a:pPr indent="-228600" lvl="1" marL="914400" rtl="0" algn="just">
              <a:lnSpc>
                <a:spcPct val="90000"/>
              </a:lnSpc>
              <a:spcBef>
                <a:spcPts val="0"/>
              </a:spcBef>
              <a:spcAft>
                <a:spcPts val="0"/>
              </a:spcAft>
              <a:buSzPts val="1700"/>
              <a:buNone/>
            </a:pPr>
            <a:r>
              <a:t/>
            </a:r>
            <a:endParaRPr sz="1700"/>
          </a:p>
          <a:p>
            <a:pPr indent="-336550" lvl="1" marL="914400" rtl="0" algn="just">
              <a:lnSpc>
                <a:spcPct val="90000"/>
              </a:lnSpc>
              <a:spcBef>
                <a:spcPts val="0"/>
              </a:spcBef>
              <a:spcAft>
                <a:spcPts val="0"/>
              </a:spcAft>
              <a:buSzPts val="1700"/>
              <a:buChar char="•"/>
            </a:pPr>
            <a:r>
              <a:rPr b="1" lang="en-US" sz="1700"/>
              <a:t>Providing Employee/Providers:</a:t>
            </a:r>
            <a:r>
              <a:rPr lang="en-US" sz="1700"/>
              <a:t> The Medical Billing and Electronic Health record management system enables the staff in the Employee for a patient to provide a Provider according to patient Emergency and Provider availability.</a:t>
            </a:r>
            <a:endParaRPr sz="1700"/>
          </a:p>
        </p:txBody>
      </p:sp>
      <p:pic>
        <p:nvPicPr>
          <p:cNvPr id="164" name="Google Shape;164;g1f44175f219_0_81"/>
          <p:cNvPicPr preferRelativeResize="0"/>
          <p:nvPr/>
        </p:nvPicPr>
        <p:blipFill rotWithShape="1">
          <a:blip r:embed="rId3">
            <a:alphaModFix/>
          </a:blip>
          <a:srcRect b="0" l="0" r="0" t="0"/>
          <a:stretch/>
        </p:blipFill>
        <p:spPr>
          <a:xfrm>
            <a:off x="8307566" y="2243555"/>
            <a:ext cx="3288000" cy="269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f44175f219_0_9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Non Functional Requirements</a:t>
            </a:r>
            <a:endParaRPr b="1"/>
          </a:p>
        </p:txBody>
      </p:sp>
      <p:sp>
        <p:nvSpPr>
          <p:cNvPr id="170" name="Google Shape;170;g1f44175f219_0_9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1" name="Google Shape;171;g1f44175f219_0_99"/>
          <p:cNvSpPr txBox="1"/>
          <p:nvPr>
            <p:ph idx="1" type="body"/>
          </p:nvPr>
        </p:nvSpPr>
        <p:spPr>
          <a:xfrm>
            <a:off x="700475" y="1420525"/>
            <a:ext cx="10645500" cy="4920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1800"/>
              <a:t>There are a lot of software requirements specifications included in the non-functional requirements of Medical Billing and Electronic Health record management system, which contains various process, namely Security, Performance, Maintainability, and Reliability.</a:t>
            </a:r>
            <a:endParaRPr/>
          </a:p>
          <a:p>
            <a:pPr indent="0" lvl="0" marL="0" rtl="0" algn="just">
              <a:lnSpc>
                <a:spcPct val="90000"/>
              </a:lnSpc>
              <a:spcBef>
                <a:spcPts val="0"/>
              </a:spcBef>
              <a:spcAft>
                <a:spcPts val="0"/>
              </a:spcAft>
              <a:buSzPts val="2800"/>
              <a:buNone/>
            </a:pPr>
            <a:r>
              <a:t/>
            </a:r>
            <a:endParaRPr sz="1600"/>
          </a:p>
          <a:p>
            <a:pPr indent="-342900" lvl="0" marL="469900" rtl="0" algn="just">
              <a:lnSpc>
                <a:spcPct val="90000"/>
              </a:lnSpc>
              <a:spcBef>
                <a:spcPts val="0"/>
              </a:spcBef>
              <a:spcAft>
                <a:spcPts val="0"/>
              </a:spcAft>
              <a:buSzPts val="1600"/>
              <a:buFont typeface="Noto Sans Symbols"/>
              <a:buChar char="❑"/>
            </a:pPr>
            <a:r>
              <a:rPr b="1" lang="en-US" sz="2000"/>
              <a:t>Security:</a:t>
            </a:r>
            <a:r>
              <a:rPr lang="en-US" sz="2000"/>
              <a:t> </a:t>
            </a:r>
            <a:endParaRPr/>
          </a:p>
          <a:p>
            <a:pPr indent="-241300" lvl="0" marL="469900" rtl="0" algn="just">
              <a:lnSpc>
                <a:spcPct val="90000"/>
              </a:lnSpc>
              <a:spcBef>
                <a:spcPts val="0"/>
              </a:spcBef>
              <a:spcAft>
                <a:spcPts val="0"/>
              </a:spcAft>
              <a:buSzPts val="1600"/>
              <a:buFont typeface="Noto Sans Symbols"/>
              <a:buNone/>
            </a:pPr>
            <a:r>
              <a:t/>
            </a:r>
            <a:endParaRPr sz="2000"/>
          </a:p>
          <a:p>
            <a:pPr indent="-330200" lvl="1" marL="914400" rtl="0" algn="just">
              <a:lnSpc>
                <a:spcPct val="90000"/>
              </a:lnSpc>
              <a:spcBef>
                <a:spcPts val="0"/>
              </a:spcBef>
              <a:spcAft>
                <a:spcPts val="0"/>
              </a:spcAft>
              <a:buSzPts val="1600"/>
              <a:buFont typeface="Arial"/>
              <a:buChar char="•"/>
            </a:pPr>
            <a:r>
              <a:rPr lang="en-US" sz="1800"/>
              <a:t>Patient Identification: The system requires the patient to see themselves using the phone. </a:t>
            </a:r>
            <a:endParaRPr sz="1800"/>
          </a:p>
          <a:p>
            <a:pPr indent="-330200" lvl="1" marL="914400" rtl="0" algn="just">
              <a:lnSpc>
                <a:spcPct val="90000"/>
              </a:lnSpc>
              <a:spcBef>
                <a:spcPts val="0"/>
              </a:spcBef>
              <a:spcAft>
                <a:spcPts val="0"/>
              </a:spcAft>
              <a:buSzPts val="1600"/>
              <a:buFont typeface="Arial"/>
              <a:buChar char="•"/>
            </a:pPr>
            <a:r>
              <a:rPr lang="en-US" sz="1800"/>
              <a:t>Login Id: Any users who use the system need to hold a Logon ID and password depending on the location. </a:t>
            </a:r>
            <a:endParaRPr sz="1800"/>
          </a:p>
          <a:p>
            <a:pPr indent="-330200" lvl="1" marL="914400" rtl="0" algn="just">
              <a:lnSpc>
                <a:spcPct val="90000"/>
              </a:lnSpc>
              <a:spcBef>
                <a:spcPts val="0"/>
              </a:spcBef>
              <a:spcAft>
                <a:spcPts val="0"/>
              </a:spcAft>
              <a:buSzPts val="1600"/>
              <a:buFont typeface="Arial"/>
              <a:buChar char="•"/>
            </a:pPr>
            <a:r>
              <a:rPr lang="en-US" sz="1800"/>
              <a:t>Modification: Any modification such as adding, deleting, renewing, etc. on the website can be synchronized quickly and done by the site manager only.</a:t>
            </a:r>
            <a:endParaRPr sz="1800"/>
          </a:p>
          <a:p>
            <a:pPr indent="-330200" lvl="1" marL="914400" rtl="0" algn="just">
              <a:lnSpc>
                <a:spcPct val="90000"/>
              </a:lnSpc>
              <a:spcBef>
                <a:spcPts val="0"/>
              </a:spcBef>
              <a:spcAft>
                <a:spcPts val="0"/>
              </a:spcAft>
              <a:buSzPts val="1600"/>
              <a:buFont typeface="Arial"/>
              <a:buChar char="•"/>
            </a:pPr>
            <a:r>
              <a:rPr lang="en-US" sz="1800"/>
              <a:t>Front Desk Staff Safety Rights: The front desk staff can view any data throughout the Medical Health Record, add a new patient record as they enter, rather than the safety of a particular screen of every patient, so the administrator can assign rights to their clinic staff. </a:t>
            </a:r>
            <a:endParaRPr sz="1800"/>
          </a:p>
          <a:p>
            <a:pPr indent="-330200" lvl="1" marL="914400" rtl="0" algn="just">
              <a:lnSpc>
                <a:spcPct val="90000"/>
              </a:lnSpc>
              <a:spcBef>
                <a:spcPts val="0"/>
              </a:spcBef>
              <a:spcAft>
                <a:spcPts val="0"/>
              </a:spcAft>
              <a:buSzPts val="1600"/>
              <a:buFont typeface="Arial"/>
              <a:buChar char="•"/>
            </a:pPr>
            <a:r>
              <a:rPr lang="en-US" sz="1800"/>
              <a:t>Administrative rights: The administrator may view and modify any information in the Medical Billing and Electronic Health system for records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Continue…</a:t>
            </a:r>
            <a:endParaRPr b="1"/>
          </a:p>
        </p:txBody>
      </p:sp>
      <p:sp>
        <p:nvSpPr>
          <p:cNvPr id="177" name="Google Shape;177;p12"/>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8" name="Google Shape;178;p12"/>
          <p:cNvSpPr txBox="1"/>
          <p:nvPr>
            <p:ph idx="1" type="body"/>
          </p:nvPr>
        </p:nvSpPr>
        <p:spPr>
          <a:xfrm>
            <a:off x="700475" y="1420525"/>
            <a:ext cx="10645500" cy="4920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t/>
            </a:r>
            <a:endParaRPr sz="1600"/>
          </a:p>
          <a:p>
            <a:pPr indent="-330200" lvl="0" marL="457200" rtl="0" algn="just">
              <a:lnSpc>
                <a:spcPct val="90000"/>
              </a:lnSpc>
              <a:spcBef>
                <a:spcPts val="0"/>
              </a:spcBef>
              <a:spcAft>
                <a:spcPts val="0"/>
              </a:spcAft>
              <a:buSzPts val="1600"/>
              <a:buFont typeface="Noto Sans Symbols"/>
              <a:buChar char="❑"/>
            </a:pPr>
            <a:r>
              <a:rPr b="1" lang="en-US" sz="2000"/>
              <a:t>Performance and Maintainability:</a:t>
            </a:r>
            <a:r>
              <a:rPr lang="en-US" sz="2000"/>
              <a:t> </a:t>
            </a:r>
            <a:endParaRPr/>
          </a:p>
          <a:p>
            <a:pPr indent="-228600" lvl="0" marL="457200" rtl="0" algn="just">
              <a:lnSpc>
                <a:spcPct val="90000"/>
              </a:lnSpc>
              <a:spcBef>
                <a:spcPts val="0"/>
              </a:spcBef>
              <a:spcAft>
                <a:spcPts val="0"/>
              </a:spcAft>
              <a:buSzPts val="1600"/>
              <a:buFont typeface="Noto Sans Symbols"/>
              <a:buNone/>
            </a:pPr>
            <a:r>
              <a:t/>
            </a:r>
            <a:endParaRPr sz="2000"/>
          </a:p>
          <a:p>
            <a:pPr indent="-330200" lvl="1" marL="914400" rtl="0" algn="just">
              <a:lnSpc>
                <a:spcPct val="90000"/>
              </a:lnSpc>
              <a:spcBef>
                <a:spcPts val="0"/>
              </a:spcBef>
              <a:spcAft>
                <a:spcPts val="0"/>
              </a:spcAft>
              <a:buSzPts val="1600"/>
              <a:buFont typeface="Arial"/>
              <a:buChar char="•"/>
            </a:pPr>
            <a:r>
              <a:rPr lang="en-US" sz="1800"/>
              <a:t>Response Time: The system provides one-second consent once 'patient information has been checked after booking. </a:t>
            </a:r>
            <a:endParaRPr sz="1800"/>
          </a:p>
          <a:p>
            <a:pPr indent="-330200" lvl="1" marL="914400" rtl="0" algn="just">
              <a:lnSpc>
                <a:spcPct val="90000"/>
              </a:lnSpc>
              <a:spcBef>
                <a:spcPts val="0"/>
              </a:spcBef>
              <a:spcAft>
                <a:spcPts val="0"/>
              </a:spcAft>
              <a:buSzPts val="1600"/>
              <a:buFont typeface="Arial"/>
              <a:buChar char="•"/>
            </a:pPr>
            <a:r>
              <a:rPr lang="en-US" sz="1800"/>
              <a:t>Strengths: The program needs to support at least 1000 people at a time. </a:t>
            </a:r>
            <a:endParaRPr sz="1800"/>
          </a:p>
          <a:p>
            <a:pPr indent="-330200" lvl="1" marL="914400" rtl="0" algn="just">
              <a:lnSpc>
                <a:spcPct val="90000"/>
              </a:lnSpc>
              <a:spcBef>
                <a:spcPts val="0"/>
              </a:spcBef>
              <a:spcAft>
                <a:spcPts val="0"/>
              </a:spcAft>
              <a:buSzPts val="1600"/>
              <a:buFont typeface="Arial"/>
              <a:buChar char="•"/>
            </a:pPr>
            <a:r>
              <a:rPr lang="en-US" sz="1800"/>
              <a:t>User interface: User interface agrees within five seconds. </a:t>
            </a:r>
            <a:endParaRPr sz="1800"/>
          </a:p>
          <a:p>
            <a:pPr indent="-330200" lvl="1" marL="914400" rtl="0" algn="just">
              <a:lnSpc>
                <a:spcPct val="90000"/>
              </a:lnSpc>
              <a:spcBef>
                <a:spcPts val="0"/>
              </a:spcBef>
              <a:spcAft>
                <a:spcPts val="0"/>
              </a:spcAft>
              <a:buSzPts val="1600"/>
              <a:buFont typeface="Arial"/>
              <a:buChar char="•"/>
            </a:pPr>
            <a:r>
              <a:rPr lang="en-US" sz="1800"/>
              <a:t>Backup: The system provides efficient backup of data.</a:t>
            </a:r>
            <a:endParaRPr sz="1800"/>
          </a:p>
          <a:p>
            <a:pPr indent="-330200" lvl="1" marL="914400" rtl="0" algn="just">
              <a:lnSpc>
                <a:spcPct val="90000"/>
              </a:lnSpc>
              <a:spcBef>
                <a:spcPts val="0"/>
              </a:spcBef>
              <a:spcAft>
                <a:spcPts val="0"/>
              </a:spcAft>
              <a:buSzPts val="1600"/>
              <a:buFont typeface="Arial"/>
              <a:buChar char="•"/>
            </a:pPr>
            <a:r>
              <a:rPr lang="en-US" sz="1800"/>
              <a:t>Errors: The system will track all errors and maintain its own log. If the data does not come correctly the email task you have to do. </a:t>
            </a:r>
            <a:endParaRPr/>
          </a:p>
          <a:p>
            <a:pPr indent="-228600" lvl="1" marL="914400" rtl="0" algn="just">
              <a:lnSpc>
                <a:spcPct val="90000"/>
              </a:lnSpc>
              <a:spcBef>
                <a:spcPts val="0"/>
              </a:spcBef>
              <a:spcAft>
                <a:spcPts val="0"/>
              </a:spcAft>
              <a:buSzPts val="1600"/>
              <a:buNone/>
            </a:pPr>
            <a:r>
              <a:t/>
            </a:r>
            <a:endParaRPr sz="1600"/>
          </a:p>
          <a:p>
            <a:pPr indent="-228600" lvl="1" marL="914400" rtl="0" algn="just">
              <a:lnSpc>
                <a:spcPct val="90000"/>
              </a:lnSpc>
              <a:spcBef>
                <a:spcPts val="0"/>
              </a:spcBef>
              <a:spcAft>
                <a:spcPts val="0"/>
              </a:spcAft>
              <a:buSzPts val="1600"/>
              <a:buNone/>
            </a:pPr>
            <a:r>
              <a:t/>
            </a:r>
            <a:endParaRPr sz="1600"/>
          </a:p>
          <a:p>
            <a:pPr indent="-330200" lvl="0" marL="457200" rtl="0" algn="just">
              <a:lnSpc>
                <a:spcPct val="90000"/>
              </a:lnSpc>
              <a:spcBef>
                <a:spcPts val="0"/>
              </a:spcBef>
              <a:spcAft>
                <a:spcPts val="0"/>
              </a:spcAft>
              <a:buSzPts val="1600"/>
              <a:buFont typeface="Noto Sans Symbols"/>
              <a:buChar char="❑"/>
            </a:pPr>
            <a:r>
              <a:rPr b="1" lang="en-US" sz="2000"/>
              <a:t>Reliability:</a:t>
            </a:r>
            <a:r>
              <a:rPr lang="en-US" sz="2000"/>
              <a:t> </a:t>
            </a:r>
            <a:endParaRPr/>
          </a:p>
          <a:p>
            <a:pPr indent="-228600" lvl="0" marL="457200" rtl="0" algn="just">
              <a:lnSpc>
                <a:spcPct val="90000"/>
              </a:lnSpc>
              <a:spcBef>
                <a:spcPts val="0"/>
              </a:spcBef>
              <a:spcAft>
                <a:spcPts val="0"/>
              </a:spcAft>
              <a:buSzPts val="1600"/>
              <a:buFont typeface="Noto Sans Symbols"/>
              <a:buNone/>
            </a:pPr>
            <a:r>
              <a:t/>
            </a:r>
            <a:endParaRPr sz="2000"/>
          </a:p>
          <a:p>
            <a:pPr indent="-330200" lvl="1" marL="914400" rtl="0" algn="just">
              <a:lnSpc>
                <a:spcPct val="90000"/>
              </a:lnSpc>
              <a:spcBef>
                <a:spcPts val="0"/>
              </a:spcBef>
              <a:spcAft>
                <a:spcPts val="0"/>
              </a:spcAft>
              <a:buSzPts val="1600"/>
              <a:buFont typeface="Arial"/>
              <a:buChar char="•"/>
            </a:pPr>
            <a:r>
              <a:rPr lang="en-US" sz="1800"/>
              <a:t>Availability: The system is available all the time.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f44175f219_0_110"/>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Use Case Diagram</a:t>
            </a:r>
            <a:endParaRPr b="1"/>
          </a:p>
        </p:txBody>
      </p:sp>
      <p:sp>
        <p:nvSpPr>
          <p:cNvPr id="184" name="Google Shape;184;g1f44175f219_0_110"/>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5" name="Google Shape;185;g1f44175f219_0_110"/>
          <p:cNvPicPr preferRelativeResize="0"/>
          <p:nvPr/>
        </p:nvPicPr>
        <p:blipFill rotWithShape="1">
          <a:blip r:embed="rId3">
            <a:alphaModFix/>
          </a:blip>
          <a:srcRect b="0" l="0" r="0" t="0"/>
          <a:stretch/>
        </p:blipFill>
        <p:spPr>
          <a:xfrm>
            <a:off x="1768400" y="1310850"/>
            <a:ext cx="8655200" cy="4868550"/>
          </a:xfrm>
          <a:prstGeom prst="rect">
            <a:avLst/>
          </a:prstGeom>
          <a:noFill/>
          <a:ln>
            <a:noFill/>
          </a:ln>
        </p:spPr>
      </p:pic>
      <p:sp>
        <p:nvSpPr>
          <p:cNvPr id="186" name="Google Shape;186;g1f44175f219_0_110"/>
          <p:cNvSpPr txBox="1"/>
          <p:nvPr/>
        </p:nvSpPr>
        <p:spPr>
          <a:xfrm>
            <a:off x="5956750" y="6039600"/>
            <a:ext cx="158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Use Case Diagram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f44175f219_0_119"/>
          <p:cNvSpPr txBox="1"/>
          <p:nvPr>
            <p:ph type="title"/>
          </p:nvPr>
        </p:nvSpPr>
        <p:spPr>
          <a:xfrm>
            <a:off x="643246" y="148676"/>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Activity Diagram</a:t>
            </a:r>
            <a:endParaRPr b="1"/>
          </a:p>
        </p:txBody>
      </p:sp>
      <p:sp>
        <p:nvSpPr>
          <p:cNvPr id="192" name="Google Shape;192;g1f44175f219_0_11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3" name="Google Shape;193;g1f44175f219_0_119"/>
          <p:cNvPicPr preferRelativeResize="0"/>
          <p:nvPr/>
        </p:nvPicPr>
        <p:blipFill rotWithShape="1">
          <a:blip r:embed="rId3">
            <a:alphaModFix/>
          </a:blip>
          <a:srcRect b="0" l="18705" r="20201" t="0"/>
          <a:stretch/>
        </p:blipFill>
        <p:spPr>
          <a:xfrm>
            <a:off x="3552103" y="1116160"/>
            <a:ext cx="5441068" cy="5009653"/>
          </a:xfrm>
          <a:prstGeom prst="rect">
            <a:avLst/>
          </a:prstGeom>
          <a:noFill/>
          <a:ln>
            <a:noFill/>
          </a:ln>
        </p:spPr>
      </p:pic>
      <p:sp>
        <p:nvSpPr>
          <p:cNvPr id="194" name="Google Shape;194;g1f44175f219_0_119"/>
          <p:cNvSpPr txBox="1"/>
          <p:nvPr/>
        </p:nvSpPr>
        <p:spPr>
          <a:xfrm>
            <a:off x="5174337" y="6044968"/>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admin</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643246" y="148676"/>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Activity Diagram</a:t>
            </a:r>
            <a:endParaRPr b="1"/>
          </a:p>
        </p:txBody>
      </p:sp>
      <p:sp>
        <p:nvSpPr>
          <p:cNvPr id="200" name="Google Shape;200;p1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1" name="Google Shape;201;p13"/>
          <p:cNvSpPr txBox="1"/>
          <p:nvPr/>
        </p:nvSpPr>
        <p:spPr>
          <a:xfrm>
            <a:off x="5174337" y="6044968"/>
            <a:ext cx="2923288" cy="40007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Multiple users</a:t>
            </a:r>
            <a:endParaRPr b="0" i="0" sz="1400" u="none" cap="none" strike="noStrike">
              <a:solidFill>
                <a:srgbClr val="000000"/>
              </a:solidFill>
              <a:latin typeface="Times New Roman"/>
              <a:ea typeface="Times New Roman"/>
              <a:cs typeface="Times New Roman"/>
              <a:sym typeface="Times New Roman"/>
            </a:endParaRPr>
          </a:p>
        </p:txBody>
      </p:sp>
      <p:pic>
        <p:nvPicPr>
          <p:cNvPr id="202" name="Google Shape;202;p13"/>
          <p:cNvPicPr preferRelativeResize="0"/>
          <p:nvPr/>
        </p:nvPicPr>
        <p:blipFill rotWithShape="1">
          <a:blip r:embed="rId3">
            <a:alphaModFix/>
          </a:blip>
          <a:srcRect b="0" l="10987" r="7803" t="0"/>
          <a:stretch/>
        </p:blipFill>
        <p:spPr>
          <a:xfrm>
            <a:off x="2727058" y="1117103"/>
            <a:ext cx="7287657" cy="5048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f44175f219_0_13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State Chart Diagram</a:t>
            </a:r>
            <a:endParaRPr b="1"/>
          </a:p>
        </p:txBody>
      </p:sp>
      <p:sp>
        <p:nvSpPr>
          <p:cNvPr id="208" name="Google Shape;208;g1f44175f219_0_13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9" name="Google Shape;209;g1f44175f219_0_133"/>
          <p:cNvSpPr txBox="1"/>
          <p:nvPr/>
        </p:nvSpPr>
        <p:spPr>
          <a:xfrm>
            <a:off x="4723350" y="5811275"/>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State Chart Diagram</a:t>
            </a:r>
            <a:endParaRPr b="0" i="0" sz="1400" u="none" cap="none" strike="noStrike">
              <a:solidFill>
                <a:srgbClr val="000000"/>
              </a:solidFill>
              <a:latin typeface="Times New Roman"/>
              <a:ea typeface="Times New Roman"/>
              <a:cs typeface="Times New Roman"/>
              <a:sym typeface="Times New Roman"/>
            </a:endParaRPr>
          </a:p>
        </p:txBody>
      </p:sp>
      <p:pic>
        <p:nvPicPr>
          <p:cNvPr id="210" name="Google Shape;210;g1f44175f219_0_133"/>
          <p:cNvPicPr preferRelativeResize="0"/>
          <p:nvPr/>
        </p:nvPicPr>
        <p:blipFill rotWithShape="1">
          <a:blip r:embed="rId3">
            <a:alphaModFix/>
          </a:blip>
          <a:srcRect b="0" l="0" r="0" t="0"/>
          <a:stretch/>
        </p:blipFill>
        <p:spPr>
          <a:xfrm>
            <a:off x="2161489" y="1334852"/>
            <a:ext cx="7869024" cy="4426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6" name="Google Shape;216;p16"/>
          <p:cNvSpPr txBox="1"/>
          <p:nvPr>
            <p:ph type="title"/>
          </p:nvPr>
        </p:nvSpPr>
        <p:spPr>
          <a:xfrm>
            <a:off x="2146858" y="2766150"/>
            <a:ext cx="7973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400"/>
              <a:buNone/>
            </a:pPr>
            <a:r>
              <a:rPr b="1" lang="en-US"/>
              <a:t>Internship Project</a:t>
            </a:r>
            <a:endParaRPr b="1"/>
          </a:p>
        </p:txBody>
      </p:sp>
      <p:cxnSp>
        <p:nvCxnSpPr>
          <p:cNvPr id="217" name="Google Shape;217;p16"/>
          <p:cNvCxnSpPr/>
          <p:nvPr/>
        </p:nvCxnSpPr>
        <p:spPr>
          <a:xfrm>
            <a:off x="2415750" y="4334813"/>
            <a:ext cx="7360500" cy="0"/>
          </a:xfrm>
          <a:prstGeom prst="straightConnector1">
            <a:avLst/>
          </a:prstGeom>
          <a:noFill/>
          <a:ln cap="flat" cmpd="sng" w="19050">
            <a:solidFill>
              <a:schemeClr val="dk2"/>
            </a:solidFill>
            <a:prstDash val="solid"/>
            <a:round/>
            <a:headEnd len="sm" w="sm" type="none"/>
            <a:tailEnd len="sm" w="sm" type="none"/>
          </a:ln>
        </p:spPr>
      </p:cxnSp>
      <p:cxnSp>
        <p:nvCxnSpPr>
          <p:cNvPr id="218" name="Google Shape;218;p16"/>
          <p:cNvCxnSpPr/>
          <p:nvPr/>
        </p:nvCxnSpPr>
        <p:spPr>
          <a:xfrm>
            <a:off x="2471825" y="2523188"/>
            <a:ext cx="7360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4" name="Google Shape;224;p17"/>
          <p:cNvPicPr preferRelativeResize="0"/>
          <p:nvPr/>
        </p:nvPicPr>
        <p:blipFill rotWithShape="1">
          <a:blip r:embed="rId3">
            <a:alphaModFix/>
          </a:blip>
          <a:srcRect b="0" l="0" r="0" t="0"/>
          <a:stretch/>
        </p:blipFill>
        <p:spPr>
          <a:xfrm>
            <a:off x="838200" y="598818"/>
            <a:ext cx="10515600" cy="5170170"/>
          </a:xfrm>
          <a:prstGeom prst="rect">
            <a:avLst/>
          </a:prstGeom>
          <a:noFill/>
          <a:ln cap="sq" cmpd="sng" w="1905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225" name="Google Shape;225;p17"/>
          <p:cNvSpPr txBox="1"/>
          <p:nvPr/>
        </p:nvSpPr>
        <p:spPr>
          <a:xfrm>
            <a:off x="4418400" y="5982050"/>
            <a:ext cx="3355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500" u="none" cap="none" strike="noStrike">
                <a:solidFill>
                  <a:srgbClr val="000000"/>
                </a:solidFill>
                <a:latin typeface="Times New Roman"/>
                <a:ea typeface="Times New Roman"/>
                <a:cs typeface="Times New Roman"/>
                <a:sym typeface="Times New Roman"/>
              </a:rPr>
              <a:t>Clone of Patient Demographics  Module</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f44175f219_0_3"/>
          <p:cNvSpPr txBox="1"/>
          <p:nvPr>
            <p:ph type="title"/>
          </p:nvPr>
        </p:nvSpPr>
        <p:spPr>
          <a:xfrm>
            <a:off x="509699" y="261800"/>
            <a:ext cx="11172599"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3600"/>
              <a:t>What is DrCatalyst EHR?</a:t>
            </a:r>
            <a:endParaRPr b="1" sz="3600"/>
          </a:p>
        </p:txBody>
      </p:sp>
      <p:sp>
        <p:nvSpPr>
          <p:cNvPr id="85" name="Google Shape;85;g1f44175f219_0_3"/>
          <p:cNvSpPr txBox="1"/>
          <p:nvPr>
            <p:ph idx="1" type="body"/>
          </p:nvPr>
        </p:nvSpPr>
        <p:spPr>
          <a:xfrm>
            <a:off x="297900" y="1683825"/>
            <a:ext cx="11384400" cy="19281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 </a:t>
            </a:r>
            <a:r>
              <a:rPr lang="en-US" sz="2000"/>
              <a:t>DrCatalyst EHR(Electronic Health Record) is basically an Intelligent Electronic Medical Office, a Medical billing software and it is mainly used for faceless appointment booking , medical insurance and all types of billing. This web Application is made with Angular which is used for front end development and for backend in this application ASP.NET with C#. For database PostgreSQL is used and hosts a web application on server AWS is used. </a:t>
            </a:r>
            <a:endParaRPr sz="2000"/>
          </a:p>
          <a:p>
            <a:pPr indent="-50800" lvl="0" marL="228600" rtl="0" algn="just">
              <a:lnSpc>
                <a:spcPct val="90000"/>
              </a:lnSpc>
              <a:spcBef>
                <a:spcPts val="0"/>
              </a:spcBef>
              <a:spcAft>
                <a:spcPts val="0"/>
              </a:spcAft>
              <a:buClr>
                <a:schemeClr val="dk1"/>
              </a:buClr>
              <a:buSzPts val="2800"/>
              <a:buNone/>
            </a:pPr>
            <a:r>
              <a:t/>
            </a:r>
            <a:endParaRPr sz="1800"/>
          </a:p>
        </p:txBody>
      </p:sp>
      <p:sp>
        <p:nvSpPr>
          <p:cNvPr id="86" name="Google Shape;86;g1f44175f219_0_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7" name="Google Shape;87;g1f44175f219_0_3"/>
          <p:cNvPicPr preferRelativeResize="0"/>
          <p:nvPr/>
        </p:nvPicPr>
        <p:blipFill rotWithShape="1">
          <a:blip r:embed="rId3">
            <a:alphaModFix/>
          </a:blip>
          <a:srcRect b="0" l="0" r="0" t="0"/>
          <a:stretch/>
        </p:blipFill>
        <p:spPr>
          <a:xfrm>
            <a:off x="1891361" y="3928945"/>
            <a:ext cx="1204055" cy="1319679"/>
          </a:xfrm>
          <a:prstGeom prst="rect">
            <a:avLst/>
          </a:prstGeom>
          <a:noFill/>
          <a:ln>
            <a:noFill/>
          </a:ln>
        </p:spPr>
      </p:pic>
      <p:pic>
        <p:nvPicPr>
          <p:cNvPr id="88" name="Google Shape;88;g1f44175f219_0_3"/>
          <p:cNvPicPr preferRelativeResize="0"/>
          <p:nvPr/>
        </p:nvPicPr>
        <p:blipFill rotWithShape="1">
          <a:blip r:embed="rId4">
            <a:alphaModFix/>
          </a:blip>
          <a:srcRect b="0" l="0" r="0" t="0"/>
          <a:stretch/>
        </p:blipFill>
        <p:spPr>
          <a:xfrm>
            <a:off x="4172166" y="3986291"/>
            <a:ext cx="1204055" cy="1284209"/>
          </a:xfrm>
          <a:prstGeom prst="rect">
            <a:avLst/>
          </a:prstGeom>
          <a:noFill/>
          <a:ln>
            <a:noFill/>
          </a:ln>
        </p:spPr>
      </p:pic>
      <p:pic>
        <p:nvPicPr>
          <p:cNvPr id="89" name="Google Shape;89;g1f44175f219_0_3"/>
          <p:cNvPicPr preferRelativeResize="0"/>
          <p:nvPr/>
        </p:nvPicPr>
        <p:blipFill rotWithShape="1">
          <a:blip r:embed="rId5">
            <a:alphaModFix/>
          </a:blip>
          <a:srcRect b="0" l="0" r="0" t="0"/>
          <a:stretch/>
        </p:blipFill>
        <p:spPr>
          <a:xfrm>
            <a:off x="6423921" y="3928942"/>
            <a:ext cx="1319682" cy="1319682"/>
          </a:xfrm>
          <a:prstGeom prst="rect">
            <a:avLst/>
          </a:prstGeom>
          <a:noFill/>
          <a:ln>
            <a:noFill/>
          </a:ln>
        </p:spPr>
      </p:pic>
      <p:pic>
        <p:nvPicPr>
          <p:cNvPr id="90" name="Google Shape;90;g1f44175f219_0_3"/>
          <p:cNvPicPr preferRelativeResize="0"/>
          <p:nvPr/>
        </p:nvPicPr>
        <p:blipFill rotWithShape="1">
          <a:blip r:embed="rId6">
            <a:alphaModFix/>
          </a:blip>
          <a:srcRect b="0" l="0" r="0" t="0"/>
          <a:stretch/>
        </p:blipFill>
        <p:spPr>
          <a:xfrm>
            <a:off x="8725314" y="4154843"/>
            <a:ext cx="1450250" cy="8678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f44175f219_0_158"/>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Conclusion</a:t>
            </a:r>
            <a:endParaRPr b="1"/>
          </a:p>
        </p:txBody>
      </p:sp>
      <p:sp>
        <p:nvSpPr>
          <p:cNvPr id="231" name="Google Shape;231;g1f44175f219_0_158"/>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32" name="Google Shape;232;g1f44175f219_0_158"/>
          <p:cNvSpPr txBox="1"/>
          <p:nvPr>
            <p:ph idx="1" type="body"/>
          </p:nvPr>
        </p:nvSpPr>
        <p:spPr>
          <a:xfrm>
            <a:off x="747074" y="1338724"/>
            <a:ext cx="11045857" cy="4967807"/>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0"/>
              </a:spcBef>
              <a:spcAft>
                <a:spcPts val="0"/>
              </a:spcAft>
              <a:buClr>
                <a:schemeClr val="dk1"/>
              </a:buClr>
              <a:buSzPts val="1100"/>
              <a:buFont typeface="Noto Sans Symbols"/>
              <a:buChar char="❑"/>
            </a:pPr>
            <a:r>
              <a:rPr lang="en-US" sz="1800"/>
              <a:t>In conclusion, the development of an electronic health record maintaining intelligent medical software is a significant step towards improving healthcare delivery. The software has the potential to revolutionize the way medical records are maintained and accessed, thus enhancing the quality of patient care.</a:t>
            </a:r>
            <a:endParaRPr sz="1800"/>
          </a:p>
          <a:p>
            <a:pPr indent="-215900" lvl="0" marL="285750" rtl="0" algn="just">
              <a:lnSpc>
                <a:spcPct val="90000"/>
              </a:lnSpc>
              <a:spcBef>
                <a:spcPts val="0"/>
              </a:spcBef>
              <a:spcAft>
                <a:spcPts val="0"/>
              </a:spcAft>
              <a:buClr>
                <a:schemeClr val="dk1"/>
              </a:buClr>
              <a:buSzPts val="1100"/>
              <a:buFont typeface="Noto Sans Symbols"/>
              <a:buNone/>
            </a:pPr>
            <a:r>
              <a:t/>
            </a:r>
            <a:endParaRPr sz="1800"/>
          </a:p>
          <a:p>
            <a:pPr indent="-285750" lvl="0" marL="285750" rtl="0" algn="just">
              <a:lnSpc>
                <a:spcPct val="90000"/>
              </a:lnSpc>
              <a:spcBef>
                <a:spcPts val="0"/>
              </a:spcBef>
              <a:spcAft>
                <a:spcPts val="0"/>
              </a:spcAft>
              <a:buClr>
                <a:schemeClr val="dk1"/>
              </a:buClr>
              <a:buSzPts val="1100"/>
              <a:buFont typeface="Noto Sans Symbols"/>
              <a:buChar char="❑"/>
            </a:pPr>
            <a:r>
              <a:rPr lang="en-US" sz="1800"/>
              <a:t>The software incorporates artificial intelligence and machine learning technologies to analyze patient data, diagnose illnesses, and make treatment recommendations. It also enables healthcare providers to share patient information seamlessly, improving collaboration and ensuring continuity of care.</a:t>
            </a:r>
            <a:endParaRPr sz="1800"/>
          </a:p>
          <a:p>
            <a:pPr indent="-215900" lvl="0" marL="285750" rtl="0" algn="just">
              <a:lnSpc>
                <a:spcPct val="90000"/>
              </a:lnSpc>
              <a:spcBef>
                <a:spcPts val="0"/>
              </a:spcBef>
              <a:spcAft>
                <a:spcPts val="0"/>
              </a:spcAft>
              <a:buClr>
                <a:schemeClr val="dk1"/>
              </a:buClr>
              <a:buSzPts val="1100"/>
              <a:buFont typeface="Noto Sans Symbols"/>
              <a:buNone/>
            </a:pPr>
            <a:r>
              <a:t/>
            </a:r>
            <a:endParaRPr sz="1800"/>
          </a:p>
          <a:p>
            <a:pPr indent="-285750" lvl="0" marL="285750" rtl="0" algn="just">
              <a:lnSpc>
                <a:spcPct val="90000"/>
              </a:lnSpc>
              <a:spcBef>
                <a:spcPts val="0"/>
              </a:spcBef>
              <a:spcAft>
                <a:spcPts val="0"/>
              </a:spcAft>
              <a:buClr>
                <a:schemeClr val="dk1"/>
              </a:buClr>
              <a:buSzPts val="1100"/>
              <a:buFont typeface="Noto Sans Symbols"/>
              <a:buChar char="❑"/>
            </a:pPr>
            <a:r>
              <a:rPr lang="en-US" sz="1800"/>
              <a:t>With the increasing need for accurate and timely medical information, the electronic health record maintaining intelligent medical software will undoubtedly become an essential tool for healthcare providers. It has the potential to save time, reduce errors, and improve patient outcomes, making it an indispensable asset in the healthcare industry.</a:t>
            </a:r>
            <a:endParaRPr sz="1800"/>
          </a:p>
          <a:p>
            <a:pPr indent="-215900" lvl="0" marL="285750" rtl="0" algn="just">
              <a:lnSpc>
                <a:spcPct val="90000"/>
              </a:lnSpc>
              <a:spcBef>
                <a:spcPts val="0"/>
              </a:spcBef>
              <a:spcAft>
                <a:spcPts val="0"/>
              </a:spcAft>
              <a:buClr>
                <a:schemeClr val="dk1"/>
              </a:buClr>
              <a:buSzPts val="1100"/>
              <a:buFont typeface="Noto Sans Symbols"/>
              <a:buNone/>
            </a:pPr>
            <a:r>
              <a:t/>
            </a:r>
            <a:endParaRPr sz="1800"/>
          </a:p>
          <a:p>
            <a:pPr indent="-285750" lvl="0" marL="285750" rtl="0" algn="just">
              <a:lnSpc>
                <a:spcPct val="90000"/>
              </a:lnSpc>
              <a:spcBef>
                <a:spcPts val="0"/>
              </a:spcBef>
              <a:spcAft>
                <a:spcPts val="0"/>
              </a:spcAft>
              <a:buClr>
                <a:schemeClr val="dk1"/>
              </a:buClr>
              <a:buSzPts val="1100"/>
              <a:buFont typeface="Noto Sans Symbols"/>
              <a:buChar char="❑"/>
            </a:pPr>
            <a:r>
              <a:rPr lang="en-US" sz="1800"/>
              <a:t>However, the implementation of such technology also presents challenges, such as data privacy and security concerns. It is, therefore, crucial to address these challenges and ensure that the software is compliant with relevant laws and regulations.</a:t>
            </a:r>
            <a:endParaRPr sz="1800"/>
          </a:p>
          <a:p>
            <a:pPr indent="-215900" lvl="0" marL="285750" rtl="0" algn="just">
              <a:lnSpc>
                <a:spcPct val="90000"/>
              </a:lnSpc>
              <a:spcBef>
                <a:spcPts val="0"/>
              </a:spcBef>
              <a:spcAft>
                <a:spcPts val="0"/>
              </a:spcAft>
              <a:buClr>
                <a:schemeClr val="dk1"/>
              </a:buClr>
              <a:buSzPts val="1100"/>
              <a:buFont typeface="Noto Sans Symbols"/>
              <a:buNone/>
            </a:pPr>
            <a:r>
              <a:t/>
            </a:r>
            <a:endParaRPr sz="1800"/>
          </a:p>
          <a:p>
            <a:pPr indent="-285750" lvl="0" marL="285750" rtl="0" algn="just">
              <a:lnSpc>
                <a:spcPct val="90000"/>
              </a:lnSpc>
              <a:spcBef>
                <a:spcPts val="0"/>
              </a:spcBef>
              <a:spcAft>
                <a:spcPts val="0"/>
              </a:spcAft>
              <a:buClr>
                <a:schemeClr val="dk1"/>
              </a:buClr>
              <a:buSzPts val="1100"/>
              <a:buFont typeface="Noto Sans Symbols"/>
              <a:buChar char="❑"/>
            </a:pPr>
            <a:r>
              <a:rPr lang="en-US" sz="1800"/>
              <a:t>Overall, the electronic health record maintaining intelligent medical software is a promising technology that can significantly improve healthcare delivery. As it continues to evolve, it is essential to keep in mind the potential benefits and challenges that come with its implementation.</a:t>
            </a:r>
            <a:endParaRPr sz="1800"/>
          </a:p>
          <a:p>
            <a:pPr indent="-107950" lvl="0" marL="285750" rtl="0" algn="just">
              <a:lnSpc>
                <a:spcPct val="90000"/>
              </a:lnSpc>
              <a:spcBef>
                <a:spcPts val="0"/>
              </a:spcBef>
              <a:spcAft>
                <a:spcPts val="0"/>
              </a:spcAft>
              <a:buSzPts val="2800"/>
              <a:buFont typeface="Noto Sans Symbols"/>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8" name="Google Shape;238;p30"/>
          <p:cNvPicPr preferRelativeResize="0"/>
          <p:nvPr/>
        </p:nvPicPr>
        <p:blipFill rotWithShape="1">
          <a:blip r:embed="rId3">
            <a:alphaModFix/>
          </a:blip>
          <a:srcRect b="0" l="0" r="0" t="0"/>
          <a:stretch/>
        </p:blipFill>
        <p:spPr>
          <a:xfrm>
            <a:off x="3957636" y="5342550"/>
            <a:ext cx="4276725" cy="828675"/>
          </a:xfrm>
          <a:prstGeom prst="rect">
            <a:avLst/>
          </a:prstGeom>
          <a:noFill/>
          <a:ln>
            <a:noFill/>
          </a:ln>
        </p:spPr>
      </p:pic>
      <p:pic>
        <p:nvPicPr>
          <p:cNvPr id="239" name="Google Shape;239;p30"/>
          <p:cNvPicPr preferRelativeResize="0"/>
          <p:nvPr/>
        </p:nvPicPr>
        <p:blipFill rotWithShape="1">
          <a:blip r:embed="rId4">
            <a:alphaModFix/>
          </a:blip>
          <a:srcRect b="0" l="0" r="0" t="0"/>
          <a:stretch/>
        </p:blipFill>
        <p:spPr>
          <a:xfrm>
            <a:off x="4193325" y="990000"/>
            <a:ext cx="3805348" cy="38053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f44175f219_0_2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Why </a:t>
            </a:r>
            <a:r>
              <a:rPr b="1" lang="en-US"/>
              <a:t>Intelligent Electronic Medical Office</a:t>
            </a:r>
            <a:r>
              <a:rPr b="1" lang="en-US"/>
              <a:t>?</a:t>
            </a:r>
            <a:endParaRPr/>
          </a:p>
        </p:txBody>
      </p:sp>
      <p:sp>
        <p:nvSpPr>
          <p:cNvPr id="96" name="Google Shape;96;g1f44175f219_0_22"/>
          <p:cNvSpPr txBox="1"/>
          <p:nvPr>
            <p:ph idx="1" type="body"/>
          </p:nvPr>
        </p:nvSpPr>
        <p:spPr>
          <a:xfrm>
            <a:off x="566400" y="1587374"/>
            <a:ext cx="7257847" cy="4474059"/>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main objective of this project is to manage the details of patients, Medicine, Medicine Company, Facility, Medicine Stock, Sells, Super Bill, Patient Insurance, Provider etc. </a:t>
            </a:r>
            <a:endParaRPr/>
          </a:p>
          <a:p>
            <a:pPr indent="-228600" lvl="0" marL="457200" rtl="0" algn="just">
              <a:lnSpc>
                <a:spcPct val="90000"/>
              </a:lnSpc>
              <a:spcBef>
                <a:spcPts val="0"/>
              </a:spcBef>
              <a:spcAft>
                <a:spcPts val="0"/>
              </a:spcAft>
              <a:buSzPts val="1800"/>
              <a:buNone/>
            </a:pPr>
            <a:r>
              <a:t/>
            </a:r>
            <a:endParaRPr sz="1800"/>
          </a:p>
          <a:p>
            <a:pPr indent="-342900" lvl="0" marL="457200" rtl="0" algn="just">
              <a:lnSpc>
                <a:spcPct val="90000"/>
              </a:lnSpc>
              <a:spcBef>
                <a:spcPts val="0"/>
              </a:spcBef>
              <a:spcAft>
                <a:spcPts val="0"/>
              </a:spcAft>
              <a:buSzPts val="1800"/>
              <a:buChar char="•"/>
            </a:pPr>
            <a:r>
              <a:rPr lang="en-US" sz="1800"/>
              <a:t>It manages all the information about customers, suppliers, sales, and patients.</a:t>
            </a:r>
            <a:r>
              <a:rPr lang="en-US" sz="1800"/>
              <a:t> </a:t>
            </a:r>
            <a:endParaRPr/>
          </a:p>
          <a:p>
            <a:pPr indent="-228600" lvl="0" marL="457200" rtl="0" algn="just">
              <a:lnSpc>
                <a:spcPct val="90000"/>
              </a:lnSpc>
              <a:spcBef>
                <a:spcPts val="0"/>
              </a:spcBef>
              <a:spcAft>
                <a:spcPts val="0"/>
              </a:spcAft>
              <a:buSzPts val="1800"/>
              <a:buNone/>
            </a:pPr>
            <a:r>
              <a:t/>
            </a:r>
            <a:endParaRPr sz="1800"/>
          </a:p>
          <a:p>
            <a:pPr indent="-342900" lvl="0" marL="457200" rtl="0" algn="just">
              <a:spcBef>
                <a:spcPts val="0"/>
              </a:spcBef>
              <a:spcAft>
                <a:spcPts val="0"/>
              </a:spcAft>
              <a:buSzPts val="1800"/>
              <a:buChar char="•"/>
            </a:pPr>
            <a:r>
              <a:rPr lang="en-US" sz="1800"/>
              <a:t>It is mainly used for billing purposes - The medical billing process is a process that involves a third party payer, which can be an insurance company or the patient. Medical billing results in claims.</a:t>
            </a:r>
            <a:endParaRPr/>
          </a:p>
          <a:p>
            <a:pPr indent="-228600" lvl="0" marL="457200" rtl="0" algn="just">
              <a:lnSpc>
                <a:spcPct val="90000"/>
              </a:lnSpc>
              <a:spcBef>
                <a:spcPts val="0"/>
              </a:spcBef>
              <a:spcAft>
                <a:spcPts val="0"/>
              </a:spcAft>
              <a:buSzPts val="1800"/>
              <a:buNone/>
            </a:pPr>
            <a:r>
              <a:t/>
            </a:r>
            <a:endParaRPr sz="1800"/>
          </a:p>
          <a:p>
            <a:pPr indent="-342900" lvl="0" marL="457200" rtl="0" algn="just">
              <a:spcBef>
                <a:spcPts val="0"/>
              </a:spcBef>
              <a:spcAft>
                <a:spcPts val="0"/>
              </a:spcAft>
              <a:buSzPts val="1800"/>
              <a:buChar char="•"/>
            </a:pPr>
            <a:r>
              <a:rPr lang="en-US" sz="1800"/>
              <a:t>The claims are billing invoices for medical services rendered to patients. The entire procedure involved in this is known as the billing cycle sometimes referred to as Revenue Cycle Management. A patient can make appointments remotely, and take insurance from any medical company.</a:t>
            </a:r>
            <a:endParaRPr sz="1800"/>
          </a:p>
        </p:txBody>
      </p:sp>
      <p:sp>
        <p:nvSpPr>
          <p:cNvPr id="97" name="Google Shape;97;g1f44175f219_0_22"/>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98" name="Google Shape;98;g1f44175f219_0_22"/>
          <p:cNvPicPr preferRelativeResize="0"/>
          <p:nvPr/>
        </p:nvPicPr>
        <p:blipFill rotWithShape="1">
          <a:blip r:embed="rId3">
            <a:alphaModFix/>
          </a:blip>
          <a:srcRect b="0" l="0" r="0" t="0"/>
          <a:stretch/>
        </p:blipFill>
        <p:spPr>
          <a:xfrm>
            <a:off x="7824247" y="1451729"/>
            <a:ext cx="4040495" cy="38139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2cbebe4bc7_1_0"/>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3600"/>
              <a:t>Motivation</a:t>
            </a:r>
            <a:endParaRPr/>
          </a:p>
        </p:txBody>
      </p:sp>
      <p:sp>
        <p:nvSpPr>
          <p:cNvPr id="105" name="Google Shape;105;g22cbebe4bc7_1_0"/>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Improved patient care:</a:t>
            </a:r>
            <a:r>
              <a:rPr lang="en-US"/>
              <a:t> EHR software can help improve patient care by providing healthcare providers with accurate and up-to-date patient information. This can lead to better diagnoses, treatment plans, and outcomes.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US"/>
              <a:t>Increased efficiency</a:t>
            </a:r>
            <a:r>
              <a:rPr lang="en-US"/>
              <a:t>: EHR software can automate many administrative tasks, such as appointment scheduling and billing, which can save time and reduce errors. This can lead to increased efficiency and productivity for healthcare providers.</a:t>
            </a:r>
            <a:endParaRPr/>
          </a:p>
        </p:txBody>
      </p:sp>
      <p:sp>
        <p:nvSpPr>
          <p:cNvPr id="106" name="Google Shape;106;g22cbebe4bc7_1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b="0" lang="en-US" sz="1300">
                <a:solidFill>
                  <a:schemeClr val="dk2"/>
                </a:solidFill>
                <a:latin typeface="Roboto"/>
                <a:ea typeface="Roboto"/>
                <a:cs typeface="Roboto"/>
                <a:sym typeface="Roboto"/>
              </a:rPr>
              <a:t>‹#›</a:t>
            </a:fld>
            <a:endParaRPr b="0" sz="1300">
              <a:solidFill>
                <a:schemeClr val="dk2"/>
              </a:solidFill>
              <a:latin typeface="Roboto"/>
              <a:ea typeface="Roboto"/>
              <a:cs typeface="Roboto"/>
              <a:sym typeface="Roboto"/>
            </a:endParaRPr>
          </a:p>
        </p:txBody>
      </p:sp>
      <p:sp>
        <p:nvSpPr>
          <p:cNvPr id="107" name="Google Shape;107;g22cbebe4bc7_1_0"/>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Better data management:</a:t>
            </a:r>
            <a:r>
              <a:rPr lang="en-US"/>
              <a:t> EHR software can help healthcare organizations manage large amounts of patient data more effectively. This can lead to better analysis of patient information, improved decision-making, and more effective treatments.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US"/>
              <a:t>Improved communication:</a:t>
            </a:r>
            <a:r>
              <a:rPr lang="en-US"/>
              <a:t> EHR software can facilitate communication between healthcare providers, patients, and other stakeholders. This can lead to better coordination of care and improved patient outcomes.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2cbebe4bc7_1_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Objectives To </a:t>
            </a:r>
            <a:r>
              <a:rPr lang="en-US"/>
              <a:t>Achieve</a:t>
            </a:r>
            <a:endParaRPr/>
          </a:p>
        </p:txBody>
      </p:sp>
      <p:sp>
        <p:nvSpPr>
          <p:cNvPr id="114" name="Google Shape;114;g22cbebe4bc7_1_7"/>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p>
            <a:pPr indent="0" lvl="0" marL="0" rtl="0" algn="just">
              <a:spcBef>
                <a:spcPts val="0"/>
              </a:spcBef>
              <a:spcAft>
                <a:spcPts val="0"/>
              </a:spcAft>
              <a:buNone/>
            </a:pPr>
            <a:r>
              <a:rPr b="1" lang="en-US"/>
              <a:t>Patient safety</a:t>
            </a:r>
            <a:r>
              <a:rPr lang="en-US"/>
              <a:t>: EHR software should improve patient safety by reducing errors in medication administration, laboratory tests, and diagnostic procedures.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lang="en-US"/>
              <a:t>Clinical efficiency</a:t>
            </a:r>
            <a:r>
              <a:rPr lang="en-US"/>
              <a:t>: EHR software should improve clinical efficiency by automating routine tasks such as appointment scheduling, charting, and billing. This allows healthcare providers to spend more time with patients and less time on administrative tasks.</a:t>
            </a:r>
            <a:endParaRPr/>
          </a:p>
        </p:txBody>
      </p:sp>
      <p:sp>
        <p:nvSpPr>
          <p:cNvPr id="115" name="Google Shape;115;g22cbebe4bc7_1_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b="0" lang="en-US" sz="1300">
                <a:solidFill>
                  <a:schemeClr val="dk2"/>
                </a:solidFill>
                <a:latin typeface="Roboto"/>
                <a:ea typeface="Roboto"/>
                <a:cs typeface="Roboto"/>
                <a:sym typeface="Roboto"/>
              </a:rPr>
              <a:t>‹#›</a:t>
            </a:fld>
            <a:endParaRPr b="0" sz="1300">
              <a:solidFill>
                <a:schemeClr val="dk2"/>
              </a:solidFill>
              <a:latin typeface="Roboto"/>
              <a:ea typeface="Roboto"/>
              <a:cs typeface="Roboto"/>
              <a:sym typeface="Roboto"/>
            </a:endParaRPr>
          </a:p>
        </p:txBody>
      </p:sp>
      <p:sp>
        <p:nvSpPr>
          <p:cNvPr id="116" name="Google Shape;116;g22cbebe4bc7_1_7"/>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p>
            <a:pPr indent="0" lvl="0" marL="0" rtl="0" algn="just">
              <a:spcBef>
                <a:spcPts val="0"/>
              </a:spcBef>
              <a:spcAft>
                <a:spcPts val="0"/>
              </a:spcAft>
              <a:buNone/>
            </a:pPr>
            <a:r>
              <a:rPr b="1" lang="en-US"/>
              <a:t>Information sharing</a:t>
            </a:r>
            <a:r>
              <a:rPr lang="en-US"/>
              <a:t>: EHR software should allow healthcare providers to share patient information securely and efficiently across different healthcare settings, including hospitals, clinics, and primary care offices.</a:t>
            </a:r>
            <a:endParaRPr/>
          </a:p>
          <a:p>
            <a:pPr indent="0" lvl="0" marL="0" rtl="0" algn="l">
              <a:spcBef>
                <a:spcPts val="1600"/>
              </a:spcBef>
              <a:spcAft>
                <a:spcPts val="0"/>
              </a:spcAft>
              <a:buNone/>
            </a:pPr>
            <a:r>
              <a:t/>
            </a:r>
            <a:endParaRPr/>
          </a:p>
          <a:p>
            <a:pPr indent="0" lvl="0" marL="0" rtl="0" algn="just">
              <a:spcBef>
                <a:spcPts val="1600"/>
              </a:spcBef>
              <a:spcAft>
                <a:spcPts val="1600"/>
              </a:spcAft>
              <a:buNone/>
            </a:pPr>
            <a:r>
              <a:rPr b="1" lang="en-US"/>
              <a:t>Patient engagement</a:t>
            </a:r>
            <a:r>
              <a:rPr lang="en-US"/>
              <a:t>: EHR software should provide patients with access to their health information, allowing them to take a more active role in their care and make informed decisions about their health.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2cbebe4bc7_1_33"/>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Application of Electronic health record</a:t>
            </a:r>
            <a:endParaRPr/>
          </a:p>
        </p:txBody>
      </p:sp>
      <p:sp>
        <p:nvSpPr>
          <p:cNvPr id="123" name="Google Shape;123;g22cbebe4bc7_1_33"/>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b="1" lang="en-US"/>
              <a:t>Patient care:</a:t>
            </a:r>
            <a:r>
              <a:rPr lang="en-US"/>
              <a:t> EHR software can be used to manage patient health information, including medical history, medications, allergies, and laboratory results. This information can be accessed by healthcare providers in real-time to make informed decisions about patient care.</a:t>
            </a:r>
            <a:endParaRPr/>
          </a:p>
          <a:p>
            <a:pPr indent="0" lvl="0" marL="0" rtl="0" algn="l">
              <a:spcBef>
                <a:spcPts val="1600"/>
              </a:spcBef>
              <a:spcAft>
                <a:spcPts val="0"/>
              </a:spcAft>
              <a:buNone/>
            </a:pPr>
            <a:r>
              <a:rPr b="1" lang="en-US"/>
              <a:t>Clinical documentation:</a:t>
            </a:r>
            <a:r>
              <a:rPr lang="en-US"/>
              <a:t> EHR software can be used to document patient encounters, including notes from examinations, diagnoses, and treatment plans. This documentation can be easily shared among healthcare providers, ensuring continuity of care.</a:t>
            </a:r>
            <a:endParaRPr/>
          </a:p>
          <a:p>
            <a:pPr indent="0" lvl="0" marL="0" rtl="0" algn="l">
              <a:spcBef>
                <a:spcPts val="1600"/>
              </a:spcBef>
              <a:spcAft>
                <a:spcPts val="1600"/>
              </a:spcAft>
              <a:buNone/>
            </a:pPr>
            <a:r>
              <a:t/>
            </a:r>
            <a:endParaRPr/>
          </a:p>
        </p:txBody>
      </p:sp>
      <p:sp>
        <p:nvSpPr>
          <p:cNvPr id="124" name="Google Shape;124;g22cbebe4bc7_1_33"/>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Order management:</a:t>
            </a:r>
            <a:r>
              <a:rPr lang="en-US"/>
              <a:t> EHR software can be used to manage orders for diagnostic tests, medications, and other treatments. This can help reduce errors and improve patient safety.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US"/>
              <a:t>Prescription management:</a:t>
            </a:r>
            <a:r>
              <a:rPr lang="en-US"/>
              <a:t> EHR software can be used to manage prescriptions, including sending them directly to the pharmacy and tracking medication adherence.</a:t>
            </a:r>
            <a:endParaRPr/>
          </a:p>
        </p:txBody>
      </p:sp>
      <p:sp>
        <p:nvSpPr>
          <p:cNvPr id="125" name="Google Shape;125;g22cbebe4bc7_1_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2"/>
                </a:solidFill>
                <a:latin typeface="Roboto"/>
                <a:ea typeface="Roboto"/>
                <a:cs typeface="Roboto"/>
                <a:sym typeface="Roboto"/>
              </a:rPr>
              <a:t>‹#›</a:t>
            </a:fld>
            <a:endParaRPr b="0" sz="1300">
              <a:solidFill>
                <a:schemeClr val="dk2"/>
              </a:solidFill>
              <a:latin typeface="Roboto"/>
              <a:ea typeface="Roboto"/>
              <a:cs typeface="Roboto"/>
              <a:sym typeface="Roboto"/>
            </a:endParaRPr>
          </a:p>
        </p:txBody>
      </p:sp>
      <p:graphicFrame>
        <p:nvGraphicFramePr>
          <p:cNvPr id="131" name="Google Shape;131;p15"/>
          <p:cNvGraphicFramePr/>
          <p:nvPr/>
        </p:nvGraphicFramePr>
        <p:xfrm>
          <a:off x="5258850" y="146542"/>
          <a:ext cx="3000000" cy="3000000"/>
        </p:xfrm>
        <a:graphic>
          <a:graphicData uri="http://schemas.openxmlformats.org/drawingml/2006/table">
            <a:tbl>
              <a:tblPr>
                <a:noFill/>
                <a:tableStyleId>{DD951E5F-4ACE-4027-9795-89E8CDF946CA}</a:tableStyleId>
              </a:tblPr>
              <a:tblGrid>
                <a:gridCol w="2252875"/>
                <a:gridCol w="2252875"/>
                <a:gridCol w="2263700"/>
              </a:tblGrid>
              <a:tr h="2206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Inter"/>
                          <a:ea typeface="Inter"/>
                          <a:cs typeface="Inter"/>
                          <a:sym typeface="Inter"/>
                        </a:rPr>
                        <a:t>BillrMD (IEMO)</a:t>
                      </a:r>
                      <a:endParaRPr b="1" sz="1400" u="none" cap="none" strike="noStrike">
                        <a:solidFill>
                          <a:srgbClr val="FFFFFF"/>
                        </a:solidFill>
                        <a:latin typeface="Inter"/>
                        <a:ea typeface="Inter"/>
                        <a:cs typeface="Inter"/>
                        <a:sym typeface="Inter"/>
                      </a:endParaRPr>
                    </a:p>
                  </a:txBody>
                  <a:tcPr marT="63500" marB="63500" marR="63500" marL="63500">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Inter"/>
                          <a:ea typeface="Inter"/>
                          <a:cs typeface="Inter"/>
                          <a:sym typeface="Inter"/>
                        </a:rPr>
                        <a:t>eClinicalWorks</a:t>
                      </a:r>
                      <a:endParaRPr b="1" sz="1400" u="none" cap="none" strike="noStrike">
                        <a:solidFill>
                          <a:srgbClr val="FFFFFF"/>
                        </a:solidFill>
                        <a:latin typeface="Inter"/>
                        <a:ea typeface="Inter"/>
                        <a:cs typeface="Inter"/>
                        <a:sym typeface="Inter"/>
                      </a:endParaRPr>
                    </a:p>
                  </a:txBody>
                  <a:tcPr marT="63500" marB="63500" marR="63500" marL="63500">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Inter"/>
                          <a:ea typeface="Inter"/>
                          <a:cs typeface="Inter"/>
                          <a:sym typeface="Inter"/>
                        </a:rPr>
                        <a:t>PracticeFusion</a:t>
                      </a:r>
                      <a:endParaRPr b="1" sz="1400" u="none" cap="none" strike="noStrike">
                        <a:solidFill>
                          <a:srgbClr val="FFFFFF"/>
                        </a:solidFill>
                        <a:latin typeface="Inter"/>
                        <a:ea typeface="Inter"/>
                        <a:cs typeface="Inter"/>
                        <a:sym typeface="Inter"/>
                      </a:endParaRPr>
                    </a:p>
                  </a:txBody>
                  <a:tcPr marT="63500" marB="63500" marR="63500" marL="63500">
                    <a:solidFill>
                      <a:schemeClr val="accent1"/>
                    </a:solidFill>
                  </a:tcPr>
                </a:tc>
              </a:tr>
              <a:tr h="127782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latin typeface="Inter"/>
                          <a:ea typeface="Inter"/>
                          <a:cs typeface="Inter"/>
                          <a:sym typeface="Inter"/>
                        </a:rPr>
                        <a:t>billrMD is a user-friendly cloud-based practice management &amp; medical billing software platform.</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latin typeface="Inter"/>
                          <a:ea typeface="Inter"/>
                          <a:cs typeface="Inter"/>
                          <a:sym typeface="Inter"/>
                        </a:rPr>
                        <a:t>eClinicalWorks is a patient management software designed to help businesses in the healthcare sector maintain electronic medical records and engage patients. The HIPAA-compliant platform enables managers to handle bookings and automate campaigns to send appointment reminders.</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latin typeface="Inter"/>
                          <a:ea typeface="Inter"/>
                          <a:cs typeface="Inter"/>
                          <a:sym typeface="Inter"/>
                        </a:rPr>
                        <a:t>Practice Fusion is a cloud-based electronic health record management solution offering features such as e-prescription, charting, scheduling and lab integration</a:t>
                      </a:r>
                      <a:endParaRPr sz="1100" u="none" cap="none" strike="noStrike">
                        <a:latin typeface="Inter"/>
                        <a:ea typeface="Inter"/>
                        <a:cs typeface="Inter"/>
                        <a:sym typeface="Inter"/>
                      </a:endParaRPr>
                    </a:p>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latin typeface="Inter"/>
                        <a:ea typeface="Inter"/>
                        <a:cs typeface="Inter"/>
                        <a:sym typeface="Inter"/>
                      </a:endParaRPr>
                    </a:p>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latin typeface="Inter"/>
                        <a:ea typeface="Inter"/>
                        <a:cs typeface="Inter"/>
                        <a:sym typeface="Inter"/>
                      </a:endParaRPr>
                    </a:p>
                  </a:txBody>
                  <a:tcPr marT="63500" marB="63500" marR="63500" marL="63500"/>
                </a:tc>
              </a:tr>
              <a:tr h="517050">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Platforms supported</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Web Based</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Platforms supported</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Web Based</a:t>
                      </a:r>
                      <a:endParaRPr sz="1100" u="none" cap="none" strike="noStrike">
                        <a:latin typeface="Inter"/>
                        <a:ea typeface="Inter"/>
                        <a:cs typeface="Inter"/>
                        <a:sym typeface="Inter"/>
                      </a:endParaRPr>
                    </a:p>
                    <a:p>
                      <a:pPr indent="0" lvl="0" marL="457200" marR="0" rtl="0" algn="just">
                        <a:lnSpc>
                          <a:spcPct val="100000"/>
                        </a:lnSpc>
                        <a:spcBef>
                          <a:spcPts val="0"/>
                        </a:spcBef>
                        <a:spcAft>
                          <a:spcPts val="0"/>
                        </a:spcAft>
                        <a:buClr>
                          <a:srgbClr val="000000"/>
                        </a:buClr>
                        <a:buSzPts val="1100"/>
                        <a:buFont typeface="Arial"/>
                        <a:buNone/>
                      </a:pPr>
                      <a:r>
                        <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Platforms supported</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Web Based</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iPhone App</a:t>
                      </a:r>
                      <a:endParaRPr sz="1100" u="none" cap="none" strike="noStrike">
                        <a:latin typeface="Inter"/>
                        <a:ea typeface="Inter"/>
                        <a:cs typeface="Inter"/>
                        <a:sym typeface="Inter"/>
                      </a:endParaRPr>
                    </a:p>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latin typeface="Inter"/>
                        <a:ea typeface="Inter"/>
                        <a:cs typeface="Inter"/>
                        <a:sym typeface="Inter"/>
                      </a:endParaRPr>
                    </a:p>
                  </a:txBody>
                  <a:tcPr marT="63500" marB="63500" marR="63500" marL="63500"/>
                </a:tc>
              </a:tr>
              <a:tr h="517050">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Typical Customers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Small Sized Clinics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Mid Sized Businesses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Large Scale Hospitals</a:t>
                      </a:r>
                      <a:endParaRPr b="1"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Typical Customers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Small Sized Clinics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Mid Sized Businesses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Large Scale Hospitals</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Typical Customers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Small Sized Clinics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Mid Sized Businesses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Large Scale Hospitals</a:t>
                      </a:r>
                      <a:endParaRPr sz="1100" u="none" cap="none" strike="noStrike">
                        <a:latin typeface="Inter"/>
                        <a:ea typeface="Inter"/>
                        <a:cs typeface="Inter"/>
                        <a:sym typeface="Inter"/>
                      </a:endParaRPr>
                    </a:p>
                  </a:txBody>
                  <a:tcPr marT="63500" marB="63500" marR="63500" marL="63500"/>
                </a:tc>
              </a:tr>
              <a:tr h="517050">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Support</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Phone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Online</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Support</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Phone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Online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Video Tutorials</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Support</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Phone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Online</a:t>
                      </a:r>
                      <a:endParaRPr sz="1100" u="none" cap="none" strike="noStrike">
                        <a:latin typeface="Inter"/>
                        <a:ea typeface="Inter"/>
                        <a:cs typeface="Inter"/>
                        <a:sym typeface="Inter"/>
                      </a:endParaRPr>
                    </a:p>
                  </a:txBody>
                  <a:tcPr marT="63500" marB="63500" marR="63500" marL="63500"/>
                </a:tc>
              </a:tr>
              <a:tr h="625725">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Training Options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Live Online</a:t>
                      </a:r>
                      <a:endParaRPr sz="1100" u="none" cap="none" strike="noStrike">
                        <a:latin typeface="Inter"/>
                        <a:ea typeface="Inter"/>
                        <a:cs typeface="Inter"/>
                        <a:sym typeface="Inter"/>
                      </a:endParaRPr>
                    </a:p>
                    <a:p>
                      <a:pPr indent="0" lvl="0" marL="457200" marR="0" rtl="0" algn="just">
                        <a:lnSpc>
                          <a:spcPct val="100000"/>
                        </a:lnSpc>
                        <a:spcBef>
                          <a:spcPts val="0"/>
                        </a:spcBef>
                        <a:spcAft>
                          <a:spcPts val="0"/>
                        </a:spcAft>
                        <a:buClr>
                          <a:srgbClr val="000000"/>
                        </a:buClr>
                        <a:buSzPts val="1100"/>
                        <a:buFont typeface="Arial"/>
                        <a:buNone/>
                      </a:pPr>
                      <a:r>
                        <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Training Options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Live Online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Documentation</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In Person</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Webinars</a:t>
                      </a:r>
                      <a:endParaRPr b="1"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Training Options</a:t>
                      </a:r>
                      <a:endParaRPr b="1"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Live Online</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Webinars</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Documentation</a:t>
                      </a:r>
                      <a:endParaRPr sz="1100" u="none" cap="none" strike="noStrike">
                        <a:latin typeface="Inter"/>
                        <a:ea typeface="Inter"/>
                        <a:cs typeface="Inter"/>
                        <a:sym typeface="Inter"/>
                      </a:endParaRPr>
                    </a:p>
                    <a:p>
                      <a:pPr indent="-298450" lvl="0" marL="457200" marR="0" rtl="0" algn="just">
                        <a:lnSpc>
                          <a:spcPct val="100000"/>
                        </a:lnSpc>
                        <a:spcBef>
                          <a:spcPts val="0"/>
                        </a:spcBef>
                        <a:spcAft>
                          <a:spcPts val="0"/>
                        </a:spcAft>
                        <a:buClr>
                          <a:srgbClr val="000000"/>
                        </a:buClr>
                        <a:buSzPts val="1100"/>
                        <a:buFont typeface="Inter"/>
                        <a:buChar char="●"/>
                      </a:pPr>
                      <a:r>
                        <a:rPr lang="en-US" sz="1100" u="none" cap="none" strike="noStrike">
                          <a:latin typeface="Inter"/>
                          <a:ea typeface="Inter"/>
                          <a:cs typeface="Inter"/>
                          <a:sym typeface="Inter"/>
                        </a:rPr>
                        <a:t>Videos</a:t>
                      </a:r>
                      <a:endParaRPr b="1" sz="1100" u="none" cap="none" strike="noStrike">
                        <a:latin typeface="Inter"/>
                        <a:ea typeface="Inter"/>
                        <a:cs typeface="Inter"/>
                        <a:sym typeface="Inter"/>
                      </a:endParaRPr>
                    </a:p>
                  </a:txBody>
                  <a:tcPr marT="63500" marB="63500" marR="63500" marL="63500"/>
                </a:tc>
              </a:tr>
              <a:tr h="191025">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Price: </a:t>
                      </a:r>
                      <a:r>
                        <a:rPr b="1" lang="en-US" sz="1100" u="none" cap="none" strike="noStrike">
                          <a:solidFill>
                            <a:srgbClr val="BF9000"/>
                          </a:solidFill>
                          <a:latin typeface="Inter"/>
                          <a:ea typeface="Inter"/>
                          <a:cs typeface="Inter"/>
                          <a:sym typeface="Inter"/>
                        </a:rPr>
                        <a:t>~$195/Month</a:t>
                      </a:r>
                      <a:endParaRPr b="1" sz="1100" u="none" cap="none" strike="noStrike">
                        <a:solidFill>
                          <a:srgbClr val="BF9000"/>
                        </a:solidFill>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Price: </a:t>
                      </a:r>
                      <a:r>
                        <a:rPr b="1" lang="en-US" sz="1100" u="none" cap="none" strike="noStrike">
                          <a:solidFill>
                            <a:srgbClr val="CC0000"/>
                          </a:solidFill>
                          <a:latin typeface="Inter"/>
                          <a:ea typeface="Inter"/>
                          <a:cs typeface="Inter"/>
                          <a:sym typeface="Inter"/>
                        </a:rPr>
                        <a:t>~$449/Month</a:t>
                      </a:r>
                      <a:endParaRPr b="1" sz="1100" u="none" cap="none" strike="noStrike">
                        <a:solidFill>
                          <a:srgbClr val="CC0000"/>
                        </a:solidFill>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Price: </a:t>
                      </a:r>
                      <a:r>
                        <a:rPr b="1" lang="en-US" sz="1100" u="none" cap="none" strike="noStrike">
                          <a:solidFill>
                            <a:srgbClr val="38761D"/>
                          </a:solidFill>
                          <a:latin typeface="Inter"/>
                          <a:ea typeface="Inter"/>
                          <a:cs typeface="Inter"/>
                          <a:sym typeface="Inter"/>
                        </a:rPr>
                        <a:t>~$149/Month</a:t>
                      </a:r>
                      <a:endParaRPr b="1" sz="1100" u="none" cap="none" strike="noStrike">
                        <a:solidFill>
                          <a:srgbClr val="38761D"/>
                        </a:solidFill>
                        <a:latin typeface="Inter"/>
                        <a:ea typeface="Inter"/>
                        <a:cs typeface="Inter"/>
                        <a:sym typeface="Inter"/>
                      </a:endParaRPr>
                    </a:p>
                  </a:txBody>
                  <a:tcPr marT="63500" marB="63500" marR="63500" marL="63500"/>
                </a:tc>
              </a:tr>
              <a:tr h="191025">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Rating: </a:t>
                      </a:r>
                      <a:r>
                        <a:rPr lang="en-US" sz="1100" u="none" cap="none" strike="noStrike">
                          <a:latin typeface="Inter"/>
                          <a:ea typeface="Inter"/>
                          <a:cs typeface="Inter"/>
                          <a:sym typeface="Inter"/>
                        </a:rPr>
                        <a:t>4.5/5 ⭐</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Rating: </a:t>
                      </a:r>
                      <a:r>
                        <a:rPr lang="en-US" sz="1100" u="none" cap="none" strike="noStrike">
                          <a:latin typeface="Inter"/>
                          <a:ea typeface="Inter"/>
                          <a:cs typeface="Inter"/>
                          <a:sym typeface="Inter"/>
                        </a:rPr>
                        <a:t>3.3/5 ⭐</a:t>
                      </a:r>
                      <a:endParaRPr sz="1100" u="none" cap="none" strike="noStrike">
                        <a:latin typeface="Inter"/>
                        <a:ea typeface="Inter"/>
                        <a:cs typeface="Inter"/>
                        <a:sym typeface="Inter"/>
                      </a:endParaRPr>
                    </a:p>
                  </a:txBody>
                  <a:tcPr marT="63500" marB="63500" marR="63500" marL="63500"/>
                </a:tc>
                <a:tc>
                  <a:txBody>
                    <a:bodyPr/>
                    <a:lstStyle/>
                    <a:p>
                      <a:pPr indent="0" lvl="0" marL="0" marR="0" rtl="0" algn="just">
                        <a:lnSpc>
                          <a:spcPct val="100000"/>
                        </a:lnSpc>
                        <a:spcBef>
                          <a:spcPts val="0"/>
                        </a:spcBef>
                        <a:spcAft>
                          <a:spcPts val="0"/>
                        </a:spcAft>
                        <a:buClr>
                          <a:srgbClr val="000000"/>
                        </a:buClr>
                        <a:buSzPts val="1100"/>
                        <a:buFont typeface="Arial"/>
                        <a:buNone/>
                      </a:pPr>
                      <a:r>
                        <a:rPr b="1" lang="en-US" sz="1100" u="none" cap="none" strike="noStrike">
                          <a:latin typeface="Inter"/>
                          <a:ea typeface="Inter"/>
                          <a:cs typeface="Inter"/>
                          <a:sym typeface="Inter"/>
                        </a:rPr>
                        <a:t>Customer Rating: </a:t>
                      </a:r>
                      <a:r>
                        <a:rPr lang="en-US" sz="1100" u="none" cap="none" strike="noStrike">
                          <a:latin typeface="Inter"/>
                          <a:ea typeface="Inter"/>
                          <a:cs typeface="Inter"/>
                          <a:sym typeface="Inter"/>
                        </a:rPr>
                        <a:t>3.7/5 ⭐</a:t>
                      </a:r>
                      <a:endParaRPr sz="1100" u="none" cap="none" strike="noStrike">
                        <a:latin typeface="Inter"/>
                        <a:ea typeface="Inter"/>
                        <a:cs typeface="Inter"/>
                        <a:sym typeface="Inter"/>
                      </a:endParaRPr>
                    </a:p>
                  </a:txBody>
                  <a:tcPr marT="63500" marB="63500" marR="63500" marL="63500"/>
                </a:tc>
              </a:tr>
            </a:tbl>
          </a:graphicData>
        </a:graphic>
      </p:graphicFrame>
      <p:sp>
        <p:nvSpPr>
          <p:cNvPr id="132" name="Google Shape;132;p15"/>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Comparative with other </a:t>
            </a:r>
            <a:r>
              <a:rPr lang="en-US"/>
              <a:t>existing 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f44175f219_0_47"/>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Project Planning &amp; Methodology</a:t>
            </a:r>
            <a:endParaRPr b="1"/>
          </a:p>
        </p:txBody>
      </p:sp>
      <p:sp>
        <p:nvSpPr>
          <p:cNvPr id="138" name="Google Shape;138;g1f44175f219_0_47"/>
          <p:cNvSpPr txBox="1"/>
          <p:nvPr>
            <p:ph idx="1" type="body"/>
          </p:nvPr>
        </p:nvSpPr>
        <p:spPr>
          <a:xfrm>
            <a:off x="505675" y="1384937"/>
            <a:ext cx="7525962" cy="4610512"/>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SzPts val="1800"/>
              <a:buChar char="•"/>
            </a:pPr>
            <a:r>
              <a:rPr lang="en-US" sz="1800"/>
              <a:t>The spiral model is mainly used for DrCatalyst EHR. An adapted Agile development methodology works well for most healthcare solution projects because it enables the product team to more accurately capture the elements and features that matter most to end users (whether it be medical clinic staff or patients) and prioritize the delivery of those features.</a:t>
            </a:r>
            <a:endParaRPr/>
          </a:p>
          <a:p>
            <a:pPr indent="-228600" lvl="0" marL="457200" rtl="0" algn="just">
              <a:lnSpc>
                <a:spcPct val="90000"/>
              </a:lnSpc>
              <a:spcBef>
                <a:spcPts val="0"/>
              </a:spcBef>
              <a:spcAft>
                <a:spcPts val="0"/>
              </a:spcAft>
              <a:buSzPts val="1800"/>
              <a:buNone/>
            </a:pPr>
            <a:r>
              <a:t/>
            </a:r>
            <a:endParaRPr sz="1800"/>
          </a:p>
          <a:p>
            <a:pPr indent="-342900" lvl="0" marL="457200" rtl="0" algn="just">
              <a:spcBef>
                <a:spcPts val="0"/>
              </a:spcBef>
              <a:spcAft>
                <a:spcPts val="0"/>
              </a:spcAft>
              <a:buSzPts val="1800"/>
              <a:buChar char="•"/>
            </a:pPr>
            <a:r>
              <a:rPr lang="en-US" sz="1800"/>
              <a:t>The concept of agile project management has gone on to spark several specific sub frameworks and methodologies such as lean, Kanban and scrum. Because agile project management methodologies have some principles : It’s quick, It’s open to data-driven change.</a:t>
            </a:r>
            <a:endParaRPr/>
          </a:p>
          <a:p>
            <a:pPr indent="-228600" lvl="0" marL="457200" rtl="0" algn="just">
              <a:lnSpc>
                <a:spcPct val="90000"/>
              </a:lnSpc>
              <a:spcBef>
                <a:spcPts val="0"/>
              </a:spcBef>
              <a:spcAft>
                <a:spcPts val="0"/>
              </a:spcAft>
              <a:buSzPts val="1800"/>
              <a:buNone/>
            </a:pPr>
            <a:r>
              <a:t/>
            </a:r>
            <a:endParaRPr sz="1800"/>
          </a:p>
          <a:p>
            <a:pPr indent="-342900" lvl="0" marL="457200" rtl="0" algn="just">
              <a:spcBef>
                <a:spcPts val="0"/>
              </a:spcBef>
              <a:spcAft>
                <a:spcPts val="0"/>
              </a:spcAft>
              <a:buSzPts val="1800"/>
              <a:buChar char="•"/>
            </a:pPr>
            <a:r>
              <a:rPr lang="en-US" sz="1800"/>
              <a:t>As such, with agile project methods, all of the work to be done is added to a backlog so that teams can prioritize the backlog so teams know what to focus on first.</a:t>
            </a:r>
            <a:endParaRPr sz="1800"/>
          </a:p>
        </p:txBody>
      </p:sp>
      <p:sp>
        <p:nvSpPr>
          <p:cNvPr id="139" name="Google Shape;139;g1f44175f219_0_47"/>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0" name="Google Shape;140;g1f44175f219_0_47"/>
          <p:cNvPicPr preferRelativeResize="0"/>
          <p:nvPr/>
        </p:nvPicPr>
        <p:blipFill rotWithShape="1">
          <a:blip r:embed="rId3">
            <a:alphaModFix/>
          </a:blip>
          <a:srcRect b="10204" l="15630" r="15292" t="22736"/>
          <a:stretch/>
        </p:blipFill>
        <p:spPr>
          <a:xfrm>
            <a:off x="8483977" y="1470850"/>
            <a:ext cx="2467506" cy="2455458"/>
          </a:xfrm>
          <a:prstGeom prst="rect">
            <a:avLst/>
          </a:prstGeom>
          <a:noFill/>
          <a:ln>
            <a:noFill/>
          </a:ln>
        </p:spPr>
      </p:pic>
      <p:pic>
        <p:nvPicPr>
          <p:cNvPr id="141" name="Google Shape;141;g1f44175f219_0_47"/>
          <p:cNvPicPr preferRelativeResize="0"/>
          <p:nvPr/>
        </p:nvPicPr>
        <p:blipFill rotWithShape="1">
          <a:blip r:embed="rId4">
            <a:alphaModFix/>
          </a:blip>
          <a:srcRect b="0" l="0" r="0" t="0"/>
          <a:stretch/>
        </p:blipFill>
        <p:spPr>
          <a:xfrm>
            <a:off x="8100456" y="4125548"/>
            <a:ext cx="3592774" cy="210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7" name="Google Shape;147;p14"/>
          <p:cNvSpPr txBox="1"/>
          <p:nvPr>
            <p:ph type="title"/>
          </p:nvPr>
        </p:nvSpPr>
        <p:spPr>
          <a:xfrm>
            <a:off x="2109150" y="2766150"/>
            <a:ext cx="7973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400"/>
              <a:buNone/>
            </a:pPr>
            <a:r>
              <a:rPr b="1" lang="en-US"/>
              <a:t>Survey on Similar Products </a:t>
            </a:r>
            <a:endParaRPr b="1"/>
          </a:p>
          <a:p>
            <a:pPr indent="0" lvl="0" marL="0" rtl="0" algn="ctr">
              <a:lnSpc>
                <a:spcPct val="90000"/>
              </a:lnSpc>
              <a:spcBef>
                <a:spcPts val="0"/>
              </a:spcBef>
              <a:spcAft>
                <a:spcPts val="0"/>
              </a:spcAft>
              <a:buSzPts val="1400"/>
              <a:buNone/>
            </a:pPr>
            <a:r>
              <a:rPr b="1" lang="en-US"/>
              <a:t>Available In Market</a:t>
            </a:r>
            <a:endParaRPr b="1"/>
          </a:p>
        </p:txBody>
      </p:sp>
      <p:cxnSp>
        <p:nvCxnSpPr>
          <p:cNvPr id="148" name="Google Shape;148;p14"/>
          <p:cNvCxnSpPr/>
          <p:nvPr/>
        </p:nvCxnSpPr>
        <p:spPr>
          <a:xfrm>
            <a:off x="2415750" y="4334813"/>
            <a:ext cx="7360500" cy="0"/>
          </a:xfrm>
          <a:prstGeom prst="straightConnector1">
            <a:avLst/>
          </a:prstGeom>
          <a:noFill/>
          <a:ln cap="flat" cmpd="sng" w="19050">
            <a:solidFill>
              <a:schemeClr val="dk2"/>
            </a:solidFill>
            <a:prstDash val="solid"/>
            <a:round/>
            <a:headEnd len="sm" w="sm" type="none"/>
            <a:tailEnd len="sm" w="sm" type="none"/>
          </a:ln>
        </p:spPr>
      </p:cxnSp>
      <p:cxnSp>
        <p:nvCxnSpPr>
          <p:cNvPr id="149" name="Google Shape;149;p14"/>
          <p:cNvCxnSpPr/>
          <p:nvPr/>
        </p:nvCxnSpPr>
        <p:spPr>
          <a:xfrm>
            <a:off x="2471825" y="2523188"/>
            <a:ext cx="7360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2022-02-24T04:45:45Z</dcterms:created>
  <dc:creator>KHUSHI PATEL</dc:creator>
</cp:coreProperties>
</file>