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erriweather"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0C0212-6619-447C-866C-55D1C33E9E11}">
  <a:tblStyle styleId="{E50C0212-6619-447C-866C-55D1C33E9E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922" autoAdjust="0"/>
  </p:normalViewPr>
  <p:slideViewPr>
    <p:cSldViewPr snapToGrid="0">
      <p:cViewPr varScale="1">
        <p:scale>
          <a:sx n="95" d="100"/>
          <a:sy n="95" d="100"/>
        </p:scale>
        <p:origin x="104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3c8b45df5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3c8b45df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3acae8b04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3acae8b0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38484528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38484528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84845289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8484528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3848452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3848452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38484528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3848452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38484528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38484528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3acae8b0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3acae8b0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acae8b04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acae8b0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000">
              <a:solidFill>
                <a:schemeClr val="dk1"/>
              </a:solidFill>
            </a:endParaRPr>
          </a:p>
          <a:p>
            <a:pPr marL="0" lvl="0" indent="0" algn="l" rtl="0">
              <a:spcBef>
                <a:spcPts val="16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3acae8b0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3acae8b0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3c8b45df5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3c8b45df5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3c8b45df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3c8b45df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3c8b45df5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3c8b45df5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3c8b45df5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3c8b45df5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3c8b45df5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3c8b45df5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46036c7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46036c7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46036c7b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46036c7b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384845289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38484528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6036c7b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6036c7b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3acae8b0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3acae8b0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3acae8b04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3acae8b0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21.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23.jpg"/><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2305500"/>
            <a:ext cx="9144000" cy="53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700">
                <a:solidFill>
                  <a:srgbClr val="EFEFEF"/>
                </a:solidFill>
              </a:rPr>
              <a:t>State Estimation using IMU, GPS and Ultrasonic sensor</a:t>
            </a:r>
            <a:endParaRPr sz="2700">
              <a:solidFill>
                <a:srgbClr val="EFEFEF"/>
              </a:solidFill>
            </a:endParaRPr>
          </a:p>
        </p:txBody>
      </p:sp>
      <p:sp>
        <p:nvSpPr>
          <p:cNvPr id="55" name="Google Shape;55;p13"/>
          <p:cNvSpPr txBox="1">
            <a:spLocks noGrp="1"/>
          </p:cNvSpPr>
          <p:nvPr>
            <p:ph type="subTitle" idx="1"/>
          </p:nvPr>
        </p:nvSpPr>
        <p:spPr>
          <a:xfrm>
            <a:off x="0" y="613425"/>
            <a:ext cx="4621200" cy="451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sz="1800"/>
              <a:t>MEEN 689 Robotic Perception Project</a:t>
            </a:r>
            <a:endParaRPr sz="1800"/>
          </a:p>
        </p:txBody>
      </p:sp>
      <p:pic>
        <p:nvPicPr>
          <p:cNvPr id="56" name="Google Shape;56;p13"/>
          <p:cNvPicPr preferRelativeResize="0"/>
          <p:nvPr/>
        </p:nvPicPr>
        <p:blipFill>
          <a:blip r:embed="rId4">
            <a:alphaModFix/>
          </a:blip>
          <a:stretch>
            <a:fillRect/>
          </a:stretch>
        </p:blipFill>
        <p:spPr>
          <a:xfrm>
            <a:off x="5375901" y="572775"/>
            <a:ext cx="3557023" cy="532500"/>
          </a:xfrm>
          <a:prstGeom prst="rect">
            <a:avLst/>
          </a:prstGeom>
          <a:noFill/>
          <a:ln>
            <a:noFill/>
          </a:ln>
        </p:spPr>
      </p:pic>
      <p:sp>
        <p:nvSpPr>
          <p:cNvPr id="57" name="Google Shape;57;p13"/>
          <p:cNvSpPr txBox="1"/>
          <p:nvPr/>
        </p:nvSpPr>
        <p:spPr>
          <a:xfrm>
            <a:off x="0" y="4038225"/>
            <a:ext cx="9144000" cy="532500"/>
          </a:xfrm>
          <a:prstGeom prst="rect">
            <a:avLst/>
          </a:prstGeom>
          <a:noFill/>
          <a:ln>
            <a:noFill/>
          </a:ln>
        </p:spPr>
        <p:txBody>
          <a:bodyPr spcFirstLastPara="1" wrap="square" lIns="91425" tIns="91425" rIns="91425" bIns="91425" anchor="t" anchorCtr="0">
            <a:noAutofit/>
          </a:bodyPr>
          <a:lstStyle/>
          <a:p>
            <a:pPr marL="4572000" lvl="0" indent="0" algn="l" rtl="0">
              <a:lnSpc>
                <a:spcPct val="115000"/>
              </a:lnSpc>
              <a:spcBef>
                <a:spcPts val="0"/>
              </a:spcBef>
              <a:spcAft>
                <a:spcPts val="600"/>
              </a:spcAft>
              <a:buNone/>
            </a:pPr>
            <a:r>
              <a:rPr lang="en" sz="1800">
                <a:solidFill>
                  <a:schemeClr val="dk2"/>
                </a:solidFill>
              </a:rPr>
              <a:t>Under guidance of </a:t>
            </a:r>
            <a:r>
              <a:rPr lang="en" sz="1800" b="1">
                <a:solidFill>
                  <a:schemeClr val="dk2"/>
                </a:solidFill>
              </a:rPr>
              <a:t>Dr. Srikanth Saripalli</a:t>
            </a:r>
            <a:endParaRPr sz="1800" b="1">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pic>
        <p:nvPicPr>
          <p:cNvPr id="128" name="Google Shape;128;p22"/>
          <p:cNvPicPr preferRelativeResize="0"/>
          <p:nvPr/>
        </p:nvPicPr>
        <p:blipFill>
          <a:blip r:embed="rId4">
            <a:alphaModFix/>
          </a:blip>
          <a:stretch>
            <a:fillRect/>
          </a:stretch>
        </p:blipFill>
        <p:spPr>
          <a:xfrm>
            <a:off x="0" y="810538"/>
            <a:ext cx="4564125" cy="3522406"/>
          </a:xfrm>
          <a:prstGeom prst="rect">
            <a:avLst/>
          </a:prstGeom>
          <a:noFill/>
          <a:ln>
            <a:noFill/>
          </a:ln>
        </p:spPr>
      </p:pic>
      <p:pic>
        <p:nvPicPr>
          <p:cNvPr id="129" name="Google Shape;129;p22"/>
          <p:cNvPicPr preferRelativeResize="0"/>
          <p:nvPr/>
        </p:nvPicPr>
        <p:blipFill>
          <a:blip r:embed="rId5">
            <a:alphaModFix/>
          </a:blip>
          <a:stretch>
            <a:fillRect/>
          </a:stretch>
        </p:blipFill>
        <p:spPr>
          <a:xfrm>
            <a:off x="4564125" y="810554"/>
            <a:ext cx="4579875" cy="35500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3"/>
          <p:cNvSpPr txBox="1"/>
          <p:nvPr/>
        </p:nvSpPr>
        <p:spPr>
          <a:xfrm>
            <a:off x="0" y="722100"/>
            <a:ext cx="8987100" cy="4308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a:p>
          <a:p>
            <a:pPr marL="457200" lvl="0" indent="-342900" algn="just" rtl="0">
              <a:spcBef>
                <a:spcPts val="0"/>
              </a:spcBef>
              <a:spcAft>
                <a:spcPts val="0"/>
              </a:spcAft>
              <a:buSzPts val="1800"/>
              <a:buChar char="●"/>
            </a:pPr>
            <a:r>
              <a:rPr lang="en" sz="1800" b="1"/>
              <a:t>Initialisation:</a:t>
            </a:r>
            <a:r>
              <a:rPr lang="en" sz="1800"/>
              <a:t> The initial probability of occurrence of state is considered to be uniform.</a:t>
            </a:r>
            <a:endParaRPr sz="1800"/>
          </a:p>
          <a:p>
            <a:pPr marL="457200" lvl="0" indent="-342900" algn="just" rtl="0">
              <a:spcBef>
                <a:spcPts val="0"/>
              </a:spcBef>
              <a:spcAft>
                <a:spcPts val="0"/>
              </a:spcAft>
              <a:buSzPts val="1800"/>
              <a:buChar char="●"/>
            </a:pPr>
            <a:r>
              <a:rPr lang="en" sz="1800" b="1"/>
              <a:t>Prediction:</a:t>
            </a:r>
            <a:r>
              <a:rPr lang="en" sz="1800"/>
              <a:t> The measurements are assumed to be of Gaussian Distribution and the state is calculated by the probability equations. </a:t>
            </a:r>
            <a:endParaRPr sz="1800"/>
          </a:p>
          <a:p>
            <a:pPr marL="457200" lvl="0" indent="-342900" algn="just" rtl="0">
              <a:spcBef>
                <a:spcPts val="0"/>
              </a:spcBef>
              <a:spcAft>
                <a:spcPts val="0"/>
              </a:spcAft>
              <a:buSzPts val="1800"/>
              <a:buChar char="●"/>
            </a:pPr>
            <a:r>
              <a:rPr lang="en" sz="1800" b="1"/>
              <a:t>Updation:</a:t>
            </a:r>
            <a:r>
              <a:rPr lang="en" sz="1800"/>
              <a:t> The probability is updated by the normalisation procedure.</a:t>
            </a:r>
            <a:endParaRPr sz="1800"/>
          </a:p>
          <a:p>
            <a:pPr marL="457200" lvl="0" indent="-342900" algn="just" rtl="0">
              <a:spcBef>
                <a:spcPts val="0"/>
              </a:spcBef>
              <a:spcAft>
                <a:spcPts val="0"/>
              </a:spcAft>
              <a:buSzPts val="1800"/>
              <a:buChar char="●"/>
            </a:pPr>
            <a:r>
              <a:rPr lang="en" sz="1800" b="1"/>
              <a:t>State estimate:</a:t>
            </a:r>
            <a:r>
              <a:rPr lang="en" sz="1800"/>
              <a:t> The state with maximum probability is found out.</a:t>
            </a:r>
            <a:endParaRPr sz="1800"/>
          </a:p>
          <a:p>
            <a:pPr marL="457200" lvl="0" indent="0" algn="just" rtl="0">
              <a:spcBef>
                <a:spcPts val="0"/>
              </a:spcBef>
              <a:spcAft>
                <a:spcPts val="0"/>
              </a:spcAft>
              <a:buNone/>
            </a:pPr>
            <a:endParaRPr sz="1800"/>
          </a:p>
          <a:p>
            <a:pPr marL="457200" lvl="0" indent="-342900" algn="just" rtl="0">
              <a:spcBef>
                <a:spcPts val="0"/>
              </a:spcBef>
              <a:spcAft>
                <a:spcPts val="0"/>
              </a:spcAft>
              <a:buSzPts val="1800"/>
              <a:buChar char="●"/>
            </a:pPr>
            <a:r>
              <a:rPr lang="en" sz="1800" b="1"/>
              <a:t>Sensor fusion:</a:t>
            </a:r>
            <a:r>
              <a:rPr lang="en" sz="1800"/>
              <a:t> The same process is carried out for each sensor according to their sampling rates.</a:t>
            </a:r>
            <a:endParaRPr sz="1800"/>
          </a:p>
          <a:p>
            <a:pPr marL="457200" lvl="0" indent="-342900" algn="just" rtl="0">
              <a:spcBef>
                <a:spcPts val="0"/>
              </a:spcBef>
              <a:spcAft>
                <a:spcPts val="0"/>
              </a:spcAft>
              <a:buSzPts val="1800"/>
              <a:buChar char="●"/>
            </a:pPr>
            <a:r>
              <a:rPr lang="en" sz="1800" b="1"/>
              <a:t>Variances:</a:t>
            </a:r>
            <a:r>
              <a:rPr lang="en" sz="1800"/>
              <a:t> The same values of variances are used as the Kalman and the Particle filter to maintain uniformity in the results.</a:t>
            </a:r>
            <a:endParaRPr sz="1800"/>
          </a:p>
          <a:p>
            <a:pPr marL="457200" lvl="0" indent="-342900" algn="just" rtl="0">
              <a:spcBef>
                <a:spcPts val="0"/>
              </a:spcBef>
              <a:spcAft>
                <a:spcPts val="0"/>
              </a:spcAft>
              <a:buSzPts val="1800"/>
              <a:buChar char="●"/>
            </a:pPr>
            <a:r>
              <a:rPr lang="en" sz="1800" b="1"/>
              <a:t>Results:</a:t>
            </a:r>
            <a:r>
              <a:rPr lang="en" sz="1800"/>
              <a:t> The positions and velocities in X and Y direction are obtained. The resultant positions follow the actual system output well.</a:t>
            </a:r>
            <a:endParaRPr sz="1800"/>
          </a:p>
          <a:p>
            <a:pPr marL="457200" lvl="0" indent="0" algn="just" rtl="0">
              <a:spcBef>
                <a:spcPts val="0"/>
              </a:spcBef>
              <a:spcAft>
                <a:spcPts val="0"/>
              </a:spcAft>
              <a:buNone/>
            </a:pPr>
            <a:r>
              <a:rPr lang="en" sz="1800"/>
              <a:t> </a:t>
            </a:r>
            <a:endParaRPr sz="1800"/>
          </a:p>
          <a:p>
            <a:pPr marL="457200" lvl="0" indent="0" algn="just" rtl="0">
              <a:spcBef>
                <a:spcPts val="0"/>
              </a:spcBef>
              <a:spcAft>
                <a:spcPts val="0"/>
              </a:spcAft>
              <a:buNone/>
            </a:pPr>
            <a:r>
              <a:rPr lang="en"/>
              <a:t>   </a:t>
            </a:r>
            <a:endParaRPr/>
          </a:p>
        </p:txBody>
      </p:sp>
      <p:pic>
        <p:nvPicPr>
          <p:cNvPr id="135" name="Google Shape;135;p23"/>
          <p:cNvPicPr preferRelativeResize="0"/>
          <p:nvPr/>
        </p:nvPicPr>
        <p:blipFill>
          <a:blip r:embed="rId4">
            <a:alphaModFix/>
          </a:blip>
          <a:stretch>
            <a:fillRect/>
          </a:stretch>
        </p:blipFill>
        <p:spPr>
          <a:xfrm>
            <a:off x="7290600" y="173950"/>
            <a:ext cx="1696626" cy="328300"/>
          </a:xfrm>
          <a:prstGeom prst="rect">
            <a:avLst/>
          </a:prstGeom>
          <a:noFill/>
          <a:ln>
            <a:noFill/>
          </a:ln>
        </p:spPr>
      </p:pic>
      <p:sp>
        <p:nvSpPr>
          <p:cNvPr id="136" name="Google Shape;136;p23"/>
          <p:cNvSpPr txBox="1">
            <a:spLocks noGrp="1"/>
          </p:cNvSpPr>
          <p:nvPr>
            <p:ph type="title" idx="4294967295"/>
          </p:nvPr>
        </p:nvSpPr>
        <p:spPr>
          <a:xfrm>
            <a:off x="0" y="0"/>
            <a:ext cx="9144000" cy="722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rgbClr val="FFFFFF"/>
                </a:solidFill>
              </a:rPr>
              <a:t>Bayesian Filter</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4"/>
          <p:cNvSpPr txBox="1"/>
          <p:nvPr/>
        </p:nvSpPr>
        <p:spPr>
          <a:xfrm>
            <a:off x="3060000" y="317325"/>
            <a:ext cx="3024000" cy="29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Output through Bayesian Filter</a:t>
            </a:r>
            <a:endParaRPr b="1"/>
          </a:p>
        </p:txBody>
      </p:sp>
      <p:pic>
        <p:nvPicPr>
          <p:cNvPr id="142" name="Google Shape;142;p24"/>
          <p:cNvPicPr preferRelativeResize="0"/>
          <p:nvPr/>
        </p:nvPicPr>
        <p:blipFill>
          <a:blip r:embed="rId4">
            <a:alphaModFix/>
          </a:blip>
          <a:stretch>
            <a:fillRect/>
          </a:stretch>
        </p:blipFill>
        <p:spPr>
          <a:xfrm>
            <a:off x="1825575" y="763125"/>
            <a:ext cx="5334000" cy="400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0" y="0"/>
            <a:ext cx="9144000" cy="699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rgbClr val="FFFFFF"/>
                </a:solidFill>
              </a:rPr>
              <a:t>Particle Filter</a:t>
            </a:r>
            <a:endParaRPr>
              <a:solidFill>
                <a:srgbClr val="FFFFFF"/>
              </a:solidFill>
            </a:endParaRPr>
          </a:p>
        </p:txBody>
      </p:sp>
      <p:sp>
        <p:nvSpPr>
          <p:cNvPr id="148" name="Google Shape;148;p25"/>
          <p:cNvSpPr txBox="1">
            <a:spLocks noGrp="1"/>
          </p:cNvSpPr>
          <p:nvPr>
            <p:ph type="body" idx="1"/>
          </p:nvPr>
        </p:nvSpPr>
        <p:spPr>
          <a:xfrm>
            <a:off x="0" y="699900"/>
            <a:ext cx="9144000" cy="43215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endParaRPr b="1">
              <a:solidFill>
                <a:srgbClr val="000000"/>
              </a:solidFill>
            </a:endParaRPr>
          </a:p>
          <a:p>
            <a:pPr marL="457200" lvl="0" indent="-342900" algn="just" rtl="0">
              <a:spcBef>
                <a:spcPts val="1600"/>
              </a:spcBef>
              <a:spcAft>
                <a:spcPts val="0"/>
              </a:spcAft>
              <a:buClr>
                <a:srgbClr val="000000"/>
              </a:buClr>
              <a:buSzPts val="1800"/>
              <a:buChar char="●"/>
            </a:pPr>
            <a:r>
              <a:rPr lang="en" b="1">
                <a:solidFill>
                  <a:srgbClr val="000000"/>
                </a:solidFill>
              </a:rPr>
              <a:t>Initialization: </a:t>
            </a:r>
            <a:r>
              <a:rPr lang="en">
                <a:solidFill>
                  <a:srgbClr val="000000"/>
                </a:solidFill>
              </a:rPr>
              <a:t>For the first time step, the actual state is assumed to be the same as the model.</a:t>
            </a:r>
            <a:endParaRPr>
              <a:solidFill>
                <a:srgbClr val="000000"/>
              </a:solidFill>
            </a:endParaRPr>
          </a:p>
          <a:p>
            <a:pPr marL="457200" lvl="0" indent="-342900" algn="just" rtl="0">
              <a:spcBef>
                <a:spcPts val="0"/>
              </a:spcBef>
              <a:spcAft>
                <a:spcPts val="0"/>
              </a:spcAft>
              <a:buClr>
                <a:srgbClr val="000000"/>
              </a:buClr>
              <a:buSzPts val="1800"/>
              <a:buChar char="●"/>
            </a:pPr>
            <a:r>
              <a:rPr lang="en" b="1">
                <a:solidFill>
                  <a:srgbClr val="000000"/>
                </a:solidFill>
              </a:rPr>
              <a:t>Distribution: </a:t>
            </a:r>
            <a:r>
              <a:rPr lang="en">
                <a:solidFill>
                  <a:srgbClr val="000000"/>
                </a:solidFill>
              </a:rPr>
              <a:t>Process and Sensor noises are assumed to be gaussian</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No. of particles sampled: 100</a:t>
            </a:r>
            <a:endParaRPr>
              <a:solidFill>
                <a:srgbClr val="000000"/>
              </a:solidFill>
            </a:endParaRPr>
          </a:p>
          <a:p>
            <a:pPr marL="457200" lvl="0" indent="-342900" algn="just" rtl="0">
              <a:spcBef>
                <a:spcPts val="0"/>
              </a:spcBef>
              <a:spcAft>
                <a:spcPts val="0"/>
              </a:spcAft>
              <a:buClr>
                <a:srgbClr val="000000"/>
              </a:buClr>
              <a:buSzPts val="1800"/>
              <a:buChar char="●"/>
            </a:pPr>
            <a:r>
              <a:rPr lang="en" b="1">
                <a:solidFill>
                  <a:srgbClr val="000000"/>
                </a:solidFill>
              </a:rPr>
              <a:t>Propagation: </a:t>
            </a:r>
            <a:r>
              <a:rPr lang="en">
                <a:solidFill>
                  <a:srgbClr val="000000"/>
                </a:solidFill>
              </a:rPr>
              <a:t>From the previous time step, particles are propagated through the process and measurement equations and randomly sampled according to gaussian</a:t>
            </a:r>
            <a:endParaRPr>
              <a:solidFill>
                <a:srgbClr val="000000"/>
              </a:solidFill>
            </a:endParaRPr>
          </a:p>
          <a:p>
            <a:pPr marL="457200" lvl="0" indent="-342900" algn="just" rtl="0">
              <a:spcBef>
                <a:spcPts val="0"/>
              </a:spcBef>
              <a:spcAft>
                <a:spcPts val="0"/>
              </a:spcAft>
              <a:buClr>
                <a:srgbClr val="000000"/>
              </a:buClr>
              <a:buSzPts val="1800"/>
              <a:buChar char="●"/>
            </a:pPr>
            <a:r>
              <a:rPr lang="en" b="1">
                <a:solidFill>
                  <a:srgbClr val="000000"/>
                </a:solidFill>
              </a:rPr>
              <a:t>Likelihood:</a:t>
            </a:r>
            <a:r>
              <a:rPr lang="en">
                <a:solidFill>
                  <a:srgbClr val="000000"/>
                </a:solidFill>
              </a:rPr>
              <a:t> Likelihood (weights) for each particle is calculated and normalized</a:t>
            </a:r>
            <a:endParaRPr>
              <a:solidFill>
                <a:srgbClr val="000000"/>
              </a:solidFill>
            </a:endParaRPr>
          </a:p>
          <a:p>
            <a:pPr marL="457200" lvl="0" indent="-342900" algn="just" rtl="0">
              <a:spcBef>
                <a:spcPts val="0"/>
              </a:spcBef>
              <a:spcAft>
                <a:spcPts val="0"/>
              </a:spcAft>
              <a:buClr>
                <a:srgbClr val="000000"/>
              </a:buClr>
              <a:buSzPts val="1800"/>
              <a:buChar char="●"/>
            </a:pPr>
            <a:r>
              <a:rPr lang="en" b="1">
                <a:solidFill>
                  <a:srgbClr val="000000"/>
                </a:solidFill>
              </a:rPr>
              <a:t>Resampling:</a:t>
            </a:r>
            <a:r>
              <a:rPr lang="en">
                <a:solidFill>
                  <a:srgbClr val="000000"/>
                </a:solidFill>
              </a:rPr>
              <a:t> 2 methods are used: Multinomial and Residual</a:t>
            </a:r>
            <a:endParaRPr>
              <a:solidFill>
                <a:srgbClr val="000000"/>
              </a:solidFill>
            </a:endParaRPr>
          </a:p>
        </p:txBody>
      </p:sp>
      <p:pic>
        <p:nvPicPr>
          <p:cNvPr id="149" name="Google Shape;149;p25"/>
          <p:cNvPicPr preferRelativeResize="0"/>
          <p:nvPr/>
        </p:nvPicPr>
        <p:blipFill>
          <a:blip r:embed="rId4">
            <a:alphaModFix/>
          </a:blip>
          <a:stretch>
            <a:fillRect/>
          </a:stretch>
        </p:blipFill>
        <p:spPr>
          <a:xfrm>
            <a:off x="7290600" y="173950"/>
            <a:ext cx="1696626" cy="32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3"/>
        <p:cNvGrpSpPr/>
        <p:nvPr/>
      </p:nvGrpSpPr>
      <p:grpSpPr>
        <a:xfrm>
          <a:off x="0" y="0"/>
          <a:ext cx="0" cy="0"/>
          <a:chOff x="0" y="0"/>
          <a:chExt cx="0" cy="0"/>
        </a:xfrm>
      </p:grpSpPr>
      <p:pic>
        <p:nvPicPr>
          <p:cNvPr id="154" name="Google Shape;154;p26"/>
          <p:cNvPicPr preferRelativeResize="0"/>
          <p:nvPr/>
        </p:nvPicPr>
        <p:blipFill>
          <a:blip r:embed="rId4">
            <a:alphaModFix/>
          </a:blip>
          <a:stretch>
            <a:fillRect/>
          </a:stretch>
        </p:blipFill>
        <p:spPr>
          <a:xfrm>
            <a:off x="0" y="646757"/>
            <a:ext cx="4627525" cy="3773218"/>
          </a:xfrm>
          <a:prstGeom prst="rect">
            <a:avLst/>
          </a:prstGeom>
          <a:noFill/>
          <a:ln>
            <a:noFill/>
          </a:ln>
        </p:spPr>
      </p:pic>
      <p:pic>
        <p:nvPicPr>
          <p:cNvPr id="155" name="Google Shape;155;p26"/>
          <p:cNvPicPr preferRelativeResize="0"/>
          <p:nvPr/>
        </p:nvPicPr>
        <p:blipFill>
          <a:blip r:embed="rId5">
            <a:alphaModFix/>
          </a:blip>
          <a:stretch>
            <a:fillRect/>
          </a:stretch>
        </p:blipFill>
        <p:spPr>
          <a:xfrm>
            <a:off x="4627525" y="646750"/>
            <a:ext cx="4541967" cy="377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
        <p:cNvGrpSpPr/>
        <p:nvPr/>
      </p:nvGrpSpPr>
      <p:grpSpPr>
        <a:xfrm>
          <a:off x="0" y="0"/>
          <a:ext cx="0" cy="0"/>
          <a:chOff x="0" y="0"/>
          <a:chExt cx="0" cy="0"/>
        </a:xfrm>
      </p:grpSpPr>
      <p:pic>
        <p:nvPicPr>
          <p:cNvPr id="160" name="Google Shape;160;p27"/>
          <p:cNvPicPr preferRelativeResize="0"/>
          <p:nvPr/>
        </p:nvPicPr>
        <p:blipFill>
          <a:blip r:embed="rId4">
            <a:alphaModFix/>
          </a:blip>
          <a:stretch>
            <a:fillRect/>
          </a:stretch>
        </p:blipFill>
        <p:spPr>
          <a:xfrm>
            <a:off x="0" y="753075"/>
            <a:ext cx="4622600" cy="3466975"/>
          </a:xfrm>
          <a:prstGeom prst="rect">
            <a:avLst/>
          </a:prstGeom>
          <a:noFill/>
          <a:ln>
            <a:noFill/>
          </a:ln>
        </p:spPr>
      </p:pic>
      <p:pic>
        <p:nvPicPr>
          <p:cNvPr id="161" name="Google Shape;161;p27"/>
          <p:cNvPicPr preferRelativeResize="0"/>
          <p:nvPr/>
        </p:nvPicPr>
        <p:blipFill>
          <a:blip r:embed="rId5">
            <a:alphaModFix/>
          </a:blip>
          <a:stretch>
            <a:fillRect/>
          </a:stretch>
        </p:blipFill>
        <p:spPr>
          <a:xfrm>
            <a:off x="4518450" y="753107"/>
            <a:ext cx="4622600" cy="34669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0" y="0"/>
            <a:ext cx="9144000" cy="6888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rgbClr val="FFFFFF"/>
                </a:solidFill>
              </a:rPr>
              <a:t>Comparison of Filters</a:t>
            </a:r>
            <a:endParaRPr>
              <a:solidFill>
                <a:srgbClr val="FFFFFF"/>
              </a:solidFill>
            </a:endParaRPr>
          </a:p>
        </p:txBody>
      </p:sp>
      <p:sp>
        <p:nvSpPr>
          <p:cNvPr id="167" name="Google Shape;167;p28"/>
          <p:cNvSpPr txBox="1">
            <a:spLocks noGrp="1"/>
          </p:cNvSpPr>
          <p:nvPr>
            <p:ph type="body" idx="1"/>
          </p:nvPr>
        </p:nvSpPr>
        <p:spPr>
          <a:xfrm>
            <a:off x="0" y="588825"/>
            <a:ext cx="9144000" cy="43326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endParaRPr>
              <a:solidFill>
                <a:srgbClr val="000000"/>
              </a:solidFill>
            </a:endParaRPr>
          </a:p>
          <a:p>
            <a:pPr marL="457200" lvl="0" indent="-342900" algn="just" rtl="0">
              <a:spcBef>
                <a:spcPts val="1600"/>
              </a:spcBef>
              <a:spcAft>
                <a:spcPts val="0"/>
              </a:spcAft>
              <a:buClr>
                <a:srgbClr val="000000"/>
              </a:buClr>
              <a:buSzPts val="1800"/>
              <a:buChar char="●"/>
            </a:pPr>
            <a:r>
              <a:rPr lang="en">
                <a:solidFill>
                  <a:srgbClr val="000000"/>
                </a:solidFill>
              </a:rPr>
              <a:t>The results from all the filters are presented on the next page for the same process and measurement noise.</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Kalman filter differs more from bayes and particle filter as it’s estimates are more noisy and deviates from the true state at a higher rate.</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Bayes and particle filter gives smoother estimates and deviate less from the true state.</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Particle filter works the best when all the three filters are with same process and measurement noise and gives a very smooth estimate matching with true state.</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But particle filter is more sensitive to noise and changing any of the process and measurement noise affects the estimates to a great extent and in this case kalman filter works better.</a:t>
            </a:r>
            <a:endParaRPr>
              <a:solidFill>
                <a:srgbClr val="000000"/>
              </a:solidFill>
            </a:endParaRPr>
          </a:p>
        </p:txBody>
      </p:sp>
      <p:pic>
        <p:nvPicPr>
          <p:cNvPr id="168" name="Google Shape;168;p28"/>
          <p:cNvPicPr preferRelativeResize="0"/>
          <p:nvPr/>
        </p:nvPicPr>
        <p:blipFill>
          <a:blip r:embed="rId4">
            <a:alphaModFix/>
          </a:blip>
          <a:stretch>
            <a:fillRect/>
          </a:stretch>
        </p:blipFill>
        <p:spPr>
          <a:xfrm>
            <a:off x="7290600" y="173950"/>
            <a:ext cx="1696626" cy="328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pic>
        <p:nvPicPr>
          <p:cNvPr id="173" name="Google Shape;173;p29"/>
          <p:cNvPicPr preferRelativeResize="0"/>
          <p:nvPr/>
        </p:nvPicPr>
        <p:blipFill>
          <a:blip r:embed="rId4">
            <a:alphaModFix/>
          </a:blip>
          <a:stretch>
            <a:fillRect/>
          </a:stretch>
        </p:blipFill>
        <p:spPr>
          <a:xfrm>
            <a:off x="1572750" y="255150"/>
            <a:ext cx="5853775" cy="4678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pic>
        <p:nvPicPr>
          <p:cNvPr id="178" name="Google Shape;178;p30"/>
          <p:cNvPicPr preferRelativeResize="0"/>
          <p:nvPr/>
        </p:nvPicPr>
        <p:blipFill>
          <a:blip r:embed="rId4">
            <a:alphaModFix/>
          </a:blip>
          <a:stretch>
            <a:fillRect/>
          </a:stretch>
        </p:blipFill>
        <p:spPr>
          <a:xfrm>
            <a:off x="1587138" y="169450"/>
            <a:ext cx="5969725" cy="480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31"/>
          <p:cNvSpPr txBox="1"/>
          <p:nvPr/>
        </p:nvSpPr>
        <p:spPr>
          <a:xfrm>
            <a:off x="0" y="0"/>
            <a:ext cx="9144000" cy="7092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800">
                <a:solidFill>
                  <a:srgbClr val="FFFFFF"/>
                </a:solidFill>
              </a:rPr>
              <a:t>Conclusion</a:t>
            </a:r>
            <a:endParaRPr>
              <a:solidFill>
                <a:srgbClr val="FFFFFF"/>
              </a:solidFill>
            </a:endParaRPr>
          </a:p>
        </p:txBody>
      </p:sp>
      <p:pic>
        <p:nvPicPr>
          <p:cNvPr id="184" name="Google Shape;184;p31"/>
          <p:cNvPicPr preferRelativeResize="0"/>
          <p:nvPr/>
        </p:nvPicPr>
        <p:blipFill>
          <a:blip r:embed="rId4">
            <a:alphaModFix/>
          </a:blip>
          <a:stretch>
            <a:fillRect/>
          </a:stretch>
        </p:blipFill>
        <p:spPr>
          <a:xfrm>
            <a:off x="7290600" y="173950"/>
            <a:ext cx="1696626" cy="328300"/>
          </a:xfrm>
          <a:prstGeom prst="rect">
            <a:avLst/>
          </a:prstGeom>
          <a:noFill/>
          <a:ln>
            <a:noFill/>
          </a:ln>
        </p:spPr>
      </p:pic>
      <p:sp>
        <p:nvSpPr>
          <p:cNvPr id="185" name="Google Shape;18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Particle Filter is the best choice when we have a robust value of covariances and/or cross-variances of the process and sensors</a:t>
            </a:r>
            <a:endParaRPr/>
          </a:p>
          <a:p>
            <a:pPr marL="457200" lvl="0" indent="-342900" algn="l" rtl="0">
              <a:spcBef>
                <a:spcPts val="0"/>
              </a:spcBef>
              <a:spcAft>
                <a:spcPts val="0"/>
              </a:spcAft>
              <a:buSzPts val="1800"/>
              <a:buChar char="●"/>
            </a:pPr>
            <a:r>
              <a:rPr lang="en"/>
              <a:t>Kalman Filter gives the best result in a process where variances are subject to change and noises are gaussian</a:t>
            </a:r>
            <a:endParaRPr/>
          </a:p>
          <a:p>
            <a:pPr marL="457200" lvl="0" indent="-342900" algn="l" rtl="0">
              <a:spcBef>
                <a:spcPts val="0"/>
              </a:spcBef>
              <a:spcAft>
                <a:spcPts val="0"/>
              </a:spcAft>
              <a:buSzPts val="1800"/>
              <a:buChar char="●"/>
            </a:pPr>
            <a:r>
              <a:rPr lang="en"/>
              <a:t>Bayes FIlter can be used in any case since it follows the actual state closely and is not very sensitive to change in covariances</a:t>
            </a:r>
            <a:endParaRPr/>
          </a:p>
          <a:p>
            <a:pPr marL="457200" lvl="0" indent="-342900" algn="l" rtl="0">
              <a:spcBef>
                <a:spcPts val="0"/>
              </a:spcBef>
              <a:spcAft>
                <a:spcPts val="0"/>
              </a:spcAft>
              <a:buSzPts val="1800"/>
              <a:buChar char="●"/>
            </a:pPr>
            <a:r>
              <a:rPr lang="en" b="1"/>
              <a:t>Computation Cost: </a:t>
            </a:r>
            <a:r>
              <a:rPr lang="en"/>
              <a:t>Kalman &lt; Bayes &lt; Particle (for a linear system)</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4"/>
          <p:cNvSpPr txBox="1"/>
          <p:nvPr/>
        </p:nvSpPr>
        <p:spPr>
          <a:xfrm>
            <a:off x="0" y="0"/>
            <a:ext cx="9144000" cy="6762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sz="2800">
                <a:solidFill>
                  <a:srgbClr val="FFFFFF"/>
                </a:solidFill>
              </a:rPr>
              <a:t>Group Members</a:t>
            </a:r>
            <a:endParaRPr>
              <a:solidFill>
                <a:srgbClr val="FFFFFF"/>
              </a:solidFill>
            </a:endParaRPr>
          </a:p>
          <a:p>
            <a:pPr marL="0" lvl="0" indent="0" algn="l" rtl="0">
              <a:lnSpc>
                <a:spcPct val="115000"/>
              </a:lnSpc>
              <a:spcBef>
                <a:spcPts val="1600"/>
              </a:spcBef>
              <a:spcAft>
                <a:spcPts val="0"/>
              </a:spcAft>
              <a:buNone/>
            </a:pPr>
            <a:endParaRPr sz="230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sz="2300">
              <a:solidFill>
                <a:schemeClr val="dk2"/>
              </a:solidFill>
            </a:endParaRPr>
          </a:p>
          <a:p>
            <a:pPr marL="0" lvl="0" indent="0" algn="l" rtl="0">
              <a:lnSpc>
                <a:spcPct val="115000"/>
              </a:lnSpc>
              <a:spcBef>
                <a:spcPts val="1600"/>
              </a:spcBef>
              <a:spcAft>
                <a:spcPts val="0"/>
              </a:spcAft>
              <a:buNone/>
            </a:pPr>
            <a:endParaRPr sz="2300">
              <a:solidFill>
                <a:schemeClr val="dk2"/>
              </a:solidFill>
            </a:endParaRPr>
          </a:p>
          <a:p>
            <a:pPr marL="0" lvl="0" indent="0" algn="l" rtl="0">
              <a:lnSpc>
                <a:spcPct val="115000"/>
              </a:lnSpc>
              <a:spcBef>
                <a:spcPts val="1600"/>
              </a:spcBef>
              <a:spcAft>
                <a:spcPts val="1600"/>
              </a:spcAft>
              <a:buNone/>
            </a:pPr>
            <a:endParaRPr sz="2200">
              <a:solidFill>
                <a:schemeClr val="dk2"/>
              </a:solidFill>
            </a:endParaRPr>
          </a:p>
        </p:txBody>
      </p:sp>
      <p:graphicFrame>
        <p:nvGraphicFramePr>
          <p:cNvPr id="63" name="Google Shape;63;p14"/>
          <p:cNvGraphicFramePr/>
          <p:nvPr/>
        </p:nvGraphicFramePr>
        <p:xfrm>
          <a:off x="952500" y="1465050"/>
          <a:ext cx="7239000" cy="2560140"/>
        </p:xfrm>
        <a:graphic>
          <a:graphicData uri="http://schemas.openxmlformats.org/drawingml/2006/table">
            <a:tbl>
              <a:tblPr>
                <a:noFill/>
                <a:tableStyleId>{E50C0212-6619-447C-866C-55D1C33E9E11}</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600" b="1"/>
                        <a:t>Name</a:t>
                      </a:r>
                      <a:endParaRPr sz="1600" b="1"/>
                    </a:p>
                  </a:txBody>
                  <a:tcPr marL="91425" marR="91425" marT="91425" marB="91425"/>
                </a:tc>
                <a:tc>
                  <a:txBody>
                    <a:bodyPr/>
                    <a:lstStyle/>
                    <a:p>
                      <a:pPr marL="0" lvl="0" indent="0" algn="ctr" rtl="0">
                        <a:spcBef>
                          <a:spcPts val="0"/>
                        </a:spcBef>
                        <a:spcAft>
                          <a:spcPts val="0"/>
                        </a:spcAft>
                        <a:buNone/>
                      </a:pPr>
                      <a:r>
                        <a:rPr lang="en" sz="1600" b="1"/>
                        <a:t>UIN</a:t>
                      </a:r>
                      <a:endParaRPr sz="1600"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chemeClr val="dk1"/>
                        </a:buClr>
                        <a:buSzPts val="1100"/>
                        <a:buFont typeface="Arial"/>
                        <a:buNone/>
                      </a:pPr>
                      <a:r>
                        <a:rPr lang="en" sz="1600"/>
                        <a:t>Pranav Natu</a:t>
                      </a:r>
                      <a:endParaRPr sz="1600"/>
                    </a:p>
                  </a:txBody>
                  <a:tcPr marL="91425" marR="91425" marT="91425" marB="91425"/>
                </a:tc>
                <a:tc>
                  <a:txBody>
                    <a:bodyPr/>
                    <a:lstStyle/>
                    <a:p>
                      <a:pPr marL="0" lvl="0" indent="0" algn="ctr" rtl="0">
                        <a:spcBef>
                          <a:spcPts val="0"/>
                        </a:spcBef>
                        <a:spcAft>
                          <a:spcPts val="0"/>
                        </a:spcAft>
                        <a:buNone/>
                      </a:pPr>
                      <a:r>
                        <a:rPr lang="en" sz="1600"/>
                        <a:t>430000211</a:t>
                      </a:r>
                      <a:endParaRPr sz="16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chemeClr val="dk1"/>
                        </a:buClr>
                        <a:buSzPts val="1100"/>
                        <a:buFont typeface="Arial"/>
                        <a:buNone/>
                      </a:pPr>
                      <a:r>
                        <a:rPr lang="en" sz="1600"/>
                        <a:t>Sumil Sood</a:t>
                      </a:r>
                      <a:endParaRPr sz="1600"/>
                    </a:p>
                  </a:txBody>
                  <a:tcPr marL="91425" marR="91425" marT="91425" marB="91425"/>
                </a:tc>
                <a:tc>
                  <a:txBody>
                    <a:bodyPr/>
                    <a:lstStyle/>
                    <a:p>
                      <a:pPr marL="0" lvl="0" indent="0" algn="ctr" rtl="0">
                        <a:spcBef>
                          <a:spcPts val="0"/>
                        </a:spcBef>
                        <a:spcAft>
                          <a:spcPts val="0"/>
                        </a:spcAft>
                        <a:buNone/>
                      </a:pPr>
                      <a:r>
                        <a:rPr lang="en" sz="1600"/>
                        <a:t>329006457</a:t>
                      </a:r>
                      <a:endParaRPr sz="16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Clr>
                          <a:schemeClr val="dk1"/>
                        </a:buClr>
                        <a:buSzPts val="1100"/>
                        <a:buFont typeface="Arial"/>
                        <a:buNone/>
                      </a:pPr>
                      <a:r>
                        <a:rPr lang="en" sz="1600"/>
                        <a:t>Siddharth Sane</a:t>
                      </a:r>
                      <a:endParaRPr sz="1600"/>
                    </a:p>
                  </a:txBody>
                  <a:tcPr marL="91425" marR="91425" marT="91425" marB="91425"/>
                </a:tc>
                <a:tc>
                  <a:txBody>
                    <a:bodyPr/>
                    <a:lstStyle/>
                    <a:p>
                      <a:pPr marL="0" lvl="0" indent="0" algn="ctr" rtl="0">
                        <a:spcBef>
                          <a:spcPts val="0"/>
                        </a:spcBef>
                        <a:spcAft>
                          <a:spcPts val="0"/>
                        </a:spcAft>
                        <a:buNone/>
                      </a:pPr>
                      <a:r>
                        <a:rPr lang="en" sz="1600"/>
                        <a:t>829009471</a:t>
                      </a:r>
                      <a:endParaRPr sz="160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600"/>
                        <a:t>Jay Shah</a:t>
                      </a:r>
                      <a:endParaRPr sz="1600"/>
                    </a:p>
                  </a:txBody>
                  <a:tcPr marL="91425" marR="91425" marT="91425" marB="91425"/>
                </a:tc>
                <a:tc>
                  <a:txBody>
                    <a:bodyPr/>
                    <a:lstStyle/>
                    <a:p>
                      <a:pPr marL="0" lvl="0" indent="0" algn="ctr" rtl="0">
                        <a:spcBef>
                          <a:spcPts val="0"/>
                        </a:spcBef>
                        <a:spcAft>
                          <a:spcPts val="0"/>
                        </a:spcAft>
                        <a:buNone/>
                      </a:pPr>
                      <a:r>
                        <a:rPr lang="en" sz="1600"/>
                        <a:t>930001954</a:t>
                      </a:r>
                      <a:endParaRPr sz="1600"/>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600"/>
                        <a:t>Aditya Bitra</a:t>
                      </a:r>
                      <a:endParaRPr sz="1600"/>
                    </a:p>
                  </a:txBody>
                  <a:tcPr marL="91425" marR="91425" marT="91425" marB="91425"/>
                </a:tc>
                <a:tc>
                  <a:txBody>
                    <a:bodyPr/>
                    <a:lstStyle/>
                    <a:p>
                      <a:pPr marL="0" lvl="0" indent="0" algn="ctr" rtl="0">
                        <a:spcBef>
                          <a:spcPts val="0"/>
                        </a:spcBef>
                        <a:spcAft>
                          <a:spcPts val="0"/>
                        </a:spcAft>
                        <a:buNone/>
                      </a:pPr>
                      <a:r>
                        <a:rPr lang="en" sz="1600"/>
                        <a:t>230002273</a:t>
                      </a:r>
                      <a:endParaRPr sz="1600"/>
                    </a:p>
                  </a:txBody>
                  <a:tcPr marL="91425" marR="91425" marT="91425" marB="91425"/>
                </a:tc>
                <a:extLst>
                  <a:ext uri="{0D108BD9-81ED-4DB2-BD59-A6C34878D82A}">
                    <a16:rowId xmlns:a16="http://schemas.microsoft.com/office/drawing/2014/main" val="10005"/>
                  </a:ext>
                </a:extLst>
              </a:tr>
            </a:tbl>
          </a:graphicData>
        </a:graphic>
      </p:graphicFrame>
      <p:pic>
        <p:nvPicPr>
          <p:cNvPr id="64" name="Google Shape;64;p14"/>
          <p:cNvPicPr preferRelativeResize="0"/>
          <p:nvPr/>
        </p:nvPicPr>
        <p:blipFill>
          <a:blip r:embed="rId4">
            <a:alphaModFix/>
          </a:blip>
          <a:stretch>
            <a:fillRect/>
          </a:stretch>
        </p:blipFill>
        <p:spPr>
          <a:xfrm>
            <a:off x="7290600" y="173950"/>
            <a:ext cx="1696626" cy="328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sp>
        <p:nvSpPr>
          <p:cNvPr id="190" name="Google Shape;190;p32"/>
          <p:cNvSpPr txBox="1"/>
          <p:nvPr/>
        </p:nvSpPr>
        <p:spPr>
          <a:xfrm>
            <a:off x="0" y="0"/>
            <a:ext cx="9144000" cy="7110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800">
                <a:solidFill>
                  <a:srgbClr val="FFFFFF"/>
                </a:solidFill>
              </a:rPr>
              <a:t>Future scope</a:t>
            </a:r>
            <a:endParaRPr>
              <a:solidFill>
                <a:srgbClr val="FFFFFF"/>
              </a:solidFill>
            </a:endParaRPr>
          </a:p>
        </p:txBody>
      </p:sp>
      <p:sp>
        <p:nvSpPr>
          <p:cNvPr id="191" name="Google Shape;191;p32"/>
          <p:cNvSpPr txBox="1"/>
          <p:nvPr/>
        </p:nvSpPr>
        <p:spPr>
          <a:xfrm>
            <a:off x="0" y="711000"/>
            <a:ext cx="9144000" cy="4343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457200" lvl="0" indent="-342900" algn="just" rtl="0">
              <a:lnSpc>
                <a:spcPct val="115000"/>
              </a:lnSpc>
              <a:spcBef>
                <a:spcPts val="0"/>
              </a:spcBef>
              <a:spcAft>
                <a:spcPts val="0"/>
              </a:spcAft>
              <a:buSzPts val="1800"/>
              <a:buChar char="●"/>
            </a:pPr>
            <a:r>
              <a:rPr lang="en" sz="1800"/>
              <a:t>The sensors can be tested in an indoor environment.</a:t>
            </a:r>
            <a:endParaRPr sz="1800"/>
          </a:p>
          <a:p>
            <a:pPr marL="457200" lvl="0" indent="-342900" algn="just" rtl="0">
              <a:lnSpc>
                <a:spcPct val="115000"/>
              </a:lnSpc>
              <a:spcBef>
                <a:spcPts val="0"/>
              </a:spcBef>
              <a:spcAft>
                <a:spcPts val="0"/>
              </a:spcAft>
              <a:buSzPts val="1800"/>
              <a:buChar char="●"/>
            </a:pPr>
            <a:r>
              <a:rPr lang="en" sz="1800"/>
              <a:t>The number of obstacles can be increased to obtain more readings from the Ultrasonic sensor to improve accuracy.</a:t>
            </a:r>
            <a:endParaRPr sz="1800"/>
          </a:p>
          <a:p>
            <a:pPr marL="457200" lvl="0" indent="-342900" algn="just" rtl="0">
              <a:lnSpc>
                <a:spcPct val="115000"/>
              </a:lnSpc>
              <a:spcBef>
                <a:spcPts val="0"/>
              </a:spcBef>
              <a:spcAft>
                <a:spcPts val="0"/>
              </a:spcAft>
              <a:buSzPts val="1800"/>
              <a:buChar char="●"/>
            </a:pPr>
            <a:r>
              <a:rPr lang="en" sz="1800"/>
              <a:t>A nonlinear system can be considered and necessary changes made to the filter models to accommodate the nonlinearity.</a:t>
            </a:r>
            <a:endParaRPr sz="1800"/>
          </a:p>
          <a:p>
            <a:pPr marL="457200" lvl="0" indent="-342900" algn="just" rtl="0">
              <a:lnSpc>
                <a:spcPct val="115000"/>
              </a:lnSpc>
              <a:spcBef>
                <a:spcPts val="0"/>
              </a:spcBef>
              <a:spcAft>
                <a:spcPts val="0"/>
              </a:spcAft>
              <a:buSzPts val="1800"/>
              <a:buChar char="●"/>
            </a:pPr>
            <a:r>
              <a:rPr lang="en" sz="1800"/>
              <a:t>The number of sensors can be increased to improve the response.</a:t>
            </a:r>
            <a:endParaRPr sz="1800"/>
          </a:p>
          <a:p>
            <a:pPr marL="457200" lvl="0" indent="-342900" algn="just" rtl="0">
              <a:lnSpc>
                <a:spcPct val="115000"/>
              </a:lnSpc>
              <a:spcBef>
                <a:spcPts val="0"/>
              </a:spcBef>
              <a:spcAft>
                <a:spcPts val="0"/>
              </a:spcAft>
              <a:buSzPts val="1800"/>
              <a:buChar char="●"/>
            </a:pPr>
            <a:r>
              <a:rPr lang="en" sz="1800"/>
              <a:t>Switching filters and merging data obtained from the filters can be done. The output of one filter can be given to another filter having better accuracy.</a:t>
            </a:r>
            <a:endParaRPr sz="1800"/>
          </a:p>
          <a:p>
            <a:pPr marL="457200" lvl="0" indent="-342900" algn="just" rtl="0">
              <a:lnSpc>
                <a:spcPct val="115000"/>
              </a:lnSpc>
              <a:spcBef>
                <a:spcPts val="0"/>
              </a:spcBef>
              <a:spcAft>
                <a:spcPts val="0"/>
              </a:spcAft>
              <a:buSzPts val="1800"/>
              <a:buChar char="●"/>
            </a:pPr>
            <a:r>
              <a:rPr lang="en" sz="1800"/>
              <a:t>Bias can be included in the state vector to for better data from accelerometer.</a:t>
            </a:r>
            <a:endParaRPr sz="1800"/>
          </a:p>
        </p:txBody>
      </p:sp>
      <p:pic>
        <p:nvPicPr>
          <p:cNvPr id="192" name="Google Shape;192;p32"/>
          <p:cNvPicPr preferRelativeResize="0"/>
          <p:nvPr/>
        </p:nvPicPr>
        <p:blipFill>
          <a:blip r:embed="rId4">
            <a:alphaModFix/>
          </a:blip>
          <a:stretch>
            <a:fillRect/>
          </a:stretch>
        </p:blipFill>
        <p:spPr>
          <a:xfrm>
            <a:off x="7290600" y="173950"/>
            <a:ext cx="1696626" cy="32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
        <p:cNvGrpSpPr/>
        <p:nvPr/>
      </p:nvGrpSpPr>
      <p:grpSpPr>
        <a:xfrm>
          <a:off x="0" y="0"/>
          <a:ext cx="0" cy="0"/>
          <a:chOff x="0" y="0"/>
          <a:chExt cx="0" cy="0"/>
        </a:xfrm>
      </p:grpSpPr>
      <p:sp>
        <p:nvSpPr>
          <p:cNvPr id="197" name="Google Shape;197;p33"/>
          <p:cNvSpPr txBox="1"/>
          <p:nvPr/>
        </p:nvSpPr>
        <p:spPr>
          <a:xfrm>
            <a:off x="-1899625" y="2133713"/>
            <a:ext cx="9144000" cy="7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434343"/>
                </a:solidFill>
                <a:latin typeface="Merriweather"/>
                <a:ea typeface="Merriweather"/>
                <a:cs typeface="Merriweather"/>
                <a:sym typeface="Merriweather"/>
              </a:rPr>
              <a:t>Thank You</a:t>
            </a:r>
            <a:endParaRPr sz="3600">
              <a:solidFill>
                <a:srgbClr val="434343"/>
              </a:solidFill>
              <a:latin typeface="Merriweather"/>
              <a:ea typeface="Merriweather"/>
              <a:cs typeface="Merriweather"/>
              <a:sym typeface="Merriweather"/>
            </a:endParaRPr>
          </a:p>
        </p:txBody>
      </p:sp>
      <p:pic>
        <p:nvPicPr>
          <p:cNvPr id="198" name="Google Shape;198;p33"/>
          <p:cNvPicPr preferRelativeResize="0"/>
          <p:nvPr/>
        </p:nvPicPr>
        <p:blipFill>
          <a:blip r:embed="rId4">
            <a:alphaModFix/>
          </a:blip>
          <a:stretch>
            <a:fillRect/>
          </a:stretch>
        </p:blipFill>
        <p:spPr>
          <a:xfrm>
            <a:off x="7073425" y="1841763"/>
            <a:ext cx="1002950" cy="1002950"/>
          </a:xfrm>
          <a:prstGeom prst="rect">
            <a:avLst/>
          </a:prstGeom>
          <a:noFill/>
          <a:ln>
            <a:noFill/>
          </a:ln>
        </p:spPr>
      </p:pic>
      <p:sp>
        <p:nvSpPr>
          <p:cNvPr id="199" name="Google Shape;199;p33"/>
          <p:cNvSpPr txBox="1"/>
          <p:nvPr/>
        </p:nvSpPr>
        <p:spPr>
          <a:xfrm>
            <a:off x="1366425" y="2133725"/>
            <a:ext cx="6776400" cy="7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434343"/>
                </a:solidFill>
                <a:latin typeface="Merriweather"/>
                <a:ea typeface="Merriweather"/>
                <a:cs typeface="Merriweather"/>
                <a:sym typeface="Merriweather"/>
              </a:rPr>
              <a:t>_________________</a:t>
            </a:r>
            <a:endParaRPr sz="3600">
              <a:solidFill>
                <a:srgbClr val="434343"/>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5"/>
          <p:cNvSpPr txBox="1"/>
          <p:nvPr/>
        </p:nvSpPr>
        <p:spPr>
          <a:xfrm>
            <a:off x="0" y="0"/>
            <a:ext cx="9144000" cy="6816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2800">
                <a:solidFill>
                  <a:srgbClr val="FFFFFF"/>
                </a:solidFill>
              </a:rPr>
              <a:t>Contents of the Presentation</a:t>
            </a:r>
            <a:endParaRPr>
              <a:solidFill>
                <a:srgbClr val="FFFFFF"/>
              </a:solidFill>
            </a:endParaRPr>
          </a:p>
        </p:txBody>
      </p:sp>
      <p:graphicFrame>
        <p:nvGraphicFramePr>
          <p:cNvPr id="70" name="Google Shape;70;p15"/>
          <p:cNvGraphicFramePr/>
          <p:nvPr/>
        </p:nvGraphicFramePr>
        <p:xfrm>
          <a:off x="952500" y="681600"/>
          <a:ext cx="7239000" cy="4366250"/>
        </p:xfrm>
        <a:graphic>
          <a:graphicData uri="http://schemas.openxmlformats.org/drawingml/2006/table">
            <a:tbl>
              <a:tblPr>
                <a:noFill/>
                <a:tableStyleId>{E50C0212-6619-447C-866C-55D1C33E9E11}</a:tableStyleId>
              </a:tblPr>
              <a:tblGrid>
                <a:gridCol w="7239000">
                  <a:extLst>
                    <a:ext uri="{9D8B030D-6E8A-4147-A177-3AD203B41FA5}">
                      <a16:colId xmlns:a16="http://schemas.microsoft.com/office/drawing/2014/main" val="20000"/>
                    </a:ext>
                  </a:extLst>
                </a:gridCol>
              </a:tblGrid>
              <a:tr h="436625">
                <a:tc>
                  <a:txBody>
                    <a:bodyPr/>
                    <a:lstStyle/>
                    <a:p>
                      <a:pPr marL="0" lvl="0" indent="0" algn="l" rtl="0">
                        <a:spcBef>
                          <a:spcPts val="0"/>
                        </a:spcBef>
                        <a:spcAft>
                          <a:spcPts val="0"/>
                        </a:spcAft>
                        <a:buNone/>
                      </a:pPr>
                      <a:r>
                        <a:rPr lang="en" sz="1600"/>
                        <a:t>Problem Definition</a:t>
                      </a:r>
                      <a:endParaRPr sz="1600"/>
                    </a:p>
                  </a:txBody>
                  <a:tcPr marL="91425" marR="91425" marT="91425" marB="91425"/>
                </a:tc>
                <a:extLst>
                  <a:ext uri="{0D108BD9-81ED-4DB2-BD59-A6C34878D82A}">
                    <a16:rowId xmlns:a16="http://schemas.microsoft.com/office/drawing/2014/main" val="10000"/>
                  </a:ext>
                </a:extLst>
              </a:tr>
              <a:tr h="436625">
                <a:tc>
                  <a:txBody>
                    <a:bodyPr/>
                    <a:lstStyle/>
                    <a:p>
                      <a:pPr marL="0" lvl="0" indent="0" algn="l" rtl="0">
                        <a:spcBef>
                          <a:spcPts val="0"/>
                        </a:spcBef>
                        <a:spcAft>
                          <a:spcPts val="0"/>
                        </a:spcAft>
                        <a:buNone/>
                      </a:pPr>
                      <a:r>
                        <a:rPr lang="en" sz="1600"/>
                        <a:t>Methodology</a:t>
                      </a:r>
                      <a:endParaRPr sz="1600"/>
                    </a:p>
                  </a:txBody>
                  <a:tcPr marL="91425" marR="91425" marT="91425" marB="91425"/>
                </a:tc>
                <a:extLst>
                  <a:ext uri="{0D108BD9-81ED-4DB2-BD59-A6C34878D82A}">
                    <a16:rowId xmlns:a16="http://schemas.microsoft.com/office/drawing/2014/main" val="10001"/>
                  </a:ext>
                </a:extLst>
              </a:tr>
              <a:tr h="436625">
                <a:tc>
                  <a:txBody>
                    <a:bodyPr/>
                    <a:lstStyle/>
                    <a:p>
                      <a:pPr marL="0" lvl="0" indent="0" algn="l" rtl="0">
                        <a:spcBef>
                          <a:spcPts val="0"/>
                        </a:spcBef>
                        <a:spcAft>
                          <a:spcPts val="0"/>
                        </a:spcAft>
                        <a:buNone/>
                      </a:pPr>
                      <a:r>
                        <a:rPr lang="en" sz="1600"/>
                        <a:t>Equations of the Model</a:t>
                      </a:r>
                      <a:endParaRPr sz="1600"/>
                    </a:p>
                  </a:txBody>
                  <a:tcPr marL="91425" marR="91425" marT="91425" marB="91425"/>
                </a:tc>
                <a:extLst>
                  <a:ext uri="{0D108BD9-81ED-4DB2-BD59-A6C34878D82A}">
                    <a16:rowId xmlns:a16="http://schemas.microsoft.com/office/drawing/2014/main" val="10002"/>
                  </a:ext>
                </a:extLst>
              </a:tr>
              <a:tr h="436625">
                <a:tc>
                  <a:txBody>
                    <a:bodyPr/>
                    <a:lstStyle/>
                    <a:p>
                      <a:pPr marL="0" lvl="0" indent="0" algn="l" rtl="0">
                        <a:spcBef>
                          <a:spcPts val="0"/>
                        </a:spcBef>
                        <a:spcAft>
                          <a:spcPts val="0"/>
                        </a:spcAft>
                        <a:buNone/>
                      </a:pPr>
                      <a:r>
                        <a:rPr lang="en" sz="1600"/>
                        <a:t>GPS and Accelerometer </a:t>
                      </a:r>
                      <a:endParaRPr sz="1600"/>
                    </a:p>
                  </a:txBody>
                  <a:tcPr marL="91425" marR="91425" marT="91425" marB="91425"/>
                </a:tc>
                <a:extLst>
                  <a:ext uri="{0D108BD9-81ED-4DB2-BD59-A6C34878D82A}">
                    <a16:rowId xmlns:a16="http://schemas.microsoft.com/office/drawing/2014/main" val="10003"/>
                  </a:ext>
                </a:extLst>
              </a:tr>
              <a:tr h="436625">
                <a:tc>
                  <a:txBody>
                    <a:bodyPr/>
                    <a:lstStyle/>
                    <a:p>
                      <a:pPr marL="0" lvl="0" indent="0" algn="l" rtl="0">
                        <a:spcBef>
                          <a:spcPts val="0"/>
                        </a:spcBef>
                        <a:spcAft>
                          <a:spcPts val="0"/>
                        </a:spcAft>
                        <a:buNone/>
                      </a:pPr>
                      <a:r>
                        <a:rPr lang="en" sz="1600"/>
                        <a:t>Kalman Filter</a:t>
                      </a:r>
                      <a:endParaRPr sz="1600"/>
                    </a:p>
                  </a:txBody>
                  <a:tcPr marL="91425" marR="91425" marT="91425" marB="91425"/>
                </a:tc>
                <a:extLst>
                  <a:ext uri="{0D108BD9-81ED-4DB2-BD59-A6C34878D82A}">
                    <a16:rowId xmlns:a16="http://schemas.microsoft.com/office/drawing/2014/main" val="10004"/>
                  </a:ext>
                </a:extLst>
              </a:tr>
              <a:tr h="436625">
                <a:tc>
                  <a:txBody>
                    <a:bodyPr/>
                    <a:lstStyle/>
                    <a:p>
                      <a:pPr marL="0" lvl="0" indent="0" algn="l" rtl="0">
                        <a:spcBef>
                          <a:spcPts val="0"/>
                        </a:spcBef>
                        <a:spcAft>
                          <a:spcPts val="0"/>
                        </a:spcAft>
                        <a:buClr>
                          <a:schemeClr val="dk1"/>
                        </a:buClr>
                        <a:buSzPts val="1100"/>
                        <a:buFont typeface="Arial"/>
                        <a:buNone/>
                      </a:pPr>
                      <a:r>
                        <a:rPr lang="en" sz="1600">
                          <a:solidFill>
                            <a:schemeClr val="dk1"/>
                          </a:solidFill>
                        </a:rPr>
                        <a:t>Bayesian Filter</a:t>
                      </a:r>
                      <a:endParaRPr sz="1600"/>
                    </a:p>
                  </a:txBody>
                  <a:tcPr marL="91425" marR="91425" marT="91425" marB="91425"/>
                </a:tc>
                <a:extLst>
                  <a:ext uri="{0D108BD9-81ED-4DB2-BD59-A6C34878D82A}">
                    <a16:rowId xmlns:a16="http://schemas.microsoft.com/office/drawing/2014/main" val="10005"/>
                  </a:ext>
                </a:extLst>
              </a:tr>
              <a:tr h="436625">
                <a:tc>
                  <a:txBody>
                    <a:bodyPr/>
                    <a:lstStyle/>
                    <a:p>
                      <a:pPr marL="0" lvl="0" indent="0" algn="l" rtl="0">
                        <a:spcBef>
                          <a:spcPts val="0"/>
                        </a:spcBef>
                        <a:spcAft>
                          <a:spcPts val="0"/>
                        </a:spcAft>
                        <a:buNone/>
                      </a:pPr>
                      <a:r>
                        <a:rPr lang="en" sz="1600"/>
                        <a:t>Particle Filter</a:t>
                      </a:r>
                      <a:endParaRPr sz="1600"/>
                    </a:p>
                  </a:txBody>
                  <a:tcPr marL="91425" marR="91425" marT="91425" marB="91425"/>
                </a:tc>
                <a:extLst>
                  <a:ext uri="{0D108BD9-81ED-4DB2-BD59-A6C34878D82A}">
                    <a16:rowId xmlns:a16="http://schemas.microsoft.com/office/drawing/2014/main" val="10006"/>
                  </a:ext>
                </a:extLst>
              </a:tr>
              <a:tr h="436625">
                <a:tc>
                  <a:txBody>
                    <a:bodyPr/>
                    <a:lstStyle/>
                    <a:p>
                      <a:pPr marL="0" lvl="0" indent="0" algn="l" rtl="0">
                        <a:spcBef>
                          <a:spcPts val="0"/>
                        </a:spcBef>
                        <a:spcAft>
                          <a:spcPts val="0"/>
                        </a:spcAft>
                        <a:buNone/>
                      </a:pPr>
                      <a:r>
                        <a:rPr lang="en" sz="1600"/>
                        <a:t>Comparison between different filters</a:t>
                      </a:r>
                      <a:endParaRPr sz="1600"/>
                    </a:p>
                  </a:txBody>
                  <a:tcPr marL="91425" marR="91425" marT="91425" marB="91425"/>
                </a:tc>
                <a:extLst>
                  <a:ext uri="{0D108BD9-81ED-4DB2-BD59-A6C34878D82A}">
                    <a16:rowId xmlns:a16="http://schemas.microsoft.com/office/drawing/2014/main" val="10007"/>
                  </a:ext>
                </a:extLst>
              </a:tr>
              <a:tr h="436625">
                <a:tc>
                  <a:txBody>
                    <a:bodyPr/>
                    <a:lstStyle/>
                    <a:p>
                      <a:pPr marL="0" lvl="0" indent="0" algn="l" rtl="0">
                        <a:spcBef>
                          <a:spcPts val="0"/>
                        </a:spcBef>
                        <a:spcAft>
                          <a:spcPts val="0"/>
                        </a:spcAft>
                        <a:buNone/>
                      </a:pPr>
                      <a:r>
                        <a:rPr lang="en" sz="1600"/>
                        <a:t>Conclusion</a:t>
                      </a:r>
                      <a:endParaRPr sz="1600"/>
                    </a:p>
                  </a:txBody>
                  <a:tcPr marL="91425" marR="91425" marT="91425" marB="91425"/>
                </a:tc>
                <a:extLst>
                  <a:ext uri="{0D108BD9-81ED-4DB2-BD59-A6C34878D82A}">
                    <a16:rowId xmlns:a16="http://schemas.microsoft.com/office/drawing/2014/main" val="10008"/>
                  </a:ext>
                </a:extLst>
              </a:tr>
              <a:tr h="436625">
                <a:tc>
                  <a:txBody>
                    <a:bodyPr/>
                    <a:lstStyle/>
                    <a:p>
                      <a:pPr marL="0" lvl="0" indent="0" algn="l" rtl="0">
                        <a:spcBef>
                          <a:spcPts val="0"/>
                        </a:spcBef>
                        <a:spcAft>
                          <a:spcPts val="0"/>
                        </a:spcAft>
                        <a:buNone/>
                      </a:pPr>
                      <a:r>
                        <a:rPr lang="en" sz="1600"/>
                        <a:t>Future scope</a:t>
                      </a:r>
                      <a:endParaRPr sz="1600"/>
                    </a:p>
                  </a:txBody>
                  <a:tcPr marL="91425" marR="91425" marT="91425" marB="91425"/>
                </a:tc>
                <a:extLst>
                  <a:ext uri="{0D108BD9-81ED-4DB2-BD59-A6C34878D82A}">
                    <a16:rowId xmlns:a16="http://schemas.microsoft.com/office/drawing/2014/main" val="10009"/>
                  </a:ext>
                </a:extLst>
              </a:tr>
            </a:tbl>
          </a:graphicData>
        </a:graphic>
      </p:graphicFrame>
      <p:pic>
        <p:nvPicPr>
          <p:cNvPr id="71" name="Google Shape;71;p15"/>
          <p:cNvPicPr preferRelativeResize="0"/>
          <p:nvPr/>
        </p:nvPicPr>
        <p:blipFill>
          <a:blip r:embed="rId4">
            <a:alphaModFix/>
          </a:blip>
          <a:stretch>
            <a:fillRect/>
          </a:stretch>
        </p:blipFill>
        <p:spPr>
          <a:xfrm>
            <a:off x="7290600" y="173950"/>
            <a:ext cx="1696626" cy="32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subTitle" idx="1"/>
          </p:nvPr>
        </p:nvSpPr>
        <p:spPr>
          <a:xfrm>
            <a:off x="0" y="676200"/>
            <a:ext cx="9144000" cy="4367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800">
              <a:solidFill>
                <a:srgbClr val="000000"/>
              </a:solidFill>
            </a:endParaRPr>
          </a:p>
          <a:p>
            <a:pPr marL="457200" lvl="0" indent="-342900" algn="just" rtl="0">
              <a:lnSpc>
                <a:spcPct val="115000"/>
              </a:lnSpc>
              <a:spcBef>
                <a:spcPts val="1600"/>
              </a:spcBef>
              <a:spcAft>
                <a:spcPts val="0"/>
              </a:spcAft>
              <a:buClr>
                <a:srgbClr val="000000"/>
              </a:buClr>
              <a:buSzPts val="1800"/>
              <a:buChar char="●"/>
            </a:pPr>
            <a:r>
              <a:rPr lang="en" sz="1800">
                <a:solidFill>
                  <a:srgbClr val="000000"/>
                </a:solidFill>
              </a:rPr>
              <a:t>Objective- Estimation of state (Px,Py and Vx,Vy) of a robot using sensor fusion.</a:t>
            </a:r>
            <a:endParaRPr sz="1800">
              <a:solidFill>
                <a:srgbClr val="000000"/>
              </a:solidFill>
            </a:endParaRPr>
          </a:p>
          <a:p>
            <a:pPr marL="457200" lvl="0" indent="0" algn="just" rtl="0">
              <a:lnSpc>
                <a:spcPct val="115000"/>
              </a:lnSpc>
              <a:spcBef>
                <a:spcPts val="1600"/>
              </a:spcBef>
              <a:spcAft>
                <a:spcPts val="0"/>
              </a:spcAft>
              <a:buNone/>
            </a:pPr>
            <a:endParaRPr sz="1800">
              <a:solidFill>
                <a:srgbClr val="000000"/>
              </a:solidFill>
            </a:endParaRPr>
          </a:p>
          <a:p>
            <a:pPr marL="457200" lvl="0" indent="-342900" algn="just" rtl="0">
              <a:lnSpc>
                <a:spcPct val="115000"/>
              </a:lnSpc>
              <a:spcBef>
                <a:spcPts val="1600"/>
              </a:spcBef>
              <a:spcAft>
                <a:spcPts val="0"/>
              </a:spcAft>
              <a:buClr>
                <a:srgbClr val="000000"/>
              </a:buClr>
              <a:buSzPts val="1800"/>
              <a:buChar char="●"/>
            </a:pPr>
            <a:r>
              <a:rPr lang="en" sz="1800">
                <a:solidFill>
                  <a:srgbClr val="000000"/>
                </a:solidFill>
              </a:rPr>
              <a:t>Filters used Kalman Filter, Bayes Filter and Particle Filter. </a:t>
            </a:r>
            <a:endParaRPr sz="1800">
              <a:solidFill>
                <a:srgbClr val="000000"/>
              </a:solidFill>
            </a:endParaRPr>
          </a:p>
          <a:p>
            <a:pPr marL="0" lvl="0" indent="0" algn="just" rtl="0">
              <a:lnSpc>
                <a:spcPct val="115000"/>
              </a:lnSpc>
              <a:spcBef>
                <a:spcPts val="1600"/>
              </a:spcBef>
              <a:spcAft>
                <a:spcPts val="0"/>
              </a:spcAft>
              <a:buNone/>
            </a:pPr>
            <a:endParaRPr sz="1800">
              <a:solidFill>
                <a:srgbClr val="000000"/>
              </a:solidFill>
            </a:endParaRPr>
          </a:p>
          <a:p>
            <a:pPr marL="457200" lvl="0" indent="-342900" algn="just" rtl="0">
              <a:lnSpc>
                <a:spcPct val="115000"/>
              </a:lnSpc>
              <a:spcBef>
                <a:spcPts val="1600"/>
              </a:spcBef>
              <a:spcAft>
                <a:spcPts val="0"/>
              </a:spcAft>
              <a:buClr>
                <a:srgbClr val="000000"/>
              </a:buClr>
              <a:buSzPts val="1800"/>
              <a:buChar char="●"/>
            </a:pPr>
            <a:r>
              <a:rPr lang="en" sz="1800">
                <a:solidFill>
                  <a:srgbClr val="000000"/>
                </a:solidFill>
              </a:rPr>
              <a:t>Compared the results of these filters.</a:t>
            </a:r>
            <a:endParaRPr sz="1800">
              <a:solidFill>
                <a:srgbClr val="000000"/>
              </a:solidFill>
            </a:endParaRPr>
          </a:p>
        </p:txBody>
      </p:sp>
      <p:sp>
        <p:nvSpPr>
          <p:cNvPr id="77" name="Google Shape;77;p16"/>
          <p:cNvSpPr txBox="1"/>
          <p:nvPr/>
        </p:nvSpPr>
        <p:spPr>
          <a:xfrm>
            <a:off x="0" y="0"/>
            <a:ext cx="9144000" cy="6762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r>
              <a:rPr lang="en" sz="2800">
                <a:solidFill>
                  <a:srgbClr val="FFFFFF"/>
                </a:solidFill>
              </a:rPr>
              <a:t>Problem Definition and Objective</a:t>
            </a:r>
            <a:endParaRPr sz="2800">
              <a:solidFill>
                <a:srgbClr val="FFFFFF"/>
              </a:solidFill>
            </a:endParaRPr>
          </a:p>
        </p:txBody>
      </p:sp>
      <p:pic>
        <p:nvPicPr>
          <p:cNvPr id="78" name="Google Shape;78;p16"/>
          <p:cNvPicPr preferRelativeResize="0"/>
          <p:nvPr/>
        </p:nvPicPr>
        <p:blipFill>
          <a:blip r:embed="rId4">
            <a:alphaModFix/>
          </a:blip>
          <a:stretch>
            <a:fillRect/>
          </a:stretch>
        </p:blipFill>
        <p:spPr>
          <a:xfrm>
            <a:off x="7290600" y="173950"/>
            <a:ext cx="1696626" cy="32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17"/>
          <p:cNvSpPr txBox="1">
            <a:spLocks noGrp="1"/>
          </p:cNvSpPr>
          <p:nvPr>
            <p:ph type="subTitle" idx="1"/>
          </p:nvPr>
        </p:nvSpPr>
        <p:spPr>
          <a:xfrm>
            <a:off x="237350" y="810700"/>
            <a:ext cx="5382300" cy="3942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rgbClr val="000000"/>
                </a:solidFill>
              </a:rPr>
              <a:t>Sensors - Accelerometer &amp; GPS from MATLAB mobile app and ultrasonic sensor.</a:t>
            </a:r>
            <a:endParaRPr sz="1800">
              <a:solidFill>
                <a:srgbClr val="000000"/>
              </a:solidFill>
            </a:endParaRPr>
          </a:p>
          <a:p>
            <a:pPr marL="0" lvl="0" indent="0" algn="just" rtl="0">
              <a:spcBef>
                <a:spcPts val="0"/>
              </a:spcBef>
              <a:spcAft>
                <a:spcPts val="0"/>
              </a:spcAft>
              <a:buNone/>
            </a:pPr>
            <a:endParaRPr sz="1800">
              <a:solidFill>
                <a:srgbClr val="000000"/>
              </a:solidFill>
            </a:endParaRPr>
          </a:p>
          <a:p>
            <a:pPr marL="0" lvl="0" indent="0" algn="just" rtl="0">
              <a:spcBef>
                <a:spcPts val="0"/>
              </a:spcBef>
              <a:spcAft>
                <a:spcPts val="0"/>
              </a:spcAft>
              <a:buNone/>
            </a:pPr>
            <a:r>
              <a:rPr lang="en" sz="1800">
                <a:solidFill>
                  <a:srgbClr val="000000"/>
                </a:solidFill>
              </a:rPr>
              <a:t>Procedure</a:t>
            </a:r>
            <a:endParaRPr sz="1800">
              <a:solidFill>
                <a:srgbClr val="000000"/>
              </a:solidFill>
            </a:endParaRPr>
          </a:p>
          <a:p>
            <a:pPr marL="457200" lvl="0" indent="-342900" algn="just" rtl="0">
              <a:spcBef>
                <a:spcPts val="0"/>
              </a:spcBef>
              <a:spcAft>
                <a:spcPts val="0"/>
              </a:spcAft>
              <a:buClr>
                <a:srgbClr val="000000"/>
              </a:buClr>
              <a:buSzPts val="1800"/>
              <a:buChar char="●"/>
            </a:pPr>
            <a:r>
              <a:rPr lang="en" sz="1800">
                <a:solidFill>
                  <a:srgbClr val="000000"/>
                </a:solidFill>
              </a:rPr>
              <a:t>Defined coordinate frames.</a:t>
            </a:r>
            <a:endParaRPr sz="1800">
              <a:solidFill>
                <a:srgbClr val="000000"/>
              </a:solidFill>
            </a:endParaRPr>
          </a:p>
          <a:p>
            <a:pPr marL="457200" lvl="0" indent="-342900" algn="just" rtl="0">
              <a:spcBef>
                <a:spcPts val="0"/>
              </a:spcBef>
              <a:spcAft>
                <a:spcPts val="0"/>
              </a:spcAft>
              <a:buClr>
                <a:srgbClr val="000000"/>
              </a:buClr>
              <a:buSzPts val="1800"/>
              <a:buChar char="●"/>
            </a:pPr>
            <a:r>
              <a:rPr lang="en" sz="1800">
                <a:solidFill>
                  <a:srgbClr val="000000"/>
                </a:solidFill>
              </a:rPr>
              <a:t>Walked along a straight line carrying the robot for 45 meters at constant velocity.</a:t>
            </a:r>
            <a:endParaRPr sz="1800">
              <a:solidFill>
                <a:srgbClr val="000000"/>
              </a:solidFill>
            </a:endParaRPr>
          </a:p>
          <a:p>
            <a:pPr marL="457200" lvl="0" indent="-342900" algn="just" rtl="0">
              <a:spcBef>
                <a:spcPts val="0"/>
              </a:spcBef>
              <a:spcAft>
                <a:spcPts val="0"/>
              </a:spcAft>
              <a:buClr>
                <a:srgbClr val="000000"/>
              </a:buClr>
              <a:buSzPts val="1800"/>
              <a:buChar char="●"/>
            </a:pPr>
            <a:r>
              <a:rPr lang="en" sz="1800">
                <a:solidFill>
                  <a:srgbClr val="000000"/>
                </a:solidFill>
              </a:rPr>
              <a:t>Placed obstacles at different distances from the straight line to be detected by the Ultrasonic Sensor.</a:t>
            </a:r>
            <a:endParaRPr sz="1800">
              <a:solidFill>
                <a:srgbClr val="000000"/>
              </a:solidFill>
            </a:endParaRPr>
          </a:p>
          <a:p>
            <a:pPr marL="457200" lvl="0" indent="0" algn="just" rtl="0">
              <a:spcBef>
                <a:spcPts val="0"/>
              </a:spcBef>
              <a:spcAft>
                <a:spcPts val="0"/>
              </a:spcAft>
              <a:buNone/>
            </a:pPr>
            <a:endParaRPr sz="1800">
              <a:solidFill>
                <a:srgbClr val="000000"/>
              </a:solidFill>
            </a:endParaRPr>
          </a:p>
          <a:p>
            <a:pPr marL="0" lvl="0" indent="0" algn="just" rtl="0">
              <a:spcBef>
                <a:spcPts val="0"/>
              </a:spcBef>
              <a:spcAft>
                <a:spcPts val="0"/>
              </a:spcAft>
              <a:buNone/>
            </a:pPr>
            <a:r>
              <a:rPr lang="en" sz="1800">
                <a:solidFill>
                  <a:schemeClr val="dk1"/>
                </a:solidFill>
              </a:rPr>
              <a:t>Assumptions</a:t>
            </a:r>
            <a:endParaRPr sz="1800">
              <a:solidFill>
                <a:schemeClr val="dk1"/>
              </a:solidFill>
            </a:endParaRPr>
          </a:p>
          <a:p>
            <a:pPr marL="457200" lvl="0" indent="-342900" algn="just" rtl="0">
              <a:spcBef>
                <a:spcPts val="0"/>
              </a:spcBef>
              <a:spcAft>
                <a:spcPts val="0"/>
              </a:spcAft>
              <a:buClr>
                <a:schemeClr val="dk1"/>
              </a:buClr>
              <a:buSzPts val="1800"/>
              <a:buChar char="●"/>
            </a:pPr>
            <a:r>
              <a:rPr lang="en" sz="1800">
                <a:solidFill>
                  <a:schemeClr val="dk1"/>
                </a:solidFill>
              </a:rPr>
              <a:t>Location (y coordinate) of obstacle is known.</a:t>
            </a:r>
            <a:endParaRPr sz="1800">
              <a:solidFill>
                <a:schemeClr val="dk1"/>
              </a:solidFill>
            </a:endParaRPr>
          </a:p>
          <a:p>
            <a:pPr marL="457200" lvl="0" indent="-342900" algn="just" rtl="0">
              <a:spcBef>
                <a:spcPts val="0"/>
              </a:spcBef>
              <a:spcAft>
                <a:spcPts val="0"/>
              </a:spcAft>
              <a:buClr>
                <a:schemeClr val="dk1"/>
              </a:buClr>
              <a:buSzPts val="1800"/>
              <a:buChar char="●"/>
            </a:pPr>
            <a:r>
              <a:rPr lang="en" sz="1800">
                <a:solidFill>
                  <a:schemeClr val="dk1"/>
                </a:solidFill>
              </a:rPr>
              <a:t>Sequence of obstacle passed is known.</a:t>
            </a:r>
            <a:endParaRPr sz="1800">
              <a:solidFill>
                <a:schemeClr val="dk1"/>
              </a:solidFill>
            </a:endParaRPr>
          </a:p>
          <a:p>
            <a:pPr marL="457200" lvl="0" indent="0" algn="just" rtl="0">
              <a:spcBef>
                <a:spcPts val="0"/>
              </a:spcBef>
              <a:spcAft>
                <a:spcPts val="0"/>
              </a:spcAft>
              <a:buNone/>
            </a:pPr>
            <a:endParaRPr sz="1800">
              <a:solidFill>
                <a:schemeClr val="dk1"/>
              </a:solidFill>
            </a:endParaRPr>
          </a:p>
        </p:txBody>
      </p:sp>
      <p:sp>
        <p:nvSpPr>
          <p:cNvPr id="84" name="Google Shape;84;p17"/>
          <p:cNvSpPr txBox="1"/>
          <p:nvPr/>
        </p:nvSpPr>
        <p:spPr>
          <a:xfrm>
            <a:off x="0" y="0"/>
            <a:ext cx="9144000" cy="6762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800">
                <a:solidFill>
                  <a:srgbClr val="FFFFFF"/>
                </a:solidFill>
              </a:rPr>
              <a:t>Methodology</a:t>
            </a:r>
            <a:endParaRPr sz="2800">
              <a:solidFill>
                <a:srgbClr val="FFFFFF"/>
              </a:solidFill>
            </a:endParaRPr>
          </a:p>
        </p:txBody>
      </p:sp>
      <p:pic>
        <p:nvPicPr>
          <p:cNvPr id="85" name="Google Shape;85;p17"/>
          <p:cNvPicPr preferRelativeResize="0"/>
          <p:nvPr/>
        </p:nvPicPr>
        <p:blipFill>
          <a:blip r:embed="rId4">
            <a:alphaModFix/>
          </a:blip>
          <a:stretch>
            <a:fillRect/>
          </a:stretch>
        </p:blipFill>
        <p:spPr>
          <a:xfrm>
            <a:off x="7368025" y="871925"/>
            <a:ext cx="1315275" cy="1315275"/>
          </a:xfrm>
          <a:prstGeom prst="rect">
            <a:avLst/>
          </a:prstGeom>
          <a:noFill/>
          <a:ln>
            <a:noFill/>
          </a:ln>
        </p:spPr>
      </p:pic>
      <p:pic>
        <p:nvPicPr>
          <p:cNvPr id="86" name="Google Shape;86;p17" descr="The MathWorks Releases MATLAB Mobile iPhone App - Digital Engineering"/>
          <p:cNvPicPr preferRelativeResize="0"/>
          <p:nvPr/>
        </p:nvPicPr>
        <p:blipFill>
          <a:blip r:embed="rId5">
            <a:alphaModFix/>
          </a:blip>
          <a:stretch>
            <a:fillRect/>
          </a:stretch>
        </p:blipFill>
        <p:spPr>
          <a:xfrm>
            <a:off x="6111175" y="810700"/>
            <a:ext cx="765325" cy="1437725"/>
          </a:xfrm>
          <a:prstGeom prst="rect">
            <a:avLst/>
          </a:prstGeom>
          <a:noFill/>
          <a:ln>
            <a:noFill/>
          </a:ln>
        </p:spPr>
      </p:pic>
      <p:pic>
        <p:nvPicPr>
          <p:cNvPr id="87" name="Google Shape;87;p17"/>
          <p:cNvPicPr preferRelativeResize="0"/>
          <p:nvPr/>
        </p:nvPicPr>
        <p:blipFill>
          <a:blip r:embed="rId6">
            <a:alphaModFix/>
          </a:blip>
          <a:stretch>
            <a:fillRect/>
          </a:stretch>
        </p:blipFill>
        <p:spPr>
          <a:xfrm>
            <a:off x="5863750" y="2382925"/>
            <a:ext cx="3001325" cy="2362225"/>
          </a:xfrm>
          <a:prstGeom prst="rect">
            <a:avLst/>
          </a:prstGeom>
          <a:noFill/>
          <a:ln>
            <a:noFill/>
          </a:ln>
        </p:spPr>
      </p:pic>
      <p:pic>
        <p:nvPicPr>
          <p:cNvPr id="88" name="Google Shape;88;p17"/>
          <p:cNvPicPr preferRelativeResize="0"/>
          <p:nvPr/>
        </p:nvPicPr>
        <p:blipFill>
          <a:blip r:embed="rId7">
            <a:alphaModFix/>
          </a:blip>
          <a:stretch>
            <a:fillRect/>
          </a:stretch>
        </p:blipFill>
        <p:spPr>
          <a:xfrm>
            <a:off x="7290600" y="173950"/>
            <a:ext cx="1696626" cy="32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18"/>
          <p:cNvSpPr txBox="1"/>
          <p:nvPr/>
        </p:nvSpPr>
        <p:spPr>
          <a:xfrm>
            <a:off x="0" y="0"/>
            <a:ext cx="9144000" cy="6762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800">
                <a:solidFill>
                  <a:srgbClr val="FFFFFF"/>
                </a:solidFill>
              </a:rPr>
              <a:t>Equations of the Model</a:t>
            </a:r>
            <a:endParaRPr sz="2800">
              <a:solidFill>
                <a:srgbClr val="FFFFFF"/>
              </a:solidFill>
            </a:endParaRPr>
          </a:p>
        </p:txBody>
      </p:sp>
      <p:pic>
        <p:nvPicPr>
          <p:cNvPr id="94" name="Google Shape;94;p18"/>
          <p:cNvPicPr preferRelativeResize="0"/>
          <p:nvPr/>
        </p:nvPicPr>
        <p:blipFill>
          <a:blip r:embed="rId4">
            <a:alphaModFix/>
          </a:blip>
          <a:stretch>
            <a:fillRect/>
          </a:stretch>
        </p:blipFill>
        <p:spPr>
          <a:xfrm>
            <a:off x="7290600" y="173950"/>
            <a:ext cx="1696626" cy="328300"/>
          </a:xfrm>
          <a:prstGeom prst="rect">
            <a:avLst/>
          </a:prstGeom>
          <a:noFill/>
          <a:ln>
            <a:noFill/>
          </a:ln>
        </p:spPr>
      </p:pic>
      <p:pic>
        <p:nvPicPr>
          <p:cNvPr id="95" name="Google Shape;95;p18"/>
          <p:cNvPicPr preferRelativeResize="0"/>
          <p:nvPr/>
        </p:nvPicPr>
        <p:blipFill>
          <a:blip r:embed="rId5">
            <a:alphaModFix/>
          </a:blip>
          <a:stretch>
            <a:fillRect/>
          </a:stretch>
        </p:blipFill>
        <p:spPr>
          <a:xfrm>
            <a:off x="1717149" y="741825"/>
            <a:ext cx="3088625" cy="4232125"/>
          </a:xfrm>
          <a:prstGeom prst="rect">
            <a:avLst/>
          </a:prstGeom>
          <a:noFill/>
          <a:ln>
            <a:noFill/>
          </a:ln>
        </p:spPr>
      </p:pic>
      <p:pic>
        <p:nvPicPr>
          <p:cNvPr id="96" name="Google Shape;96;p18"/>
          <p:cNvPicPr preferRelativeResize="0"/>
          <p:nvPr/>
        </p:nvPicPr>
        <p:blipFill>
          <a:blip r:embed="rId6">
            <a:alphaModFix/>
          </a:blip>
          <a:stretch>
            <a:fillRect/>
          </a:stretch>
        </p:blipFill>
        <p:spPr>
          <a:xfrm>
            <a:off x="4805775" y="1888411"/>
            <a:ext cx="2209750" cy="308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sp>
        <p:nvSpPr>
          <p:cNvPr id="101" name="Google Shape;101;p19"/>
          <p:cNvSpPr txBox="1"/>
          <p:nvPr/>
        </p:nvSpPr>
        <p:spPr>
          <a:xfrm>
            <a:off x="0" y="0"/>
            <a:ext cx="9144000" cy="7110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800">
                <a:solidFill>
                  <a:srgbClr val="FFFFFF"/>
                </a:solidFill>
              </a:rPr>
              <a:t>GPS</a:t>
            </a:r>
            <a:endParaRPr sz="2800">
              <a:solidFill>
                <a:srgbClr val="FFFFFF"/>
              </a:solidFill>
            </a:endParaRPr>
          </a:p>
        </p:txBody>
      </p:sp>
      <p:sp>
        <p:nvSpPr>
          <p:cNvPr id="102" name="Google Shape;102;p19"/>
          <p:cNvSpPr txBox="1"/>
          <p:nvPr/>
        </p:nvSpPr>
        <p:spPr>
          <a:xfrm>
            <a:off x="0" y="850325"/>
            <a:ext cx="5865600" cy="2310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rgbClr val="000000"/>
              </a:buClr>
              <a:buSzPts val="1800"/>
              <a:buChar char="●"/>
            </a:pPr>
            <a:r>
              <a:rPr lang="en" sz="1800"/>
              <a:t>Took y-axis along the path and x-axis perpendicular to it.</a:t>
            </a:r>
            <a:endParaRPr sz="1800"/>
          </a:p>
          <a:p>
            <a:pPr marL="457200" lvl="0" indent="-342900" algn="just" rtl="0">
              <a:lnSpc>
                <a:spcPct val="115000"/>
              </a:lnSpc>
              <a:spcBef>
                <a:spcPts val="0"/>
              </a:spcBef>
              <a:spcAft>
                <a:spcPts val="0"/>
              </a:spcAft>
              <a:buClr>
                <a:srgbClr val="000000"/>
              </a:buClr>
              <a:buSzPts val="1800"/>
              <a:buChar char="●"/>
            </a:pPr>
            <a:r>
              <a:rPr lang="en" sz="1800"/>
              <a:t>Converted GPS data to these x-y coordinates by taking projections on these axes. </a:t>
            </a:r>
            <a:endParaRPr sz="1800"/>
          </a:p>
          <a:p>
            <a:pPr marL="457200" lvl="0" indent="-342900" algn="just" rtl="0">
              <a:lnSpc>
                <a:spcPct val="115000"/>
              </a:lnSpc>
              <a:spcBef>
                <a:spcPts val="0"/>
              </a:spcBef>
              <a:spcAft>
                <a:spcPts val="0"/>
              </a:spcAft>
              <a:buClr>
                <a:srgbClr val="000000"/>
              </a:buClr>
              <a:buSzPts val="1800"/>
              <a:buChar char="●"/>
            </a:pPr>
            <a:r>
              <a:rPr lang="en" sz="1800"/>
              <a:t>Used Haversine formula to calculate distance between two coordinates.</a:t>
            </a:r>
            <a:endParaRPr sz="1800"/>
          </a:p>
          <a:p>
            <a:pPr marL="457200" lvl="0" indent="0" algn="just" rtl="0">
              <a:lnSpc>
                <a:spcPct val="115000"/>
              </a:lnSpc>
              <a:spcBef>
                <a:spcPts val="1600"/>
              </a:spcBef>
              <a:spcAft>
                <a:spcPts val="1600"/>
              </a:spcAft>
              <a:buNone/>
            </a:pPr>
            <a:endParaRPr sz="1800"/>
          </a:p>
        </p:txBody>
      </p:sp>
      <p:sp>
        <p:nvSpPr>
          <p:cNvPr id="103" name="Google Shape;103;p19"/>
          <p:cNvSpPr txBox="1"/>
          <p:nvPr/>
        </p:nvSpPr>
        <p:spPr>
          <a:xfrm>
            <a:off x="0" y="2571750"/>
            <a:ext cx="5306700" cy="205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solidFill>
                <a:schemeClr val="dk2"/>
              </a:solidFill>
            </a:endParaRPr>
          </a:p>
          <a:p>
            <a:pPr marL="457200" lvl="0" indent="0" algn="l" rtl="0">
              <a:lnSpc>
                <a:spcPct val="115000"/>
              </a:lnSpc>
              <a:spcBef>
                <a:spcPts val="1600"/>
              </a:spcBef>
              <a:spcAft>
                <a:spcPts val="1600"/>
              </a:spcAft>
              <a:buNone/>
            </a:pPr>
            <a:endParaRPr sz="1800">
              <a:solidFill>
                <a:schemeClr val="dk2"/>
              </a:solidFill>
            </a:endParaRPr>
          </a:p>
        </p:txBody>
      </p:sp>
      <p:pic>
        <p:nvPicPr>
          <p:cNvPr id="104" name="Google Shape;104;p19"/>
          <p:cNvPicPr preferRelativeResize="0"/>
          <p:nvPr/>
        </p:nvPicPr>
        <p:blipFill>
          <a:blip r:embed="rId4">
            <a:alphaModFix/>
          </a:blip>
          <a:stretch>
            <a:fillRect/>
          </a:stretch>
        </p:blipFill>
        <p:spPr>
          <a:xfrm>
            <a:off x="123950" y="3161225"/>
            <a:ext cx="5487225" cy="1800225"/>
          </a:xfrm>
          <a:prstGeom prst="rect">
            <a:avLst/>
          </a:prstGeom>
          <a:noFill/>
          <a:ln>
            <a:noFill/>
          </a:ln>
        </p:spPr>
      </p:pic>
      <p:pic>
        <p:nvPicPr>
          <p:cNvPr id="105" name="Google Shape;105;p19"/>
          <p:cNvPicPr preferRelativeResize="0"/>
          <p:nvPr/>
        </p:nvPicPr>
        <p:blipFill>
          <a:blip r:embed="rId5">
            <a:alphaModFix/>
          </a:blip>
          <a:stretch>
            <a:fillRect/>
          </a:stretch>
        </p:blipFill>
        <p:spPr>
          <a:xfrm>
            <a:off x="6022600" y="2905100"/>
            <a:ext cx="2878414" cy="2125250"/>
          </a:xfrm>
          <a:prstGeom prst="rect">
            <a:avLst/>
          </a:prstGeom>
          <a:noFill/>
          <a:ln>
            <a:noFill/>
          </a:ln>
        </p:spPr>
      </p:pic>
      <p:pic>
        <p:nvPicPr>
          <p:cNvPr id="106" name="Google Shape;106;p19"/>
          <p:cNvPicPr preferRelativeResize="0"/>
          <p:nvPr/>
        </p:nvPicPr>
        <p:blipFill>
          <a:blip r:embed="rId6">
            <a:alphaModFix/>
          </a:blip>
          <a:stretch>
            <a:fillRect/>
          </a:stretch>
        </p:blipFill>
        <p:spPr>
          <a:xfrm>
            <a:off x="6022600" y="711000"/>
            <a:ext cx="2878426" cy="2197589"/>
          </a:xfrm>
          <a:prstGeom prst="rect">
            <a:avLst/>
          </a:prstGeom>
          <a:noFill/>
          <a:ln>
            <a:noFill/>
          </a:ln>
        </p:spPr>
      </p:pic>
      <p:pic>
        <p:nvPicPr>
          <p:cNvPr id="107" name="Google Shape;107;p19"/>
          <p:cNvPicPr preferRelativeResize="0"/>
          <p:nvPr/>
        </p:nvPicPr>
        <p:blipFill>
          <a:blip r:embed="rId7">
            <a:alphaModFix/>
          </a:blip>
          <a:stretch>
            <a:fillRect/>
          </a:stretch>
        </p:blipFill>
        <p:spPr>
          <a:xfrm>
            <a:off x="7290600" y="173950"/>
            <a:ext cx="1696626" cy="32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0" y="0"/>
            <a:ext cx="9144000" cy="6999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rgbClr val="FFFFFF"/>
                </a:solidFill>
              </a:rPr>
              <a:t>Accelerometer</a:t>
            </a:r>
            <a:endParaRPr>
              <a:solidFill>
                <a:srgbClr val="FFFFFF"/>
              </a:solidFill>
            </a:endParaRPr>
          </a:p>
        </p:txBody>
      </p:sp>
      <p:sp>
        <p:nvSpPr>
          <p:cNvPr id="113" name="Google Shape;113;p20"/>
          <p:cNvSpPr txBox="1">
            <a:spLocks noGrp="1"/>
          </p:cNvSpPr>
          <p:nvPr>
            <p:ph type="body" idx="1"/>
          </p:nvPr>
        </p:nvSpPr>
        <p:spPr>
          <a:xfrm>
            <a:off x="0" y="699900"/>
            <a:ext cx="9144000" cy="44436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Char char="●"/>
            </a:pPr>
            <a:r>
              <a:rPr lang="en">
                <a:solidFill>
                  <a:srgbClr val="000000"/>
                </a:solidFill>
              </a:rPr>
              <a:t>The accelerometer data is collected using a mobile’s sensor.</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The raw data from sensor has a lot of noise and gives an error of order 10^4.</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Thus the data has to be refined using offset, scaling and bias.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The offset and scale is calculated by keeping the sensor still.</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The bias of the sensor is modeled as a logarithmic function of time as bias tends to keep increasing as the time passes.</a:t>
            </a:r>
            <a:endParaRPr>
              <a:solidFill>
                <a:srgbClr val="000000"/>
              </a:solidFill>
            </a:endParaRPr>
          </a:p>
        </p:txBody>
      </p:sp>
      <p:pic>
        <p:nvPicPr>
          <p:cNvPr id="114" name="Google Shape;114;p20"/>
          <p:cNvPicPr preferRelativeResize="0"/>
          <p:nvPr/>
        </p:nvPicPr>
        <p:blipFill>
          <a:blip r:embed="rId4">
            <a:alphaModFix/>
          </a:blip>
          <a:stretch>
            <a:fillRect/>
          </a:stretch>
        </p:blipFill>
        <p:spPr>
          <a:xfrm>
            <a:off x="7290600" y="173950"/>
            <a:ext cx="1696626" cy="328300"/>
          </a:xfrm>
          <a:prstGeom prst="rect">
            <a:avLst/>
          </a:prstGeom>
          <a:noFill/>
          <a:ln>
            <a:noFill/>
          </a:ln>
        </p:spPr>
      </p:pic>
      <p:pic>
        <p:nvPicPr>
          <p:cNvPr id="115" name="Google Shape;115;p20"/>
          <p:cNvPicPr preferRelativeResize="0"/>
          <p:nvPr/>
        </p:nvPicPr>
        <p:blipFill>
          <a:blip r:embed="rId5">
            <a:alphaModFix/>
          </a:blip>
          <a:stretch>
            <a:fillRect/>
          </a:stretch>
        </p:blipFill>
        <p:spPr>
          <a:xfrm>
            <a:off x="1" y="3000244"/>
            <a:ext cx="2753248" cy="1079387"/>
          </a:xfrm>
          <a:prstGeom prst="rect">
            <a:avLst/>
          </a:prstGeom>
          <a:noFill/>
          <a:ln>
            <a:noFill/>
          </a:ln>
        </p:spPr>
      </p:pic>
      <p:pic>
        <p:nvPicPr>
          <p:cNvPr id="116" name="Google Shape;116;p20"/>
          <p:cNvPicPr preferRelativeResize="0"/>
          <p:nvPr/>
        </p:nvPicPr>
        <p:blipFill>
          <a:blip r:embed="rId6">
            <a:alphaModFix/>
          </a:blip>
          <a:stretch>
            <a:fillRect/>
          </a:stretch>
        </p:blipFill>
        <p:spPr>
          <a:xfrm>
            <a:off x="5868848" y="2662812"/>
            <a:ext cx="3104847" cy="2275714"/>
          </a:xfrm>
          <a:prstGeom prst="rect">
            <a:avLst/>
          </a:prstGeom>
          <a:noFill/>
          <a:ln>
            <a:noFill/>
          </a:ln>
        </p:spPr>
      </p:pic>
      <p:pic>
        <p:nvPicPr>
          <p:cNvPr id="2" name="Picture 1">
            <a:extLst>
              <a:ext uri="{FF2B5EF4-FFF2-40B4-BE49-F238E27FC236}">
                <a16:creationId xmlns:a16="http://schemas.microsoft.com/office/drawing/2014/main" id="{14A6BB65-740A-4E43-9BA7-35C83C5B83FD}"/>
              </a:ext>
            </a:extLst>
          </p:cNvPr>
          <p:cNvPicPr>
            <a:picLocks noChangeAspect="1"/>
          </p:cNvPicPr>
          <p:nvPr/>
        </p:nvPicPr>
        <p:blipFill>
          <a:blip r:embed="rId7"/>
          <a:stretch>
            <a:fillRect/>
          </a:stretch>
        </p:blipFill>
        <p:spPr>
          <a:xfrm>
            <a:off x="2617055" y="2662813"/>
            <a:ext cx="3251793" cy="22757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0" y="0"/>
            <a:ext cx="9144000" cy="722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rgbClr val="FFFFFF"/>
                </a:solidFill>
              </a:rPr>
              <a:t>Kalman Filter</a:t>
            </a:r>
            <a:endParaRPr>
              <a:solidFill>
                <a:srgbClr val="FFFFFF"/>
              </a:solidFill>
            </a:endParaRPr>
          </a:p>
        </p:txBody>
      </p:sp>
      <p:sp>
        <p:nvSpPr>
          <p:cNvPr id="122" name="Google Shape;122;p21"/>
          <p:cNvSpPr txBox="1">
            <a:spLocks noGrp="1"/>
          </p:cNvSpPr>
          <p:nvPr>
            <p:ph type="body" idx="1"/>
          </p:nvPr>
        </p:nvSpPr>
        <p:spPr>
          <a:xfrm>
            <a:off x="0" y="722100"/>
            <a:ext cx="9144000" cy="43215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endParaRPr>
              <a:solidFill>
                <a:srgbClr val="000000"/>
              </a:solidFill>
            </a:endParaRPr>
          </a:p>
          <a:p>
            <a:pPr marL="457200" lvl="0" indent="-342900" algn="just" rtl="0">
              <a:spcBef>
                <a:spcPts val="1600"/>
              </a:spcBef>
              <a:spcAft>
                <a:spcPts val="0"/>
              </a:spcAft>
              <a:buClr>
                <a:srgbClr val="000000"/>
              </a:buClr>
              <a:buSzPts val="1800"/>
              <a:buChar char="●"/>
            </a:pPr>
            <a:r>
              <a:rPr lang="en">
                <a:solidFill>
                  <a:srgbClr val="000000"/>
                </a:solidFill>
              </a:rPr>
              <a:t>The filter estimates the position and velocity in two dimensions.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The data from Accelerometer, GPS and ultrasonic sensor are used to estimate position while only accelerometer and Gps to estimate velocity.</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The covariance matrix and the kalman gain are initialized with suitable values and they convergy as the filter is running.</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The position and velocity estimates matches closely with the actual values.</a:t>
            </a:r>
            <a:endParaRPr>
              <a:solidFill>
                <a:srgbClr val="000000"/>
              </a:solidFill>
            </a:endParaRPr>
          </a:p>
          <a:p>
            <a:pPr marL="457200" lvl="0" indent="-342900" algn="just" rtl="0">
              <a:spcBef>
                <a:spcPts val="0"/>
              </a:spcBef>
              <a:spcAft>
                <a:spcPts val="0"/>
              </a:spcAft>
              <a:buClr>
                <a:srgbClr val="000000"/>
              </a:buClr>
              <a:buSzPts val="1800"/>
              <a:buChar char="●"/>
            </a:pPr>
            <a:r>
              <a:rPr lang="en">
                <a:solidFill>
                  <a:srgbClr val="000000"/>
                </a:solidFill>
              </a:rPr>
              <a:t>The results have saw like graph because the estimate tends to divert due the the noisy accelerometer measurements but is kept in check as soon as the GPS measurement comes in whose frequency is less.</a:t>
            </a:r>
            <a:endParaRPr>
              <a:solidFill>
                <a:srgbClr val="000000"/>
              </a:solidFill>
            </a:endParaRPr>
          </a:p>
        </p:txBody>
      </p:sp>
      <p:pic>
        <p:nvPicPr>
          <p:cNvPr id="123" name="Google Shape;123;p21"/>
          <p:cNvPicPr preferRelativeResize="0"/>
          <p:nvPr/>
        </p:nvPicPr>
        <p:blipFill>
          <a:blip r:embed="rId4">
            <a:alphaModFix/>
          </a:blip>
          <a:stretch>
            <a:fillRect/>
          </a:stretch>
        </p:blipFill>
        <p:spPr>
          <a:xfrm>
            <a:off x="7290600" y="173950"/>
            <a:ext cx="1696626" cy="328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935</Words>
  <Application>Microsoft Office PowerPoint</Application>
  <PresentationFormat>On-screen Show (16:9)</PresentationFormat>
  <Paragraphs>109</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Merriweather</vt:lpstr>
      <vt:lpstr>Simple Light</vt:lpstr>
      <vt:lpstr>State Estimation using IMU, GPS and Ultrasonic sensor</vt:lpstr>
      <vt:lpstr>PowerPoint Presentation</vt:lpstr>
      <vt:lpstr>PowerPoint Presentation</vt:lpstr>
      <vt:lpstr>PowerPoint Presentation</vt:lpstr>
      <vt:lpstr>PowerPoint Presentation</vt:lpstr>
      <vt:lpstr>PowerPoint Presentation</vt:lpstr>
      <vt:lpstr>PowerPoint Presentation</vt:lpstr>
      <vt:lpstr>Accelerometer</vt:lpstr>
      <vt:lpstr>Kalman Filter</vt:lpstr>
      <vt:lpstr>PowerPoint Presentation</vt:lpstr>
      <vt:lpstr>Bayesian Filter</vt:lpstr>
      <vt:lpstr>PowerPoint Presentation</vt:lpstr>
      <vt:lpstr>Particle Filter</vt:lpstr>
      <vt:lpstr>PowerPoint Presentation</vt:lpstr>
      <vt:lpstr>PowerPoint Presentation</vt:lpstr>
      <vt:lpstr>Comparison of Filters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Estimation using IMU, GPS and Ultrasonic sensor</dc:title>
  <cp:lastModifiedBy>sumil sood</cp:lastModifiedBy>
  <cp:revision>1</cp:revision>
  <dcterms:modified xsi:type="dcterms:W3CDTF">2020-04-22T02:32:14Z</dcterms:modified>
</cp:coreProperties>
</file>