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8" r:id="rId4"/>
    <p:sldId id="266" r:id="rId5"/>
    <p:sldId id="257" r:id="rId6"/>
    <p:sldId id="265" r:id="rId7"/>
    <p:sldId id="259" r:id="rId8"/>
    <p:sldId id="267" r:id="rId9"/>
    <p:sldId id="261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A6"/>
    <a:srgbClr val="00205B"/>
    <a:srgbClr val="003E7E"/>
    <a:srgbClr val="B7BF10"/>
    <a:srgbClr val="87B43A"/>
    <a:srgbClr val="4EB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6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DB03A-EA30-4E66-B68F-AA5CE809A0E6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077E1-94FC-48A2-90BA-1010A28D9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10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sensor background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1868" y="1687397"/>
            <a:ext cx="7591894" cy="691735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1867" y="2482831"/>
            <a:ext cx="7591895" cy="411198"/>
          </a:xfr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7837" y="6321600"/>
            <a:ext cx="2743200" cy="36512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4400" y="6321600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35" y="72000"/>
            <a:ext cx="3635969" cy="1510720"/>
          </a:xfrm>
          <a:prstGeom prst="rect">
            <a:avLst/>
          </a:prstGeom>
        </p:spPr>
      </p:pic>
      <p:sp>
        <p:nvSpPr>
          <p:cNvPr id="8" name="Snip Single Corner Rectangle 7"/>
          <p:cNvSpPr/>
          <p:nvPr userDrawn="1"/>
        </p:nvSpPr>
        <p:spPr>
          <a:xfrm>
            <a:off x="0" y="5722434"/>
            <a:ext cx="4073912" cy="1135566"/>
          </a:xfrm>
          <a:prstGeom prst="snip1Rect">
            <a:avLst>
              <a:gd name="adj" fmla="val 41162"/>
            </a:avLst>
          </a:prstGeom>
          <a:solidFill>
            <a:srgbClr val="00205B"/>
          </a:solidFill>
          <a:ln>
            <a:solidFill>
              <a:srgbClr val="002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solidFill>
                  <a:schemeClr val="tx1"/>
                </a:solidFill>
              </a:rPr>
              <a:t>©2015</a:t>
            </a:r>
            <a:r>
              <a:rPr lang="en-GB" sz="1800" baseline="0" dirty="0">
                <a:solidFill>
                  <a:schemeClr val="tx1"/>
                </a:solidFill>
              </a:rPr>
              <a:t> Fozmula Limited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/>
          <a:srcRect b="54965"/>
          <a:stretch/>
        </p:blipFill>
        <p:spPr>
          <a:xfrm>
            <a:off x="581711" y="5973431"/>
            <a:ext cx="2731245" cy="3212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230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7894548" y="6230940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8955" y="6230940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7189" y="623094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3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- Foz Green Background">
    <p:bg>
      <p:bgPr>
        <a:solidFill>
          <a:srgbClr val="B7BF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230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7894548" y="623094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8955" y="6230940"/>
            <a:ext cx="623930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2015 Fozmula Ltd.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7189" y="6230940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648955" y="108000"/>
            <a:ext cx="4408820" cy="1512570"/>
            <a:chOff x="648955" y="108000"/>
            <a:chExt cx="4408820" cy="1512570"/>
          </a:xfrm>
        </p:grpSpPr>
        <p:sp>
          <p:nvSpPr>
            <p:cNvPr id="9" name="Snip Single Corner Rectangle 8"/>
            <p:cNvSpPr/>
            <p:nvPr userDrawn="1"/>
          </p:nvSpPr>
          <p:spPr>
            <a:xfrm>
              <a:off x="648955" y="108000"/>
              <a:ext cx="4408820" cy="1512570"/>
            </a:xfrm>
            <a:prstGeom prst="snip1Rect">
              <a:avLst>
                <a:gd name="adj" fmla="val 11362"/>
              </a:avLst>
            </a:prstGeom>
            <a:solidFill>
              <a:srgbClr val="B7B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261" y="343021"/>
              <a:ext cx="1845514" cy="76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54249" y="108001"/>
            <a:ext cx="4403526" cy="1512569"/>
          </a:xfrm>
          <a:prstGeom prst="snip1Rect">
            <a:avLst>
              <a:gd name="adj" fmla="val 12394"/>
            </a:avLst>
          </a:prstGeom>
          <a:noFill/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5142369" y="107999"/>
            <a:ext cx="6395910" cy="582607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654249" y="2040481"/>
            <a:ext cx="4403526" cy="38935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4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648955" y="108000"/>
            <a:ext cx="4408820" cy="1512570"/>
            <a:chOff x="648955" y="108000"/>
            <a:chExt cx="4408820" cy="1512570"/>
          </a:xfrm>
        </p:grpSpPr>
        <p:sp>
          <p:nvSpPr>
            <p:cNvPr id="9" name="Snip Single Corner Rectangle 8"/>
            <p:cNvSpPr/>
            <p:nvPr userDrawn="1"/>
          </p:nvSpPr>
          <p:spPr>
            <a:xfrm>
              <a:off x="648955" y="108000"/>
              <a:ext cx="4408820" cy="1512570"/>
            </a:xfrm>
            <a:prstGeom prst="snip1Rect">
              <a:avLst>
                <a:gd name="adj" fmla="val 11362"/>
              </a:avLst>
            </a:prstGeom>
            <a:solidFill>
              <a:srgbClr val="B7B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261" y="343021"/>
              <a:ext cx="1845514" cy="76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54249" y="108001"/>
            <a:ext cx="4403526" cy="1512569"/>
          </a:xfrm>
          <a:prstGeom prst="snip1Rect">
            <a:avLst>
              <a:gd name="adj" fmla="val 12394"/>
            </a:avLst>
          </a:prstGeom>
          <a:noFill/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48954" y="1756302"/>
            <a:ext cx="10889324" cy="431350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5386812" y="130162"/>
            <a:ext cx="6151466" cy="149040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4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1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 userDrawn="1">
            <p:ph type="pic" idx="1"/>
          </p:nvPr>
        </p:nvSpPr>
        <p:spPr>
          <a:xfrm>
            <a:off x="5205743" y="72000"/>
            <a:ext cx="6480000" cy="59760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648956" y="1897060"/>
            <a:ext cx="4408820" cy="414280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4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48955" y="108000"/>
            <a:ext cx="4408820" cy="1512570"/>
            <a:chOff x="648955" y="108000"/>
            <a:chExt cx="4408820" cy="1512570"/>
          </a:xfrm>
        </p:grpSpPr>
        <p:sp>
          <p:nvSpPr>
            <p:cNvPr id="16" name="Snip Single Corner Rectangle 15"/>
            <p:cNvSpPr/>
            <p:nvPr userDrawn="1"/>
          </p:nvSpPr>
          <p:spPr>
            <a:xfrm>
              <a:off x="648955" y="108000"/>
              <a:ext cx="4408820" cy="1512570"/>
            </a:xfrm>
            <a:prstGeom prst="snip1Rect">
              <a:avLst>
                <a:gd name="adj" fmla="val 11362"/>
              </a:avLst>
            </a:prstGeom>
            <a:solidFill>
              <a:srgbClr val="B7B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261" y="343021"/>
              <a:ext cx="1845514" cy="76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54249" y="108001"/>
            <a:ext cx="4403526" cy="1512569"/>
          </a:xfrm>
          <a:prstGeom prst="snip1Rect">
            <a:avLst>
              <a:gd name="adj" fmla="val 12394"/>
            </a:avLst>
          </a:prstGeom>
          <a:noFill/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 userDrawn="1">
            <p:ph type="pic" idx="1"/>
          </p:nvPr>
        </p:nvSpPr>
        <p:spPr>
          <a:xfrm>
            <a:off x="648954" y="1714500"/>
            <a:ext cx="10800000" cy="4419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5215467" y="108001"/>
            <a:ext cx="6233487" cy="151257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4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8955" y="108000"/>
            <a:ext cx="4408820" cy="1512570"/>
            <a:chOff x="648955" y="108000"/>
            <a:chExt cx="4408820" cy="1512570"/>
          </a:xfrm>
        </p:grpSpPr>
        <p:sp>
          <p:nvSpPr>
            <p:cNvPr id="19" name="Snip Single Corner Rectangle 18"/>
            <p:cNvSpPr/>
            <p:nvPr userDrawn="1"/>
          </p:nvSpPr>
          <p:spPr>
            <a:xfrm>
              <a:off x="648955" y="108000"/>
              <a:ext cx="4408820" cy="1512570"/>
            </a:xfrm>
            <a:prstGeom prst="snip1Rect">
              <a:avLst>
                <a:gd name="adj" fmla="val 11362"/>
              </a:avLst>
            </a:prstGeom>
            <a:solidFill>
              <a:srgbClr val="B7B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261" y="343021"/>
              <a:ext cx="1845514" cy="76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54249" y="108001"/>
            <a:ext cx="4403526" cy="1512569"/>
          </a:xfrm>
          <a:prstGeom prst="snip1Rect">
            <a:avLst>
              <a:gd name="adj" fmla="val 12394"/>
            </a:avLst>
          </a:prstGeom>
          <a:noFill/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92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5264" y="4077335"/>
            <a:ext cx="10800000" cy="1008000"/>
            <a:chOff x="1141365" y="4039235"/>
            <a:chExt cx="10800000" cy="1008000"/>
          </a:xfrm>
        </p:grpSpPr>
        <p:sp>
          <p:nvSpPr>
            <p:cNvPr id="9" name="Snip Single Corner Rectangle 8"/>
            <p:cNvSpPr/>
            <p:nvPr userDrawn="1"/>
          </p:nvSpPr>
          <p:spPr>
            <a:xfrm>
              <a:off x="1141365" y="4039235"/>
              <a:ext cx="10800000" cy="1008000"/>
            </a:xfrm>
            <a:prstGeom prst="snip1Rect">
              <a:avLst>
                <a:gd name="adj" fmla="val 23719"/>
              </a:avLst>
            </a:prstGeom>
            <a:solidFill>
              <a:srgbClr val="B7B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9541" y="4278270"/>
              <a:ext cx="1845514" cy="76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48954" y="4077335"/>
            <a:ext cx="10800000" cy="1008000"/>
          </a:xfrm>
          <a:prstGeom prst="snip1Rect">
            <a:avLst>
              <a:gd name="adj" fmla="val 23173"/>
            </a:avLst>
          </a:prstGeom>
          <a:noFill/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 userDrawn="1">
            <p:ph type="pic" idx="1"/>
          </p:nvPr>
        </p:nvSpPr>
        <p:spPr>
          <a:xfrm>
            <a:off x="648955" y="392579"/>
            <a:ext cx="10800000" cy="3595271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655263" y="5162120"/>
            <a:ext cx="10800000" cy="68247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93640" y="596455"/>
            <a:ext cx="10800000" cy="3452117"/>
            <a:chOff x="1141410" y="595902"/>
            <a:chExt cx="10800000" cy="3452117"/>
          </a:xfrm>
        </p:grpSpPr>
        <p:sp>
          <p:nvSpPr>
            <p:cNvPr id="3" name="Snip Single Corner Rectangle 2"/>
            <p:cNvSpPr/>
            <p:nvPr userDrawn="1"/>
          </p:nvSpPr>
          <p:spPr>
            <a:xfrm>
              <a:off x="1141410" y="595902"/>
              <a:ext cx="10800000" cy="3452117"/>
            </a:xfrm>
            <a:prstGeom prst="snip1Rect">
              <a:avLst>
                <a:gd name="adj" fmla="val 6846"/>
              </a:avLst>
            </a:prstGeom>
            <a:solidFill>
              <a:srgbClr val="B7B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5896" y="838215"/>
              <a:ext cx="1845514" cy="76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0" y="596455"/>
            <a:ext cx="10800000" cy="3429000"/>
          </a:xfrm>
          <a:prstGeom prst="snip1Rect">
            <a:avLst>
              <a:gd name="adj" fmla="val 6857"/>
            </a:avLst>
          </a:prstGeom>
          <a:noFill/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693640" y="4419600"/>
            <a:ext cx="1080000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446213" y="606175"/>
            <a:ext cx="9302752" cy="2759382"/>
            <a:chOff x="1446213" y="606175"/>
            <a:chExt cx="9302752" cy="2759382"/>
          </a:xfrm>
        </p:grpSpPr>
        <p:sp>
          <p:nvSpPr>
            <p:cNvPr id="3" name="Snip Single Corner Rectangle 2"/>
            <p:cNvSpPr/>
            <p:nvPr userDrawn="1"/>
          </p:nvSpPr>
          <p:spPr>
            <a:xfrm>
              <a:off x="1446213" y="606175"/>
              <a:ext cx="9302752" cy="2759382"/>
            </a:xfrm>
            <a:prstGeom prst="snip1Rect">
              <a:avLst>
                <a:gd name="adj" fmla="val 7731"/>
              </a:avLst>
            </a:prstGeom>
            <a:solidFill>
              <a:srgbClr val="B7B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3451" y="825759"/>
              <a:ext cx="1845514" cy="76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  <a:prstGeom prst="snip1Rect">
            <a:avLst>
              <a:gd name="adj" fmla="val 8052"/>
            </a:avLst>
          </a:prstGeom>
          <a:noFill/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794" y="4348478"/>
            <a:ext cx="10800000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 userDrawn="1"/>
        </p:nvSpPr>
        <p:spPr>
          <a:xfrm>
            <a:off x="696000" y="2072495"/>
            <a:ext cx="10799158" cy="2520630"/>
          </a:xfrm>
          <a:prstGeom prst="snip1Rect">
            <a:avLst>
              <a:gd name="adj" fmla="val 9738"/>
            </a:avLst>
          </a:prstGeom>
          <a:solidFill>
            <a:srgbClr val="B7B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158" y="2076893"/>
            <a:ext cx="10799999" cy="2511835"/>
          </a:xfrm>
          <a:prstGeom prst="snip1Rect">
            <a:avLst>
              <a:gd name="adj" fmla="val 9852"/>
            </a:avLst>
          </a:prstGeom>
          <a:noFill/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158" y="4613400"/>
            <a:ext cx="10800000" cy="1140644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644" y="2332524"/>
            <a:ext cx="1845514" cy="76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3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Fozmula Green">
    <p:bg>
      <p:bgPr>
        <a:solidFill>
          <a:srgbClr val="B7BF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5600" y="6321600"/>
            <a:ext cx="2743200" cy="36512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4400" y="6321600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35" y="72000"/>
            <a:ext cx="3635969" cy="1510720"/>
          </a:xfrm>
          <a:prstGeom prst="rect">
            <a:avLst/>
          </a:prstGeom>
        </p:spPr>
      </p:pic>
      <p:sp>
        <p:nvSpPr>
          <p:cNvPr id="8" name="Snip Single Corner Rectangle 7"/>
          <p:cNvSpPr/>
          <p:nvPr userDrawn="1"/>
        </p:nvSpPr>
        <p:spPr>
          <a:xfrm>
            <a:off x="0" y="5722434"/>
            <a:ext cx="4073912" cy="1135566"/>
          </a:xfrm>
          <a:prstGeom prst="snip1Rect">
            <a:avLst>
              <a:gd name="adj" fmla="val 41162"/>
            </a:avLst>
          </a:prstGeom>
          <a:solidFill>
            <a:srgbClr val="00205B"/>
          </a:solidFill>
          <a:ln>
            <a:solidFill>
              <a:srgbClr val="002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©2015</a:t>
            </a:r>
            <a:r>
              <a:rPr lang="en-GB" sz="1800" baseline="0" dirty="0">
                <a:solidFill>
                  <a:schemeClr val="tx1"/>
                </a:solidFill>
              </a:rPr>
              <a:t> Fozmula Limited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/>
          <a:srcRect b="53820"/>
          <a:stretch/>
        </p:blipFill>
        <p:spPr>
          <a:xfrm>
            <a:off x="581711" y="5973431"/>
            <a:ext cx="2731245" cy="32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5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40745" y="2169638"/>
            <a:ext cx="3460288" cy="685800"/>
          </a:xfrm>
          <a:solidFill>
            <a:srgbClr val="B7BF10"/>
          </a:solidFill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 userDrawn="1">
            <p:ph type="body" sz="half" idx="15"/>
          </p:nvPr>
        </p:nvSpPr>
        <p:spPr>
          <a:xfrm>
            <a:off x="643152" y="2855438"/>
            <a:ext cx="3458926" cy="30960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4382516" y="2169638"/>
            <a:ext cx="3446743" cy="685800"/>
          </a:xfrm>
          <a:solidFill>
            <a:srgbClr val="B7BF10"/>
          </a:solidFill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 userDrawn="1">
            <p:ph type="body" sz="half" idx="16"/>
          </p:nvPr>
        </p:nvSpPr>
        <p:spPr>
          <a:xfrm>
            <a:off x="4382515" y="2855438"/>
            <a:ext cx="3449151" cy="30960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99143" y="2169638"/>
            <a:ext cx="3458198" cy="685800"/>
          </a:xfrm>
          <a:solidFill>
            <a:srgbClr val="B7BF10"/>
          </a:solidFill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 userDrawn="1">
            <p:ph type="body" sz="half" idx="17"/>
          </p:nvPr>
        </p:nvSpPr>
        <p:spPr>
          <a:xfrm>
            <a:off x="8102599" y="2855438"/>
            <a:ext cx="3454742" cy="30960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631495" y="72000"/>
            <a:ext cx="10929010" cy="1905000"/>
            <a:chOff x="114300" y="72000"/>
            <a:chExt cx="10929010" cy="1905000"/>
          </a:xfrm>
          <a:solidFill>
            <a:srgbClr val="B7BF10"/>
          </a:solidFill>
        </p:grpSpPr>
        <p:sp>
          <p:nvSpPr>
            <p:cNvPr id="17" name="Snip Single Corner Rectangle 16"/>
            <p:cNvSpPr/>
            <p:nvPr userDrawn="1"/>
          </p:nvSpPr>
          <p:spPr>
            <a:xfrm>
              <a:off x="114300" y="72000"/>
              <a:ext cx="10929009" cy="1905000"/>
            </a:xfrm>
            <a:prstGeom prst="snip1Rect">
              <a:avLst>
                <a:gd name="adj" fmla="val 118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7796" y="310892"/>
              <a:ext cx="1845514" cy="7689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48955" y="72000"/>
            <a:ext cx="10911548" cy="1905000"/>
          </a:xfrm>
          <a:prstGeom prst="snip1Rect">
            <a:avLst>
              <a:gd name="adj" fmla="val 12559"/>
            </a:avLst>
          </a:prstGeo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31495" y="72000"/>
            <a:ext cx="10929010" cy="1905000"/>
            <a:chOff x="114300" y="72000"/>
            <a:chExt cx="10929010" cy="1905000"/>
          </a:xfrm>
          <a:solidFill>
            <a:srgbClr val="B7BF10"/>
          </a:solidFill>
        </p:grpSpPr>
        <p:sp>
          <p:nvSpPr>
            <p:cNvPr id="2" name="Snip Single Corner Rectangle 1"/>
            <p:cNvSpPr/>
            <p:nvPr userDrawn="1"/>
          </p:nvSpPr>
          <p:spPr>
            <a:xfrm>
              <a:off x="114300" y="72000"/>
              <a:ext cx="10929009" cy="1905000"/>
            </a:xfrm>
            <a:prstGeom prst="snip1Rect">
              <a:avLst>
                <a:gd name="adj" fmla="val 118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7796" y="310892"/>
              <a:ext cx="1845514" cy="7689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Title 1"/>
          <p:cNvSpPr>
            <a:spLocks noGrp="1"/>
          </p:cNvSpPr>
          <p:nvPr userDrawn="1">
            <p:ph type="title"/>
          </p:nvPr>
        </p:nvSpPr>
        <p:spPr>
          <a:xfrm>
            <a:off x="648955" y="72000"/>
            <a:ext cx="10911548" cy="1905000"/>
          </a:xfrm>
          <a:prstGeom prst="snip1Rect">
            <a:avLst>
              <a:gd name="adj" fmla="val 12559"/>
            </a:avLst>
          </a:prstGeo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31493" y="4230258"/>
            <a:ext cx="3528000" cy="612000"/>
          </a:xfrm>
          <a:solidFill>
            <a:srgbClr val="B7BF10"/>
          </a:solidFill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 userDrawn="1">
            <p:ph type="pic" idx="15"/>
          </p:nvPr>
        </p:nvSpPr>
        <p:spPr>
          <a:xfrm>
            <a:off x="631493" y="2257629"/>
            <a:ext cx="3547471" cy="1692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631493" y="4842257"/>
            <a:ext cx="3528000" cy="116801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4320360" y="4230258"/>
            <a:ext cx="3528000" cy="612000"/>
          </a:xfrm>
          <a:solidFill>
            <a:srgbClr val="B7BF10"/>
          </a:solidFill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lang="en-US" sz="2000" b="0" kern="1200" cap="all" baseline="0" dirty="0" smtClean="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 userDrawn="1">
            <p:ph type="pic" idx="21"/>
          </p:nvPr>
        </p:nvSpPr>
        <p:spPr>
          <a:xfrm>
            <a:off x="4320360" y="2257629"/>
            <a:ext cx="3551579" cy="1692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320360" y="4842257"/>
            <a:ext cx="3528000" cy="116801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13333" y="4230258"/>
            <a:ext cx="3528000" cy="612000"/>
          </a:xfrm>
          <a:solidFill>
            <a:srgbClr val="B7BF10"/>
          </a:solidFill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 userDrawn="1">
            <p:ph type="pic" idx="22"/>
          </p:nvPr>
        </p:nvSpPr>
        <p:spPr>
          <a:xfrm>
            <a:off x="8013333" y="2257629"/>
            <a:ext cx="3547170" cy="1692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0"/>
          </p:nvPr>
        </p:nvSpPr>
        <p:spPr>
          <a:xfrm>
            <a:off x="8013333" y="4842257"/>
            <a:ext cx="3528000" cy="116801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 userDrawn="1"/>
        </p:nvSpPr>
        <p:spPr>
          <a:xfrm>
            <a:off x="684360" y="71999"/>
            <a:ext cx="10800000" cy="1008000"/>
          </a:xfrm>
          <a:prstGeom prst="snip1Rect">
            <a:avLst>
              <a:gd name="adj" fmla="val 11828"/>
            </a:avLst>
          </a:prstGeom>
          <a:solidFill>
            <a:srgbClr val="B7B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846" y="196279"/>
            <a:ext cx="1845514" cy="768964"/>
          </a:xfrm>
          <a:prstGeom prst="rect">
            <a:avLst/>
          </a:prstGeom>
          <a:solidFill>
            <a:srgbClr val="B7BF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 userDrawn="1">
            <p:ph type="title"/>
          </p:nvPr>
        </p:nvSpPr>
        <p:spPr>
          <a:xfrm>
            <a:off x="684360" y="72000"/>
            <a:ext cx="10800000" cy="1008000"/>
          </a:xfrm>
          <a:prstGeom prst="snip1Rect">
            <a:avLst>
              <a:gd name="adj" fmla="val 12559"/>
            </a:avLst>
          </a:prstGeo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8438" y="5001783"/>
            <a:ext cx="3528000" cy="612000"/>
          </a:xfrm>
          <a:solidFill>
            <a:srgbClr val="B7BF10"/>
          </a:solidFill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 userDrawn="1">
            <p:ph type="pic" idx="15"/>
          </p:nvPr>
        </p:nvSpPr>
        <p:spPr>
          <a:xfrm>
            <a:off x="631493" y="1275264"/>
            <a:ext cx="3547471" cy="3531254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631493" y="5613783"/>
            <a:ext cx="3528000" cy="52031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4317305" y="5001783"/>
            <a:ext cx="3528000" cy="612000"/>
          </a:xfrm>
          <a:solidFill>
            <a:srgbClr val="B7BF10"/>
          </a:solidFill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lang="en-US" sz="2000" b="0" kern="1200" cap="all" baseline="0" dirty="0" smtClean="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 userDrawn="1">
            <p:ph type="pic" idx="21"/>
          </p:nvPr>
        </p:nvSpPr>
        <p:spPr>
          <a:xfrm>
            <a:off x="4320360" y="1275264"/>
            <a:ext cx="3551579" cy="3531254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320360" y="5613783"/>
            <a:ext cx="3528000" cy="52031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10278" y="5001783"/>
            <a:ext cx="3528000" cy="612000"/>
          </a:xfrm>
          <a:solidFill>
            <a:srgbClr val="B7BF10"/>
          </a:solidFill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 userDrawn="1">
            <p:ph type="pic" idx="22"/>
          </p:nvPr>
        </p:nvSpPr>
        <p:spPr>
          <a:xfrm>
            <a:off x="8013333" y="1275264"/>
            <a:ext cx="3547170" cy="3531254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0"/>
          </p:nvPr>
        </p:nvSpPr>
        <p:spPr>
          <a:xfrm>
            <a:off x="8013333" y="5613783"/>
            <a:ext cx="3528000" cy="52031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14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72000"/>
            <a:ext cx="11811000" cy="1010069"/>
            <a:chOff x="0" y="616450"/>
            <a:chExt cx="11811000" cy="1010069"/>
          </a:xfrm>
          <a:solidFill>
            <a:srgbClr val="B7BF10"/>
          </a:solidFill>
        </p:grpSpPr>
        <p:sp>
          <p:nvSpPr>
            <p:cNvPr id="8" name="Snip Single Corner Rectangle 7"/>
            <p:cNvSpPr/>
            <p:nvPr userDrawn="1"/>
          </p:nvSpPr>
          <p:spPr>
            <a:xfrm>
              <a:off x="0" y="616450"/>
              <a:ext cx="11811000" cy="1010069"/>
            </a:xfrm>
            <a:prstGeom prst="snip1Rect">
              <a:avLst>
                <a:gd name="adj" fmla="val 236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5486" y="857554"/>
              <a:ext cx="1845514" cy="7689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0" y="72000"/>
            <a:ext cx="11811000" cy="1008000"/>
          </a:xfr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 userDrawn="1">
            <p:ph type="body" orient="vert" idx="1"/>
          </p:nvPr>
        </p:nvSpPr>
        <p:spPr>
          <a:xfrm>
            <a:off x="1141412" y="1321104"/>
            <a:ext cx="9905999" cy="462249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7456921" y="6149978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141412" y="6149977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276322" y="614997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9042401" y="609600"/>
            <a:ext cx="2005009" cy="5181603"/>
            <a:chOff x="9042401" y="609600"/>
            <a:chExt cx="2005009" cy="5181603"/>
          </a:xfrm>
          <a:solidFill>
            <a:srgbClr val="B7BF10"/>
          </a:solidFill>
        </p:grpSpPr>
        <p:sp>
          <p:nvSpPr>
            <p:cNvPr id="8" name="Snip Single Corner Rectangle 7"/>
            <p:cNvSpPr/>
            <p:nvPr userDrawn="1"/>
          </p:nvSpPr>
          <p:spPr>
            <a:xfrm rot="5400000">
              <a:off x="7454104" y="2197897"/>
              <a:ext cx="5181603" cy="2005009"/>
            </a:xfrm>
            <a:prstGeom prst="snip1Rect">
              <a:avLst>
                <a:gd name="adj" fmla="val 132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460939" y="4483964"/>
              <a:ext cx="1845514" cy="7689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Vertical Title 1"/>
          <p:cNvSpPr>
            <a:spLocks noGrp="1"/>
          </p:cNvSpPr>
          <p:nvPr userDrawn="1">
            <p:ph type="title" orient="vert"/>
          </p:nvPr>
        </p:nvSpPr>
        <p:spPr>
          <a:xfrm flipV="1">
            <a:off x="9042401" y="609601"/>
            <a:ext cx="2005011" cy="5181601"/>
          </a:xfrm>
          <a:prstGeom prst="snip1Rect">
            <a:avLst>
              <a:gd name="adj" fmla="val 13804"/>
            </a:avLst>
          </a:prstGeom>
          <a:noFill/>
        </p:spPr>
        <p:txBody>
          <a:bodyPr vert="vert27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 userDrawn="1"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145278"/>
            <a:ext cx="10800000" cy="498882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6321428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6000" y="6321427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4911" y="632142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2000"/>
            <a:ext cx="10800000" cy="1008000"/>
            <a:chOff x="0" y="72000"/>
            <a:chExt cx="10800000" cy="1008000"/>
          </a:xfrm>
        </p:grpSpPr>
        <p:sp>
          <p:nvSpPr>
            <p:cNvPr id="7" name="Snip Single Corner Rectangle 6"/>
            <p:cNvSpPr/>
            <p:nvPr userDrawn="1"/>
          </p:nvSpPr>
          <p:spPr>
            <a:xfrm>
              <a:off x="0" y="72000"/>
              <a:ext cx="10800000" cy="1008000"/>
            </a:xfrm>
            <a:prstGeom prst="snip1Rect">
              <a:avLst>
                <a:gd name="adj" fmla="val 23802"/>
              </a:avLst>
            </a:prstGeom>
            <a:solidFill>
              <a:srgbClr val="B7B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10" name="Picture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4486" y="311036"/>
              <a:ext cx="1845514" cy="76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0" y="72000"/>
            <a:ext cx="10800000" cy="1040639"/>
          </a:xfrm>
          <a:prstGeom prst="snip1Rect">
            <a:avLst>
              <a:gd name="adj" fmla="val 24125"/>
            </a:avLst>
          </a:prstGeo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695999" y="1419227"/>
            <a:ext cx="10800000" cy="2852737"/>
            <a:chOff x="695999" y="1419227"/>
            <a:chExt cx="10800000" cy="2852737"/>
          </a:xfrm>
        </p:grpSpPr>
        <p:sp>
          <p:nvSpPr>
            <p:cNvPr id="7" name="Snip Single Corner Rectangle 6"/>
            <p:cNvSpPr/>
            <p:nvPr userDrawn="1"/>
          </p:nvSpPr>
          <p:spPr>
            <a:xfrm>
              <a:off x="695999" y="1419227"/>
              <a:ext cx="10800000" cy="2852737"/>
            </a:xfrm>
            <a:prstGeom prst="snip1Rect">
              <a:avLst>
                <a:gd name="adj" fmla="val 10184"/>
              </a:avLst>
            </a:prstGeom>
            <a:solidFill>
              <a:srgbClr val="B7B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0485" y="1715674"/>
              <a:ext cx="1845514" cy="76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95999" y="1419227"/>
            <a:ext cx="10800000" cy="2852737"/>
          </a:xfrm>
          <a:prstGeom prst="snip1Rect">
            <a:avLst>
              <a:gd name="adj" fmla="val 10405"/>
            </a:avLst>
          </a:prstGeom>
          <a:noFill/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95999" y="4421279"/>
            <a:ext cx="10800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effectLst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2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 userDrawn="1"/>
        </p:nvSpPr>
        <p:spPr>
          <a:xfrm>
            <a:off x="0" y="72000"/>
            <a:ext cx="10800000" cy="1008000"/>
          </a:xfrm>
          <a:prstGeom prst="snip1Rect">
            <a:avLst>
              <a:gd name="adj" fmla="val 23802"/>
            </a:avLst>
          </a:prstGeom>
          <a:solidFill>
            <a:srgbClr val="B7B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486" y="311036"/>
            <a:ext cx="1845514" cy="76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0" y="72000"/>
            <a:ext cx="10800000" cy="1008000"/>
          </a:xfr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648954" y="1304924"/>
            <a:ext cx="5220000" cy="4500000"/>
          </a:xfrm>
        </p:spPr>
        <p:txBody>
          <a:bodyPr/>
          <a:lstStyle>
            <a:lvl1pPr indent="-216000">
              <a:defRPr/>
            </a:lvl1pPr>
            <a:lvl2pPr indent="-216000">
              <a:defRPr/>
            </a:lvl2pPr>
            <a:lvl3pPr indent="-216000">
              <a:defRPr/>
            </a:lvl3pPr>
            <a:lvl4pPr indent="-216000">
              <a:defRPr/>
            </a:lvl4pPr>
            <a:lvl5pPr indent="-216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318278" y="1304924"/>
            <a:ext cx="5220000" cy="4500000"/>
          </a:xfrm>
          <a:ln>
            <a:noFill/>
          </a:ln>
        </p:spPr>
        <p:txBody>
          <a:bodyPr/>
          <a:lstStyle>
            <a:lvl1pPr indent="-216000">
              <a:defRPr>
                <a:solidFill>
                  <a:schemeClr val="bg1"/>
                </a:solidFill>
              </a:defRPr>
            </a:lvl1pPr>
            <a:lvl2pPr indent="-216000">
              <a:defRPr>
                <a:solidFill>
                  <a:schemeClr val="bg1"/>
                </a:solidFill>
              </a:defRPr>
            </a:lvl2pPr>
            <a:lvl3pPr indent="-216000">
              <a:defRPr>
                <a:solidFill>
                  <a:schemeClr val="bg1"/>
                </a:solidFill>
              </a:defRPr>
            </a:lvl3pPr>
            <a:lvl4pPr indent="-216000">
              <a:defRPr>
                <a:solidFill>
                  <a:schemeClr val="bg1"/>
                </a:solidFill>
              </a:defRPr>
            </a:lvl4pPr>
            <a:lvl5pPr indent="-2160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648955" y="72000"/>
            <a:ext cx="10800000" cy="1477961"/>
            <a:chOff x="648955" y="72000"/>
            <a:chExt cx="10800000" cy="1477961"/>
          </a:xfrm>
        </p:grpSpPr>
        <p:sp>
          <p:nvSpPr>
            <p:cNvPr id="10" name="Snip Single Corner Rectangle 9"/>
            <p:cNvSpPr/>
            <p:nvPr userDrawn="1"/>
          </p:nvSpPr>
          <p:spPr>
            <a:xfrm>
              <a:off x="648955" y="72000"/>
              <a:ext cx="10800000" cy="1477961"/>
            </a:xfrm>
            <a:prstGeom prst="snip1Rect">
              <a:avLst/>
            </a:prstGeom>
            <a:solidFill>
              <a:srgbClr val="B7B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3441" y="306040"/>
              <a:ext cx="1845514" cy="76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48955" y="72000"/>
            <a:ext cx="10800000" cy="1477961"/>
          </a:xfrm>
          <a:prstGeom prst="snip1Rect">
            <a:avLst>
              <a:gd name="adj" fmla="val 15210"/>
            </a:avLst>
          </a:prstGeo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69992" y="1784001"/>
            <a:ext cx="4649783" cy="823912"/>
          </a:xfrm>
          <a:solidFill>
            <a:srgbClr val="B7BF10"/>
          </a:solidFill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48955" y="2607913"/>
            <a:ext cx="5170820" cy="3354736"/>
          </a:xfrm>
        </p:spPr>
        <p:txBody>
          <a:bodyPr>
            <a:normAutofit/>
          </a:bodyPr>
          <a:lstStyle>
            <a:lvl1pPr indent="-216000">
              <a:defRPr sz="2000"/>
            </a:lvl1pPr>
            <a:lvl2pPr indent="-216000">
              <a:defRPr sz="1600"/>
            </a:lvl2pPr>
            <a:lvl3pPr indent="-216000">
              <a:defRPr sz="1400"/>
            </a:lvl3pPr>
            <a:lvl4pPr indent="-216000">
              <a:defRPr sz="1400"/>
            </a:lvl4pPr>
            <a:lvl5pPr indent="-216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891675" y="1767100"/>
            <a:ext cx="4646603" cy="823912"/>
          </a:xfrm>
          <a:solidFill>
            <a:srgbClr val="B7BF10"/>
          </a:solidFill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70829" y="2607913"/>
            <a:ext cx="5167449" cy="335473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69992" y="1242150"/>
            <a:ext cx="4649783" cy="823912"/>
          </a:xfrm>
          <a:solidFill>
            <a:srgbClr val="B7BF10"/>
          </a:solidFill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48955" y="2066062"/>
            <a:ext cx="5170820" cy="3972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891675" y="1225249"/>
            <a:ext cx="4646603" cy="823912"/>
          </a:xfrm>
          <a:solidFill>
            <a:srgbClr val="B7BF10"/>
          </a:solidFill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70829" y="2066062"/>
            <a:ext cx="5167449" cy="3972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Snip Single Corner Rectangle 15"/>
          <p:cNvSpPr/>
          <p:nvPr userDrawn="1"/>
        </p:nvSpPr>
        <p:spPr>
          <a:xfrm>
            <a:off x="0" y="72000"/>
            <a:ext cx="10800000" cy="1008000"/>
          </a:xfrm>
          <a:prstGeom prst="snip1Rect">
            <a:avLst>
              <a:gd name="adj" fmla="val 23802"/>
            </a:avLst>
          </a:prstGeom>
          <a:solidFill>
            <a:srgbClr val="B7BF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486" y="311036"/>
            <a:ext cx="1845514" cy="76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72000"/>
            <a:ext cx="10800000" cy="1008000"/>
          </a:xfr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72000"/>
            <a:ext cx="10800000" cy="1008000"/>
            <a:chOff x="0" y="72000"/>
            <a:chExt cx="10800000" cy="1008000"/>
          </a:xfrm>
        </p:grpSpPr>
        <p:sp>
          <p:nvSpPr>
            <p:cNvPr id="6" name="Snip Single Corner Rectangle 5"/>
            <p:cNvSpPr/>
            <p:nvPr userDrawn="1"/>
          </p:nvSpPr>
          <p:spPr>
            <a:xfrm>
              <a:off x="0" y="72000"/>
              <a:ext cx="10800000" cy="1008000"/>
            </a:xfrm>
            <a:prstGeom prst="snip1Rect">
              <a:avLst>
                <a:gd name="adj" fmla="val 23055"/>
              </a:avLst>
            </a:prstGeom>
            <a:solidFill>
              <a:srgbClr val="B7BF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4486" y="311036"/>
              <a:ext cx="1845514" cy="76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0" y="72000"/>
            <a:ext cx="10800000" cy="1008000"/>
          </a:xfrm>
          <a:prstGeom prst="snip1Rect">
            <a:avLst>
              <a:gd name="adj" fmla="val 24583"/>
            </a:avLst>
          </a:prstGeo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7894548" y="6205539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8955" y="6205539"/>
            <a:ext cx="6239309" cy="365125"/>
          </a:xfrm>
        </p:spPr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7189" y="620553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2000"/>
            <a:ext cx="10800000" cy="1008000"/>
          </a:xfrm>
          <a:prstGeom prst="snip1Rect">
            <a:avLst>
              <a:gd name="adj" fmla="val 23305"/>
            </a:avLst>
          </a:prstGeom>
          <a:solidFill>
            <a:srgbClr val="B7BF1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000" y="1504949"/>
            <a:ext cx="10800000" cy="452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5600" y="632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000" y="6321600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2015 Fozmula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4911" y="632160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50" r:id="rId3"/>
    <p:sldLayoutId id="2147483651" r:id="rId4"/>
    <p:sldLayoutId id="2147483652" r:id="rId5"/>
    <p:sldLayoutId id="2147483653" r:id="rId6"/>
    <p:sldLayoutId id="2147483672" r:id="rId7"/>
    <p:sldLayoutId id="2147483654" r:id="rId8"/>
    <p:sldLayoutId id="2147483655" r:id="rId9"/>
    <p:sldLayoutId id="2147483674" r:id="rId10"/>
    <p:sldLayoutId id="2147483675" r:id="rId11"/>
    <p:sldLayoutId id="2147483656" r:id="rId12"/>
    <p:sldLayoutId id="2147483669" r:id="rId13"/>
    <p:sldLayoutId id="2147483657" r:id="rId14"/>
    <p:sldLayoutId id="2147483670" r:id="rId15"/>
    <p:sldLayoutId id="2147483660" r:id="rId16"/>
    <p:sldLayoutId id="2147483661" r:id="rId17"/>
    <p:sldLayoutId id="2147483666" r:id="rId18"/>
    <p:sldLayoutId id="2147483663" r:id="rId19"/>
    <p:sldLayoutId id="2147483667" r:id="rId20"/>
    <p:sldLayoutId id="2147483668" r:id="rId21"/>
    <p:sldLayoutId id="2147483671" r:id="rId22"/>
    <p:sldLayoutId id="2147483658" r:id="rId23"/>
    <p:sldLayoutId id="2147483659" r:id="rId2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540000" indent="-21600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792000" indent="-21600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008000" indent="-21600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1224000" indent="-21600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Twin Probe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 W Hutchings August 2019</a:t>
            </a:r>
          </a:p>
        </p:txBody>
      </p:sp>
    </p:spTree>
    <p:extLst>
      <p:ext uri="{BB962C8B-B14F-4D97-AF65-F5344CB8AC3E}">
        <p14:creationId xmlns:p14="http://schemas.microsoft.com/office/powerpoint/2010/main" val="96224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twin probe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8953" y="1304924"/>
            <a:ext cx="6025115" cy="4900615"/>
          </a:xfrm>
        </p:spPr>
        <p:txBody>
          <a:bodyPr>
            <a:normAutofit/>
          </a:bodyPr>
          <a:lstStyle/>
          <a:p>
            <a:r>
              <a:rPr lang="en-GB" dirty="0"/>
              <a:t>Design</a:t>
            </a:r>
          </a:p>
          <a:p>
            <a:pPr marL="0" indent="0">
              <a:buNone/>
            </a:pPr>
            <a:r>
              <a:rPr lang="en-GB" dirty="0"/>
              <a:t>		</a:t>
            </a:r>
          </a:p>
          <a:p>
            <a:pPr marL="0" indent="0">
              <a:buNone/>
            </a:pPr>
            <a:r>
              <a:rPr lang="en-GB" dirty="0"/>
              <a:t>			</a:t>
            </a:r>
          </a:p>
          <a:p>
            <a:pPr marL="0" indent="0">
              <a:buNone/>
            </a:pPr>
            <a:r>
              <a:rPr lang="en-GB" dirty="0"/>
              <a:t>				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Fozmula Ltd.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340CF6-6C8B-49DF-A529-6136F3DB6066}"/>
              </a:ext>
            </a:extLst>
          </p:cNvPr>
          <p:cNvGrpSpPr/>
          <p:nvPr/>
        </p:nvGrpSpPr>
        <p:grpSpPr>
          <a:xfrm rot="5400000">
            <a:off x="2937350" y="3262752"/>
            <a:ext cx="1872208" cy="3312368"/>
            <a:chOff x="1475656" y="2708920"/>
            <a:chExt cx="1872208" cy="331236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171BBB-1ADF-4417-8322-8AC2B6E03C55}"/>
                </a:ext>
              </a:extLst>
            </p:cNvPr>
            <p:cNvSpPr/>
            <p:nvPr/>
          </p:nvSpPr>
          <p:spPr>
            <a:xfrm>
              <a:off x="1691680" y="2708920"/>
              <a:ext cx="1440160" cy="1440160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2D30BD9-25BA-4185-B2A9-57B3164CFD11}"/>
                </a:ext>
              </a:extLst>
            </p:cNvPr>
            <p:cNvSpPr/>
            <p:nvPr/>
          </p:nvSpPr>
          <p:spPr>
            <a:xfrm>
              <a:off x="1763688" y="2780928"/>
              <a:ext cx="1296144" cy="1296144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55B088-E05C-4FCB-AF9E-DBDF550F6A9F}"/>
                </a:ext>
              </a:extLst>
            </p:cNvPr>
            <p:cNvSpPr/>
            <p:nvPr/>
          </p:nvSpPr>
          <p:spPr>
            <a:xfrm>
              <a:off x="2051720" y="3068960"/>
              <a:ext cx="720080" cy="720080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6CA22C1-8975-49BD-BDBA-C5EC6DBD9C1F}"/>
                </a:ext>
              </a:extLst>
            </p:cNvPr>
            <p:cNvSpPr/>
            <p:nvPr/>
          </p:nvSpPr>
          <p:spPr>
            <a:xfrm>
              <a:off x="2195736" y="3212976"/>
              <a:ext cx="432048" cy="432048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CFC6FF-A710-46F2-A4AD-C28FEEF28F28}"/>
                </a:ext>
              </a:extLst>
            </p:cNvPr>
            <p:cNvSpPr/>
            <p:nvPr/>
          </p:nvSpPr>
          <p:spPr>
            <a:xfrm>
              <a:off x="1475656" y="4149080"/>
              <a:ext cx="1872208" cy="1872208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8CF812-E896-4EFC-B7EC-91238A472E48}"/>
                </a:ext>
              </a:extLst>
            </p:cNvPr>
            <p:cNvSpPr/>
            <p:nvPr/>
          </p:nvSpPr>
          <p:spPr>
            <a:xfrm>
              <a:off x="1569266" y="4242690"/>
              <a:ext cx="1684988" cy="1684988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E00A0D2-DC54-4B01-8BF7-9BC5950CF532}"/>
                </a:ext>
              </a:extLst>
            </p:cNvPr>
            <p:cNvSpPr/>
            <p:nvPr/>
          </p:nvSpPr>
          <p:spPr>
            <a:xfrm>
              <a:off x="2123728" y="4797152"/>
              <a:ext cx="576064" cy="576064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20B5553-CE9F-4F6A-AD96-227EF05AEA1A}"/>
                </a:ext>
              </a:extLst>
            </p:cNvPr>
            <p:cNvSpPr/>
            <p:nvPr/>
          </p:nvSpPr>
          <p:spPr>
            <a:xfrm>
              <a:off x="2195735" y="4869160"/>
              <a:ext cx="432049" cy="432048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D8FE7F-7826-4E99-A9BA-F176152DC920}"/>
              </a:ext>
            </a:extLst>
          </p:cNvPr>
          <p:cNvGrpSpPr/>
          <p:nvPr/>
        </p:nvGrpSpPr>
        <p:grpSpPr>
          <a:xfrm>
            <a:off x="7487632" y="2042413"/>
            <a:ext cx="3312368" cy="4049381"/>
            <a:chOff x="4283968" y="1988840"/>
            <a:chExt cx="3312368" cy="404938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C92789-1DAF-484F-A8AE-068B0E4E0C1D}"/>
                </a:ext>
              </a:extLst>
            </p:cNvPr>
            <p:cNvSpPr/>
            <p:nvPr/>
          </p:nvSpPr>
          <p:spPr>
            <a:xfrm>
              <a:off x="4283968" y="1988840"/>
              <a:ext cx="1872208" cy="4049381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4EF32C-F9D0-4DAE-865C-515D9AA9C4B0}"/>
                </a:ext>
              </a:extLst>
            </p:cNvPr>
            <p:cNvSpPr/>
            <p:nvPr/>
          </p:nvSpPr>
          <p:spPr>
            <a:xfrm>
              <a:off x="6161029" y="1988840"/>
              <a:ext cx="1435307" cy="4049381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02D8F3-037B-4BEC-95FB-D9677D0E8BA1}"/>
                </a:ext>
              </a:extLst>
            </p:cNvPr>
            <p:cNvSpPr/>
            <p:nvPr/>
          </p:nvSpPr>
          <p:spPr>
            <a:xfrm>
              <a:off x="4377578" y="3755567"/>
              <a:ext cx="1684988" cy="2282654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C83EBCB-561F-418F-88CB-9398F8A861C3}"/>
                </a:ext>
              </a:extLst>
            </p:cNvPr>
            <p:cNvSpPr/>
            <p:nvPr/>
          </p:nvSpPr>
          <p:spPr>
            <a:xfrm>
              <a:off x="6249786" y="3755567"/>
              <a:ext cx="1274542" cy="2282654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AE6998-3362-4F47-8947-23425B687B8C}"/>
                </a:ext>
              </a:extLst>
            </p:cNvPr>
            <p:cNvSpPr/>
            <p:nvPr/>
          </p:nvSpPr>
          <p:spPr>
            <a:xfrm>
              <a:off x="4932041" y="1988840"/>
              <a:ext cx="576064" cy="4049381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8F090D-26CF-4B02-AB1F-79F15ADB1CE9}"/>
                </a:ext>
              </a:extLst>
            </p:cNvPr>
            <p:cNvSpPr/>
            <p:nvPr/>
          </p:nvSpPr>
          <p:spPr>
            <a:xfrm>
              <a:off x="6516217" y="1988840"/>
              <a:ext cx="720080" cy="4049381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05DCAB-508D-4D97-8864-D940503440F1}"/>
                </a:ext>
              </a:extLst>
            </p:cNvPr>
            <p:cNvSpPr/>
            <p:nvPr/>
          </p:nvSpPr>
          <p:spPr>
            <a:xfrm>
              <a:off x="5004048" y="1988840"/>
              <a:ext cx="432049" cy="4045520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679A3-586D-42C4-9A59-09BE3FBEB9A7}"/>
                </a:ext>
              </a:extLst>
            </p:cNvPr>
            <p:cNvSpPr/>
            <p:nvPr/>
          </p:nvSpPr>
          <p:spPr>
            <a:xfrm>
              <a:off x="6660231" y="1988840"/>
              <a:ext cx="432049" cy="4049381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1A9F87B-EF47-4DBB-A9A6-5BDBCBF738C9}"/>
              </a:ext>
            </a:extLst>
          </p:cNvPr>
          <p:cNvSpPr txBox="1"/>
          <p:nvPr/>
        </p:nvSpPr>
        <p:spPr>
          <a:xfrm>
            <a:off x="849244" y="3984573"/>
            <a:ext cx="1077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Outer Tube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43172D-9D81-483D-B357-9903F3E0DA1C}"/>
              </a:ext>
            </a:extLst>
          </p:cNvPr>
          <p:cNvSpPr txBox="1"/>
          <p:nvPr/>
        </p:nvSpPr>
        <p:spPr>
          <a:xfrm>
            <a:off x="2281631" y="3067552"/>
            <a:ext cx="154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Inner Rod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EA9027-1513-4C21-87C6-6DA765C1E210}"/>
              </a:ext>
            </a:extLst>
          </p:cNvPr>
          <p:cNvSpPr txBox="1"/>
          <p:nvPr/>
        </p:nvSpPr>
        <p:spPr>
          <a:xfrm>
            <a:off x="4038314" y="3067552"/>
            <a:ext cx="154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Insulation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266441-6D6D-44A8-8492-1007CB879AB3}"/>
              </a:ext>
            </a:extLst>
          </p:cNvPr>
          <p:cNvSpPr txBox="1"/>
          <p:nvPr/>
        </p:nvSpPr>
        <p:spPr>
          <a:xfrm>
            <a:off x="5608077" y="3809199"/>
            <a:ext cx="85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Fluid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87031C-1B15-42B7-BD27-8D5DA0370E76}"/>
              </a:ext>
            </a:extLst>
          </p:cNvPr>
          <p:cNvCxnSpPr>
            <a:cxnSpLocks/>
          </p:cNvCxnSpPr>
          <p:nvPr/>
        </p:nvCxnSpPr>
        <p:spPr>
          <a:xfrm>
            <a:off x="1676950" y="4400071"/>
            <a:ext cx="629077" cy="230833"/>
          </a:xfrm>
          <a:prstGeom prst="straightConnector1">
            <a:avLst/>
          </a:prstGeom>
          <a:ln w="25400">
            <a:solidFill>
              <a:srgbClr val="00206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59B475-1661-4E56-848C-01C120F21C4B}"/>
              </a:ext>
            </a:extLst>
          </p:cNvPr>
          <p:cNvCxnSpPr>
            <a:cxnSpLocks/>
          </p:cNvCxnSpPr>
          <p:nvPr/>
        </p:nvCxnSpPr>
        <p:spPr>
          <a:xfrm>
            <a:off x="3030538" y="3503990"/>
            <a:ext cx="100602" cy="1414946"/>
          </a:xfrm>
          <a:prstGeom prst="straightConnector1">
            <a:avLst/>
          </a:prstGeom>
          <a:ln w="25400">
            <a:solidFill>
              <a:srgbClr val="00206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8300A4-7F71-4139-A8F1-D20A2601C385}"/>
              </a:ext>
            </a:extLst>
          </p:cNvPr>
          <p:cNvCxnSpPr>
            <a:cxnSpLocks/>
          </p:cNvCxnSpPr>
          <p:nvPr/>
        </p:nvCxnSpPr>
        <p:spPr>
          <a:xfrm flipH="1">
            <a:off x="4736417" y="3454537"/>
            <a:ext cx="935" cy="1176367"/>
          </a:xfrm>
          <a:prstGeom prst="straightConnector1">
            <a:avLst/>
          </a:prstGeom>
          <a:ln w="25400">
            <a:solidFill>
              <a:srgbClr val="00206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CDDEA6-555E-4A55-A80C-8C8568BAA343}"/>
              </a:ext>
            </a:extLst>
          </p:cNvPr>
          <p:cNvCxnSpPr>
            <a:cxnSpLocks/>
          </p:cNvCxnSpPr>
          <p:nvPr/>
        </p:nvCxnSpPr>
        <p:spPr>
          <a:xfrm flipH="1">
            <a:off x="5258355" y="4244420"/>
            <a:ext cx="692595" cy="458491"/>
          </a:xfrm>
          <a:prstGeom prst="straightConnector1">
            <a:avLst/>
          </a:prstGeom>
          <a:ln w="25400">
            <a:solidFill>
              <a:srgbClr val="00206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FF99B7D-3259-4D96-AFB0-E45BD46D7A46}"/>
              </a:ext>
            </a:extLst>
          </p:cNvPr>
          <p:cNvSpPr txBox="1"/>
          <p:nvPr/>
        </p:nvSpPr>
        <p:spPr>
          <a:xfrm>
            <a:off x="2359897" y="2305820"/>
            <a:ext cx="154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Probe P1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80CEF-799B-4B47-A5A5-9B6FBDCFD15E}"/>
              </a:ext>
            </a:extLst>
          </p:cNvPr>
          <p:cNvSpPr txBox="1"/>
          <p:nvPr/>
        </p:nvSpPr>
        <p:spPr>
          <a:xfrm>
            <a:off x="4137288" y="2311549"/>
            <a:ext cx="155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Probe P2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0BBC73-E71F-4A09-BBB7-3AD64D61D396}"/>
              </a:ext>
            </a:extLst>
          </p:cNvPr>
          <p:cNvSpPr txBox="1"/>
          <p:nvPr/>
        </p:nvSpPr>
        <p:spPr>
          <a:xfrm>
            <a:off x="8130852" y="1576887"/>
            <a:ext cx="57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P1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1D9918-D336-44DD-B36A-74B6E20E867F}"/>
              </a:ext>
            </a:extLst>
          </p:cNvPr>
          <p:cNvSpPr txBox="1"/>
          <p:nvPr/>
        </p:nvSpPr>
        <p:spPr>
          <a:xfrm>
            <a:off x="9767484" y="1576887"/>
            <a:ext cx="64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P2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CB1AFE-252D-4F2B-9CB7-BC635F2A8678}"/>
              </a:ext>
            </a:extLst>
          </p:cNvPr>
          <p:cNvCxnSpPr>
            <a:cxnSpLocks/>
          </p:cNvCxnSpPr>
          <p:nvPr/>
        </p:nvCxnSpPr>
        <p:spPr>
          <a:xfrm>
            <a:off x="6241052" y="4244420"/>
            <a:ext cx="1631196" cy="674516"/>
          </a:xfrm>
          <a:prstGeom prst="straightConnector1">
            <a:avLst/>
          </a:prstGeom>
          <a:ln w="25400">
            <a:solidFill>
              <a:srgbClr val="00206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196EC5-8941-4AEF-9D0E-D257BE69300B}"/>
              </a:ext>
            </a:extLst>
          </p:cNvPr>
          <p:cNvSpPr txBox="1"/>
          <p:nvPr/>
        </p:nvSpPr>
        <p:spPr>
          <a:xfrm>
            <a:off x="6074263" y="2626319"/>
            <a:ext cx="5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Air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1E30F5-2279-424A-82E1-8EB72B47A98A}"/>
              </a:ext>
            </a:extLst>
          </p:cNvPr>
          <p:cNvCxnSpPr>
            <a:cxnSpLocks/>
          </p:cNvCxnSpPr>
          <p:nvPr/>
        </p:nvCxnSpPr>
        <p:spPr>
          <a:xfrm>
            <a:off x="6649197" y="2957817"/>
            <a:ext cx="1185048" cy="296425"/>
          </a:xfrm>
          <a:prstGeom prst="straightConnector1">
            <a:avLst/>
          </a:prstGeom>
          <a:ln w="25400">
            <a:solidFill>
              <a:srgbClr val="002060"/>
            </a:solidFill>
            <a:headEnd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8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Capacitance calculation for simple coaxial cable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i="1">
                          <a:solidFill>
                            <a:srgbClr val="00206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Ɛ</m:t>
                          </m:r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r>
                  <a:rPr lang="en-GB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Where Ɛ is permittivity, l is length, R</a:t>
                </a:r>
                <a:r>
                  <a:rPr lang="en-GB" i="1" baseline="-25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</a:t>
                </a:r>
                <a:r>
                  <a:rPr lang="en-GB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R</a:t>
                </a:r>
                <a:r>
                  <a:rPr lang="en-GB" i="1" baseline="-25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en-GB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are radius as shown below</a:t>
                </a:r>
              </a:p>
              <a:p>
                <a:pPr algn="ctr"/>
                <a:endParaRPr lang="en-GB" i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en-GB" i="1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24000" lvl="1" indent="0" algn="ctr">
                  <a:buNone/>
                </a:pPr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Fozmula Ltd.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Theory behind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AF6B5-0D8A-4C19-B760-9824059ED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80" t="3153" r="399" b="13063"/>
          <a:stretch/>
        </p:blipFill>
        <p:spPr bwMode="auto">
          <a:xfrm>
            <a:off x="4445877" y="3881529"/>
            <a:ext cx="2690648" cy="228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49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ctr"/>
                <a:r>
                  <a:rPr lang="en-GB" sz="2400" dirty="0">
                    <a:solidFill>
                      <a:srgbClr val="002060"/>
                    </a:solidFill>
                  </a:rPr>
                  <a:t>Insulator has effect of giving two different </a:t>
                </a:r>
                <a:r>
                  <a:rPr lang="en-GB" sz="2400" dirty="0" err="1">
                    <a:solidFill>
                      <a:srgbClr val="002060"/>
                    </a:solidFill>
                  </a:rPr>
                  <a:t>permittivities</a:t>
                </a:r>
                <a:r>
                  <a:rPr lang="en-GB" sz="2400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324000" lvl="1" indent="0" algn="ctr"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Ɛ</m:t>
                    </m:r>
                    <m:r>
                      <a:rPr lang="en-GB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GB" sz="2400" dirty="0">
                    <a:solidFill>
                      <a:srgbClr val="002060"/>
                    </a:solidFill>
                  </a:rPr>
                  <a:t> 2.05 for PTFE Probe Insulation</a:t>
                </a:r>
              </a:p>
              <a:p>
                <a:pPr marL="324000" lvl="1" indent="0" algn="ctr">
                  <a:buNone/>
                </a:pP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Ɛ</m:t>
                    </m:r>
                    <m:r>
                      <a:rPr lang="en-GB" sz="2400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GB" sz="2400" dirty="0">
                    <a:solidFill>
                      <a:srgbClr val="002060"/>
                    </a:solidFill>
                  </a:rPr>
                  <a:t>2.25 for diesel fuel</a:t>
                </a:r>
              </a:p>
              <a:p>
                <a:pPr marL="324000" lvl="1" indent="0" algn="ctr">
                  <a:buNone/>
                </a:pPr>
                <a:endParaRPr lang="en-GB" sz="2400" dirty="0">
                  <a:solidFill>
                    <a:srgbClr val="002060"/>
                  </a:solidFill>
                </a:endParaRPr>
              </a:p>
              <a:p>
                <a:pPr lvl="1" algn="ctr"/>
                <a:r>
                  <a:rPr lang="en-GB" sz="2400" dirty="0">
                    <a:solidFill>
                      <a:srgbClr val="002060"/>
                    </a:solidFill>
                  </a:rPr>
                  <a:t>Air gap between conductor and PTFE Probe Insulation can also be considered </a:t>
                </a:r>
              </a:p>
              <a:p>
                <a:pPr marL="324000" lvl="1" indent="0" algn="ctr">
                  <a:buNone/>
                </a:pPr>
                <a:endParaRPr lang="en-GB" sz="2400" dirty="0">
                  <a:solidFill>
                    <a:srgbClr val="002060"/>
                  </a:solidFill>
                </a:endParaRPr>
              </a:p>
              <a:p>
                <a:pPr lvl="1" algn="ctr"/>
                <a:r>
                  <a:rPr lang="en-GB" sz="2400" dirty="0"/>
                  <a:t>This complicates previous equation and gives an expression of the form</a:t>
                </a: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solidFill>
                            <a:srgbClr val="00206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el-G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Ɛ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Ɛ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Ɛ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GB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algn="ctr"/>
                <a:endParaRPr lang="en-GB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 </a:t>
            </a:r>
            <a:r>
              <a:rPr lang="en-US" dirty="0" err="1"/>
              <a:t>Fozmula</a:t>
            </a:r>
            <a:r>
              <a:rPr lang="en-US" dirty="0"/>
              <a:t> Ltd.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Theory behind algorithms</a:t>
            </a:r>
          </a:p>
        </p:txBody>
      </p:sp>
    </p:spTree>
    <p:extLst>
      <p:ext uri="{BB962C8B-B14F-4D97-AF65-F5344CB8AC3E}">
        <p14:creationId xmlns:p14="http://schemas.microsoft.com/office/powerpoint/2010/main" val="239620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Abbreviations: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P0E	Electronics reading at calibration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P1E	Probe 1 empty reading at calibration				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P1F	Probe 1 full reading at calibration				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P2E	Probe 2 empty reading at calibration	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P2F	Probe 2 full reading at calibration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P0	Live electronics reading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P1	Live probe 1 reading			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P2 	Live probe 2 reading</a:t>
            </a:r>
            <a:r>
              <a:rPr lang="en-GB" dirty="0"/>
              <a:t>				</a:t>
            </a:r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 Fozmula Ltd.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Theory behind algorithms</a:t>
            </a:r>
          </a:p>
        </p:txBody>
      </p:sp>
    </p:spTree>
    <p:extLst>
      <p:ext uri="{BB962C8B-B14F-4D97-AF65-F5344CB8AC3E}">
        <p14:creationId xmlns:p14="http://schemas.microsoft.com/office/powerpoint/2010/main" val="37498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Single probe (no temperature compensation or dielectric compensation)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2060"/>
                          </a:solidFill>
                          <a:latin typeface="Cambria Math"/>
                        </a:rPr>
                        <m:t>𝐿𝑒𝑣𝑒𝑙</m:t>
                      </m:r>
                      <m:r>
                        <a:rPr lang="en-GB" i="1">
                          <a:solidFill>
                            <a:srgbClr val="00206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endParaRPr lang="en-GB" dirty="0">
                  <a:solidFill>
                    <a:srgbClr val="002060"/>
                  </a:solidFill>
                </a:endParaRPr>
              </a:p>
              <a:p>
                <a:r>
                  <a:rPr lang="en-GB" dirty="0">
                    <a:solidFill>
                      <a:srgbClr val="002060"/>
                    </a:solidFill>
                  </a:rPr>
                  <a:t>Single probe including temperature compensation (no dielectric compensation)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2060"/>
                          </a:solidFill>
                          <a:latin typeface="Cambria Math"/>
                        </a:rPr>
                        <m:t>𝐿𝑒𝑣𝑒𝑙</m:t>
                      </m:r>
                      <m:r>
                        <a:rPr lang="en-GB" i="1">
                          <a:solidFill>
                            <a:srgbClr val="00206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𝐸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−(</m:t>
                          </m:r>
                          <m:f>
                            <m:f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0−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𝐸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Fozmula Ltd.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Theory behind algorithms</a:t>
            </a:r>
          </a:p>
        </p:txBody>
      </p:sp>
    </p:spTree>
    <p:extLst>
      <p:ext uri="{BB962C8B-B14F-4D97-AF65-F5344CB8AC3E}">
        <p14:creationId xmlns:p14="http://schemas.microsoft.com/office/powerpoint/2010/main" val="63451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GB" dirty="0">
                <a:solidFill>
                  <a:srgbClr val="002060"/>
                </a:solidFill>
              </a:rPr>
              <a:t>Existing twin probe design including temperature and dielectric compensation:</a:t>
            </a:r>
          </a:p>
          <a:p>
            <a:endParaRPr lang="en-GB" dirty="0"/>
          </a:p>
          <a:p>
            <a:pPr marL="324000" lvl="1" indent="0">
              <a:lnSpc>
                <a:spcPct val="115000"/>
              </a:lnSpc>
              <a:spcAft>
                <a:spcPts val="1000"/>
              </a:spcAft>
              <a:buNone/>
            </a:pPr>
            <a:endParaRPr lang="en-GB" dirty="0">
              <a:latin typeface="Calibri"/>
              <a:ea typeface="Calibri"/>
              <a:cs typeface="Times New Roman"/>
            </a:endParaRPr>
          </a:p>
          <a:p>
            <a:endParaRPr lang="en-GB" dirty="0"/>
          </a:p>
          <a:p>
            <a:pPr lvl="1"/>
            <a:r>
              <a:rPr lang="en-GB" dirty="0">
                <a:solidFill>
                  <a:srgbClr val="002060"/>
                </a:solidFill>
              </a:rPr>
              <a:t>Note: Highlighted figures were all empirically derived from test data. 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1.40 / 1.05 constants relate probe changes with temperature to electronics changes with temperature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14.4 / 7.07 and 6.3 constants used multi fluid empirical data from code validation testing. Excel file is </a:t>
            </a:r>
            <a:r>
              <a:rPr lang="en-GB" i="1" dirty="0">
                <a:solidFill>
                  <a:srgbClr val="002060"/>
                </a:solidFill>
              </a:rPr>
              <a:t>‘results 8r </a:t>
            </a:r>
            <a:r>
              <a:rPr lang="en-GB" i="1" dirty="0" err="1">
                <a:solidFill>
                  <a:srgbClr val="002060"/>
                </a:solidFill>
              </a:rPr>
              <a:t>funct</a:t>
            </a:r>
            <a:r>
              <a:rPr lang="en-GB" i="1" dirty="0">
                <a:solidFill>
                  <a:srgbClr val="002060"/>
                </a:solidFill>
              </a:rPr>
              <a:t> testing </a:t>
            </a:r>
            <a:r>
              <a:rPr lang="en-GB" i="1" dirty="0" err="1">
                <a:solidFill>
                  <a:srgbClr val="002060"/>
                </a:solidFill>
              </a:rPr>
              <a:t>cal</a:t>
            </a:r>
            <a:r>
              <a:rPr lang="en-GB" i="1" dirty="0">
                <a:solidFill>
                  <a:srgbClr val="002060"/>
                </a:solidFill>
              </a:rPr>
              <a:t> in diesel’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Fozmula Ltd.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Theory behind algorithms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69" y="2717452"/>
            <a:ext cx="11227932" cy="115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82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GB" dirty="0">
                    <a:solidFill>
                      <a:srgbClr val="002060"/>
                    </a:solidFill>
                  </a:rPr>
                  <a:t>Simplified in more meaningful terminology:</a:t>
                </a:r>
              </a:p>
              <a:p>
                <a:pPr>
                  <a:lnSpc>
                    <a:spcPct val="140000"/>
                  </a:lnSpc>
                </a:pPr>
                <a:endParaRPr lang="en-GB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𝑇𝑒𝑚𝑝𝑒𝑟𝑎𝑡𝑢𝑟𝑒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𝐶𝑜𝑚𝑝𝑒𝑛𝑠𝑎𝑡𝑒𝑑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𝑃𝑟𝑜𝑏𝑒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1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𝐿𝑖𝑣𝑒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𝑆𝑖𝑔𝑛𝑎𝑙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× 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𝐷𝑖𝑣𝑖𝑠𝑜𝑟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𝑎𝑡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𝐶𝑎𝑙𝑖𝑏𝑟𝑎𝑡𝑖𝑜𝑛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𝑃𝑟𝑜𝑏𝑒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1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𝑆𝑝𝑎𝑛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𝑎𝑡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𝐶𝑎𝑙𝑖𝑏𝑟𝑎𝑡𝑖𝑜𝑛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× 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𝐿𝑖𝑣𝑒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𝐷𝑖𝑣𝑖𝑠𝑜𝑟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324000" lvl="1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endParaRPr lang="en-GB" dirty="0">
                  <a:latin typeface="Calibri"/>
                  <a:ea typeface="Calibri"/>
                  <a:cs typeface="Times New Roman"/>
                </a:endParaRP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29" t="-9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Fozmula Ltd.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Theory behind algorithms</a:t>
            </a:r>
          </a:p>
        </p:txBody>
      </p:sp>
    </p:spTree>
    <p:extLst>
      <p:ext uri="{BB962C8B-B14F-4D97-AF65-F5344CB8AC3E}">
        <p14:creationId xmlns:p14="http://schemas.microsoft.com/office/powerpoint/2010/main" val="363718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Basic Operation:</a:t>
            </a:r>
          </a:p>
          <a:p>
            <a:pPr lvl="1"/>
            <a:r>
              <a:rPr lang="en-GB" dirty="0"/>
              <a:t>Three capacitive readings taken. Two probes and the electronics</a:t>
            </a:r>
          </a:p>
          <a:p>
            <a:pPr lvl="1"/>
            <a:r>
              <a:rPr lang="en-GB" dirty="0"/>
              <a:t>Probe readings corrected for temperature by monitoring electronics addition</a:t>
            </a:r>
          </a:p>
          <a:p>
            <a:pPr lvl="1"/>
            <a:r>
              <a:rPr lang="en-GB" dirty="0"/>
              <a:t>Two probes ratio over full span at calibration in diesel used to calculate ‘m’</a:t>
            </a:r>
          </a:p>
          <a:p>
            <a:pPr lvl="1"/>
            <a:r>
              <a:rPr lang="en-GB" dirty="0"/>
              <a:t>‘m’ used to calculate ‘divisor’ at calibration. </a:t>
            </a:r>
          </a:p>
          <a:p>
            <a:pPr lvl="1"/>
            <a:r>
              <a:rPr lang="en-GB" dirty="0"/>
              <a:t>Live divisor calculated in new fluid</a:t>
            </a:r>
          </a:p>
          <a:p>
            <a:pPr lvl="1"/>
            <a:r>
              <a:rPr lang="en-GB" dirty="0"/>
              <a:t>Divisor indicates Dielectric Constant of fluid</a:t>
            </a:r>
          </a:p>
          <a:p>
            <a:pPr lvl="1"/>
            <a:r>
              <a:rPr lang="en-GB" dirty="0"/>
              <a:t>Divisor and capacitance output from P1 probe used to calculate fluid level</a:t>
            </a:r>
          </a:p>
          <a:p>
            <a:pPr lvl="1"/>
            <a:r>
              <a:rPr lang="en-GB" dirty="0"/>
              <a:t>Divisor is calculated continually but some filtering to prevent sloshing effect</a:t>
            </a:r>
          </a:p>
          <a:p>
            <a:pPr lvl="1"/>
            <a:r>
              <a:rPr lang="en-GB" dirty="0"/>
              <a:t>Every 15 minutes divisor saved to EPROM</a:t>
            </a:r>
          </a:p>
          <a:p>
            <a:pPr lvl="1"/>
            <a:r>
              <a:rPr lang="en-GB" dirty="0"/>
              <a:t>Below 20% level the divisor is frozen. Stops large errors due to small signals</a:t>
            </a:r>
          </a:p>
          <a:p>
            <a:pPr lvl="1"/>
            <a:endParaRPr lang="en-GB" dirty="0"/>
          </a:p>
          <a:p>
            <a:pPr marL="324000" lvl="1" indent="0">
              <a:lnSpc>
                <a:spcPct val="115000"/>
              </a:lnSpc>
              <a:spcAft>
                <a:spcPts val="1000"/>
              </a:spcAft>
              <a:buNone/>
            </a:pPr>
            <a:endParaRPr lang="en-GB" dirty="0">
              <a:latin typeface="Calibri"/>
              <a:ea typeface="Calibri"/>
              <a:cs typeface="Times New Roman"/>
            </a:endParaRP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Fozmula Ltd.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</a:t>
            </a:r>
          </a:p>
        </p:txBody>
      </p:sp>
    </p:spTree>
    <p:extLst>
      <p:ext uri="{BB962C8B-B14F-4D97-AF65-F5344CB8AC3E}">
        <p14:creationId xmlns:p14="http://schemas.microsoft.com/office/powerpoint/2010/main" val="4274342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zmula 16x9 Presentation Template">
  <a:themeElements>
    <a:clrScheme name="Fozmula Theme">
      <a:dk1>
        <a:srgbClr val="00205B"/>
      </a:dk1>
      <a:lt1>
        <a:srgbClr val="FFFFFF"/>
      </a:lt1>
      <a:dk2>
        <a:srgbClr val="2B5F27"/>
      </a:dk2>
      <a:lt2>
        <a:srgbClr val="D8FC68"/>
      </a:lt2>
      <a:accent1>
        <a:srgbClr val="B7BF10"/>
      </a:accent1>
      <a:accent2>
        <a:srgbClr val="003E7E"/>
      </a:accent2>
      <a:accent3>
        <a:srgbClr val="E0E237"/>
      </a:accent3>
      <a:accent4>
        <a:srgbClr val="578B40"/>
      </a:accent4>
      <a:accent5>
        <a:srgbClr val="88C25C"/>
      </a:accent5>
      <a:accent6>
        <a:srgbClr val="BFCC86"/>
      </a:accent6>
      <a:hlink>
        <a:srgbClr val="FFFFFF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8E5D283-EF53-423D-91E5-E5B476EF9EC3}" vid="{C22E5641-3423-4B99-A37E-6AFA8E3DD1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Fozmula 16x9 Presentation Template</Template>
  <TotalTime>1079</TotalTime>
  <Words>372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Arial</vt:lpstr>
      <vt:lpstr>Cambria</vt:lpstr>
      <vt:lpstr>Fozmula 16x9 Presentation Template</vt:lpstr>
      <vt:lpstr>Twin Probe design</vt:lpstr>
      <vt:lpstr>twin probe design</vt:lpstr>
      <vt:lpstr>Basic Theory behind algorithms</vt:lpstr>
      <vt:lpstr>Basic Theory behind algorithms</vt:lpstr>
      <vt:lpstr>Basic Theory behind algorithms</vt:lpstr>
      <vt:lpstr>Basic Theory behind algorithms</vt:lpstr>
      <vt:lpstr>Basic Theory behind algorithms</vt:lpstr>
      <vt:lpstr>Basic Theory behind algorithms</vt:lpstr>
      <vt:lpstr>Basic OPERATION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Fozmula 16x9 Presentation Template</dc:subject>
  <dc:creator>David Burton</dc:creator>
  <cp:lastModifiedBy>Mark Hutchings</cp:lastModifiedBy>
  <cp:revision>53</cp:revision>
  <dcterms:created xsi:type="dcterms:W3CDTF">2016-02-16T09:04:23Z</dcterms:created>
  <dcterms:modified xsi:type="dcterms:W3CDTF">2019-09-10T11:58:41Z</dcterms:modified>
</cp:coreProperties>
</file>