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73" r:id="rId5"/>
    <p:sldId id="276" r:id="rId6"/>
    <p:sldId id="277" r:id="rId7"/>
    <p:sldId id="263" r:id="rId8"/>
    <p:sldId id="264" r:id="rId9"/>
    <p:sldId id="279" r:id="rId10"/>
    <p:sldId id="280" r:id="rId11"/>
    <p:sldId id="285" r:id="rId12"/>
    <p:sldId id="281" r:id="rId13"/>
    <p:sldId id="282" r:id="rId14"/>
    <p:sldId id="286" r:id="rId15"/>
    <p:sldId id="283" r:id="rId16"/>
    <p:sldId id="268" r:id="rId17"/>
    <p:sldId id="269" r:id="rId18"/>
    <p:sldId id="270" r:id="rId19"/>
    <p:sldId id="271" r:id="rId20"/>
    <p:sldId id="287"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15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0425186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104858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104858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A2ABA27-6948-4AE5-97D7-A2691F488D5C}" type="datetimeFigureOut">
              <a:rPr lang="en-IN" smtClean="0"/>
              <a:t>14-04-2021</a:t>
            </a:fld>
            <a:endParaRPr lang="en-IN"/>
          </a:p>
        </p:txBody>
      </p:sp>
      <p:sp>
        <p:nvSpPr>
          <p:cNvPr id="104858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104858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67C4497-942B-49EE-96FE-1717481DB183}" type="slidenum">
              <a:rPr lang="en-IN" smtClean="0"/>
              <a:t>‹#›</a:t>
            </a:fld>
            <a:endParaRPr lang="en-IN"/>
          </a:p>
        </p:txBody>
      </p:sp>
      <p:grpSp>
        <p:nvGrpSpPr>
          <p:cNvPr id="31" name="Group 6"/>
          <p:cNvGrpSpPr/>
          <p:nvPr/>
        </p:nvGrpSpPr>
        <p:grpSpPr>
          <a:xfrm>
            <a:off x="752858" y="744469"/>
            <a:ext cx="10674117" cy="5349671"/>
            <a:chOff x="752858" y="744469"/>
            <a:chExt cx="10674117" cy="5349671"/>
          </a:xfrm>
        </p:grpSpPr>
        <p:sp>
          <p:nvSpPr>
            <p:cNvPr id="1048587"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48588"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US"/>
              <a:t>Click to edit Master title style</a:t>
            </a:r>
            <a:endParaRPr lang="en-US" dirty="0"/>
          </a:p>
        </p:txBody>
      </p:sp>
      <p:sp>
        <p:nvSpPr>
          <p:cNvPr id="104867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4" name="Date Placeholder 3"/>
          <p:cNvSpPr>
            <a:spLocks noGrp="1"/>
          </p:cNvSpPr>
          <p:nvPr>
            <p:ph type="dt" sz="half" idx="10"/>
          </p:nvPr>
        </p:nvSpPr>
        <p:spPr/>
        <p:txBody>
          <a:bodyPr/>
          <a:lstStyle/>
          <a:p>
            <a:fld id="{1A2ABA27-6948-4AE5-97D7-A2691F488D5C}" type="datetimeFigureOut">
              <a:rPr lang="en-IN" smtClean="0"/>
              <a:t>14-04-2021</a:t>
            </a:fld>
            <a:endParaRPr lang="en-IN"/>
          </a:p>
        </p:txBody>
      </p:sp>
      <p:sp>
        <p:nvSpPr>
          <p:cNvPr id="1048675" name="Footer Placeholder 4"/>
          <p:cNvSpPr>
            <a:spLocks noGrp="1"/>
          </p:cNvSpPr>
          <p:nvPr>
            <p:ph type="ftr" sz="quarter" idx="11"/>
          </p:nvPr>
        </p:nvSpPr>
        <p:spPr/>
        <p:txBody>
          <a:bodyPr/>
          <a:lstStyle/>
          <a:p>
            <a:endParaRPr lang="en-IN"/>
          </a:p>
        </p:txBody>
      </p:sp>
      <p:sp>
        <p:nvSpPr>
          <p:cNvPr id="1048676" name="Slide Number Placeholder 5"/>
          <p:cNvSpPr>
            <a:spLocks noGrp="1"/>
          </p:cNvSpPr>
          <p:nvPr>
            <p:ph type="sldNum" sz="quarter" idx="12"/>
          </p:nvPr>
        </p:nvSpPr>
        <p:spPr/>
        <p:txBody>
          <a:bodyPr/>
          <a:lstStyle/>
          <a:p>
            <a:fld id="{067C4497-942B-49EE-96FE-1717481DB18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1"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1048662"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3" name="Date Placeholder 3"/>
          <p:cNvSpPr>
            <a:spLocks noGrp="1"/>
          </p:cNvSpPr>
          <p:nvPr>
            <p:ph type="dt" sz="half" idx="10"/>
          </p:nvPr>
        </p:nvSpPr>
        <p:spPr/>
        <p:txBody>
          <a:bodyPr/>
          <a:lstStyle/>
          <a:p>
            <a:fld id="{1A2ABA27-6948-4AE5-97D7-A2691F488D5C}" type="datetimeFigureOut">
              <a:rPr lang="en-IN" smtClean="0"/>
              <a:t>14-04-2021</a:t>
            </a:fld>
            <a:endParaRPr lang="en-IN"/>
          </a:p>
        </p:txBody>
      </p:sp>
      <p:sp>
        <p:nvSpPr>
          <p:cNvPr id="1048664" name="Footer Placeholder 4"/>
          <p:cNvSpPr>
            <a:spLocks noGrp="1"/>
          </p:cNvSpPr>
          <p:nvPr>
            <p:ph type="ftr" sz="quarter" idx="11"/>
          </p:nvPr>
        </p:nvSpPr>
        <p:spPr/>
        <p:txBody>
          <a:bodyPr/>
          <a:lstStyle/>
          <a:p>
            <a:endParaRPr lang="en-IN"/>
          </a:p>
        </p:txBody>
      </p:sp>
      <p:sp>
        <p:nvSpPr>
          <p:cNvPr id="1048665" name="Slide Number Placeholder 5"/>
          <p:cNvSpPr>
            <a:spLocks noGrp="1"/>
          </p:cNvSpPr>
          <p:nvPr>
            <p:ph type="sldNum" sz="quarter" idx="12"/>
          </p:nvPr>
        </p:nvSpPr>
        <p:spPr/>
        <p:txBody>
          <a:bodyPr/>
          <a:lstStyle/>
          <a:p>
            <a:fld id="{067C4497-942B-49EE-96FE-1717481DB18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a:t>Click to edit Master title style</a:t>
            </a:r>
            <a:endParaRPr lang="en-US" dirty="0"/>
          </a:p>
        </p:txBody>
      </p:sp>
      <p:sp>
        <p:nvSpPr>
          <p:cNvPr id="1048592"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3" name="Date Placeholder 3"/>
          <p:cNvSpPr>
            <a:spLocks noGrp="1"/>
          </p:cNvSpPr>
          <p:nvPr>
            <p:ph type="dt" sz="half" idx="10"/>
          </p:nvPr>
        </p:nvSpPr>
        <p:spPr/>
        <p:txBody>
          <a:bodyPr/>
          <a:lstStyle/>
          <a:p>
            <a:fld id="{1A2ABA27-6948-4AE5-97D7-A2691F488D5C}" type="datetimeFigureOut">
              <a:rPr lang="en-IN" smtClean="0"/>
              <a:t>14-04-2021</a:t>
            </a:fld>
            <a:endParaRPr lang="en-IN"/>
          </a:p>
        </p:txBody>
      </p:sp>
      <p:sp>
        <p:nvSpPr>
          <p:cNvPr id="1048594" name="Footer Placeholder 4"/>
          <p:cNvSpPr>
            <a:spLocks noGrp="1"/>
          </p:cNvSpPr>
          <p:nvPr>
            <p:ph type="ftr" sz="quarter" idx="11"/>
          </p:nvPr>
        </p:nvSpPr>
        <p:spPr/>
        <p:txBody>
          <a:bodyPr/>
          <a:lstStyle/>
          <a:p>
            <a:endParaRPr lang="en-IN"/>
          </a:p>
        </p:txBody>
      </p:sp>
      <p:sp>
        <p:nvSpPr>
          <p:cNvPr id="1048595" name="Slide Number Placeholder 5"/>
          <p:cNvSpPr>
            <a:spLocks noGrp="1"/>
          </p:cNvSpPr>
          <p:nvPr>
            <p:ph type="sldNum" sz="quarter" idx="12"/>
          </p:nvPr>
        </p:nvSpPr>
        <p:spPr/>
        <p:txBody>
          <a:bodyPr/>
          <a:lstStyle/>
          <a:p>
            <a:fld id="{067C4497-942B-49EE-96FE-1717481DB18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048666"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1048667"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48668"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A2ABA27-6948-4AE5-97D7-A2691F488D5C}" type="datetimeFigureOut">
              <a:rPr lang="en-IN" smtClean="0"/>
              <a:t>14-04-2021</a:t>
            </a:fld>
            <a:endParaRPr lang="en-IN"/>
          </a:p>
        </p:txBody>
      </p:sp>
      <p:sp>
        <p:nvSpPr>
          <p:cNvPr id="1048669"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1048670"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67C4497-942B-49EE-96FE-1717481DB183}" type="slidenum">
              <a:rPr lang="en-IN" smtClean="0"/>
              <a:t>‹#›</a:t>
            </a:fld>
            <a:endParaRPr lang="en-IN"/>
          </a:p>
        </p:txBody>
      </p:sp>
      <p:sp>
        <p:nvSpPr>
          <p:cNvPr id="1048671"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048644"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5"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6" name="Date Placeholder 4"/>
          <p:cNvSpPr>
            <a:spLocks noGrp="1"/>
          </p:cNvSpPr>
          <p:nvPr>
            <p:ph type="dt" sz="half" idx="10"/>
          </p:nvPr>
        </p:nvSpPr>
        <p:spPr/>
        <p:txBody>
          <a:bodyPr/>
          <a:lstStyle/>
          <a:p>
            <a:fld id="{1A2ABA27-6948-4AE5-97D7-A2691F488D5C}" type="datetimeFigureOut">
              <a:rPr lang="en-IN" smtClean="0"/>
              <a:t>14-04-2021</a:t>
            </a:fld>
            <a:endParaRPr lang="en-IN"/>
          </a:p>
        </p:txBody>
      </p:sp>
      <p:sp>
        <p:nvSpPr>
          <p:cNvPr id="1048647" name="Footer Placeholder 5"/>
          <p:cNvSpPr>
            <a:spLocks noGrp="1"/>
          </p:cNvSpPr>
          <p:nvPr>
            <p:ph type="ftr" sz="quarter" idx="11"/>
          </p:nvPr>
        </p:nvSpPr>
        <p:spPr/>
        <p:txBody>
          <a:bodyPr/>
          <a:lstStyle/>
          <a:p>
            <a:endParaRPr lang="en-IN"/>
          </a:p>
        </p:txBody>
      </p:sp>
      <p:sp>
        <p:nvSpPr>
          <p:cNvPr id="1048648" name="Slide Number Placeholder 6"/>
          <p:cNvSpPr>
            <a:spLocks noGrp="1"/>
          </p:cNvSpPr>
          <p:nvPr>
            <p:ph type="sldNum" sz="quarter" idx="12"/>
          </p:nvPr>
        </p:nvSpPr>
        <p:spPr/>
        <p:txBody>
          <a:bodyPr/>
          <a:lstStyle/>
          <a:p>
            <a:fld id="{067C4497-942B-49EE-96FE-1717481DB18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1048650"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51"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2"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53"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4" name="Date Placeholder 6"/>
          <p:cNvSpPr>
            <a:spLocks noGrp="1"/>
          </p:cNvSpPr>
          <p:nvPr>
            <p:ph type="dt" sz="half" idx="10"/>
          </p:nvPr>
        </p:nvSpPr>
        <p:spPr/>
        <p:txBody>
          <a:bodyPr/>
          <a:lstStyle/>
          <a:p>
            <a:fld id="{1A2ABA27-6948-4AE5-97D7-A2691F488D5C}" type="datetimeFigureOut">
              <a:rPr lang="en-IN" smtClean="0"/>
              <a:t>14-04-2021</a:t>
            </a:fld>
            <a:endParaRPr lang="en-IN"/>
          </a:p>
        </p:txBody>
      </p:sp>
      <p:sp>
        <p:nvSpPr>
          <p:cNvPr id="1048655" name="Footer Placeholder 7"/>
          <p:cNvSpPr>
            <a:spLocks noGrp="1"/>
          </p:cNvSpPr>
          <p:nvPr>
            <p:ph type="ftr" sz="quarter" idx="11"/>
          </p:nvPr>
        </p:nvSpPr>
        <p:spPr/>
        <p:txBody>
          <a:bodyPr/>
          <a:lstStyle/>
          <a:p>
            <a:endParaRPr lang="en-IN"/>
          </a:p>
        </p:txBody>
      </p:sp>
      <p:sp>
        <p:nvSpPr>
          <p:cNvPr id="1048656" name="Slide Number Placeholder 8"/>
          <p:cNvSpPr>
            <a:spLocks noGrp="1"/>
          </p:cNvSpPr>
          <p:nvPr>
            <p:ph type="sldNum" sz="quarter" idx="12"/>
          </p:nvPr>
        </p:nvSpPr>
        <p:spPr/>
        <p:txBody>
          <a:bodyPr/>
          <a:lstStyle/>
          <a:p>
            <a:fld id="{067C4497-942B-49EE-96FE-1717481DB18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7" name="Title 1"/>
          <p:cNvSpPr>
            <a:spLocks noGrp="1"/>
          </p:cNvSpPr>
          <p:nvPr>
            <p:ph type="title"/>
          </p:nvPr>
        </p:nvSpPr>
        <p:spPr/>
        <p:txBody>
          <a:bodyPr/>
          <a:lstStyle/>
          <a:p>
            <a:r>
              <a:rPr lang="en-US"/>
              <a:t>Click to edit Master title style</a:t>
            </a:r>
            <a:endParaRPr lang="en-US" dirty="0"/>
          </a:p>
        </p:txBody>
      </p:sp>
      <p:sp>
        <p:nvSpPr>
          <p:cNvPr id="1048658" name="Date Placeholder 2"/>
          <p:cNvSpPr>
            <a:spLocks noGrp="1"/>
          </p:cNvSpPr>
          <p:nvPr>
            <p:ph type="dt" sz="half" idx="10"/>
          </p:nvPr>
        </p:nvSpPr>
        <p:spPr/>
        <p:txBody>
          <a:bodyPr/>
          <a:lstStyle/>
          <a:p>
            <a:fld id="{1A2ABA27-6948-4AE5-97D7-A2691F488D5C}" type="datetimeFigureOut">
              <a:rPr lang="en-IN" smtClean="0"/>
              <a:t>14-04-2021</a:t>
            </a:fld>
            <a:endParaRPr lang="en-IN"/>
          </a:p>
        </p:txBody>
      </p:sp>
      <p:sp>
        <p:nvSpPr>
          <p:cNvPr id="1048659" name="Footer Placeholder 3"/>
          <p:cNvSpPr>
            <a:spLocks noGrp="1"/>
          </p:cNvSpPr>
          <p:nvPr>
            <p:ph type="ftr" sz="quarter" idx="11"/>
          </p:nvPr>
        </p:nvSpPr>
        <p:spPr/>
        <p:txBody>
          <a:bodyPr/>
          <a:lstStyle/>
          <a:p>
            <a:endParaRPr lang="en-IN"/>
          </a:p>
        </p:txBody>
      </p:sp>
      <p:sp>
        <p:nvSpPr>
          <p:cNvPr id="1048660" name="Slide Number Placeholder 4"/>
          <p:cNvSpPr>
            <a:spLocks noGrp="1"/>
          </p:cNvSpPr>
          <p:nvPr>
            <p:ph type="sldNum" sz="quarter" idx="12"/>
          </p:nvPr>
        </p:nvSpPr>
        <p:spPr/>
        <p:txBody>
          <a:bodyPr/>
          <a:lstStyle/>
          <a:p>
            <a:fld id="{067C4497-942B-49EE-96FE-1717481DB18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08" name="Date Placeholder 1"/>
          <p:cNvSpPr>
            <a:spLocks noGrp="1"/>
          </p:cNvSpPr>
          <p:nvPr>
            <p:ph type="dt" sz="half" idx="10"/>
          </p:nvPr>
        </p:nvSpPr>
        <p:spPr/>
        <p:txBody>
          <a:bodyPr/>
          <a:lstStyle/>
          <a:p>
            <a:fld id="{1A2ABA27-6948-4AE5-97D7-A2691F488D5C}" type="datetimeFigureOut">
              <a:rPr lang="en-IN" smtClean="0"/>
              <a:t>14-04-2021</a:t>
            </a:fld>
            <a:endParaRPr lang="en-IN"/>
          </a:p>
        </p:txBody>
      </p:sp>
      <p:sp>
        <p:nvSpPr>
          <p:cNvPr id="1048609" name="Footer Placeholder 2"/>
          <p:cNvSpPr>
            <a:spLocks noGrp="1"/>
          </p:cNvSpPr>
          <p:nvPr>
            <p:ph type="ftr" sz="quarter" idx="11"/>
          </p:nvPr>
        </p:nvSpPr>
        <p:spPr/>
        <p:txBody>
          <a:bodyPr/>
          <a:lstStyle/>
          <a:p>
            <a:endParaRPr lang="en-IN"/>
          </a:p>
        </p:txBody>
      </p:sp>
      <p:sp>
        <p:nvSpPr>
          <p:cNvPr id="1048610" name="Slide Number Placeholder 3"/>
          <p:cNvSpPr>
            <a:spLocks noGrp="1"/>
          </p:cNvSpPr>
          <p:nvPr>
            <p:ph type="sldNum" sz="quarter" idx="12"/>
          </p:nvPr>
        </p:nvSpPr>
        <p:spPr/>
        <p:txBody>
          <a:bodyPr/>
          <a:lstStyle/>
          <a:p>
            <a:fld id="{067C4497-942B-49EE-96FE-1717481DB18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59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99"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1048600"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1"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02"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A2ABA27-6948-4AE5-97D7-A2691F488D5C}" type="datetimeFigureOut">
              <a:rPr lang="en-IN" smtClean="0"/>
              <a:t>14-04-2021</a:t>
            </a:fld>
            <a:endParaRPr lang="en-IN"/>
          </a:p>
        </p:txBody>
      </p:sp>
      <p:sp>
        <p:nvSpPr>
          <p:cNvPr id="1048603"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1048604"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67C4497-942B-49EE-96FE-1717481DB183}" type="slidenum">
              <a:rPr lang="en-IN" smtClean="0"/>
              <a:t>‹#›</a:t>
            </a:fld>
            <a:endParaRPr lang="en-IN"/>
          </a:p>
        </p:txBody>
      </p:sp>
      <p:sp>
        <p:nvSpPr>
          <p:cNvPr id="1048605"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1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9"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1048620"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21"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22"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A2ABA27-6948-4AE5-97D7-A2691F488D5C}" type="datetimeFigureOut">
              <a:rPr lang="en-IN" smtClean="0"/>
              <a:t>14-04-2021</a:t>
            </a:fld>
            <a:endParaRPr lang="en-IN"/>
          </a:p>
        </p:txBody>
      </p:sp>
      <p:sp>
        <p:nvSpPr>
          <p:cNvPr id="1048623"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1048624"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67C4497-942B-49EE-96FE-1717481DB183}" type="slidenum">
              <a:rPr lang="en-IN" smtClean="0"/>
              <a:t>‹#›</a:t>
            </a:fld>
            <a:endParaRPr lang="en-IN"/>
          </a:p>
        </p:txBody>
      </p:sp>
      <p:sp>
        <p:nvSpPr>
          <p:cNvPr id="1048625"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77"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A2ABA27-6948-4AE5-97D7-A2691F488D5C}" type="datetimeFigureOut">
              <a:rPr lang="en-IN" smtClean="0"/>
              <a:t>14-04-2021</a:t>
            </a:fld>
            <a:endParaRPr lang="en-IN"/>
          </a:p>
        </p:txBody>
      </p:sp>
      <p:sp>
        <p:nvSpPr>
          <p:cNvPr id="1048579"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1048580"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67C4497-942B-49EE-96FE-1717481DB183}" type="slidenum">
              <a:rPr lang="en-IN" smtClean="0"/>
              <a:t>‹#›</a:t>
            </a:fld>
            <a:endParaRPr lang="en-IN"/>
          </a:p>
        </p:txBody>
      </p:sp>
      <p:sp>
        <p:nvSpPr>
          <p:cNvPr id="1048581"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981200" y="1131155"/>
            <a:ext cx="9144000" cy="2387600"/>
          </a:xfrm>
        </p:spPr>
        <p:txBody>
          <a:bodyPr>
            <a:normAutofit/>
          </a:bodyPr>
          <a:lstStyle/>
          <a:p>
            <a:r>
              <a:rPr lang="en-IN" sz="2800" dirty="0">
                <a:solidFill>
                  <a:schemeClr val="accent5">
                    <a:lumMod val="50000"/>
                  </a:schemeClr>
                </a:solidFill>
                <a:latin typeface="Times New Roman" panose="02020603050405020304" pitchFamily="18" charset="0"/>
                <a:cs typeface="Times New Roman" panose="02020603050405020304" pitchFamily="18" charset="0"/>
              </a:rPr>
              <a:t/>
            </a:r>
            <a:br>
              <a:rPr lang="en-IN" sz="2800" dirty="0">
                <a:solidFill>
                  <a:schemeClr val="accent5">
                    <a:lumMod val="50000"/>
                  </a:schemeClr>
                </a:solidFill>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r>
              <a:rPr lang="en-IN" sz="2800" u="sng" dirty="0">
                <a:latin typeface="Times New Roman" panose="02020603050405020304" pitchFamily="18" charset="0"/>
                <a:cs typeface="Times New Roman" panose="02020603050405020304" pitchFamily="18" charset="0"/>
              </a:rPr>
              <a:t>PROJECT  TITLE </a:t>
            </a:r>
            <a:r>
              <a:rPr lang="en-IN" sz="2800" dirty="0">
                <a:solidFill>
                  <a:schemeClr val="accent6">
                    <a:lumMod val="75000"/>
                  </a:schemeClr>
                </a:solidFill>
                <a:latin typeface="Times New Roman" panose="02020603050405020304" pitchFamily="18" charset="0"/>
                <a:cs typeface="Times New Roman" panose="02020603050405020304" pitchFamily="18" charset="0"/>
              </a:rPr>
              <a:t>-  </a:t>
            </a:r>
            <a:r>
              <a:rPr lang="en-GB" sz="2800" dirty="0">
                <a:solidFill>
                  <a:schemeClr val="accent6">
                    <a:lumMod val="75000"/>
                  </a:schemeClr>
                </a:solidFill>
                <a:latin typeface="Times New Roman" panose="02020603050405020304" pitchFamily="18" charset="0"/>
                <a:cs typeface="Times New Roman" panose="02020603050405020304" pitchFamily="18" charset="0"/>
              </a:rPr>
              <a:t>SOLAR BASED SMART GRID WIREMAN SAFETY</a:t>
            </a:r>
            <a:endParaRPr lang="en-IN" sz="28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048590" name="Subtitle 2"/>
          <p:cNvSpPr>
            <a:spLocks noGrp="1"/>
          </p:cNvSpPr>
          <p:nvPr>
            <p:ph type="subTitle" idx="1"/>
          </p:nvPr>
        </p:nvSpPr>
        <p:spPr>
          <a:xfrm>
            <a:off x="2679906" y="3956279"/>
            <a:ext cx="6901976" cy="1427090"/>
          </a:xfrm>
        </p:spPr>
        <p:txBody>
          <a:bodyPr>
            <a:noAutofit/>
          </a:bodyPr>
          <a:lstStyle/>
          <a:p>
            <a:r>
              <a:rPr lang="en-IN" sz="1800" b="1" dirty="0">
                <a:latin typeface="Arial Black" panose="020B0A04020102020204" pitchFamily="34" charset="0"/>
              </a:rPr>
              <a:t>CREATED BY </a:t>
            </a:r>
            <a:r>
              <a:rPr lang="en-IN" sz="1800" b="1" dirty="0" smtClean="0">
                <a:latin typeface="Arial Black" panose="020B0A04020102020204" pitchFamily="34" charset="0"/>
              </a:rPr>
              <a:t>– Mr. </a:t>
            </a:r>
            <a:r>
              <a:rPr lang="en-IN" sz="1800" b="1" dirty="0" smtClean="0">
                <a:latin typeface="Arial Black" panose="020B0A04020102020204" pitchFamily="34" charset="0"/>
              </a:rPr>
              <a:t>Pranav </a:t>
            </a:r>
            <a:r>
              <a:rPr lang="en-IN" sz="1800" b="1" dirty="0" err="1" smtClean="0">
                <a:latin typeface="Arial Black" panose="020B0A04020102020204" pitchFamily="34" charset="0"/>
              </a:rPr>
              <a:t>Laxman</a:t>
            </a:r>
            <a:r>
              <a:rPr lang="en-IN" sz="1800" b="1" dirty="0" smtClean="0">
                <a:latin typeface="Arial Black" panose="020B0A04020102020204" pitchFamily="34" charset="0"/>
              </a:rPr>
              <a:t> </a:t>
            </a:r>
            <a:r>
              <a:rPr lang="en-IN" sz="1800" b="1" dirty="0" err="1" smtClean="0">
                <a:latin typeface="Arial Black" panose="020B0A04020102020204" pitchFamily="34" charset="0"/>
              </a:rPr>
              <a:t>Sadafal</a:t>
            </a:r>
            <a:r>
              <a:rPr lang="en-IN" sz="1800" b="1" dirty="0" smtClean="0">
                <a:latin typeface="Arial Black" panose="020B0A04020102020204" pitchFamily="34" charset="0"/>
              </a:rPr>
              <a:t>.</a:t>
            </a:r>
            <a:endParaRPr lang="en-IN" sz="1800" b="1" dirty="0">
              <a:latin typeface="Arial Black" panose="020B0A040201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85" y="850005"/>
            <a:ext cx="10277339" cy="5267459"/>
          </a:xfrm>
          <a:prstGeom prst="rect">
            <a:avLst/>
          </a:prstGeom>
        </p:spPr>
      </p:pic>
      <p:sp>
        <p:nvSpPr>
          <p:cNvPr id="3" name="Can 2"/>
          <p:cNvSpPr/>
          <p:nvPr/>
        </p:nvSpPr>
        <p:spPr>
          <a:xfrm>
            <a:off x="6153955" y="1440287"/>
            <a:ext cx="180304" cy="1275009"/>
          </a:xfrm>
          <a:prstGeom prst="can">
            <a:avLst/>
          </a:prstGeom>
          <a:solidFill>
            <a:sysClr val="window" lastClr="FFFFFF">
              <a:lumMod val="7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4" name="Can 3"/>
          <p:cNvSpPr/>
          <p:nvPr/>
        </p:nvSpPr>
        <p:spPr>
          <a:xfrm>
            <a:off x="6223338" y="3640428"/>
            <a:ext cx="180304" cy="1275009"/>
          </a:xfrm>
          <a:prstGeom prst="can">
            <a:avLst/>
          </a:prstGeom>
          <a:solidFill>
            <a:sysClr val="window" lastClr="FFFFFF">
              <a:lumMod val="7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6" name="Freeform 5"/>
          <p:cNvSpPr/>
          <p:nvPr/>
        </p:nvSpPr>
        <p:spPr>
          <a:xfrm>
            <a:off x="6308501" y="3874394"/>
            <a:ext cx="4430333" cy="504328"/>
          </a:xfrm>
          <a:custGeom>
            <a:avLst/>
            <a:gdLst>
              <a:gd name="connsiteX0" fmla="*/ 0 w 4430333"/>
              <a:gd name="connsiteY0" fmla="*/ 0 h 504328"/>
              <a:gd name="connsiteX1" fmla="*/ 1918953 w 4430333"/>
              <a:gd name="connsiteY1" fmla="*/ 476519 h 504328"/>
              <a:gd name="connsiteX2" fmla="*/ 4430333 w 4430333"/>
              <a:gd name="connsiteY2" fmla="*/ 450761 h 504328"/>
              <a:gd name="connsiteX3" fmla="*/ 4430333 w 4430333"/>
              <a:gd name="connsiteY3" fmla="*/ 450761 h 504328"/>
            </a:gdLst>
            <a:ahLst/>
            <a:cxnLst>
              <a:cxn ang="0">
                <a:pos x="connsiteX0" y="connsiteY0"/>
              </a:cxn>
              <a:cxn ang="0">
                <a:pos x="connsiteX1" y="connsiteY1"/>
              </a:cxn>
              <a:cxn ang="0">
                <a:pos x="connsiteX2" y="connsiteY2"/>
              </a:cxn>
              <a:cxn ang="0">
                <a:pos x="connsiteX3" y="connsiteY3"/>
              </a:cxn>
            </a:cxnLst>
            <a:rect l="l" t="t" r="r" b="b"/>
            <a:pathLst>
              <a:path w="4430333" h="504328">
                <a:moveTo>
                  <a:pt x="0" y="0"/>
                </a:moveTo>
                <a:cubicBezTo>
                  <a:pt x="590282" y="200696"/>
                  <a:pt x="1180564" y="401392"/>
                  <a:pt x="1918953" y="476519"/>
                </a:cubicBezTo>
                <a:cubicBezTo>
                  <a:pt x="2657342" y="551646"/>
                  <a:pt x="4430333" y="450761"/>
                  <a:pt x="4430333" y="450761"/>
                </a:cubicBezTo>
                <a:lnTo>
                  <a:pt x="4430333" y="450761"/>
                </a:lnTo>
              </a:path>
            </a:pathLst>
          </a:custGeom>
          <a:noFill/>
          <a:ln w="15875" cap="flat" cmpd="sng" algn="ctr">
            <a:solidFill>
              <a:sysClr val="windowText" lastClr="000000">
                <a:lumMod val="95000"/>
                <a:lumOff val="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7" name="Freeform 6"/>
          <p:cNvSpPr/>
          <p:nvPr/>
        </p:nvSpPr>
        <p:spPr>
          <a:xfrm>
            <a:off x="4569854" y="3900152"/>
            <a:ext cx="1738647" cy="940158"/>
          </a:xfrm>
          <a:custGeom>
            <a:avLst/>
            <a:gdLst>
              <a:gd name="connsiteX0" fmla="*/ 0 w 1738647"/>
              <a:gd name="connsiteY0" fmla="*/ 940158 h 940158"/>
              <a:gd name="connsiteX1" fmla="*/ 927278 w 1738647"/>
              <a:gd name="connsiteY1" fmla="*/ 746975 h 940158"/>
              <a:gd name="connsiteX2" fmla="*/ 1738647 w 1738647"/>
              <a:gd name="connsiteY2" fmla="*/ 0 h 940158"/>
              <a:gd name="connsiteX3" fmla="*/ 1738647 w 1738647"/>
              <a:gd name="connsiteY3" fmla="*/ 0 h 940158"/>
            </a:gdLst>
            <a:ahLst/>
            <a:cxnLst>
              <a:cxn ang="0">
                <a:pos x="connsiteX0" y="connsiteY0"/>
              </a:cxn>
              <a:cxn ang="0">
                <a:pos x="connsiteX1" y="connsiteY1"/>
              </a:cxn>
              <a:cxn ang="0">
                <a:pos x="connsiteX2" y="connsiteY2"/>
              </a:cxn>
              <a:cxn ang="0">
                <a:pos x="connsiteX3" y="connsiteY3"/>
              </a:cxn>
            </a:cxnLst>
            <a:rect l="l" t="t" r="r" b="b"/>
            <a:pathLst>
              <a:path w="1738647" h="940158">
                <a:moveTo>
                  <a:pt x="0" y="940158"/>
                </a:moveTo>
                <a:cubicBezTo>
                  <a:pt x="318752" y="921913"/>
                  <a:pt x="637504" y="903668"/>
                  <a:pt x="927278" y="746975"/>
                </a:cubicBezTo>
                <a:cubicBezTo>
                  <a:pt x="1217052" y="590282"/>
                  <a:pt x="1738647" y="0"/>
                  <a:pt x="1738647" y="0"/>
                </a:cubicBezTo>
                <a:lnTo>
                  <a:pt x="1738647" y="0"/>
                </a:lnTo>
              </a:path>
            </a:pathLst>
          </a:custGeom>
          <a:noFill/>
          <a:ln w="15875" cap="flat" cmpd="sng" algn="ctr">
            <a:solidFill>
              <a:sysClr val="windowText" lastClr="000000">
                <a:lumMod val="95000"/>
                <a:lumOff val="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8" name="Rounded Rectangle 7"/>
          <p:cNvSpPr/>
          <p:nvPr/>
        </p:nvSpPr>
        <p:spPr>
          <a:xfrm>
            <a:off x="5754710" y="1633470"/>
            <a:ext cx="1056067" cy="97655"/>
          </a:xfrm>
          <a:prstGeom prst="roundRect">
            <a:avLst/>
          </a:prstGeom>
          <a:solidFill>
            <a:sysClr val="window" lastClr="FFFFFF">
              <a:lumMod val="7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9" name="Rounded Rectangle 8"/>
          <p:cNvSpPr/>
          <p:nvPr/>
        </p:nvSpPr>
        <p:spPr>
          <a:xfrm>
            <a:off x="5762599" y="3881896"/>
            <a:ext cx="1056067" cy="97655"/>
          </a:xfrm>
          <a:prstGeom prst="roundRect">
            <a:avLst/>
          </a:prstGeom>
          <a:solidFill>
            <a:sysClr val="window" lastClr="FFFFFF">
              <a:lumMod val="7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10" name="Freeform 9"/>
          <p:cNvSpPr/>
          <p:nvPr/>
        </p:nvSpPr>
        <p:spPr>
          <a:xfrm>
            <a:off x="4518338" y="1736501"/>
            <a:ext cx="1700011" cy="3065172"/>
          </a:xfrm>
          <a:custGeom>
            <a:avLst/>
            <a:gdLst>
              <a:gd name="connsiteX0" fmla="*/ 0 w 1700011"/>
              <a:gd name="connsiteY0" fmla="*/ 3065172 h 3065172"/>
              <a:gd name="connsiteX1" fmla="*/ 991673 w 1700011"/>
              <a:gd name="connsiteY1" fmla="*/ 1725769 h 3065172"/>
              <a:gd name="connsiteX2" fmla="*/ 1700011 w 1700011"/>
              <a:gd name="connsiteY2" fmla="*/ 0 h 3065172"/>
              <a:gd name="connsiteX3" fmla="*/ 1700011 w 1700011"/>
              <a:gd name="connsiteY3" fmla="*/ 0 h 3065172"/>
            </a:gdLst>
            <a:ahLst/>
            <a:cxnLst>
              <a:cxn ang="0">
                <a:pos x="connsiteX0" y="connsiteY0"/>
              </a:cxn>
              <a:cxn ang="0">
                <a:pos x="connsiteX1" y="connsiteY1"/>
              </a:cxn>
              <a:cxn ang="0">
                <a:pos x="connsiteX2" y="connsiteY2"/>
              </a:cxn>
              <a:cxn ang="0">
                <a:pos x="connsiteX3" y="connsiteY3"/>
              </a:cxn>
            </a:cxnLst>
            <a:rect l="l" t="t" r="r" b="b"/>
            <a:pathLst>
              <a:path w="1700011" h="3065172">
                <a:moveTo>
                  <a:pt x="0" y="3065172"/>
                </a:moveTo>
                <a:cubicBezTo>
                  <a:pt x="354169" y="2650901"/>
                  <a:pt x="708338" y="2236631"/>
                  <a:pt x="991673" y="1725769"/>
                </a:cubicBezTo>
                <a:cubicBezTo>
                  <a:pt x="1275008" y="1214907"/>
                  <a:pt x="1700011" y="0"/>
                  <a:pt x="1700011" y="0"/>
                </a:cubicBezTo>
                <a:lnTo>
                  <a:pt x="1700011" y="0"/>
                </a:lnTo>
              </a:path>
            </a:pathLst>
          </a:custGeom>
          <a:noFill/>
          <a:ln w="15875" cap="flat" cmpd="sng" algn="ctr">
            <a:solidFill>
              <a:sysClr val="windowText" lastClr="000000">
                <a:lumMod val="95000"/>
                <a:lumOff val="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13" name="Flowchart: Alternate Process 12"/>
          <p:cNvSpPr/>
          <p:nvPr/>
        </p:nvSpPr>
        <p:spPr>
          <a:xfrm>
            <a:off x="1672107" y="5484254"/>
            <a:ext cx="1030310" cy="231819"/>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PCB</a:t>
            </a:r>
            <a:endParaRPr kumimoji="0" lang="en-IN" sz="1050" b="0" i="0" u="none" strike="noStrike" kern="0" cap="none" spc="0" normalizeH="0" baseline="0" noProof="0" dirty="0">
              <a:ln>
                <a:noFill/>
              </a:ln>
              <a:solidFill>
                <a:prstClr val="white"/>
              </a:solidFill>
              <a:effectLst/>
              <a:uLnTx/>
              <a:uFillTx/>
            </a:endParaRPr>
          </a:p>
        </p:txBody>
      </p:sp>
      <p:sp>
        <p:nvSpPr>
          <p:cNvPr id="14" name="Flowchart: Alternate Process 13"/>
          <p:cNvSpPr/>
          <p:nvPr/>
        </p:nvSpPr>
        <p:spPr>
          <a:xfrm>
            <a:off x="3913031" y="5213797"/>
            <a:ext cx="605307" cy="167426"/>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Relay</a:t>
            </a:r>
            <a:endParaRPr kumimoji="0" lang="en-IN" sz="1050" b="0" i="0" u="none" strike="noStrike" kern="0" cap="none" spc="0" normalizeH="0" baseline="0" noProof="0" dirty="0">
              <a:ln>
                <a:noFill/>
              </a:ln>
              <a:solidFill>
                <a:prstClr val="white"/>
              </a:solidFill>
              <a:effectLst/>
              <a:uLnTx/>
              <a:uFillTx/>
            </a:endParaRPr>
          </a:p>
        </p:txBody>
      </p:sp>
      <p:sp>
        <p:nvSpPr>
          <p:cNvPr id="15" name="Flowchart: Alternate Process 14"/>
          <p:cNvSpPr/>
          <p:nvPr/>
        </p:nvSpPr>
        <p:spPr>
          <a:xfrm>
            <a:off x="4003183" y="4277932"/>
            <a:ext cx="566671" cy="100790"/>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rPr>
              <a:t>Buzzer</a:t>
            </a:r>
            <a:endParaRPr kumimoji="0" lang="en-IN" sz="900" b="0" i="0" u="none" strike="noStrike" kern="0" cap="none" spc="0" normalizeH="0" baseline="0" noProof="0" dirty="0">
              <a:ln>
                <a:noFill/>
              </a:ln>
              <a:solidFill>
                <a:prstClr val="white"/>
              </a:solidFill>
              <a:effectLst/>
              <a:uLnTx/>
              <a:uFillTx/>
            </a:endParaRPr>
          </a:p>
        </p:txBody>
      </p:sp>
      <p:sp>
        <p:nvSpPr>
          <p:cNvPr id="16" name="Flowchart: Alternate Process 15"/>
          <p:cNvSpPr/>
          <p:nvPr/>
        </p:nvSpPr>
        <p:spPr>
          <a:xfrm>
            <a:off x="2084231" y="2972873"/>
            <a:ext cx="953037" cy="154547"/>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LCD</a:t>
            </a:r>
            <a:endParaRPr kumimoji="0" lang="en-IN" sz="1050" b="0" i="0" u="none" strike="noStrike" kern="0" cap="none" spc="0" normalizeH="0" baseline="0" noProof="0" dirty="0">
              <a:ln>
                <a:noFill/>
              </a:ln>
              <a:solidFill>
                <a:prstClr val="white"/>
              </a:solidFill>
              <a:effectLst/>
              <a:uLnTx/>
              <a:uFillTx/>
            </a:endParaRPr>
          </a:p>
        </p:txBody>
      </p:sp>
      <p:sp>
        <p:nvSpPr>
          <p:cNvPr id="17" name="Flowchart: Alternate Process 16"/>
          <p:cNvSpPr/>
          <p:nvPr/>
        </p:nvSpPr>
        <p:spPr>
          <a:xfrm>
            <a:off x="4016062" y="3171655"/>
            <a:ext cx="772732" cy="149413"/>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GSM</a:t>
            </a:r>
            <a:endParaRPr kumimoji="0" lang="en-IN" sz="1050" b="0" i="0" u="none" strike="noStrike" kern="0" cap="none" spc="0" normalizeH="0" baseline="0" noProof="0" dirty="0">
              <a:ln>
                <a:noFill/>
              </a:ln>
              <a:solidFill>
                <a:prstClr val="white"/>
              </a:solidFill>
              <a:effectLst/>
              <a:uLnTx/>
              <a:uFillTx/>
            </a:endParaRPr>
          </a:p>
        </p:txBody>
      </p:sp>
      <p:sp>
        <p:nvSpPr>
          <p:cNvPr id="18" name="Flowchart: Alternate Process 17"/>
          <p:cNvSpPr/>
          <p:nvPr/>
        </p:nvSpPr>
        <p:spPr>
          <a:xfrm>
            <a:off x="3913031" y="1731125"/>
            <a:ext cx="772732" cy="159923"/>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Capacitor</a:t>
            </a:r>
            <a:endParaRPr kumimoji="0" lang="en-IN" sz="1050" b="0" i="0" u="none" strike="noStrike" kern="0" cap="none" spc="0" normalizeH="0" baseline="0" noProof="0" dirty="0">
              <a:ln>
                <a:noFill/>
              </a:ln>
              <a:solidFill>
                <a:prstClr val="white"/>
              </a:solidFill>
              <a:effectLst/>
              <a:uLnTx/>
              <a:uFillTx/>
            </a:endParaRPr>
          </a:p>
        </p:txBody>
      </p:sp>
      <p:sp>
        <p:nvSpPr>
          <p:cNvPr id="19" name="Flowchart: Alternate Process 18"/>
          <p:cNvSpPr/>
          <p:nvPr/>
        </p:nvSpPr>
        <p:spPr>
          <a:xfrm>
            <a:off x="3588345" y="1185678"/>
            <a:ext cx="992242" cy="159323"/>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solidFill>
                  <a:prstClr val="white"/>
                </a:solidFill>
              </a:rPr>
              <a:t>LM3708</a:t>
            </a:r>
            <a:endParaRPr kumimoji="0" lang="en-IN" sz="1050" b="0" i="0" u="none" strike="noStrike" kern="0" cap="none" spc="0" normalizeH="0" baseline="0" noProof="0" dirty="0">
              <a:ln>
                <a:noFill/>
              </a:ln>
              <a:solidFill>
                <a:prstClr val="white"/>
              </a:solidFill>
              <a:effectLst/>
              <a:uLnTx/>
              <a:uFillTx/>
            </a:endParaRPr>
          </a:p>
        </p:txBody>
      </p:sp>
      <p:sp>
        <p:nvSpPr>
          <p:cNvPr id="20" name="Flowchart: Alternate Process 19"/>
          <p:cNvSpPr/>
          <p:nvPr/>
        </p:nvSpPr>
        <p:spPr>
          <a:xfrm>
            <a:off x="2084231" y="1177334"/>
            <a:ext cx="811369" cy="275832"/>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Step down </a:t>
            </a:r>
            <a:r>
              <a:rPr kumimoji="0" lang="en-US" sz="1050" b="0" i="0" u="none" strike="noStrike" kern="0" cap="none" spc="0" normalizeH="0" baseline="0" noProof="0" dirty="0" err="1">
                <a:ln>
                  <a:noFill/>
                </a:ln>
                <a:solidFill>
                  <a:prstClr val="white"/>
                </a:solidFill>
                <a:effectLst/>
                <a:uLnTx/>
                <a:uFillTx/>
              </a:rPr>
              <a:t>Xmer</a:t>
            </a:r>
            <a:endParaRPr kumimoji="0" lang="en-IN" sz="1050" b="0" i="0" u="none" strike="noStrike" kern="0" cap="none" spc="0" normalizeH="0" baseline="0" noProof="0" dirty="0">
              <a:ln>
                <a:noFill/>
              </a:ln>
              <a:solidFill>
                <a:prstClr val="white"/>
              </a:solidFill>
              <a:effectLst/>
              <a:uLnTx/>
              <a:uFillTx/>
            </a:endParaRPr>
          </a:p>
        </p:txBody>
      </p:sp>
      <p:sp>
        <p:nvSpPr>
          <p:cNvPr id="21" name="Rounded Rectangle 20"/>
          <p:cNvSpPr/>
          <p:nvPr/>
        </p:nvSpPr>
        <p:spPr>
          <a:xfrm>
            <a:off x="2021984" y="4226369"/>
            <a:ext cx="719070" cy="203916"/>
          </a:xfrm>
          <a:prstGeom prst="roundRect">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algn="ctr" defTabSz="914400"/>
            <a:r>
              <a:rPr lang="en-GB" sz="1050" kern="0" dirty="0">
                <a:solidFill>
                  <a:prstClr val="white"/>
                </a:solidFill>
              </a:rPr>
              <a:t>89S52</a:t>
            </a:r>
            <a:endParaRPr lang="en-IN" sz="1050" kern="0" dirty="0">
              <a:solidFill>
                <a:prstClr val="white"/>
              </a:solidFill>
            </a:endParaRPr>
          </a:p>
        </p:txBody>
      </p:sp>
      <p:pic>
        <p:nvPicPr>
          <p:cNvPr id="30" name="Picture 29"/>
          <p:cNvPicPr>
            <a:picLocks noChangeAspect="1"/>
          </p:cNvPicPr>
          <p:nvPr/>
        </p:nvPicPr>
        <p:blipFill>
          <a:blip r:embed="rId3"/>
          <a:stretch>
            <a:fillRect/>
          </a:stretch>
        </p:blipFill>
        <p:spPr>
          <a:xfrm>
            <a:off x="8523667" y="1453166"/>
            <a:ext cx="1743607" cy="951058"/>
          </a:xfrm>
          <a:prstGeom prst="rect">
            <a:avLst/>
          </a:prstGeom>
        </p:spPr>
      </p:pic>
      <p:sp>
        <p:nvSpPr>
          <p:cNvPr id="32" name="Freeform 31"/>
          <p:cNvSpPr/>
          <p:nvPr/>
        </p:nvSpPr>
        <p:spPr>
          <a:xfrm rot="3391340">
            <a:off x="6332266" y="1794040"/>
            <a:ext cx="1738647" cy="940158"/>
          </a:xfrm>
          <a:custGeom>
            <a:avLst/>
            <a:gdLst>
              <a:gd name="connsiteX0" fmla="*/ 0 w 1738647"/>
              <a:gd name="connsiteY0" fmla="*/ 940158 h 940158"/>
              <a:gd name="connsiteX1" fmla="*/ 927278 w 1738647"/>
              <a:gd name="connsiteY1" fmla="*/ 746975 h 940158"/>
              <a:gd name="connsiteX2" fmla="*/ 1738647 w 1738647"/>
              <a:gd name="connsiteY2" fmla="*/ 0 h 940158"/>
              <a:gd name="connsiteX3" fmla="*/ 1738647 w 1738647"/>
              <a:gd name="connsiteY3" fmla="*/ 0 h 940158"/>
            </a:gdLst>
            <a:ahLst/>
            <a:cxnLst>
              <a:cxn ang="0">
                <a:pos x="connsiteX0" y="connsiteY0"/>
              </a:cxn>
              <a:cxn ang="0">
                <a:pos x="connsiteX1" y="connsiteY1"/>
              </a:cxn>
              <a:cxn ang="0">
                <a:pos x="connsiteX2" y="connsiteY2"/>
              </a:cxn>
              <a:cxn ang="0">
                <a:pos x="connsiteX3" y="connsiteY3"/>
              </a:cxn>
            </a:cxnLst>
            <a:rect l="l" t="t" r="r" b="b"/>
            <a:pathLst>
              <a:path w="1738647" h="940158">
                <a:moveTo>
                  <a:pt x="0" y="940158"/>
                </a:moveTo>
                <a:cubicBezTo>
                  <a:pt x="318752" y="921913"/>
                  <a:pt x="637504" y="903668"/>
                  <a:pt x="927278" y="746975"/>
                </a:cubicBezTo>
                <a:cubicBezTo>
                  <a:pt x="1217052" y="590282"/>
                  <a:pt x="1738647" y="0"/>
                  <a:pt x="1738647" y="0"/>
                </a:cubicBezTo>
                <a:lnTo>
                  <a:pt x="1738647" y="0"/>
                </a:lnTo>
              </a:path>
            </a:pathLst>
          </a:custGeom>
          <a:noFill/>
          <a:ln w="15875" cap="flat" cmpd="sng" algn="ctr">
            <a:solidFill>
              <a:sysClr val="windowText" lastClr="000000">
                <a:lumMod val="95000"/>
                <a:lumOff val="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33" name="Lightning Bolt 32"/>
          <p:cNvSpPr/>
          <p:nvPr/>
        </p:nvSpPr>
        <p:spPr>
          <a:xfrm rot="4721687">
            <a:off x="8043162" y="2755027"/>
            <a:ext cx="412123" cy="165279"/>
          </a:xfrm>
          <a:prstGeom prst="lightningBol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4" name="Lightning Bolt 33"/>
          <p:cNvSpPr/>
          <p:nvPr/>
        </p:nvSpPr>
        <p:spPr>
          <a:xfrm rot="11702996">
            <a:off x="7739120" y="2348822"/>
            <a:ext cx="416069" cy="145793"/>
          </a:xfrm>
          <a:prstGeom prst="lightningBol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5" name="Lightning Bolt 34"/>
          <p:cNvSpPr/>
          <p:nvPr/>
        </p:nvSpPr>
        <p:spPr>
          <a:xfrm rot="21420824">
            <a:off x="8315632" y="2462870"/>
            <a:ext cx="416069" cy="145793"/>
          </a:xfrm>
          <a:prstGeom prst="lightningBol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26" name="Pentagon 25"/>
          <p:cNvSpPr/>
          <p:nvPr/>
        </p:nvSpPr>
        <p:spPr>
          <a:xfrm>
            <a:off x="7725176" y="1799506"/>
            <a:ext cx="1030310" cy="231820"/>
          </a:xfrm>
          <a:prstGeom prst="homePlate">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Garamond" panose="02020404030301010803"/>
              </a:rPr>
              <a:t>LINE 0</a:t>
            </a:r>
            <a:endParaRPr kumimoji="0" lang="en-IN" sz="1800" b="0" i="0" u="none" strike="noStrike" kern="0" cap="none" spc="0" normalizeH="0" baseline="0" noProof="0" dirty="0">
              <a:ln>
                <a:noFill/>
              </a:ln>
              <a:solidFill>
                <a:prstClr val="white"/>
              </a:solidFill>
              <a:effectLst/>
              <a:uLnTx/>
              <a:uFillTx/>
              <a:latin typeface="Garamond" panose="02020404030301010803"/>
            </a:endParaRPr>
          </a:p>
        </p:txBody>
      </p:sp>
      <p:sp>
        <p:nvSpPr>
          <p:cNvPr id="27" name="Pentagon 26"/>
          <p:cNvSpPr/>
          <p:nvPr/>
        </p:nvSpPr>
        <p:spPr>
          <a:xfrm>
            <a:off x="7960942" y="4685763"/>
            <a:ext cx="1030310" cy="231820"/>
          </a:xfrm>
          <a:prstGeom prst="homePlate">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Garamond" panose="02020404030301010803"/>
              </a:rPr>
              <a:t>LINE 1</a:t>
            </a:r>
            <a:endParaRPr kumimoji="0" lang="en-IN" sz="1800" b="0" i="0" u="none" strike="noStrike" kern="0" cap="none" spc="0" normalizeH="0" baseline="0" noProof="0" dirty="0">
              <a:ln>
                <a:noFill/>
              </a:ln>
              <a:solidFill>
                <a:prstClr val="white"/>
              </a:solidFill>
              <a:effectLst/>
              <a:uLnTx/>
              <a:uFillTx/>
              <a:latin typeface="Garamond" panose="02020404030301010803"/>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56107" y="4930043"/>
            <a:ext cx="1109658" cy="997140"/>
          </a:xfrm>
          <a:prstGeom prst="rect">
            <a:avLst/>
          </a:prstGeom>
          <a:ln>
            <a:noFill/>
          </a:ln>
          <a:effectLst>
            <a:softEdge rad="112500"/>
          </a:effectLst>
        </p:spPr>
      </p:pic>
      <p:sp>
        <p:nvSpPr>
          <p:cNvPr id="28" name="Right Arrow 27"/>
          <p:cNvSpPr/>
          <p:nvPr/>
        </p:nvSpPr>
        <p:spPr>
          <a:xfrm rot="1116707">
            <a:off x="7105055" y="3978508"/>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29" name="Right Arrow 28"/>
          <p:cNvSpPr/>
          <p:nvPr/>
        </p:nvSpPr>
        <p:spPr>
          <a:xfrm rot="511864">
            <a:off x="7534871" y="4040352"/>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1" name="Right Arrow 30"/>
          <p:cNvSpPr/>
          <p:nvPr/>
        </p:nvSpPr>
        <p:spPr>
          <a:xfrm rot="436537">
            <a:off x="7995633" y="4109085"/>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6" name="Right Arrow 35"/>
          <p:cNvSpPr/>
          <p:nvPr/>
        </p:nvSpPr>
        <p:spPr>
          <a:xfrm>
            <a:off x="8477447" y="4177818"/>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7" name="Right Arrow 36"/>
          <p:cNvSpPr/>
          <p:nvPr/>
        </p:nvSpPr>
        <p:spPr>
          <a:xfrm rot="21233137">
            <a:off x="8955394" y="4197652"/>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8" name="Right Arrow 37"/>
          <p:cNvSpPr/>
          <p:nvPr/>
        </p:nvSpPr>
        <p:spPr>
          <a:xfrm rot="21325489">
            <a:off x="9438311" y="4165196"/>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20048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reports\report 2016-17\password based wireman\password based wireman safety MET\20170327_19292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894874" y="219205"/>
            <a:ext cx="4475615" cy="3296725"/>
          </a:xfrm>
          <a:prstGeom prst="rect">
            <a:avLst/>
          </a:prstGeom>
          <a:noFill/>
          <a:ln>
            <a:noFill/>
          </a:ln>
        </p:spPr>
      </p:pic>
      <p:pic>
        <p:nvPicPr>
          <p:cNvPr id="3" name="Picture 2" descr="E:\reports\report 2016-17\password based wireman\password based wireman safety MET\20170327_19294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6722767" y="173996"/>
            <a:ext cx="4829579" cy="3387144"/>
          </a:xfrm>
          <a:prstGeom prst="rect">
            <a:avLst/>
          </a:prstGeom>
          <a:noFill/>
          <a:ln>
            <a:noFill/>
          </a:ln>
        </p:spPr>
      </p:pic>
      <p:pic>
        <p:nvPicPr>
          <p:cNvPr id="5" name="Picture 4" descr="E:\reports\report 2016-17\password based wireman\password based wireman safety MET\20170327_192946.jpg"/>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3715350" y="3721993"/>
            <a:ext cx="4810464" cy="3251377"/>
          </a:xfrm>
          <a:prstGeom prst="rect">
            <a:avLst/>
          </a:prstGeom>
          <a:noFill/>
          <a:ln>
            <a:noFill/>
          </a:ln>
        </p:spPr>
      </p:pic>
      <p:sp>
        <p:nvSpPr>
          <p:cNvPr id="6" name="Right Arrow 5"/>
          <p:cNvSpPr/>
          <p:nvPr/>
        </p:nvSpPr>
        <p:spPr>
          <a:xfrm>
            <a:off x="5473521" y="1648496"/>
            <a:ext cx="1249246" cy="47651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sp>
        <p:nvSpPr>
          <p:cNvPr id="7" name="Bent Arrow 6"/>
          <p:cNvSpPr/>
          <p:nvPr/>
        </p:nvSpPr>
        <p:spPr>
          <a:xfrm rot="10800000">
            <a:off x="9137556" y="3721993"/>
            <a:ext cx="1184856" cy="2434107"/>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52222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85" y="850005"/>
            <a:ext cx="10277339" cy="5267459"/>
          </a:xfrm>
          <a:prstGeom prst="rect">
            <a:avLst/>
          </a:prstGeom>
        </p:spPr>
      </p:pic>
      <p:sp>
        <p:nvSpPr>
          <p:cNvPr id="3" name="Can 2"/>
          <p:cNvSpPr/>
          <p:nvPr/>
        </p:nvSpPr>
        <p:spPr>
          <a:xfrm>
            <a:off x="6153955" y="1440287"/>
            <a:ext cx="180304" cy="1275009"/>
          </a:xfrm>
          <a:prstGeom prst="can">
            <a:avLst/>
          </a:prstGeom>
          <a:solidFill>
            <a:sysClr val="window" lastClr="FFFFFF">
              <a:lumMod val="7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4" name="Can 3"/>
          <p:cNvSpPr/>
          <p:nvPr/>
        </p:nvSpPr>
        <p:spPr>
          <a:xfrm>
            <a:off x="6223338" y="3640428"/>
            <a:ext cx="180304" cy="1275009"/>
          </a:xfrm>
          <a:prstGeom prst="can">
            <a:avLst/>
          </a:prstGeom>
          <a:solidFill>
            <a:sysClr val="window" lastClr="FFFFFF">
              <a:lumMod val="7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6" name="Freeform 5"/>
          <p:cNvSpPr/>
          <p:nvPr/>
        </p:nvSpPr>
        <p:spPr>
          <a:xfrm>
            <a:off x="6308501" y="3874394"/>
            <a:ext cx="4430333" cy="504328"/>
          </a:xfrm>
          <a:custGeom>
            <a:avLst/>
            <a:gdLst>
              <a:gd name="connsiteX0" fmla="*/ 0 w 4430333"/>
              <a:gd name="connsiteY0" fmla="*/ 0 h 504328"/>
              <a:gd name="connsiteX1" fmla="*/ 1918953 w 4430333"/>
              <a:gd name="connsiteY1" fmla="*/ 476519 h 504328"/>
              <a:gd name="connsiteX2" fmla="*/ 4430333 w 4430333"/>
              <a:gd name="connsiteY2" fmla="*/ 450761 h 504328"/>
              <a:gd name="connsiteX3" fmla="*/ 4430333 w 4430333"/>
              <a:gd name="connsiteY3" fmla="*/ 450761 h 504328"/>
            </a:gdLst>
            <a:ahLst/>
            <a:cxnLst>
              <a:cxn ang="0">
                <a:pos x="connsiteX0" y="connsiteY0"/>
              </a:cxn>
              <a:cxn ang="0">
                <a:pos x="connsiteX1" y="connsiteY1"/>
              </a:cxn>
              <a:cxn ang="0">
                <a:pos x="connsiteX2" y="connsiteY2"/>
              </a:cxn>
              <a:cxn ang="0">
                <a:pos x="connsiteX3" y="connsiteY3"/>
              </a:cxn>
            </a:cxnLst>
            <a:rect l="l" t="t" r="r" b="b"/>
            <a:pathLst>
              <a:path w="4430333" h="504328">
                <a:moveTo>
                  <a:pt x="0" y="0"/>
                </a:moveTo>
                <a:cubicBezTo>
                  <a:pt x="590282" y="200696"/>
                  <a:pt x="1180564" y="401392"/>
                  <a:pt x="1918953" y="476519"/>
                </a:cubicBezTo>
                <a:cubicBezTo>
                  <a:pt x="2657342" y="551646"/>
                  <a:pt x="4430333" y="450761"/>
                  <a:pt x="4430333" y="450761"/>
                </a:cubicBezTo>
                <a:lnTo>
                  <a:pt x="4430333" y="450761"/>
                </a:lnTo>
              </a:path>
            </a:pathLst>
          </a:custGeom>
          <a:noFill/>
          <a:ln w="15875" cap="flat" cmpd="sng" algn="ctr">
            <a:solidFill>
              <a:sysClr val="windowText" lastClr="000000">
                <a:lumMod val="95000"/>
                <a:lumOff val="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7" name="Freeform 6"/>
          <p:cNvSpPr/>
          <p:nvPr/>
        </p:nvSpPr>
        <p:spPr>
          <a:xfrm>
            <a:off x="4569854" y="3900152"/>
            <a:ext cx="1738647" cy="940158"/>
          </a:xfrm>
          <a:custGeom>
            <a:avLst/>
            <a:gdLst>
              <a:gd name="connsiteX0" fmla="*/ 0 w 1738647"/>
              <a:gd name="connsiteY0" fmla="*/ 940158 h 940158"/>
              <a:gd name="connsiteX1" fmla="*/ 927278 w 1738647"/>
              <a:gd name="connsiteY1" fmla="*/ 746975 h 940158"/>
              <a:gd name="connsiteX2" fmla="*/ 1738647 w 1738647"/>
              <a:gd name="connsiteY2" fmla="*/ 0 h 940158"/>
              <a:gd name="connsiteX3" fmla="*/ 1738647 w 1738647"/>
              <a:gd name="connsiteY3" fmla="*/ 0 h 940158"/>
            </a:gdLst>
            <a:ahLst/>
            <a:cxnLst>
              <a:cxn ang="0">
                <a:pos x="connsiteX0" y="connsiteY0"/>
              </a:cxn>
              <a:cxn ang="0">
                <a:pos x="connsiteX1" y="connsiteY1"/>
              </a:cxn>
              <a:cxn ang="0">
                <a:pos x="connsiteX2" y="connsiteY2"/>
              </a:cxn>
              <a:cxn ang="0">
                <a:pos x="connsiteX3" y="connsiteY3"/>
              </a:cxn>
            </a:cxnLst>
            <a:rect l="l" t="t" r="r" b="b"/>
            <a:pathLst>
              <a:path w="1738647" h="940158">
                <a:moveTo>
                  <a:pt x="0" y="940158"/>
                </a:moveTo>
                <a:cubicBezTo>
                  <a:pt x="318752" y="921913"/>
                  <a:pt x="637504" y="903668"/>
                  <a:pt x="927278" y="746975"/>
                </a:cubicBezTo>
                <a:cubicBezTo>
                  <a:pt x="1217052" y="590282"/>
                  <a:pt x="1738647" y="0"/>
                  <a:pt x="1738647" y="0"/>
                </a:cubicBezTo>
                <a:lnTo>
                  <a:pt x="1738647" y="0"/>
                </a:lnTo>
              </a:path>
            </a:pathLst>
          </a:custGeom>
          <a:noFill/>
          <a:ln w="15875" cap="flat" cmpd="sng" algn="ctr">
            <a:solidFill>
              <a:sysClr val="windowText" lastClr="000000">
                <a:lumMod val="95000"/>
                <a:lumOff val="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8" name="Rounded Rectangle 7"/>
          <p:cNvSpPr/>
          <p:nvPr/>
        </p:nvSpPr>
        <p:spPr>
          <a:xfrm>
            <a:off x="5754710" y="1633470"/>
            <a:ext cx="1056067" cy="97655"/>
          </a:xfrm>
          <a:prstGeom prst="roundRect">
            <a:avLst/>
          </a:prstGeom>
          <a:solidFill>
            <a:sysClr val="window" lastClr="FFFFFF">
              <a:lumMod val="7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9" name="Rounded Rectangle 8"/>
          <p:cNvSpPr/>
          <p:nvPr/>
        </p:nvSpPr>
        <p:spPr>
          <a:xfrm>
            <a:off x="5762599" y="3881896"/>
            <a:ext cx="1056067" cy="97655"/>
          </a:xfrm>
          <a:prstGeom prst="roundRect">
            <a:avLst/>
          </a:prstGeom>
          <a:solidFill>
            <a:sysClr val="window" lastClr="FFFFFF">
              <a:lumMod val="7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10" name="Freeform 9"/>
          <p:cNvSpPr/>
          <p:nvPr/>
        </p:nvSpPr>
        <p:spPr>
          <a:xfrm>
            <a:off x="4518338" y="1736501"/>
            <a:ext cx="1700011" cy="3065172"/>
          </a:xfrm>
          <a:custGeom>
            <a:avLst/>
            <a:gdLst>
              <a:gd name="connsiteX0" fmla="*/ 0 w 1700011"/>
              <a:gd name="connsiteY0" fmla="*/ 3065172 h 3065172"/>
              <a:gd name="connsiteX1" fmla="*/ 991673 w 1700011"/>
              <a:gd name="connsiteY1" fmla="*/ 1725769 h 3065172"/>
              <a:gd name="connsiteX2" fmla="*/ 1700011 w 1700011"/>
              <a:gd name="connsiteY2" fmla="*/ 0 h 3065172"/>
              <a:gd name="connsiteX3" fmla="*/ 1700011 w 1700011"/>
              <a:gd name="connsiteY3" fmla="*/ 0 h 3065172"/>
            </a:gdLst>
            <a:ahLst/>
            <a:cxnLst>
              <a:cxn ang="0">
                <a:pos x="connsiteX0" y="connsiteY0"/>
              </a:cxn>
              <a:cxn ang="0">
                <a:pos x="connsiteX1" y="connsiteY1"/>
              </a:cxn>
              <a:cxn ang="0">
                <a:pos x="connsiteX2" y="connsiteY2"/>
              </a:cxn>
              <a:cxn ang="0">
                <a:pos x="connsiteX3" y="connsiteY3"/>
              </a:cxn>
            </a:cxnLst>
            <a:rect l="l" t="t" r="r" b="b"/>
            <a:pathLst>
              <a:path w="1700011" h="3065172">
                <a:moveTo>
                  <a:pt x="0" y="3065172"/>
                </a:moveTo>
                <a:cubicBezTo>
                  <a:pt x="354169" y="2650901"/>
                  <a:pt x="708338" y="2236631"/>
                  <a:pt x="991673" y="1725769"/>
                </a:cubicBezTo>
                <a:cubicBezTo>
                  <a:pt x="1275008" y="1214907"/>
                  <a:pt x="1700011" y="0"/>
                  <a:pt x="1700011" y="0"/>
                </a:cubicBezTo>
                <a:lnTo>
                  <a:pt x="1700011" y="0"/>
                </a:lnTo>
              </a:path>
            </a:pathLst>
          </a:custGeom>
          <a:noFill/>
          <a:ln w="15875" cap="flat" cmpd="sng" algn="ctr">
            <a:solidFill>
              <a:sysClr val="windowText" lastClr="000000">
                <a:lumMod val="95000"/>
                <a:lumOff val="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13" name="Flowchart: Alternate Process 12"/>
          <p:cNvSpPr/>
          <p:nvPr/>
        </p:nvSpPr>
        <p:spPr>
          <a:xfrm>
            <a:off x="1672107" y="5484254"/>
            <a:ext cx="1030310" cy="231819"/>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PCB</a:t>
            </a:r>
            <a:endParaRPr kumimoji="0" lang="en-IN" sz="1050" b="0" i="0" u="none" strike="noStrike" kern="0" cap="none" spc="0" normalizeH="0" baseline="0" noProof="0" dirty="0">
              <a:ln>
                <a:noFill/>
              </a:ln>
              <a:solidFill>
                <a:prstClr val="white"/>
              </a:solidFill>
              <a:effectLst/>
              <a:uLnTx/>
              <a:uFillTx/>
            </a:endParaRPr>
          </a:p>
        </p:txBody>
      </p:sp>
      <p:sp>
        <p:nvSpPr>
          <p:cNvPr id="14" name="Flowchart: Alternate Process 13"/>
          <p:cNvSpPr/>
          <p:nvPr/>
        </p:nvSpPr>
        <p:spPr>
          <a:xfrm>
            <a:off x="3913031" y="5213797"/>
            <a:ext cx="605307" cy="167426"/>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Relay</a:t>
            </a:r>
            <a:endParaRPr kumimoji="0" lang="en-IN" sz="1050" b="0" i="0" u="none" strike="noStrike" kern="0" cap="none" spc="0" normalizeH="0" baseline="0" noProof="0" dirty="0">
              <a:ln>
                <a:noFill/>
              </a:ln>
              <a:solidFill>
                <a:prstClr val="white"/>
              </a:solidFill>
              <a:effectLst/>
              <a:uLnTx/>
              <a:uFillTx/>
            </a:endParaRPr>
          </a:p>
        </p:txBody>
      </p:sp>
      <p:sp>
        <p:nvSpPr>
          <p:cNvPr id="15" name="Flowchart: Alternate Process 14"/>
          <p:cNvSpPr/>
          <p:nvPr/>
        </p:nvSpPr>
        <p:spPr>
          <a:xfrm>
            <a:off x="4003183" y="4277932"/>
            <a:ext cx="566671" cy="100790"/>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rPr>
              <a:t>Buzzer</a:t>
            </a:r>
            <a:endParaRPr kumimoji="0" lang="en-IN" sz="900" b="0" i="0" u="none" strike="noStrike" kern="0" cap="none" spc="0" normalizeH="0" baseline="0" noProof="0" dirty="0">
              <a:ln>
                <a:noFill/>
              </a:ln>
              <a:solidFill>
                <a:prstClr val="white"/>
              </a:solidFill>
              <a:effectLst/>
              <a:uLnTx/>
              <a:uFillTx/>
            </a:endParaRPr>
          </a:p>
        </p:txBody>
      </p:sp>
      <p:sp>
        <p:nvSpPr>
          <p:cNvPr id="16" name="Flowchart: Alternate Process 15"/>
          <p:cNvSpPr/>
          <p:nvPr/>
        </p:nvSpPr>
        <p:spPr>
          <a:xfrm>
            <a:off x="2084231" y="2972873"/>
            <a:ext cx="953037" cy="154547"/>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LCD</a:t>
            </a:r>
            <a:endParaRPr kumimoji="0" lang="en-IN" sz="1050" b="0" i="0" u="none" strike="noStrike" kern="0" cap="none" spc="0" normalizeH="0" baseline="0" noProof="0" dirty="0">
              <a:ln>
                <a:noFill/>
              </a:ln>
              <a:solidFill>
                <a:prstClr val="white"/>
              </a:solidFill>
              <a:effectLst/>
              <a:uLnTx/>
              <a:uFillTx/>
            </a:endParaRPr>
          </a:p>
        </p:txBody>
      </p:sp>
      <p:sp>
        <p:nvSpPr>
          <p:cNvPr id="17" name="Flowchart: Alternate Process 16"/>
          <p:cNvSpPr/>
          <p:nvPr/>
        </p:nvSpPr>
        <p:spPr>
          <a:xfrm>
            <a:off x="4016062" y="3171655"/>
            <a:ext cx="772732" cy="149413"/>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GSM</a:t>
            </a:r>
            <a:endParaRPr kumimoji="0" lang="en-IN" sz="1050" b="0" i="0" u="none" strike="noStrike" kern="0" cap="none" spc="0" normalizeH="0" baseline="0" noProof="0" dirty="0">
              <a:ln>
                <a:noFill/>
              </a:ln>
              <a:solidFill>
                <a:prstClr val="white"/>
              </a:solidFill>
              <a:effectLst/>
              <a:uLnTx/>
              <a:uFillTx/>
            </a:endParaRPr>
          </a:p>
        </p:txBody>
      </p:sp>
      <p:sp>
        <p:nvSpPr>
          <p:cNvPr id="18" name="Flowchart: Alternate Process 17"/>
          <p:cNvSpPr/>
          <p:nvPr/>
        </p:nvSpPr>
        <p:spPr>
          <a:xfrm>
            <a:off x="3913031" y="1731125"/>
            <a:ext cx="772732" cy="159923"/>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Capacitor</a:t>
            </a:r>
            <a:endParaRPr kumimoji="0" lang="en-IN" sz="1050" b="0" i="0" u="none" strike="noStrike" kern="0" cap="none" spc="0" normalizeH="0" baseline="0" noProof="0" dirty="0">
              <a:ln>
                <a:noFill/>
              </a:ln>
              <a:solidFill>
                <a:prstClr val="white"/>
              </a:solidFill>
              <a:effectLst/>
              <a:uLnTx/>
              <a:uFillTx/>
            </a:endParaRPr>
          </a:p>
        </p:txBody>
      </p:sp>
      <p:sp>
        <p:nvSpPr>
          <p:cNvPr id="19" name="Flowchart: Alternate Process 18"/>
          <p:cNvSpPr/>
          <p:nvPr/>
        </p:nvSpPr>
        <p:spPr>
          <a:xfrm>
            <a:off x="3588345" y="1185678"/>
            <a:ext cx="992242" cy="159323"/>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solidFill>
                  <a:prstClr val="white"/>
                </a:solidFill>
              </a:rPr>
              <a:t>LM3708</a:t>
            </a:r>
            <a:endParaRPr kumimoji="0" lang="en-IN" sz="1050" b="0" i="0" u="none" strike="noStrike" kern="0" cap="none" spc="0" normalizeH="0" baseline="0" noProof="0" dirty="0">
              <a:ln>
                <a:noFill/>
              </a:ln>
              <a:solidFill>
                <a:prstClr val="white"/>
              </a:solidFill>
              <a:effectLst/>
              <a:uLnTx/>
              <a:uFillTx/>
            </a:endParaRPr>
          </a:p>
        </p:txBody>
      </p:sp>
      <p:sp>
        <p:nvSpPr>
          <p:cNvPr id="20" name="Flowchart: Alternate Process 19"/>
          <p:cNvSpPr/>
          <p:nvPr/>
        </p:nvSpPr>
        <p:spPr>
          <a:xfrm>
            <a:off x="2084231" y="1177334"/>
            <a:ext cx="811369" cy="275832"/>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Step down </a:t>
            </a:r>
            <a:r>
              <a:rPr kumimoji="0" lang="en-US" sz="1050" b="0" i="0" u="none" strike="noStrike" kern="0" cap="none" spc="0" normalizeH="0" baseline="0" noProof="0" dirty="0" err="1">
                <a:ln>
                  <a:noFill/>
                </a:ln>
                <a:solidFill>
                  <a:prstClr val="white"/>
                </a:solidFill>
                <a:effectLst/>
                <a:uLnTx/>
                <a:uFillTx/>
              </a:rPr>
              <a:t>Xmer</a:t>
            </a:r>
            <a:endParaRPr kumimoji="0" lang="en-IN" sz="1050" b="0" i="0" u="none" strike="noStrike" kern="0" cap="none" spc="0" normalizeH="0" baseline="0" noProof="0" dirty="0">
              <a:ln>
                <a:noFill/>
              </a:ln>
              <a:solidFill>
                <a:prstClr val="white"/>
              </a:solidFill>
              <a:effectLst/>
              <a:uLnTx/>
              <a:uFillTx/>
            </a:endParaRPr>
          </a:p>
        </p:txBody>
      </p:sp>
      <p:sp>
        <p:nvSpPr>
          <p:cNvPr id="21" name="Rounded Rectangle 20"/>
          <p:cNvSpPr/>
          <p:nvPr/>
        </p:nvSpPr>
        <p:spPr>
          <a:xfrm>
            <a:off x="2021984" y="4226369"/>
            <a:ext cx="719070" cy="203916"/>
          </a:xfrm>
          <a:prstGeom prst="roundRect">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algn="ctr" defTabSz="914400"/>
            <a:r>
              <a:rPr lang="en-GB" sz="1050" kern="0" dirty="0">
                <a:solidFill>
                  <a:prstClr val="white"/>
                </a:solidFill>
              </a:rPr>
              <a:t>89S52</a:t>
            </a:r>
            <a:endParaRPr lang="en-IN" sz="1050" kern="0" dirty="0">
              <a:solidFill>
                <a:prstClr val="white"/>
              </a:solidFill>
            </a:endParaRPr>
          </a:p>
        </p:txBody>
      </p:sp>
      <p:pic>
        <p:nvPicPr>
          <p:cNvPr id="23" name="Picture 22"/>
          <p:cNvPicPr>
            <a:picLocks noChangeAspect="1"/>
          </p:cNvPicPr>
          <p:nvPr/>
        </p:nvPicPr>
        <p:blipFill>
          <a:blip r:embed="rId3"/>
          <a:stretch>
            <a:fillRect/>
          </a:stretch>
        </p:blipFill>
        <p:spPr>
          <a:xfrm>
            <a:off x="8523667" y="1453166"/>
            <a:ext cx="1743607" cy="951058"/>
          </a:xfrm>
          <a:prstGeom prst="rect">
            <a:avLst/>
          </a:prstGeom>
        </p:spPr>
      </p:pic>
      <p:sp>
        <p:nvSpPr>
          <p:cNvPr id="24" name="Freeform 23"/>
          <p:cNvSpPr/>
          <p:nvPr/>
        </p:nvSpPr>
        <p:spPr>
          <a:xfrm rot="3391340">
            <a:off x="6332266" y="1794040"/>
            <a:ext cx="1738647" cy="940158"/>
          </a:xfrm>
          <a:custGeom>
            <a:avLst/>
            <a:gdLst>
              <a:gd name="connsiteX0" fmla="*/ 0 w 1738647"/>
              <a:gd name="connsiteY0" fmla="*/ 940158 h 940158"/>
              <a:gd name="connsiteX1" fmla="*/ 927278 w 1738647"/>
              <a:gd name="connsiteY1" fmla="*/ 746975 h 940158"/>
              <a:gd name="connsiteX2" fmla="*/ 1738647 w 1738647"/>
              <a:gd name="connsiteY2" fmla="*/ 0 h 940158"/>
              <a:gd name="connsiteX3" fmla="*/ 1738647 w 1738647"/>
              <a:gd name="connsiteY3" fmla="*/ 0 h 940158"/>
            </a:gdLst>
            <a:ahLst/>
            <a:cxnLst>
              <a:cxn ang="0">
                <a:pos x="connsiteX0" y="connsiteY0"/>
              </a:cxn>
              <a:cxn ang="0">
                <a:pos x="connsiteX1" y="connsiteY1"/>
              </a:cxn>
              <a:cxn ang="0">
                <a:pos x="connsiteX2" y="connsiteY2"/>
              </a:cxn>
              <a:cxn ang="0">
                <a:pos x="connsiteX3" y="connsiteY3"/>
              </a:cxn>
            </a:cxnLst>
            <a:rect l="l" t="t" r="r" b="b"/>
            <a:pathLst>
              <a:path w="1738647" h="940158">
                <a:moveTo>
                  <a:pt x="0" y="940158"/>
                </a:moveTo>
                <a:cubicBezTo>
                  <a:pt x="318752" y="921913"/>
                  <a:pt x="637504" y="903668"/>
                  <a:pt x="927278" y="746975"/>
                </a:cubicBezTo>
                <a:cubicBezTo>
                  <a:pt x="1217052" y="590282"/>
                  <a:pt x="1738647" y="0"/>
                  <a:pt x="1738647" y="0"/>
                </a:cubicBezTo>
                <a:lnTo>
                  <a:pt x="1738647" y="0"/>
                </a:lnTo>
              </a:path>
            </a:pathLst>
          </a:custGeom>
          <a:noFill/>
          <a:ln w="15875" cap="flat" cmpd="sng" algn="ctr">
            <a:solidFill>
              <a:sysClr val="windowText" lastClr="000000">
                <a:lumMod val="95000"/>
                <a:lumOff val="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25" name="Pentagon 24"/>
          <p:cNvSpPr/>
          <p:nvPr/>
        </p:nvSpPr>
        <p:spPr>
          <a:xfrm>
            <a:off x="7584176" y="2014470"/>
            <a:ext cx="1030310" cy="231820"/>
          </a:xfrm>
          <a:prstGeom prst="homePlate">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Garamond" panose="02020404030301010803"/>
              </a:rPr>
              <a:t>LINE 0</a:t>
            </a:r>
            <a:endParaRPr kumimoji="0" lang="en-IN" sz="1800" b="0" i="0" u="none" strike="noStrike" kern="0" cap="none" spc="0" normalizeH="0" baseline="0" noProof="0" dirty="0">
              <a:ln>
                <a:noFill/>
              </a:ln>
              <a:solidFill>
                <a:prstClr val="white"/>
              </a:solidFill>
              <a:effectLst/>
              <a:uLnTx/>
              <a:uFillTx/>
              <a:latin typeface="Garamond" panose="02020404030301010803"/>
            </a:endParaRPr>
          </a:p>
        </p:txBody>
      </p:sp>
      <p:sp>
        <p:nvSpPr>
          <p:cNvPr id="26" name="Pentagon 25"/>
          <p:cNvSpPr/>
          <p:nvPr/>
        </p:nvSpPr>
        <p:spPr>
          <a:xfrm>
            <a:off x="7960942" y="4640515"/>
            <a:ext cx="1030310" cy="231820"/>
          </a:xfrm>
          <a:prstGeom prst="homePlate">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Garamond" panose="02020404030301010803"/>
              </a:rPr>
              <a:t>LINE 1</a:t>
            </a:r>
            <a:endParaRPr kumimoji="0" lang="en-IN" sz="1800" b="0" i="0" u="none" strike="noStrike" kern="0" cap="none" spc="0" normalizeH="0" baseline="0" noProof="0" dirty="0">
              <a:ln>
                <a:noFill/>
              </a:ln>
              <a:solidFill>
                <a:prstClr val="white"/>
              </a:solidFill>
              <a:effectLst/>
              <a:uLnTx/>
              <a:uFillTx/>
              <a:latin typeface="Garamond" panose="02020404030301010803"/>
            </a:endParaRPr>
          </a:p>
        </p:txBody>
      </p:sp>
      <p:sp>
        <p:nvSpPr>
          <p:cNvPr id="27" name="Right Arrow 26"/>
          <p:cNvSpPr/>
          <p:nvPr/>
        </p:nvSpPr>
        <p:spPr>
          <a:xfrm rot="1116707">
            <a:off x="7105055" y="3978508"/>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28" name="Right Arrow 27"/>
          <p:cNvSpPr/>
          <p:nvPr/>
        </p:nvSpPr>
        <p:spPr>
          <a:xfrm rot="511864">
            <a:off x="7534871" y="4040352"/>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29" name="Right Arrow 28"/>
          <p:cNvSpPr/>
          <p:nvPr/>
        </p:nvSpPr>
        <p:spPr>
          <a:xfrm rot="436537">
            <a:off x="7995633" y="4109085"/>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0" name="Right Arrow 29"/>
          <p:cNvSpPr/>
          <p:nvPr/>
        </p:nvSpPr>
        <p:spPr>
          <a:xfrm>
            <a:off x="8477447" y="4177818"/>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1" name="Right Arrow 30"/>
          <p:cNvSpPr/>
          <p:nvPr/>
        </p:nvSpPr>
        <p:spPr>
          <a:xfrm rot="21233137">
            <a:off x="8955394" y="4197652"/>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2" name="Right Arrow 31"/>
          <p:cNvSpPr/>
          <p:nvPr/>
        </p:nvSpPr>
        <p:spPr>
          <a:xfrm rot="21325489">
            <a:off x="9438311" y="4165196"/>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93580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85" y="850005"/>
            <a:ext cx="10277339" cy="5267459"/>
          </a:xfrm>
          <a:prstGeom prst="rect">
            <a:avLst/>
          </a:prstGeom>
        </p:spPr>
      </p:pic>
      <p:sp>
        <p:nvSpPr>
          <p:cNvPr id="3" name="Can 2"/>
          <p:cNvSpPr/>
          <p:nvPr/>
        </p:nvSpPr>
        <p:spPr>
          <a:xfrm>
            <a:off x="6153955" y="1440287"/>
            <a:ext cx="180304" cy="1275009"/>
          </a:xfrm>
          <a:prstGeom prst="can">
            <a:avLst/>
          </a:prstGeom>
          <a:solidFill>
            <a:sysClr val="window" lastClr="FFFFFF">
              <a:lumMod val="7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4" name="Can 3"/>
          <p:cNvSpPr/>
          <p:nvPr/>
        </p:nvSpPr>
        <p:spPr>
          <a:xfrm>
            <a:off x="6223338" y="3640428"/>
            <a:ext cx="180304" cy="1275009"/>
          </a:xfrm>
          <a:prstGeom prst="can">
            <a:avLst/>
          </a:prstGeom>
          <a:solidFill>
            <a:sysClr val="window" lastClr="FFFFFF">
              <a:lumMod val="7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5" name="Freeform 4"/>
          <p:cNvSpPr/>
          <p:nvPr/>
        </p:nvSpPr>
        <p:spPr>
          <a:xfrm>
            <a:off x="6295623" y="1453166"/>
            <a:ext cx="3851351" cy="555919"/>
          </a:xfrm>
          <a:custGeom>
            <a:avLst/>
            <a:gdLst>
              <a:gd name="connsiteX0" fmla="*/ 0 w 3851351"/>
              <a:gd name="connsiteY0" fmla="*/ 154547 h 555919"/>
              <a:gd name="connsiteX1" fmla="*/ 1712890 w 3851351"/>
              <a:gd name="connsiteY1" fmla="*/ 553792 h 555919"/>
              <a:gd name="connsiteX2" fmla="*/ 3850783 w 3851351"/>
              <a:gd name="connsiteY2" fmla="*/ 0 h 555919"/>
            </a:gdLst>
            <a:ahLst/>
            <a:cxnLst>
              <a:cxn ang="0">
                <a:pos x="connsiteX0" y="connsiteY0"/>
              </a:cxn>
              <a:cxn ang="0">
                <a:pos x="connsiteX1" y="connsiteY1"/>
              </a:cxn>
              <a:cxn ang="0">
                <a:pos x="connsiteX2" y="connsiteY2"/>
              </a:cxn>
            </a:cxnLst>
            <a:rect l="l" t="t" r="r" b="b"/>
            <a:pathLst>
              <a:path w="3851351" h="555919">
                <a:moveTo>
                  <a:pt x="0" y="154547"/>
                </a:moveTo>
                <a:cubicBezTo>
                  <a:pt x="535546" y="367048"/>
                  <a:pt x="1071093" y="579550"/>
                  <a:pt x="1712890" y="553792"/>
                </a:cubicBezTo>
                <a:cubicBezTo>
                  <a:pt x="2354687" y="528034"/>
                  <a:pt x="3885127" y="495837"/>
                  <a:pt x="3850783" y="0"/>
                </a:cubicBezTo>
              </a:path>
            </a:pathLst>
          </a:custGeom>
          <a:noFill/>
          <a:ln w="15875" cap="flat" cmpd="sng" algn="ctr">
            <a:solidFill>
              <a:sysClr val="windowText" lastClr="000000">
                <a:lumMod val="95000"/>
                <a:lumOff val="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6" name="Freeform 5"/>
          <p:cNvSpPr/>
          <p:nvPr/>
        </p:nvSpPr>
        <p:spPr>
          <a:xfrm>
            <a:off x="6308501" y="3874394"/>
            <a:ext cx="4430333" cy="504328"/>
          </a:xfrm>
          <a:custGeom>
            <a:avLst/>
            <a:gdLst>
              <a:gd name="connsiteX0" fmla="*/ 0 w 4430333"/>
              <a:gd name="connsiteY0" fmla="*/ 0 h 504328"/>
              <a:gd name="connsiteX1" fmla="*/ 1918953 w 4430333"/>
              <a:gd name="connsiteY1" fmla="*/ 476519 h 504328"/>
              <a:gd name="connsiteX2" fmla="*/ 4430333 w 4430333"/>
              <a:gd name="connsiteY2" fmla="*/ 450761 h 504328"/>
              <a:gd name="connsiteX3" fmla="*/ 4430333 w 4430333"/>
              <a:gd name="connsiteY3" fmla="*/ 450761 h 504328"/>
            </a:gdLst>
            <a:ahLst/>
            <a:cxnLst>
              <a:cxn ang="0">
                <a:pos x="connsiteX0" y="connsiteY0"/>
              </a:cxn>
              <a:cxn ang="0">
                <a:pos x="connsiteX1" y="connsiteY1"/>
              </a:cxn>
              <a:cxn ang="0">
                <a:pos x="connsiteX2" y="connsiteY2"/>
              </a:cxn>
              <a:cxn ang="0">
                <a:pos x="connsiteX3" y="connsiteY3"/>
              </a:cxn>
            </a:cxnLst>
            <a:rect l="l" t="t" r="r" b="b"/>
            <a:pathLst>
              <a:path w="4430333" h="504328">
                <a:moveTo>
                  <a:pt x="0" y="0"/>
                </a:moveTo>
                <a:cubicBezTo>
                  <a:pt x="590282" y="200696"/>
                  <a:pt x="1180564" y="401392"/>
                  <a:pt x="1918953" y="476519"/>
                </a:cubicBezTo>
                <a:cubicBezTo>
                  <a:pt x="2657342" y="551646"/>
                  <a:pt x="4430333" y="450761"/>
                  <a:pt x="4430333" y="450761"/>
                </a:cubicBezTo>
                <a:lnTo>
                  <a:pt x="4430333" y="450761"/>
                </a:lnTo>
              </a:path>
            </a:pathLst>
          </a:custGeom>
          <a:noFill/>
          <a:ln w="15875" cap="flat" cmpd="sng" algn="ctr">
            <a:solidFill>
              <a:sysClr val="windowText" lastClr="000000">
                <a:lumMod val="95000"/>
                <a:lumOff val="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7" name="Freeform 6"/>
          <p:cNvSpPr/>
          <p:nvPr/>
        </p:nvSpPr>
        <p:spPr>
          <a:xfrm>
            <a:off x="4569854" y="3900152"/>
            <a:ext cx="1738647" cy="940158"/>
          </a:xfrm>
          <a:custGeom>
            <a:avLst/>
            <a:gdLst>
              <a:gd name="connsiteX0" fmla="*/ 0 w 1738647"/>
              <a:gd name="connsiteY0" fmla="*/ 940158 h 940158"/>
              <a:gd name="connsiteX1" fmla="*/ 927278 w 1738647"/>
              <a:gd name="connsiteY1" fmla="*/ 746975 h 940158"/>
              <a:gd name="connsiteX2" fmla="*/ 1738647 w 1738647"/>
              <a:gd name="connsiteY2" fmla="*/ 0 h 940158"/>
              <a:gd name="connsiteX3" fmla="*/ 1738647 w 1738647"/>
              <a:gd name="connsiteY3" fmla="*/ 0 h 940158"/>
            </a:gdLst>
            <a:ahLst/>
            <a:cxnLst>
              <a:cxn ang="0">
                <a:pos x="connsiteX0" y="connsiteY0"/>
              </a:cxn>
              <a:cxn ang="0">
                <a:pos x="connsiteX1" y="connsiteY1"/>
              </a:cxn>
              <a:cxn ang="0">
                <a:pos x="connsiteX2" y="connsiteY2"/>
              </a:cxn>
              <a:cxn ang="0">
                <a:pos x="connsiteX3" y="connsiteY3"/>
              </a:cxn>
            </a:cxnLst>
            <a:rect l="l" t="t" r="r" b="b"/>
            <a:pathLst>
              <a:path w="1738647" h="940158">
                <a:moveTo>
                  <a:pt x="0" y="940158"/>
                </a:moveTo>
                <a:cubicBezTo>
                  <a:pt x="318752" y="921913"/>
                  <a:pt x="637504" y="903668"/>
                  <a:pt x="927278" y="746975"/>
                </a:cubicBezTo>
                <a:cubicBezTo>
                  <a:pt x="1217052" y="590282"/>
                  <a:pt x="1738647" y="0"/>
                  <a:pt x="1738647" y="0"/>
                </a:cubicBezTo>
                <a:lnTo>
                  <a:pt x="1738647" y="0"/>
                </a:lnTo>
              </a:path>
            </a:pathLst>
          </a:custGeom>
          <a:noFill/>
          <a:ln w="15875" cap="flat" cmpd="sng" algn="ctr">
            <a:solidFill>
              <a:sysClr val="windowText" lastClr="000000">
                <a:lumMod val="95000"/>
                <a:lumOff val="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8" name="Rounded Rectangle 7"/>
          <p:cNvSpPr/>
          <p:nvPr/>
        </p:nvSpPr>
        <p:spPr>
          <a:xfrm>
            <a:off x="5754710" y="1633470"/>
            <a:ext cx="1056067" cy="97655"/>
          </a:xfrm>
          <a:prstGeom prst="roundRect">
            <a:avLst/>
          </a:prstGeom>
          <a:solidFill>
            <a:sysClr val="window" lastClr="FFFFFF">
              <a:lumMod val="7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9" name="Rounded Rectangle 8"/>
          <p:cNvSpPr/>
          <p:nvPr/>
        </p:nvSpPr>
        <p:spPr>
          <a:xfrm>
            <a:off x="5762599" y="3881896"/>
            <a:ext cx="1056067" cy="97655"/>
          </a:xfrm>
          <a:prstGeom prst="roundRect">
            <a:avLst/>
          </a:prstGeom>
          <a:solidFill>
            <a:sysClr val="window" lastClr="FFFFFF">
              <a:lumMod val="7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10" name="Freeform 9"/>
          <p:cNvSpPr/>
          <p:nvPr/>
        </p:nvSpPr>
        <p:spPr>
          <a:xfrm>
            <a:off x="4518338" y="1736501"/>
            <a:ext cx="1700011" cy="3065172"/>
          </a:xfrm>
          <a:custGeom>
            <a:avLst/>
            <a:gdLst>
              <a:gd name="connsiteX0" fmla="*/ 0 w 1700011"/>
              <a:gd name="connsiteY0" fmla="*/ 3065172 h 3065172"/>
              <a:gd name="connsiteX1" fmla="*/ 991673 w 1700011"/>
              <a:gd name="connsiteY1" fmla="*/ 1725769 h 3065172"/>
              <a:gd name="connsiteX2" fmla="*/ 1700011 w 1700011"/>
              <a:gd name="connsiteY2" fmla="*/ 0 h 3065172"/>
              <a:gd name="connsiteX3" fmla="*/ 1700011 w 1700011"/>
              <a:gd name="connsiteY3" fmla="*/ 0 h 3065172"/>
            </a:gdLst>
            <a:ahLst/>
            <a:cxnLst>
              <a:cxn ang="0">
                <a:pos x="connsiteX0" y="connsiteY0"/>
              </a:cxn>
              <a:cxn ang="0">
                <a:pos x="connsiteX1" y="connsiteY1"/>
              </a:cxn>
              <a:cxn ang="0">
                <a:pos x="connsiteX2" y="connsiteY2"/>
              </a:cxn>
              <a:cxn ang="0">
                <a:pos x="connsiteX3" y="connsiteY3"/>
              </a:cxn>
            </a:cxnLst>
            <a:rect l="l" t="t" r="r" b="b"/>
            <a:pathLst>
              <a:path w="1700011" h="3065172">
                <a:moveTo>
                  <a:pt x="0" y="3065172"/>
                </a:moveTo>
                <a:cubicBezTo>
                  <a:pt x="354169" y="2650901"/>
                  <a:pt x="708338" y="2236631"/>
                  <a:pt x="991673" y="1725769"/>
                </a:cubicBezTo>
                <a:cubicBezTo>
                  <a:pt x="1275008" y="1214907"/>
                  <a:pt x="1700011" y="0"/>
                  <a:pt x="1700011" y="0"/>
                </a:cubicBezTo>
                <a:lnTo>
                  <a:pt x="1700011" y="0"/>
                </a:lnTo>
              </a:path>
            </a:pathLst>
          </a:custGeom>
          <a:noFill/>
          <a:ln w="15875" cap="flat" cmpd="sng" algn="ctr">
            <a:solidFill>
              <a:sysClr val="windowText" lastClr="000000">
                <a:lumMod val="95000"/>
                <a:lumOff val="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13" name="Flowchart: Alternate Process 12"/>
          <p:cNvSpPr/>
          <p:nvPr/>
        </p:nvSpPr>
        <p:spPr>
          <a:xfrm>
            <a:off x="1672107" y="5484254"/>
            <a:ext cx="1030310" cy="231819"/>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PCB</a:t>
            </a:r>
            <a:endParaRPr kumimoji="0" lang="en-IN" sz="1050" b="0" i="0" u="none" strike="noStrike" kern="0" cap="none" spc="0" normalizeH="0" baseline="0" noProof="0" dirty="0">
              <a:ln>
                <a:noFill/>
              </a:ln>
              <a:solidFill>
                <a:prstClr val="white"/>
              </a:solidFill>
              <a:effectLst/>
              <a:uLnTx/>
              <a:uFillTx/>
            </a:endParaRPr>
          </a:p>
        </p:txBody>
      </p:sp>
      <p:sp>
        <p:nvSpPr>
          <p:cNvPr id="14" name="Flowchart: Alternate Process 13"/>
          <p:cNvSpPr/>
          <p:nvPr/>
        </p:nvSpPr>
        <p:spPr>
          <a:xfrm>
            <a:off x="3913031" y="5213797"/>
            <a:ext cx="605307" cy="167426"/>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Relay</a:t>
            </a:r>
            <a:endParaRPr kumimoji="0" lang="en-IN" sz="1050" b="0" i="0" u="none" strike="noStrike" kern="0" cap="none" spc="0" normalizeH="0" baseline="0" noProof="0" dirty="0">
              <a:ln>
                <a:noFill/>
              </a:ln>
              <a:solidFill>
                <a:prstClr val="white"/>
              </a:solidFill>
              <a:effectLst/>
              <a:uLnTx/>
              <a:uFillTx/>
            </a:endParaRPr>
          </a:p>
        </p:txBody>
      </p:sp>
      <p:sp>
        <p:nvSpPr>
          <p:cNvPr id="15" name="Flowchart: Alternate Process 14"/>
          <p:cNvSpPr/>
          <p:nvPr/>
        </p:nvSpPr>
        <p:spPr>
          <a:xfrm>
            <a:off x="4003183" y="4277932"/>
            <a:ext cx="566671" cy="100790"/>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rPr>
              <a:t>Buzzer</a:t>
            </a:r>
            <a:endParaRPr kumimoji="0" lang="en-IN" sz="900" b="0" i="0" u="none" strike="noStrike" kern="0" cap="none" spc="0" normalizeH="0" baseline="0" noProof="0" dirty="0">
              <a:ln>
                <a:noFill/>
              </a:ln>
              <a:solidFill>
                <a:prstClr val="white"/>
              </a:solidFill>
              <a:effectLst/>
              <a:uLnTx/>
              <a:uFillTx/>
            </a:endParaRPr>
          </a:p>
        </p:txBody>
      </p:sp>
      <p:sp>
        <p:nvSpPr>
          <p:cNvPr id="16" name="Flowchart: Alternate Process 15"/>
          <p:cNvSpPr/>
          <p:nvPr/>
        </p:nvSpPr>
        <p:spPr>
          <a:xfrm>
            <a:off x="2084231" y="2972873"/>
            <a:ext cx="953037" cy="154547"/>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LCD</a:t>
            </a:r>
            <a:endParaRPr kumimoji="0" lang="en-IN" sz="1050" b="0" i="0" u="none" strike="noStrike" kern="0" cap="none" spc="0" normalizeH="0" baseline="0" noProof="0" dirty="0">
              <a:ln>
                <a:noFill/>
              </a:ln>
              <a:solidFill>
                <a:prstClr val="white"/>
              </a:solidFill>
              <a:effectLst/>
              <a:uLnTx/>
              <a:uFillTx/>
            </a:endParaRPr>
          </a:p>
        </p:txBody>
      </p:sp>
      <p:sp>
        <p:nvSpPr>
          <p:cNvPr id="17" name="Flowchart: Alternate Process 16"/>
          <p:cNvSpPr/>
          <p:nvPr/>
        </p:nvSpPr>
        <p:spPr>
          <a:xfrm>
            <a:off x="4016062" y="3171655"/>
            <a:ext cx="772732" cy="149413"/>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GSM</a:t>
            </a:r>
            <a:endParaRPr kumimoji="0" lang="en-IN" sz="1050" b="0" i="0" u="none" strike="noStrike" kern="0" cap="none" spc="0" normalizeH="0" baseline="0" noProof="0" dirty="0">
              <a:ln>
                <a:noFill/>
              </a:ln>
              <a:solidFill>
                <a:prstClr val="white"/>
              </a:solidFill>
              <a:effectLst/>
              <a:uLnTx/>
              <a:uFillTx/>
            </a:endParaRPr>
          </a:p>
        </p:txBody>
      </p:sp>
      <p:sp>
        <p:nvSpPr>
          <p:cNvPr id="18" name="Flowchart: Alternate Process 17"/>
          <p:cNvSpPr/>
          <p:nvPr/>
        </p:nvSpPr>
        <p:spPr>
          <a:xfrm>
            <a:off x="3913031" y="1731125"/>
            <a:ext cx="772732" cy="159923"/>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Capacitor</a:t>
            </a:r>
            <a:endParaRPr kumimoji="0" lang="en-IN" sz="1050" b="0" i="0" u="none" strike="noStrike" kern="0" cap="none" spc="0" normalizeH="0" baseline="0" noProof="0" dirty="0">
              <a:ln>
                <a:noFill/>
              </a:ln>
              <a:solidFill>
                <a:prstClr val="white"/>
              </a:solidFill>
              <a:effectLst/>
              <a:uLnTx/>
              <a:uFillTx/>
            </a:endParaRPr>
          </a:p>
        </p:txBody>
      </p:sp>
      <p:sp>
        <p:nvSpPr>
          <p:cNvPr id="19" name="Flowchart: Alternate Process 18"/>
          <p:cNvSpPr/>
          <p:nvPr/>
        </p:nvSpPr>
        <p:spPr>
          <a:xfrm>
            <a:off x="3588345" y="1185678"/>
            <a:ext cx="992242" cy="159323"/>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solidFill>
                  <a:prstClr val="white"/>
                </a:solidFill>
              </a:rPr>
              <a:t>LM3708</a:t>
            </a:r>
            <a:endParaRPr kumimoji="0" lang="en-IN" sz="1050" b="0" i="0" u="none" strike="noStrike" kern="0" cap="none" spc="0" normalizeH="0" baseline="0" noProof="0" dirty="0">
              <a:ln>
                <a:noFill/>
              </a:ln>
              <a:solidFill>
                <a:prstClr val="white"/>
              </a:solidFill>
              <a:effectLst/>
              <a:uLnTx/>
              <a:uFillTx/>
            </a:endParaRPr>
          </a:p>
        </p:txBody>
      </p:sp>
      <p:sp>
        <p:nvSpPr>
          <p:cNvPr id="20" name="Flowchart: Alternate Process 19"/>
          <p:cNvSpPr/>
          <p:nvPr/>
        </p:nvSpPr>
        <p:spPr>
          <a:xfrm>
            <a:off x="2084231" y="1177334"/>
            <a:ext cx="811369" cy="275832"/>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Step down </a:t>
            </a:r>
            <a:r>
              <a:rPr kumimoji="0" lang="en-US" sz="1050" b="0" i="0" u="none" strike="noStrike" kern="0" cap="none" spc="0" normalizeH="0" baseline="0" noProof="0" dirty="0" err="1">
                <a:ln>
                  <a:noFill/>
                </a:ln>
                <a:solidFill>
                  <a:prstClr val="white"/>
                </a:solidFill>
                <a:effectLst/>
                <a:uLnTx/>
                <a:uFillTx/>
              </a:rPr>
              <a:t>Xmer</a:t>
            </a:r>
            <a:endParaRPr kumimoji="0" lang="en-IN" sz="1050" b="0" i="0" u="none" strike="noStrike" kern="0" cap="none" spc="0" normalizeH="0" baseline="0" noProof="0" dirty="0">
              <a:ln>
                <a:noFill/>
              </a:ln>
              <a:solidFill>
                <a:prstClr val="white"/>
              </a:solidFill>
              <a:effectLst/>
              <a:uLnTx/>
              <a:uFillTx/>
            </a:endParaRPr>
          </a:p>
        </p:txBody>
      </p:sp>
      <p:sp>
        <p:nvSpPr>
          <p:cNvPr id="21" name="Rounded Rectangle 20"/>
          <p:cNvSpPr/>
          <p:nvPr/>
        </p:nvSpPr>
        <p:spPr>
          <a:xfrm>
            <a:off x="2021984" y="4226369"/>
            <a:ext cx="719070" cy="203916"/>
          </a:xfrm>
          <a:prstGeom prst="roundRect">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algn="ctr" defTabSz="914400"/>
            <a:r>
              <a:rPr lang="en-GB" sz="1050" kern="0" dirty="0">
                <a:solidFill>
                  <a:prstClr val="white"/>
                </a:solidFill>
              </a:rPr>
              <a:t>89S52</a:t>
            </a:r>
            <a:endParaRPr lang="en-IN" sz="1050" kern="0" dirty="0">
              <a:solidFill>
                <a:prstClr val="white"/>
              </a:solidFill>
            </a:endParaRPr>
          </a:p>
        </p:txBody>
      </p:sp>
      <p:sp>
        <p:nvSpPr>
          <p:cNvPr id="22" name="Pentagon 21"/>
          <p:cNvSpPr/>
          <p:nvPr/>
        </p:nvSpPr>
        <p:spPr>
          <a:xfrm>
            <a:off x="7699419" y="2243051"/>
            <a:ext cx="1030310" cy="231820"/>
          </a:xfrm>
          <a:prstGeom prst="homePlate">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Garamond" panose="02020404030301010803"/>
              </a:rPr>
              <a:t>LINE 0</a:t>
            </a:r>
            <a:endParaRPr kumimoji="0" lang="en-IN" sz="1800" b="0" i="0" u="none" strike="noStrike" kern="0" cap="none" spc="0" normalizeH="0" baseline="0" noProof="0" dirty="0">
              <a:ln>
                <a:noFill/>
              </a:ln>
              <a:solidFill>
                <a:prstClr val="white"/>
              </a:solidFill>
              <a:effectLst/>
              <a:uLnTx/>
              <a:uFillTx/>
              <a:latin typeface="Garamond" panose="02020404030301010803"/>
            </a:endParaRPr>
          </a:p>
        </p:txBody>
      </p:sp>
      <p:sp>
        <p:nvSpPr>
          <p:cNvPr id="23" name="Pentagon 22"/>
          <p:cNvSpPr/>
          <p:nvPr/>
        </p:nvSpPr>
        <p:spPr>
          <a:xfrm>
            <a:off x="7632530" y="4623420"/>
            <a:ext cx="1030310" cy="231820"/>
          </a:xfrm>
          <a:prstGeom prst="homePlate">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Garamond" panose="02020404030301010803"/>
              </a:rPr>
              <a:t>LINE 1</a:t>
            </a:r>
            <a:endParaRPr kumimoji="0" lang="en-IN" sz="1800" b="0" i="0" u="none" strike="noStrike" kern="0" cap="none" spc="0" normalizeH="0" baseline="0" noProof="0" dirty="0">
              <a:ln>
                <a:noFill/>
              </a:ln>
              <a:solidFill>
                <a:prstClr val="white"/>
              </a:solidFill>
              <a:effectLst/>
              <a:uLnTx/>
              <a:uFillTx/>
              <a:latin typeface="Garamond" panose="02020404030301010803"/>
            </a:endParaRPr>
          </a:p>
        </p:txBody>
      </p:sp>
      <p:sp>
        <p:nvSpPr>
          <p:cNvPr id="24" name="Right Arrow 23"/>
          <p:cNvSpPr/>
          <p:nvPr/>
        </p:nvSpPr>
        <p:spPr>
          <a:xfrm rot="1116707">
            <a:off x="7105055" y="3978508"/>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25" name="Right Arrow 24"/>
          <p:cNvSpPr/>
          <p:nvPr/>
        </p:nvSpPr>
        <p:spPr>
          <a:xfrm rot="511864">
            <a:off x="7534871" y="4040352"/>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26" name="Right Arrow 25"/>
          <p:cNvSpPr/>
          <p:nvPr/>
        </p:nvSpPr>
        <p:spPr>
          <a:xfrm rot="436537">
            <a:off x="7995633" y="4109085"/>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27" name="Right Arrow 26"/>
          <p:cNvSpPr/>
          <p:nvPr/>
        </p:nvSpPr>
        <p:spPr>
          <a:xfrm>
            <a:off x="8477447" y="4177818"/>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28" name="Right Arrow 27"/>
          <p:cNvSpPr/>
          <p:nvPr/>
        </p:nvSpPr>
        <p:spPr>
          <a:xfrm rot="21233137">
            <a:off x="8955394" y="4197652"/>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29" name="Right Arrow 28"/>
          <p:cNvSpPr/>
          <p:nvPr/>
        </p:nvSpPr>
        <p:spPr>
          <a:xfrm rot="21325489">
            <a:off x="9438311" y="4165196"/>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44128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reports\report 2016-17\password based wireman\password based wireman safety MET\20170327_19292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1094703" y="99945"/>
            <a:ext cx="4275786" cy="3461196"/>
          </a:xfrm>
          <a:prstGeom prst="rect">
            <a:avLst/>
          </a:prstGeom>
          <a:noFill/>
          <a:ln>
            <a:noFill/>
          </a:ln>
        </p:spPr>
      </p:pic>
      <p:pic>
        <p:nvPicPr>
          <p:cNvPr id="3" name="Picture 2" descr="E:\reports\report 2016-17\password based wireman\password based wireman safety MET\20170327_19294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6722767" y="173996"/>
            <a:ext cx="4829579" cy="3387144"/>
          </a:xfrm>
          <a:prstGeom prst="rect">
            <a:avLst/>
          </a:prstGeom>
          <a:noFill/>
          <a:ln>
            <a:noFill/>
          </a:ln>
        </p:spPr>
      </p:pic>
      <p:pic>
        <p:nvPicPr>
          <p:cNvPr id="4" name="Picture 3" descr="E:\reports\report 2016-17\password based wireman\password based wireman safety MET\20170327_192946.jpg"/>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3715350" y="3721993"/>
            <a:ext cx="4810464" cy="3251377"/>
          </a:xfrm>
          <a:prstGeom prst="rect">
            <a:avLst/>
          </a:prstGeom>
          <a:noFill/>
          <a:ln>
            <a:noFill/>
          </a:ln>
        </p:spPr>
      </p:pic>
      <p:sp>
        <p:nvSpPr>
          <p:cNvPr id="5" name="Right Arrow 4"/>
          <p:cNvSpPr/>
          <p:nvPr/>
        </p:nvSpPr>
        <p:spPr>
          <a:xfrm>
            <a:off x="5473521" y="1648496"/>
            <a:ext cx="1249246" cy="47651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sp>
        <p:nvSpPr>
          <p:cNvPr id="6" name="Bent Arrow 5"/>
          <p:cNvSpPr/>
          <p:nvPr/>
        </p:nvSpPr>
        <p:spPr>
          <a:xfrm rot="10800000">
            <a:off x="9137556" y="3721993"/>
            <a:ext cx="1184856" cy="2434107"/>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32766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85" y="850005"/>
            <a:ext cx="10277339" cy="5267459"/>
          </a:xfrm>
          <a:prstGeom prst="rect">
            <a:avLst/>
          </a:prstGeom>
        </p:spPr>
      </p:pic>
      <p:sp>
        <p:nvSpPr>
          <p:cNvPr id="3" name="Can 2"/>
          <p:cNvSpPr/>
          <p:nvPr/>
        </p:nvSpPr>
        <p:spPr>
          <a:xfrm>
            <a:off x="6153955" y="1440287"/>
            <a:ext cx="180304" cy="1275009"/>
          </a:xfrm>
          <a:prstGeom prst="can">
            <a:avLst/>
          </a:prstGeom>
          <a:solidFill>
            <a:sysClr val="window" lastClr="FFFFFF">
              <a:lumMod val="7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4" name="Can 3"/>
          <p:cNvSpPr/>
          <p:nvPr/>
        </p:nvSpPr>
        <p:spPr>
          <a:xfrm>
            <a:off x="6223338" y="3640428"/>
            <a:ext cx="180304" cy="1275009"/>
          </a:xfrm>
          <a:prstGeom prst="can">
            <a:avLst/>
          </a:prstGeom>
          <a:solidFill>
            <a:sysClr val="window" lastClr="FFFFFF">
              <a:lumMod val="7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5" name="Freeform 4"/>
          <p:cNvSpPr/>
          <p:nvPr/>
        </p:nvSpPr>
        <p:spPr>
          <a:xfrm>
            <a:off x="6295623" y="1453166"/>
            <a:ext cx="3851351" cy="555919"/>
          </a:xfrm>
          <a:custGeom>
            <a:avLst/>
            <a:gdLst>
              <a:gd name="connsiteX0" fmla="*/ 0 w 3851351"/>
              <a:gd name="connsiteY0" fmla="*/ 154547 h 555919"/>
              <a:gd name="connsiteX1" fmla="*/ 1712890 w 3851351"/>
              <a:gd name="connsiteY1" fmla="*/ 553792 h 555919"/>
              <a:gd name="connsiteX2" fmla="*/ 3850783 w 3851351"/>
              <a:gd name="connsiteY2" fmla="*/ 0 h 555919"/>
            </a:gdLst>
            <a:ahLst/>
            <a:cxnLst>
              <a:cxn ang="0">
                <a:pos x="connsiteX0" y="connsiteY0"/>
              </a:cxn>
              <a:cxn ang="0">
                <a:pos x="connsiteX1" y="connsiteY1"/>
              </a:cxn>
              <a:cxn ang="0">
                <a:pos x="connsiteX2" y="connsiteY2"/>
              </a:cxn>
            </a:cxnLst>
            <a:rect l="l" t="t" r="r" b="b"/>
            <a:pathLst>
              <a:path w="3851351" h="555919">
                <a:moveTo>
                  <a:pt x="0" y="154547"/>
                </a:moveTo>
                <a:cubicBezTo>
                  <a:pt x="535546" y="367048"/>
                  <a:pt x="1071093" y="579550"/>
                  <a:pt x="1712890" y="553792"/>
                </a:cubicBezTo>
                <a:cubicBezTo>
                  <a:pt x="2354687" y="528034"/>
                  <a:pt x="3885127" y="495837"/>
                  <a:pt x="3850783" y="0"/>
                </a:cubicBezTo>
              </a:path>
            </a:pathLst>
          </a:custGeom>
          <a:noFill/>
          <a:ln w="15875" cap="flat" cmpd="sng" algn="ctr">
            <a:solidFill>
              <a:sysClr val="windowText" lastClr="000000">
                <a:lumMod val="95000"/>
                <a:lumOff val="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6" name="Freeform 5"/>
          <p:cNvSpPr/>
          <p:nvPr/>
        </p:nvSpPr>
        <p:spPr>
          <a:xfrm>
            <a:off x="6308501" y="3874394"/>
            <a:ext cx="4430333" cy="504328"/>
          </a:xfrm>
          <a:custGeom>
            <a:avLst/>
            <a:gdLst>
              <a:gd name="connsiteX0" fmla="*/ 0 w 4430333"/>
              <a:gd name="connsiteY0" fmla="*/ 0 h 504328"/>
              <a:gd name="connsiteX1" fmla="*/ 1918953 w 4430333"/>
              <a:gd name="connsiteY1" fmla="*/ 476519 h 504328"/>
              <a:gd name="connsiteX2" fmla="*/ 4430333 w 4430333"/>
              <a:gd name="connsiteY2" fmla="*/ 450761 h 504328"/>
              <a:gd name="connsiteX3" fmla="*/ 4430333 w 4430333"/>
              <a:gd name="connsiteY3" fmla="*/ 450761 h 504328"/>
            </a:gdLst>
            <a:ahLst/>
            <a:cxnLst>
              <a:cxn ang="0">
                <a:pos x="connsiteX0" y="connsiteY0"/>
              </a:cxn>
              <a:cxn ang="0">
                <a:pos x="connsiteX1" y="connsiteY1"/>
              </a:cxn>
              <a:cxn ang="0">
                <a:pos x="connsiteX2" y="connsiteY2"/>
              </a:cxn>
              <a:cxn ang="0">
                <a:pos x="connsiteX3" y="connsiteY3"/>
              </a:cxn>
            </a:cxnLst>
            <a:rect l="l" t="t" r="r" b="b"/>
            <a:pathLst>
              <a:path w="4430333" h="504328">
                <a:moveTo>
                  <a:pt x="0" y="0"/>
                </a:moveTo>
                <a:cubicBezTo>
                  <a:pt x="590282" y="200696"/>
                  <a:pt x="1180564" y="401392"/>
                  <a:pt x="1918953" y="476519"/>
                </a:cubicBezTo>
                <a:cubicBezTo>
                  <a:pt x="2657342" y="551646"/>
                  <a:pt x="4430333" y="450761"/>
                  <a:pt x="4430333" y="450761"/>
                </a:cubicBezTo>
                <a:lnTo>
                  <a:pt x="4430333" y="450761"/>
                </a:lnTo>
              </a:path>
            </a:pathLst>
          </a:custGeom>
          <a:noFill/>
          <a:ln w="15875" cap="flat" cmpd="sng" algn="ctr">
            <a:solidFill>
              <a:sysClr val="windowText" lastClr="000000">
                <a:lumMod val="95000"/>
                <a:lumOff val="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7" name="Freeform 6"/>
          <p:cNvSpPr/>
          <p:nvPr/>
        </p:nvSpPr>
        <p:spPr>
          <a:xfrm>
            <a:off x="4569854" y="3900152"/>
            <a:ext cx="1738647" cy="940158"/>
          </a:xfrm>
          <a:custGeom>
            <a:avLst/>
            <a:gdLst>
              <a:gd name="connsiteX0" fmla="*/ 0 w 1738647"/>
              <a:gd name="connsiteY0" fmla="*/ 940158 h 940158"/>
              <a:gd name="connsiteX1" fmla="*/ 927278 w 1738647"/>
              <a:gd name="connsiteY1" fmla="*/ 746975 h 940158"/>
              <a:gd name="connsiteX2" fmla="*/ 1738647 w 1738647"/>
              <a:gd name="connsiteY2" fmla="*/ 0 h 940158"/>
              <a:gd name="connsiteX3" fmla="*/ 1738647 w 1738647"/>
              <a:gd name="connsiteY3" fmla="*/ 0 h 940158"/>
            </a:gdLst>
            <a:ahLst/>
            <a:cxnLst>
              <a:cxn ang="0">
                <a:pos x="connsiteX0" y="connsiteY0"/>
              </a:cxn>
              <a:cxn ang="0">
                <a:pos x="connsiteX1" y="connsiteY1"/>
              </a:cxn>
              <a:cxn ang="0">
                <a:pos x="connsiteX2" y="connsiteY2"/>
              </a:cxn>
              <a:cxn ang="0">
                <a:pos x="connsiteX3" y="connsiteY3"/>
              </a:cxn>
            </a:cxnLst>
            <a:rect l="l" t="t" r="r" b="b"/>
            <a:pathLst>
              <a:path w="1738647" h="940158">
                <a:moveTo>
                  <a:pt x="0" y="940158"/>
                </a:moveTo>
                <a:cubicBezTo>
                  <a:pt x="318752" y="921913"/>
                  <a:pt x="637504" y="903668"/>
                  <a:pt x="927278" y="746975"/>
                </a:cubicBezTo>
                <a:cubicBezTo>
                  <a:pt x="1217052" y="590282"/>
                  <a:pt x="1738647" y="0"/>
                  <a:pt x="1738647" y="0"/>
                </a:cubicBezTo>
                <a:lnTo>
                  <a:pt x="1738647" y="0"/>
                </a:lnTo>
              </a:path>
            </a:pathLst>
          </a:custGeom>
          <a:noFill/>
          <a:ln w="15875" cap="flat" cmpd="sng" algn="ctr">
            <a:solidFill>
              <a:sysClr val="windowText" lastClr="000000">
                <a:lumMod val="95000"/>
                <a:lumOff val="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8" name="Rounded Rectangle 7"/>
          <p:cNvSpPr/>
          <p:nvPr/>
        </p:nvSpPr>
        <p:spPr>
          <a:xfrm>
            <a:off x="5754710" y="1633470"/>
            <a:ext cx="1056067" cy="97655"/>
          </a:xfrm>
          <a:prstGeom prst="roundRect">
            <a:avLst/>
          </a:prstGeom>
          <a:solidFill>
            <a:sysClr val="window" lastClr="FFFFFF">
              <a:lumMod val="7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9" name="Rounded Rectangle 8"/>
          <p:cNvSpPr/>
          <p:nvPr/>
        </p:nvSpPr>
        <p:spPr>
          <a:xfrm>
            <a:off x="5762599" y="3881896"/>
            <a:ext cx="1056067" cy="97655"/>
          </a:xfrm>
          <a:prstGeom prst="roundRect">
            <a:avLst/>
          </a:prstGeom>
          <a:solidFill>
            <a:sysClr val="window" lastClr="FFFFFF">
              <a:lumMod val="7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10" name="Freeform 9"/>
          <p:cNvSpPr/>
          <p:nvPr/>
        </p:nvSpPr>
        <p:spPr>
          <a:xfrm>
            <a:off x="4518338" y="1736501"/>
            <a:ext cx="1700011" cy="3065172"/>
          </a:xfrm>
          <a:custGeom>
            <a:avLst/>
            <a:gdLst>
              <a:gd name="connsiteX0" fmla="*/ 0 w 1700011"/>
              <a:gd name="connsiteY0" fmla="*/ 3065172 h 3065172"/>
              <a:gd name="connsiteX1" fmla="*/ 991673 w 1700011"/>
              <a:gd name="connsiteY1" fmla="*/ 1725769 h 3065172"/>
              <a:gd name="connsiteX2" fmla="*/ 1700011 w 1700011"/>
              <a:gd name="connsiteY2" fmla="*/ 0 h 3065172"/>
              <a:gd name="connsiteX3" fmla="*/ 1700011 w 1700011"/>
              <a:gd name="connsiteY3" fmla="*/ 0 h 3065172"/>
            </a:gdLst>
            <a:ahLst/>
            <a:cxnLst>
              <a:cxn ang="0">
                <a:pos x="connsiteX0" y="connsiteY0"/>
              </a:cxn>
              <a:cxn ang="0">
                <a:pos x="connsiteX1" y="connsiteY1"/>
              </a:cxn>
              <a:cxn ang="0">
                <a:pos x="connsiteX2" y="connsiteY2"/>
              </a:cxn>
              <a:cxn ang="0">
                <a:pos x="connsiteX3" y="connsiteY3"/>
              </a:cxn>
            </a:cxnLst>
            <a:rect l="l" t="t" r="r" b="b"/>
            <a:pathLst>
              <a:path w="1700011" h="3065172">
                <a:moveTo>
                  <a:pt x="0" y="3065172"/>
                </a:moveTo>
                <a:cubicBezTo>
                  <a:pt x="354169" y="2650901"/>
                  <a:pt x="708338" y="2236631"/>
                  <a:pt x="991673" y="1725769"/>
                </a:cubicBezTo>
                <a:cubicBezTo>
                  <a:pt x="1275008" y="1214907"/>
                  <a:pt x="1700011" y="0"/>
                  <a:pt x="1700011" y="0"/>
                </a:cubicBezTo>
                <a:lnTo>
                  <a:pt x="1700011" y="0"/>
                </a:lnTo>
              </a:path>
            </a:pathLst>
          </a:custGeom>
          <a:noFill/>
          <a:ln w="15875" cap="flat" cmpd="sng" algn="ctr">
            <a:solidFill>
              <a:sysClr val="windowText" lastClr="000000">
                <a:lumMod val="95000"/>
                <a:lumOff val="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11" name="Pentagon 10"/>
          <p:cNvSpPr/>
          <p:nvPr/>
        </p:nvSpPr>
        <p:spPr>
          <a:xfrm>
            <a:off x="7776693" y="2303172"/>
            <a:ext cx="1030310" cy="231820"/>
          </a:xfrm>
          <a:prstGeom prst="homePlate">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Garamond" panose="02020404030301010803"/>
              </a:rPr>
              <a:t>LINE 0</a:t>
            </a:r>
            <a:endParaRPr kumimoji="0" lang="en-IN" sz="1800" b="0" i="0" u="none" strike="noStrike" kern="0" cap="none" spc="0" normalizeH="0" baseline="0" noProof="0" dirty="0">
              <a:ln>
                <a:noFill/>
              </a:ln>
              <a:solidFill>
                <a:prstClr val="white"/>
              </a:solidFill>
              <a:effectLst/>
              <a:uLnTx/>
              <a:uFillTx/>
              <a:latin typeface="Garamond" panose="02020404030301010803"/>
            </a:endParaRPr>
          </a:p>
        </p:txBody>
      </p:sp>
      <p:sp>
        <p:nvSpPr>
          <p:cNvPr id="12" name="Pentagon 11"/>
          <p:cNvSpPr/>
          <p:nvPr/>
        </p:nvSpPr>
        <p:spPr>
          <a:xfrm>
            <a:off x="7909426" y="4614815"/>
            <a:ext cx="1030310" cy="231820"/>
          </a:xfrm>
          <a:prstGeom prst="homePlate">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Garamond" panose="02020404030301010803"/>
              </a:rPr>
              <a:t>LINE 1</a:t>
            </a:r>
            <a:endParaRPr kumimoji="0" lang="en-IN" sz="1800" b="0" i="0" u="none" strike="noStrike" kern="0" cap="none" spc="0" normalizeH="0" baseline="0" noProof="0" dirty="0">
              <a:ln>
                <a:noFill/>
              </a:ln>
              <a:solidFill>
                <a:prstClr val="white"/>
              </a:solidFill>
              <a:effectLst/>
              <a:uLnTx/>
              <a:uFillTx/>
              <a:latin typeface="Garamond" panose="02020404030301010803"/>
            </a:endParaRPr>
          </a:p>
        </p:txBody>
      </p:sp>
      <p:sp>
        <p:nvSpPr>
          <p:cNvPr id="13" name="Flowchart: Alternate Process 12"/>
          <p:cNvSpPr/>
          <p:nvPr/>
        </p:nvSpPr>
        <p:spPr>
          <a:xfrm>
            <a:off x="1672107" y="5484254"/>
            <a:ext cx="1030310" cy="231819"/>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PCB</a:t>
            </a:r>
            <a:endParaRPr kumimoji="0" lang="en-IN" sz="1050" b="0" i="0" u="none" strike="noStrike" kern="0" cap="none" spc="0" normalizeH="0" baseline="0" noProof="0" dirty="0">
              <a:ln>
                <a:noFill/>
              </a:ln>
              <a:solidFill>
                <a:prstClr val="white"/>
              </a:solidFill>
              <a:effectLst/>
              <a:uLnTx/>
              <a:uFillTx/>
            </a:endParaRPr>
          </a:p>
        </p:txBody>
      </p:sp>
      <p:sp>
        <p:nvSpPr>
          <p:cNvPr id="14" name="Flowchart: Alternate Process 13"/>
          <p:cNvSpPr/>
          <p:nvPr/>
        </p:nvSpPr>
        <p:spPr>
          <a:xfrm>
            <a:off x="3913031" y="5213797"/>
            <a:ext cx="605307" cy="167426"/>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Relay</a:t>
            </a:r>
            <a:endParaRPr kumimoji="0" lang="en-IN" sz="1050" b="0" i="0" u="none" strike="noStrike" kern="0" cap="none" spc="0" normalizeH="0" baseline="0" noProof="0" dirty="0">
              <a:ln>
                <a:noFill/>
              </a:ln>
              <a:solidFill>
                <a:prstClr val="white"/>
              </a:solidFill>
              <a:effectLst/>
              <a:uLnTx/>
              <a:uFillTx/>
            </a:endParaRPr>
          </a:p>
        </p:txBody>
      </p:sp>
      <p:sp>
        <p:nvSpPr>
          <p:cNvPr id="15" name="Flowchart: Alternate Process 14"/>
          <p:cNvSpPr/>
          <p:nvPr/>
        </p:nvSpPr>
        <p:spPr>
          <a:xfrm>
            <a:off x="4003183" y="4277932"/>
            <a:ext cx="566671" cy="100790"/>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rPr>
              <a:t>Buzzer</a:t>
            </a:r>
            <a:endParaRPr kumimoji="0" lang="en-IN" sz="900" b="0" i="0" u="none" strike="noStrike" kern="0" cap="none" spc="0" normalizeH="0" baseline="0" noProof="0" dirty="0">
              <a:ln>
                <a:noFill/>
              </a:ln>
              <a:solidFill>
                <a:prstClr val="white"/>
              </a:solidFill>
              <a:effectLst/>
              <a:uLnTx/>
              <a:uFillTx/>
            </a:endParaRPr>
          </a:p>
        </p:txBody>
      </p:sp>
      <p:sp>
        <p:nvSpPr>
          <p:cNvPr id="16" name="Flowchart: Alternate Process 15"/>
          <p:cNvSpPr/>
          <p:nvPr/>
        </p:nvSpPr>
        <p:spPr>
          <a:xfrm>
            <a:off x="2084231" y="2972873"/>
            <a:ext cx="953037" cy="154547"/>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LCD</a:t>
            </a:r>
            <a:endParaRPr kumimoji="0" lang="en-IN" sz="1050" b="0" i="0" u="none" strike="noStrike" kern="0" cap="none" spc="0" normalizeH="0" baseline="0" noProof="0" dirty="0">
              <a:ln>
                <a:noFill/>
              </a:ln>
              <a:solidFill>
                <a:prstClr val="white"/>
              </a:solidFill>
              <a:effectLst/>
              <a:uLnTx/>
              <a:uFillTx/>
            </a:endParaRPr>
          </a:p>
        </p:txBody>
      </p:sp>
      <p:sp>
        <p:nvSpPr>
          <p:cNvPr id="17" name="Flowchart: Alternate Process 16"/>
          <p:cNvSpPr/>
          <p:nvPr/>
        </p:nvSpPr>
        <p:spPr>
          <a:xfrm>
            <a:off x="4016062" y="3171655"/>
            <a:ext cx="772732" cy="149413"/>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GSM</a:t>
            </a:r>
            <a:endParaRPr kumimoji="0" lang="en-IN" sz="1050" b="0" i="0" u="none" strike="noStrike" kern="0" cap="none" spc="0" normalizeH="0" baseline="0" noProof="0" dirty="0">
              <a:ln>
                <a:noFill/>
              </a:ln>
              <a:solidFill>
                <a:prstClr val="white"/>
              </a:solidFill>
              <a:effectLst/>
              <a:uLnTx/>
              <a:uFillTx/>
            </a:endParaRPr>
          </a:p>
        </p:txBody>
      </p:sp>
      <p:sp>
        <p:nvSpPr>
          <p:cNvPr id="18" name="Flowchart: Alternate Process 17"/>
          <p:cNvSpPr/>
          <p:nvPr/>
        </p:nvSpPr>
        <p:spPr>
          <a:xfrm>
            <a:off x="3913031" y="1731125"/>
            <a:ext cx="772732" cy="159923"/>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Capacitor</a:t>
            </a:r>
            <a:endParaRPr kumimoji="0" lang="en-IN" sz="1050" b="0" i="0" u="none" strike="noStrike" kern="0" cap="none" spc="0" normalizeH="0" baseline="0" noProof="0" dirty="0">
              <a:ln>
                <a:noFill/>
              </a:ln>
              <a:solidFill>
                <a:prstClr val="white"/>
              </a:solidFill>
              <a:effectLst/>
              <a:uLnTx/>
              <a:uFillTx/>
            </a:endParaRPr>
          </a:p>
        </p:txBody>
      </p:sp>
      <p:sp>
        <p:nvSpPr>
          <p:cNvPr id="19" name="Flowchart: Alternate Process 18"/>
          <p:cNvSpPr/>
          <p:nvPr/>
        </p:nvSpPr>
        <p:spPr>
          <a:xfrm>
            <a:off x="3588345" y="1185678"/>
            <a:ext cx="992242" cy="159323"/>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solidFill>
                  <a:prstClr val="white"/>
                </a:solidFill>
              </a:rPr>
              <a:t>LM3708</a:t>
            </a:r>
            <a:endParaRPr kumimoji="0" lang="en-IN" sz="1050" b="0" i="0" u="none" strike="noStrike" kern="0" cap="none" spc="0" normalizeH="0" baseline="0" noProof="0" dirty="0">
              <a:ln>
                <a:noFill/>
              </a:ln>
              <a:solidFill>
                <a:prstClr val="white"/>
              </a:solidFill>
              <a:effectLst/>
              <a:uLnTx/>
              <a:uFillTx/>
            </a:endParaRPr>
          </a:p>
        </p:txBody>
      </p:sp>
      <p:sp>
        <p:nvSpPr>
          <p:cNvPr id="20" name="Flowchart: Alternate Process 19"/>
          <p:cNvSpPr/>
          <p:nvPr/>
        </p:nvSpPr>
        <p:spPr>
          <a:xfrm>
            <a:off x="2084231" y="1177334"/>
            <a:ext cx="811369" cy="275832"/>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Step down </a:t>
            </a:r>
            <a:r>
              <a:rPr kumimoji="0" lang="en-US" sz="1050" b="0" i="0" u="none" strike="noStrike" kern="0" cap="none" spc="0" normalizeH="0" baseline="0" noProof="0" dirty="0" err="1">
                <a:ln>
                  <a:noFill/>
                </a:ln>
                <a:solidFill>
                  <a:prstClr val="white"/>
                </a:solidFill>
                <a:effectLst/>
                <a:uLnTx/>
                <a:uFillTx/>
              </a:rPr>
              <a:t>Xmer</a:t>
            </a:r>
            <a:endParaRPr kumimoji="0" lang="en-IN" sz="1050" b="0" i="0" u="none" strike="noStrike" kern="0" cap="none" spc="0" normalizeH="0" baseline="0" noProof="0" dirty="0">
              <a:ln>
                <a:noFill/>
              </a:ln>
              <a:solidFill>
                <a:prstClr val="white"/>
              </a:solidFill>
              <a:effectLst/>
              <a:uLnTx/>
              <a:uFillTx/>
            </a:endParaRPr>
          </a:p>
        </p:txBody>
      </p:sp>
      <p:sp>
        <p:nvSpPr>
          <p:cNvPr id="21" name="Rounded Rectangle 20"/>
          <p:cNvSpPr/>
          <p:nvPr/>
        </p:nvSpPr>
        <p:spPr>
          <a:xfrm>
            <a:off x="2021984" y="4226369"/>
            <a:ext cx="719070" cy="203916"/>
          </a:xfrm>
          <a:prstGeom prst="roundRect">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algn="ctr" defTabSz="914400"/>
            <a:r>
              <a:rPr lang="en-GB" sz="1050" kern="0" dirty="0">
                <a:solidFill>
                  <a:prstClr val="white"/>
                </a:solidFill>
              </a:rPr>
              <a:t>89S52</a:t>
            </a:r>
            <a:endParaRPr lang="en-IN" sz="1050" kern="0" dirty="0">
              <a:solidFill>
                <a:prstClr val="white"/>
              </a:solidFill>
            </a:endParaRPr>
          </a:p>
        </p:txBody>
      </p:sp>
      <p:pic>
        <p:nvPicPr>
          <p:cNvPr id="34" name="Picture 33"/>
          <p:cNvPicPr>
            <a:picLocks noChangeAspect="1"/>
          </p:cNvPicPr>
          <p:nvPr/>
        </p:nvPicPr>
        <p:blipFill>
          <a:blip r:embed="rId3"/>
          <a:stretch>
            <a:fillRect/>
          </a:stretch>
        </p:blipFill>
        <p:spPr>
          <a:xfrm>
            <a:off x="6952445" y="1633470"/>
            <a:ext cx="2688569" cy="2706859"/>
          </a:xfrm>
          <a:prstGeom prst="rect">
            <a:avLst/>
          </a:prstGeom>
        </p:spPr>
      </p:pic>
    </p:spTree>
    <p:extLst>
      <p:ext uri="{BB962C8B-B14F-4D97-AF65-F5344CB8AC3E}">
        <p14:creationId xmlns:p14="http://schemas.microsoft.com/office/powerpoint/2010/main" val="1802762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ADVANTAGES:-</a:t>
            </a:r>
          </a:p>
        </p:txBody>
      </p:sp>
      <p:sp>
        <p:nvSpPr>
          <p:cNvPr id="1048635" name="Content Placeholder 2"/>
          <p:cNvSpPr>
            <a:spLocks noGrp="1"/>
          </p:cNvSpPr>
          <p:nvPr>
            <p:ph idx="1"/>
          </p:nvPr>
        </p:nvSpPr>
        <p:spPr/>
        <p:txBody>
          <a:bodyPr>
            <a:normAutofit fontScale="94750"/>
          </a:bodyPr>
          <a:lstStyle/>
          <a:p>
            <a:pPr lvl="0">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Machine will be secure </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Unauthorized person will not able to work on the device </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The important document will be safe </a:t>
            </a:r>
            <a:endParaRPr lang="en-IN"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Our electronic door lock performed as expected. In that project was interfacing the micro controller with the hardware components.  We feel that this electronic door lock is very marketable because it is easy to use, comparatively inexpensive due to low power consumption, and highly reliable.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DISADVANTAGES:-</a:t>
            </a:r>
          </a:p>
        </p:txBody>
      </p:sp>
      <p:sp>
        <p:nvSpPr>
          <p:cNvPr id="1048637" name="Content Placeholder 2"/>
          <p:cNvSpPr>
            <a:spLocks noGrp="1"/>
          </p:cNvSpPr>
          <p:nvPr>
            <p:ph idx="1"/>
          </p:nvPr>
        </p:nvSpPr>
        <p:spPr/>
        <p:txBody>
          <a:bodyPr>
            <a:normAutofit/>
          </a:bodyPr>
          <a:lstStyle/>
          <a:p>
            <a:pPr lvl="0">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The circuit is bulky.</a:t>
            </a:r>
            <a:endParaRPr lang="en-IN"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The programming is complicated.</a:t>
            </a:r>
            <a:endParaRPr lang="en-IN"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The circuit is complicated.</a:t>
            </a:r>
            <a:endParaRPr lang="en-IN" sz="2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High cost </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Slow speed of circuits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extBox 9"/>
          <p:cNvSpPr txBox="1"/>
          <p:nvPr/>
        </p:nvSpPr>
        <p:spPr>
          <a:xfrm>
            <a:off x="4360985" y="637037"/>
            <a:ext cx="10374923"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APPLICATIONS</a:t>
            </a:r>
          </a:p>
        </p:txBody>
      </p:sp>
      <p:sp>
        <p:nvSpPr>
          <p:cNvPr id="1048639" name="TextBox 10"/>
          <p:cNvSpPr txBox="1"/>
          <p:nvPr/>
        </p:nvSpPr>
        <p:spPr>
          <a:xfrm>
            <a:off x="1877045" y="1789220"/>
            <a:ext cx="11109960" cy="2785378"/>
          </a:xfrm>
          <a:prstGeom prst="rect">
            <a:avLst/>
          </a:prstGeom>
          <a:noFill/>
        </p:spPr>
        <p:txBody>
          <a:bodyPr wrap="square" rtlCol="0">
            <a:spAutoFit/>
          </a:bodyPr>
          <a:lstStyle/>
          <a:p>
            <a:pPr marL="285750" lvl="0" indent="-285750">
              <a:buFont typeface="Wingdings" panose="05000000000000000000" pitchFamily="2" charset="2"/>
              <a:buChar char="v"/>
            </a:pPr>
            <a:r>
              <a:rPr lang="en-GB" sz="2500" dirty="0">
                <a:latin typeface="Times New Roman" panose="02020603050405020304" pitchFamily="18" charset="0"/>
                <a:cs typeface="Times New Roman" panose="02020603050405020304" pitchFamily="18" charset="0"/>
              </a:rPr>
              <a:t>It can be used to protect any thing</a:t>
            </a:r>
            <a:endParaRPr lang="en-IN" sz="25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GB" sz="2500" dirty="0">
                <a:latin typeface="Times New Roman" panose="02020603050405020304" pitchFamily="18" charset="0"/>
                <a:cs typeface="Times New Roman" panose="02020603050405020304" pitchFamily="18" charset="0"/>
              </a:rPr>
              <a:t>It can be used in bank locker</a:t>
            </a:r>
            <a:endParaRPr lang="en-IN" sz="25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GB" sz="2500" dirty="0">
                <a:latin typeface="Times New Roman" panose="02020603050405020304" pitchFamily="18" charset="0"/>
                <a:cs typeface="Times New Roman" panose="02020603050405020304" pitchFamily="18" charset="0"/>
              </a:rPr>
              <a:t>It can be used to turn on and off ,the industrial machines </a:t>
            </a:r>
            <a:endParaRPr lang="en-IN" sz="25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GB" sz="2500" dirty="0">
                <a:latin typeface="Times New Roman" panose="02020603050405020304" pitchFamily="18" charset="0"/>
                <a:cs typeface="Times New Roman" panose="02020603050405020304" pitchFamily="18" charset="0"/>
              </a:rPr>
              <a:t>It is used in army station </a:t>
            </a:r>
            <a:endParaRPr lang="en-IN" sz="25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GB" sz="2500" dirty="0">
                <a:latin typeface="Times New Roman" panose="02020603050405020304" pitchFamily="18" charset="0"/>
                <a:cs typeface="Times New Roman" panose="02020603050405020304" pitchFamily="18" charset="0"/>
              </a:rPr>
              <a:t>It is used for the war</a:t>
            </a:r>
            <a:endParaRPr lang="en-IN" sz="25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GB" sz="2500" dirty="0">
                <a:latin typeface="Times New Roman" panose="02020603050405020304" pitchFamily="18" charset="0"/>
                <a:cs typeface="Times New Roman" panose="02020603050405020304" pitchFamily="18" charset="0"/>
              </a:rPr>
              <a:t>It can used to control home appliances.</a:t>
            </a:r>
            <a:endParaRPr lang="en-IN" sz="2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2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CONCLUSION</a:t>
            </a:r>
          </a:p>
        </p:txBody>
      </p:sp>
      <p:sp>
        <p:nvSpPr>
          <p:cNvPr id="1048641" name="Content Placeholder 2"/>
          <p:cNvSpPr>
            <a:spLocks noGrp="1"/>
          </p:cNvSpPr>
          <p:nvPr>
            <p:ph idx="1"/>
          </p:nvPr>
        </p:nvSpPr>
        <p:spPr>
          <a:xfrm>
            <a:off x="1371600" y="1312986"/>
            <a:ext cx="9601200" cy="1770183"/>
          </a:xfrm>
        </p:spPr>
        <p:txBody>
          <a:bodyPr>
            <a:normAutofit/>
          </a:bodyPr>
          <a:lstStyle/>
          <a:p>
            <a:pPr marL="0" indent="0">
              <a:buNone/>
            </a:pPr>
            <a:r>
              <a:rPr lang="en-IN" altLang="zh-CN" sz="2100" dirty="0">
                <a:latin typeface="Times New Roman" panose="02020603050405020304" pitchFamily="18" charset="0"/>
                <a:cs typeface="Times New Roman" panose="02020603050405020304" pitchFamily="18" charset="0"/>
              </a:rPr>
              <a:t>LIFE OF A PERSON HAS HIGHEST VALUE IN THE WORLD THUS IT IS VERY IMPORTANT THAT NO LIFE SHOULD GET AFFECTED DUE TO MERE MISCOMMUNICATION OR  LACK OF SECURITY . SO IT IS ESSENTIAL TO TAKE POSSIBLE MEASURES TO AVOID THE ACCIDENTS . THUS THIS PROJECT CAN PROVE TO BE MOST EFFECTIVE IN ACHIEVING THIS GOAL . </a:t>
            </a:r>
            <a:endParaRPr lang="zh-CN" altLang="en-US" sz="21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9268" y="3541467"/>
            <a:ext cx="2143125" cy="21431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p>
        </p:txBody>
      </p:sp>
      <p:sp>
        <p:nvSpPr>
          <p:cNvPr id="1048597" name="Content Placeholder 2"/>
          <p:cNvSpPr>
            <a:spLocks noGrp="1"/>
          </p:cNvSpPr>
          <p:nvPr>
            <p:ph idx="1"/>
          </p:nvPr>
        </p:nvSpPr>
        <p:spPr/>
        <p:txBody>
          <a:bodyPr>
            <a:normAutofit fontScale="90000" lnSpcReduction="20000"/>
          </a:bodyPr>
          <a:lstStyle/>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COMPONENTS</a:t>
            </a:r>
          </a:p>
          <a:p>
            <a:r>
              <a:rPr lang="en-IN" sz="2400" dirty="0">
                <a:latin typeface="Times New Roman" panose="02020603050405020304" pitchFamily="18" charset="0"/>
                <a:cs typeface="Times New Roman" panose="02020603050405020304" pitchFamily="18" charset="0"/>
              </a:rPr>
              <a:t>BLOCK DIAGRAM OF PROJECT CIRCUIT</a:t>
            </a:r>
          </a:p>
          <a:p>
            <a:r>
              <a:rPr lang="en-IN" sz="2400" dirty="0">
                <a:latin typeface="Times New Roman" panose="02020603050405020304" pitchFamily="18" charset="0"/>
                <a:cs typeface="Times New Roman" panose="02020603050405020304" pitchFamily="18" charset="0"/>
              </a:rPr>
              <a:t>WORKING OF MODULE</a:t>
            </a:r>
          </a:p>
          <a:p>
            <a:r>
              <a:rPr lang="en-US" sz="2400" dirty="0">
                <a:latin typeface="Times New Roman" panose="02020603050405020304" pitchFamily="18" charset="0"/>
                <a:cs typeface="Times New Roman" panose="02020603050405020304" pitchFamily="18" charset="0"/>
              </a:rPr>
              <a:t>RESULT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ADVANTAGES</a:t>
            </a:r>
          </a:p>
          <a:p>
            <a:r>
              <a:rPr lang="en-IN" sz="2400" dirty="0">
                <a:latin typeface="Times New Roman" panose="02020603050405020304" pitchFamily="18" charset="0"/>
                <a:cs typeface="Times New Roman" panose="02020603050405020304" pitchFamily="18" charset="0"/>
              </a:rPr>
              <a:t>DISADVANTAGES</a:t>
            </a:r>
          </a:p>
          <a:p>
            <a:r>
              <a:rPr lang="en-IN" sz="2400" dirty="0">
                <a:latin typeface="Times New Roman" panose="02020603050405020304" pitchFamily="18" charset="0"/>
                <a:cs typeface="Times New Roman" panose="02020603050405020304" pitchFamily="18" charset="0"/>
              </a:rPr>
              <a:t>APPLICATIONS</a:t>
            </a:r>
          </a:p>
          <a:p>
            <a:r>
              <a:rPr lang="en-IN" sz="2400" dirty="0">
                <a:latin typeface="Times New Roman" panose="02020603050405020304" pitchFamily="18" charset="0"/>
                <a:cs typeface="Times New Roman" panose="02020603050405020304" pitchFamily="18" charset="0"/>
              </a:rPr>
              <a:t>CONCLUSION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t>Participation in Project e-Competition</a:t>
            </a:r>
            <a:endParaRPr lang="en-IN" i="1" u="sng"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460" y="1828797"/>
            <a:ext cx="5007737" cy="39151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8531" y="1828798"/>
            <a:ext cx="5012028" cy="3915177"/>
          </a:xfrm>
          <a:prstGeom prst="rect">
            <a:avLst/>
          </a:prstGeom>
        </p:spPr>
      </p:pic>
    </p:spTree>
    <p:extLst>
      <p:ext uri="{BB962C8B-B14F-4D97-AF65-F5344CB8AC3E}">
        <p14:creationId xmlns:p14="http://schemas.microsoft.com/office/powerpoint/2010/main" val="31182874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extBox 1"/>
          <p:cNvSpPr txBox="1"/>
          <p:nvPr/>
        </p:nvSpPr>
        <p:spPr>
          <a:xfrm>
            <a:off x="3059724" y="3244362"/>
            <a:ext cx="9803423" cy="895350"/>
          </a:xfrm>
          <a:prstGeom prst="rect">
            <a:avLst/>
          </a:prstGeom>
          <a:noFill/>
        </p:spPr>
        <p:txBody>
          <a:bodyPr wrap="square" rtlCol="0">
            <a:spAutoFit/>
          </a:bodyPr>
          <a:lstStyle/>
          <a:p>
            <a:r>
              <a:rPr lang="en-IN" sz="5400" dirty="0">
                <a:latin typeface="Times New Roman" panose="02020603050405020304" pitchFamily="18" charset="0"/>
                <a:cs typeface="Times New Roman" panose="02020603050405020304" pitchFamily="18"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idx="4294967295"/>
          </p:nvPr>
        </p:nvSpPr>
        <p:spPr>
          <a:xfrm>
            <a:off x="961293" y="744415"/>
            <a:ext cx="3706813" cy="525463"/>
          </a:xfrm>
        </p:spPr>
        <p:txBody>
          <a:bodyPr>
            <a:normAutofit/>
          </a:bodyPr>
          <a:lstStyle/>
          <a:p>
            <a:r>
              <a:rPr lang="en-IN" sz="2800" dirty="0">
                <a:latin typeface="Times New Roman" panose="02020603050405020304" pitchFamily="18" charset="0"/>
                <a:cs typeface="Times New Roman" panose="02020603050405020304" pitchFamily="18" charset="0"/>
              </a:rPr>
              <a:t>INTRODUCTION</a:t>
            </a:r>
          </a:p>
        </p:txBody>
      </p:sp>
      <p:sp>
        <p:nvSpPr>
          <p:cNvPr id="1048607" name="Text Placeholder 3"/>
          <p:cNvSpPr>
            <a:spLocks noGrp="1"/>
          </p:cNvSpPr>
          <p:nvPr>
            <p:ph type="body" sz="half" idx="4294967295"/>
          </p:nvPr>
        </p:nvSpPr>
        <p:spPr>
          <a:xfrm>
            <a:off x="867508" y="1359878"/>
            <a:ext cx="5263662" cy="4618891"/>
          </a:xfrm>
        </p:spPr>
        <p:txBody>
          <a:bodyPr>
            <a:normAutofit fontScale="97222"/>
          </a:bodyPr>
          <a:lstStyle/>
          <a:p>
            <a:r>
              <a:rPr lang="en-IN" sz="2200" dirty="0">
                <a:latin typeface="Times New Roman" panose="02020603050405020304" pitchFamily="18" charset="0"/>
                <a:cs typeface="Times New Roman" panose="02020603050405020304" pitchFamily="18" charset="0"/>
              </a:rPr>
              <a:t>FAULTS TAKING PLACE IN ELECTRICAL SYSTEM </a:t>
            </a:r>
          </a:p>
          <a:p>
            <a:r>
              <a:rPr lang="en-IN" sz="2200" dirty="0">
                <a:latin typeface="Times New Roman" panose="02020603050405020304" pitchFamily="18" charset="0"/>
                <a:cs typeface="Times New Roman" panose="02020603050405020304" pitchFamily="18" charset="0"/>
              </a:rPr>
              <a:t>CAUSES OF FAULTS </a:t>
            </a:r>
          </a:p>
          <a:p>
            <a:r>
              <a:rPr lang="en-IN" sz="2200" dirty="0">
                <a:latin typeface="Times New Roman" panose="02020603050405020304" pitchFamily="18" charset="0"/>
                <a:cs typeface="Times New Roman" panose="02020603050405020304" pitchFamily="18" charset="0"/>
              </a:rPr>
              <a:t>CORRECTING THE FAULTS </a:t>
            </a:r>
          </a:p>
          <a:p>
            <a:r>
              <a:rPr lang="en-IN" sz="2200" dirty="0">
                <a:latin typeface="Times New Roman" panose="02020603050405020304" pitchFamily="18" charset="0"/>
                <a:cs typeface="Times New Roman" panose="02020603050405020304" pitchFamily="18" charset="0"/>
              </a:rPr>
              <a:t>ACCIDENTS TAKING PLACE WHILE CORRECTING THESE FAULTS </a:t>
            </a:r>
          </a:p>
          <a:p>
            <a:r>
              <a:rPr lang="en-IN" sz="2200" dirty="0">
                <a:latin typeface="Times New Roman" panose="02020603050405020304" pitchFamily="18" charset="0"/>
                <a:cs typeface="Times New Roman" panose="02020603050405020304" pitchFamily="18" charset="0"/>
              </a:rPr>
              <a:t>CAUSES OF ACCIDENTS </a:t>
            </a:r>
          </a:p>
          <a:p>
            <a:r>
              <a:rPr lang="en-IN" sz="2200" dirty="0">
                <a:latin typeface="Times New Roman" panose="02020603050405020304" pitchFamily="18" charset="0"/>
                <a:cs typeface="Times New Roman" panose="02020603050405020304" pitchFamily="18" charset="0"/>
              </a:rPr>
              <a:t>IMPORTANCE OF THIS PROJECT IN AVOIDING THE ACCIDENTS</a:t>
            </a:r>
          </a:p>
          <a:p>
            <a:r>
              <a:rPr lang="en-IN" sz="2200" dirty="0">
                <a:latin typeface="Times New Roman" panose="02020603050405020304" pitchFamily="18" charset="0"/>
                <a:cs typeface="Times New Roman" panose="02020603050405020304" pitchFamily="18" charset="0"/>
              </a:rPr>
              <a:t>WHAT DOES THE PROJECT PROVIDE PROTECTION AGAINST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123" y="1048849"/>
            <a:ext cx="2619375" cy="17430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9918" y="1005986"/>
            <a:ext cx="2495550" cy="17859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0123" y="3038108"/>
            <a:ext cx="2619375" cy="174307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9919" y="3038108"/>
            <a:ext cx="2495550" cy="17430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COMPONENTS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1048597" name="Content Placeholder 2"/>
          <p:cNvSpPr>
            <a:spLocks noGrp="1"/>
          </p:cNvSpPr>
          <p:nvPr>
            <p:ph idx="1"/>
          </p:nvPr>
        </p:nvSpPr>
        <p:spPr>
          <a:xfrm>
            <a:off x="1281448" y="1770845"/>
            <a:ext cx="9691352" cy="4758744"/>
          </a:xfrm>
        </p:spPr>
        <p:txBody>
          <a:bodyPr>
            <a:noAutofit/>
          </a:bodyPr>
          <a:lstStyle/>
          <a:p>
            <a:pPr lvl="0"/>
            <a:r>
              <a:rPr lang="en-GB" dirty="0"/>
              <a:t>Step down Transformer </a:t>
            </a:r>
          </a:p>
          <a:p>
            <a:pPr lvl="0"/>
            <a:r>
              <a:rPr lang="en-GB" dirty="0"/>
              <a:t>89S52 Microcontroller.</a:t>
            </a:r>
            <a:endParaRPr lang="en-IN" dirty="0"/>
          </a:p>
          <a:p>
            <a:pPr lvl="0"/>
            <a:r>
              <a:rPr lang="en-GB" dirty="0"/>
              <a:t>Voltage Regulator LM 7805.</a:t>
            </a:r>
            <a:endParaRPr lang="en-IN" dirty="0"/>
          </a:p>
          <a:p>
            <a:pPr lvl="0"/>
            <a:r>
              <a:rPr lang="en-GB" dirty="0"/>
              <a:t>LCD.</a:t>
            </a:r>
            <a:endParaRPr lang="en-IN" dirty="0"/>
          </a:p>
          <a:p>
            <a:pPr lvl="0"/>
            <a:r>
              <a:rPr lang="en-GB" dirty="0"/>
              <a:t>Buzzer.</a:t>
            </a:r>
            <a:endParaRPr lang="en-IN" dirty="0"/>
          </a:p>
          <a:p>
            <a:pPr lvl="0"/>
            <a:r>
              <a:rPr lang="en-GB" dirty="0"/>
              <a:t>Relay.</a:t>
            </a:r>
            <a:endParaRPr lang="en-IN" dirty="0"/>
          </a:p>
          <a:p>
            <a:pPr lvl="0"/>
            <a:r>
              <a:rPr lang="en-US" dirty="0"/>
              <a:t>Solar plate </a:t>
            </a:r>
            <a:endParaRPr lang="en-IN" dirty="0"/>
          </a:p>
          <a:p>
            <a:pPr lvl="0"/>
            <a:r>
              <a:rPr lang="en-GB" dirty="0"/>
              <a:t>Crystal Oscillator.</a:t>
            </a:r>
            <a:endParaRPr lang="en-IN" dirty="0"/>
          </a:p>
          <a:p>
            <a:r>
              <a:rPr lang="en-GB" dirty="0"/>
              <a:t>sim900a GSM module</a:t>
            </a:r>
            <a:endParaRPr lang="en-IN" dirty="0"/>
          </a:p>
          <a:p>
            <a:pPr lvl="0"/>
            <a:r>
              <a:rPr lang="en-GB" dirty="0"/>
              <a:t>PCB Layout.</a:t>
            </a:r>
            <a:endParaRPr lang="en-IN" dirty="0">
              <a:effectLst/>
            </a:endParaRPr>
          </a:p>
        </p:txBody>
      </p:sp>
    </p:spTree>
    <p:extLst>
      <p:ext uri="{BB962C8B-B14F-4D97-AF65-F5344CB8AC3E}">
        <p14:creationId xmlns:p14="http://schemas.microsoft.com/office/powerpoint/2010/main" val="2641835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5265753" y="2469185"/>
            <a:ext cx="1847424" cy="2431326"/>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8751" y="1777284"/>
            <a:ext cx="2620731" cy="185455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2393" y="4994926"/>
            <a:ext cx="2667089" cy="1702643"/>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9701" y="4994926"/>
            <a:ext cx="2484549" cy="1674253"/>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9701" y="1777284"/>
            <a:ext cx="2484549" cy="1854557"/>
          </a:xfrm>
          <a:prstGeom prst="rect">
            <a:avLst/>
          </a:prstGeom>
        </p:spPr>
      </p:pic>
      <p:sp>
        <p:nvSpPr>
          <p:cNvPr id="7" name="Rounded Rectangle 6"/>
          <p:cNvSpPr/>
          <p:nvPr/>
        </p:nvSpPr>
        <p:spPr>
          <a:xfrm>
            <a:off x="1416676" y="3631842"/>
            <a:ext cx="1532586" cy="386366"/>
          </a:xfrm>
          <a:prstGeom prst="roundRect">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GSM</a:t>
            </a:r>
            <a:endParaRPr lang="en-IN" dirty="0"/>
          </a:p>
        </p:txBody>
      </p:sp>
      <p:sp>
        <p:nvSpPr>
          <p:cNvPr id="10" name="Rounded Rectangle 9"/>
          <p:cNvSpPr/>
          <p:nvPr/>
        </p:nvSpPr>
        <p:spPr>
          <a:xfrm>
            <a:off x="1416676" y="4608560"/>
            <a:ext cx="1532586" cy="386366"/>
          </a:xfrm>
          <a:prstGeom prst="roundRect">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LM7805</a:t>
            </a:r>
            <a:endParaRPr lang="en-IN" dirty="0"/>
          </a:p>
        </p:txBody>
      </p:sp>
      <p:sp>
        <p:nvSpPr>
          <p:cNvPr id="11" name="Rounded Rectangle 10"/>
          <p:cNvSpPr/>
          <p:nvPr/>
        </p:nvSpPr>
        <p:spPr>
          <a:xfrm>
            <a:off x="5261796" y="4709513"/>
            <a:ext cx="1790163" cy="882898"/>
          </a:xfrm>
          <a:prstGeom prst="roundRect">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DOWN</a:t>
            </a:r>
          </a:p>
          <a:p>
            <a:pPr algn="ctr"/>
            <a:r>
              <a:rPr lang="en-US" dirty="0"/>
              <a:t>TRANSFORMER</a:t>
            </a:r>
            <a:endParaRPr lang="en-IN" dirty="0"/>
          </a:p>
        </p:txBody>
      </p:sp>
      <p:sp>
        <p:nvSpPr>
          <p:cNvPr id="12" name="Rounded Rectangle 11"/>
          <p:cNvSpPr/>
          <p:nvPr/>
        </p:nvSpPr>
        <p:spPr>
          <a:xfrm>
            <a:off x="9142674" y="3664660"/>
            <a:ext cx="1532586" cy="386366"/>
          </a:xfrm>
          <a:prstGeom prst="roundRect">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89S52</a:t>
            </a:r>
            <a:endParaRPr lang="en-IN" dirty="0"/>
          </a:p>
        </p:txBody>
      </p:sp>
      <p:sp>
        <p:nvSpPr>
          <p:cNvPr id="13" name="Rounded Rectangle 12"/>
          <p:cNvSpPr/>
          <p:nvPr/>
        </p:nvSpPr>
        <p:spPr>
          <a:xfrm>
            <a:off x="9142674" y="4608560"/>
            <a:ext cx="1532586" cy="386366"/>
          </a:xfrm>
          <a:prstGeom prst="roundRect">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LCD 16*2</a:t>
            </a:r>
            <a:endParaRPr lang="en-IN" dirty="0"/>
          </a:p>
        </p:txBody>
      </p:sp>
      <p:sp>
        <p:nvSpPr>
          <p:cNvPr id="8" name="Oval 7"/>
          <p:cNvSpPr/>
          <p:nvPr/>
        </p:nvSpPr>
        <p:spPr>
          <a:xfrm>
            <a:off x="4391696" y="592428"/>
            <a:ext cx="3595538" cy="118485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Algerian" panose="04020705040A02060702" pitchFamily="82" charset="0"/>
              </a:rPr>
              <a:t>COMPONENTS</a:t>
            </a:r>
            <a:endParaRPr lang="en-IN" sz="2800" dirty="0">
              <a:latin typeface="Algerian" panose="04020705040A02060702" pitchFamily="82" charset="0"/>
            </a:endParaRPr>
          </a:p>
        </p:txBody>
      </p:sp>
    </p:spTree>
    <p:extLst>
      <p:ext uri="{BB962C8B-B14F-4D97-AF65-F5344CB8AC3E}">
        <p14:creationId xmlns:p14="http://schemas.microsoft.com/office/powerpoint/2010/main" val="923642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391696" y="592428"/>
            <a:ext cx="3595538" cy="118485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latin typeface="Algerian" panose="04020705040A02060702" pitchFamily="82" charset="0"/>
              </a:rPr>
              <a:t>COMPONENTS</a:t>
            </a:r>
            <a:endParaRPr lang="en-IN" sz="2800" dirty="0">
              <a:latin typeface="Algerian" panose="04020705040A02060702" pitchFamily="8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8978" y="3230719"/>
            <a:ext cx="2257425" cy="20193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322" y="4578574"/>
            <a:ext cx="2143125" cy="18478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6935" y="1777285"/>
            <a:ext cx="2466975" cy="187327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5322" y="1777285"/>
            <a:ext cx="2143125" cy="1873272"/>
          </a:xfrm>
          <a:prstGeom prst="rect">
            <a:avLst/>
          </a:prstGeom>
        </p:spPr>
      </p:pic>
      <p:pic>
        <p:nvPicPr>
          <p:cNvPr id="9" name="Picture 8"/>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76935" y="4382037"/>
            <a:ext cx="2466976" cy="2044387"/>
          </a:xfrm>
          <a:prstGeom prst="rect">
            <a:avLst/>
          </a:prstGeom>
          <a:noFill/>
          <a:ln>
            <a:noFill/>
          </a:ln>
        </p:spPr>
      </p:pic>
      <p:sp>
        <p:nvSpPr>
          <p:cNvPr id="10" name="Rounded Rectangle 9"/>
          <p:cNvSpPr/>
          <p:nvPr/>
        </p:nvSpPr>
        <p:spPr>
          <a:xfrm>
            <a:off x="1620591" y="3650557"/>
            <a:ext cx="1532586" cy="386366"/>
          </a:xfrm>
          <a:prstGeom prst="roundRect">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BUZZER</a:t>
            </a:r>
            <a:endParaRPr lang="en-IN" dirty="0"/>
          </a:p>
        </p:txBody>
      </p:sp>
      <p:sp>
        <p:nvSpPr>
          <p:cNvPr id="11" name="Rounded Rectangle 10"/>
          <p:cNvSpPr/>
          <p:nvPr/>
        </p:nvSpPr>
        <p:spPr>
          <a:xfrm>
            <a:off x="1620591" y="6426424"/>
            <a:ext cx="1532586" cy="386366"/>
          </a:xfrm>
          <a:prstGeom prst="roundRect">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SOLAR PLATE</a:t>
            </a:r>
            <a:endParaRPr lang="en-IN" dirty="0"/>
          </a:p>
        </p:txBody>
      </p:sp>
      <p:sp>
        <p:nvSpPr>
          <p:cNvPr id="12" name="Rounded Rectangle 11"/>
          <p:cNvSpPr/>
          <p:nvPr/>
        </p:nvSpPr>
        <p:spPr>
          <a:xfrm>
            <a:off x="5551398" y="5404230"/>
            <a:ext cx="1532586" cy="386366"/>
          </a:xfrm>
          <a:prstGeom prst="roundRect">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RELAY</a:t>
            </a:r>
            <a:endParaRPr lang="en-IN" dirty="0"/>
          </a:p>
        </p:txBody>
      </p:sp>
      <p:sp>
        <p:nvSpPr>
          <p:cNvPr id="13" name="Rounded Rectangle 12"/>
          <p:cNvSpPr/>
          <p:nvPr/>
        </p:nvSpPr>
        <p:spPr>
          <a:xfrm>
            <a:off x="9482204" y="3629931"/>
            <a:ext cx="1694511" cy="568582"/>
          </a:xfrm>
          <a:prstGeom prst="roundRect">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CRYSTAL OSCILLATOR</a:t>
            </a:r>
            <a:endParaRPr lang="en-IN" dirty="0"/>
          </a:p>
        </p:txBody>
      </p:sp>
      <p:sp>
        <p:nvSpPr>
          <p:cNvPr id="14" name="Rounded Rectangle 13"/>
          <p:cNvSpPr/>
          <p:nvPr/>
        </p:nvSpPr>
        <p:spPr>
          <a:xfrm>
            <a:off x="9644129" y="6376888"/>
            <a:ext cx="1532586" cy="386366"/>
          </a:xfrm>
          <a:prstGeom prst="roundRect">
            <a:avLst/>
          </a:prstGeom>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PCB</a:t>
            </a:r>
            <a:endParaRPr lang="en-IN" dirty="0"/>
          </a:p>
        </p:txBody>
      </p:sp>
    </p:spTree>
    <p:extLst>
      <p:ext uri="{BB962C8B-B14F-4D97-AF65-F5344CB8AC3E}">
        <p14:creationId xmlns:p14="http://schemas.microsoft.com/office/powerpoint/2010/main" val="1309616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extBox 3"/>
          <p:cNvSpPr txBox="1"/>
          <p:nvPr/>
        </p:nvSpPr>
        <p:spPr>
          <a:xfrm>
            <a:off x="1700508" y="655102"/>
            <a:ext cx="9785838" cy="492443"/>
          </a:xfrm>
          <a:prstGeom prst="rect">
            <a:avLst/>
          </a:prstGeom>
          <a:noFill/>
        </p:spPr>
        <p:txBody>
          <a:bodyPr wrap="square" rtlCol="0">
            <a:spAutoFit/>
          </a:bodyPr>
          <a:lstStyle/>
          <a:p>
            <a:r>
              <a:rPr lang="en-IN" sz="2600" b="1" u="sng" dirty="0">
                <a:latin typeface="Times New Roman" panose="02020603050405020304" pitchFamily="18" charset="0"/>
                <a:cs typeface="Times New Roman" panose="02020603050405020304" pitchFamily="18" charset="0"/>
              </a:rPr>
              <a:t>BLOCK DIAGRAM OF CIRUIT:-</a:t>
            </a: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462" y="2176959"/>
            <a:ext cx="10740980" cy="3914748"/>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3"/>
          <p:cNvSpPr txBox="1"/>
          <p:nvPr/>
        </p:nvSpPr>
        <p:spPr>
          <a:xfrm>
            <a:off x="1803042" y="781475"/>
            <a:ext cx="10691447" cy="646331"/>
          </a:xfrm>
          <a:prstGeom prst="rect">
            <a:avLst/>
          </a:prstGeom>
          <a:noFill/>
        </p:spPr>
        <p:txBody>
          <a:bodyPr wrap="square" rtlCol="0">
            <a:spAutoFit/>
          </a:bodyPr>
          <a:lstStyle/>
          <a:p>
            <a:r>
              <a:rPr lang="en-IN" sz="3600" dirty="0">
                <a:latin typeface="Snap ITC" panose="04040A07060A02020202" pitchFamily="82" charset="0"/>
                <a:cs typeface="Times New Roman" panose="02020603050405020304" pitchFamily="18" charset="0"/>
              </a:rPr>
              <a:t>ACTUAL CIRCUIT CONSTRUCTION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042" y="1746733"/>
            <a:ext cx="9337183" cy="46733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85" y="850005"/>
            <a:ext cx="10277339" cy="5267459"/>
          </a:xfrm>
          <a:prstGeom prst="rect">
            <a:avLst/>
          </a:prstGeom>
        </p:spPr>
      </p:pic>
      <p:sp>
        <p:nvSpPr>
          <p:cNvPr id="4" name="Can 3"/>
          <p:cNvSpPr/>
          <p:nvPr/>
        </p:nvSpPr>
        <p:spPr>
          <a:xfrm>
            <a:off x="6153955" y="1440287"/>
            <a:ext cx="180304" cy="1275009"/>
          </a:xfrm>
          <a:prstGeom prst="can">
            <a:avLst/>
          </a:prstGeom>
          <a:solidFill>
            <a:sysClr val="window" lastClr="FFFFFF">
              <a:lumMod val="7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5" name="Can 4"/>
          <p:cNvSpPr/>
          <p:nvPr/>
        </p:nvSpPr>
        <p:spPr>
          <a:xfrm>
            <a:off x="6223338" y="3640428"/>
            <a:ext cx="180304" cy="1275009"/>
          </a:xfrm>
          <a:prstGeom prst="can">
            <a:avLst/>
          </a:prstGeom>
          <a:solidFill>
            <a:sysClr val="window" lastClr="FFFFFF">
              <a:lumMod val="7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6" name="Freeform 5"/>
          <p:cNvSpPr/>
          <p:nvPr/>
        </p:nvSpPr>
        <p:spPr>
          <a:xfrm>
            <a:off x="6295623" y="1453166"/>
            <a:ext cx="3851351" cy="555919"/>
          </a:xfrm>
          <a:custGeom>
            <a:avLst/>
            <a:gdLst>
              <a:gd name="connsiteX0" fmla="*/ 0 w 3851351"/>
              <a:gd name="connsiteY0" fmla="*/ 154547 h 555919"/>
              <a:gd name="connsiteX1" fmla="*/ 1712890 w 3851351"/>
              <a:gd name="connsiteY1" fmla="*/ 553792 h 555919"/>
              <a:gd name="connsiteX2" fmla="*/ 3850783 w 3851351"/>
              <a:gd name="connsiteY2" fmla="*/ 0 h 555919"/>
            </a:gdLst>
            <a:ahLst/>
            <a:cxnLst>
              <a:cxn ang="0">
                <a:pos x="connsiteX0" y="connsiteY0"/>
              </a:cxn>
              <a:cxn ang="0">
                <a:pos x="connsiteX1" y="connsiteY1"/>
              </a:cxn>
              <a:cxn ang="0">
                <a:pos x="connsiteX2" y="connsiteY2"/>
              </a:cxn>
            </a:cxnLst>
            <a:rect l="l" t="t" r="r" b="b"/>
            <a:pathLst>
              <a:path w="3851351" h="555919">
                <a:moveTo>
                  <a:pt x="0" y="154547"/>
                </a:moveTo>
                <a:cubicBezTo>
                  <a:pt x="535546" y="367048"/>
                  <a:pt x="1071093" y="579550"/>
                  <a:pt x="1712890" y="553792"/>
                </a:cubicBezTo>
                <a:cubicBezTo>
                  <a:pt x="2354687" y="528034"/>
                  <a:pt x="3885127" y="495837"/>
                  <a:pt x="3850783" y="0"/>
                </a:cubicBezTo>
              </a:path>
            </a:pathLst>
          </a:custGeom>
          <a:noFill/>
          <a:ln w="15875" cap="flat" cmpd="sng" algn="ctr">
            <a:solidFill>
              <a:sysClr val="windowText" lastClr="000000">
                <a:lumMod val="95000"/>
                <a:lumOff val="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7" name="Freeform 6"/>
          <p:cNvSpPr/>
          <p:nvPr/>
        </p:nvSpPr>
        <p:spPr>
          <a:xfrm>
            <a:off x="6308501" y="3874394"/>
            <a:ext cx="4430333" cy="504328"/>
          </a:xfrm>
          <a:custGeom>
            <a:avLst/>
            <a:gdLst>
              <a:gd name="connsiteX0" fmla="*/ 0 w 4430333"/>
              <a:gd name="connsiteY0" fmla="*/ 0 h 504328"/>
              <a:gd name="connsiteX1" fmla="*/ 1918953 w 4430333"/>
              <a:gd name="connsiteY1" fmla="*/ 476519 h 504328"/>
              <a:gd name="connsiteX2" fmla="*/ 4430333 w 4430333"/>
              <a:gd name="connsiteY2" fmla="*/ 450761 h 504328"/>
              <a:gd name="connsiteX3" fmla="*/ 4430333 w 4430333"/>
              <a:gd name="connsiteY3" fmla="*/ 450761 h 504328"/>
            </a:gdLst>
            <a:ahLst/>
            <a:cxnLst>
              <a:cxn ang="0">
                <a:pos x="connsiteX0" y="connsiteY0"/>
              </a:cxn>
              <a:cxn ang="0">
                <a:pos x="connsiteX1" y="connsiteY1"/>
              </a:cxn>
              <a:cxn ang="0">
                <a:pos x="connsiteX2" y="connsiteY2"/>
              </a:cxn>
              <a:cxn ang="0">
                <a:pos x="connsiteX3" y="connsiteY3"/>
              </a:cxn>
            </a:cxnLst>
            <a:rect l="l" t="t" r="r" b="b"/>
            <a:pathLst>
              <a:path w="4430333" h="504328">
                <a:moveTo>
                  <a:pt x="0" y="0"/>
                </a:moveTo>
                <a:cubicBezTo>
                  <a:pt x="590282" y="200696"/>
                  <a:pt x="1180564" y="401392"/>
                  <a:pt x="1918953" y="476519"/>
                </a:cubicBezTo>
                <a:cubicBezTo>
                  <a:pt x="2657342" y="551646"/>
                  <a:pt x="4430333" y="450761"/>
                  <a:pt x="4430333" y="450761"/>
                </a:cubicBezTo>
                <a:lnTo>
                  <a:pt x="4430333" y="450761"/>
                </a:lnTo>
              </a:path>
            </a:pathLst>
          </a:custGeom>
          <a:noFill/>
          <a:ln w="15875" cap="flat" cmpd="sng" algn="ctr">
            <a:solidFill>
              <a:sysClr val="windowText" lastClr="000000">
                <a:lumMod val="95000"/>
                <a:lumOff val="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8" name="Freeform 7"/>
          <p:cNvSpPr/>
          <p:nvPr/>
        </p:nvSpPr>
        <p:spPr>
          <a:xfrm>
            <a:off x="4569854" y="3900152"/>
            <a:ext cx="1738647" cy="940158"/>
          </a:xfrm>
          <a:custGeom>
            <a:avLst/>
            <a:gdLst>
              <a:gd name="connsiteX0" fmla="*/ 0 w 1738647"/>
              <a:gd name="connsiteY0" fmla="*/ 940158 h 940158"/>
              <a:gd name="connsiteX1" fmla="*/ 927278 w 1738647"/>
              <a:gd name="connsiteY1" fmla="*/ 746975 h 940158"/>
              <a:gd name="connsiteX2" fmla="*/ 1738647 w 1738647"/>
              <a:gd name="connsiteY2" fmla="*/ 0 h 940158"/>
              <a:gd name="connsiteX3" fmla="*/ 1738647 w 1738647"/>
              <a:gd name="connsiteY3" fmla="*/ 0 h 940158"/>
            </a:gdLst>
            <a:ahLst/>
            <a:cxnLst>
              <a:cxn ang="0">
                <a:pos x="connsiteX0" y="connsiteY0"/>
              </a:cxn>
              <a:cxn ang="0">
                <a:pos x="connsiteX1" y="connsiteY1"/>
              </a:cxn>
              <a:cxn ang="0">
                <a:pos x="connsiteX2" y="connsiteY2"/>
              </a:cxn>
              <a:cxn ang="0">
                <a:pos x="connsiteX3" y="connsiteY3"/>
              </a:cxn>
            </a:cxnLst>
            <a:rect l="l" t="t" r="r" b="b"/>
            <a:pathLst>
              <a:path w="1738647" h="940158">
                <a:moveTo>
                  <a:pt x="0" y="940158"/>
                </a:moveTo>
                <a:cubicBezTo>
                  <a:pt x="318752" y="921913"/>
                  <a:pt x="637504" y="903668"/>
                  <a:pt x="927278" y="746975"/>
                </a:cubicBezTo>
                <a:cubicBezTo>
                  <a:pt x="1217052" y="590282"/>
                  <a:pt x="1738647" y="0"/>
                  <a:pt x="1738647" y="0"/>
                </a:cubicBezTo>
                <a:lnTo>
                  <a:pt x="1738647" y="0"/>
                </a:lnTo>
              </a:path>
            </a:pathLst>
          </a:custGeom>
          <a:noFill/>
          <a:ln w="15875" cap="flat" cmpd="sng" algn="ctr">
            <a:solidFill>
              <a:sysClr val="windowText" lastClr="000000">
                <a:lumMod val="95000"/>
                <a:lumOff val="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9" name="Rounded Rectangle 8"/>
          <p:cNvSpPr/>
          <p:nvPr/>
        </p:nvSpPr>
        <p:spPr>
          <a:xfrm>
            <a:off x="5754710" y="1633470"/>
            <a:ext cx="1056067" cy="97655"/>
          </a:xfrm>
          <a:prstGeom prst="roundRect">
            <a:avLst/>
          </a:prstGeom>
          <a:solidFill>
            <a:sysClr val="window" lastClr="FFFFFF">
              <a:lumMod val="7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10" name="Rounded Rectangle 9"/>
          <p:cNvSpPr/>
          <p:nvPr/>
        </p:nvSpPr>
        <p:spPr>
          <a:xfrm>
            <a:off x="5762599" y="3881896"/>
            <a:ext cx="1056067" cy="97655"/>
          </a:xfrm>
          <a:prstGeom prst="roundRect">
            <a:avLst/>
          </a:prstGeom>
          <a:solidFill>
            <a:sysClr val="window" lastClr="FFFFFF">
              <a:lumMod val="7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11" name="Freeform 10"/>
          <p:cNvSpPr/>
          <p:nvPr/>
        </p:nvSpPr>
        <p:spPr>
          <a:xfrm>
            <a:off x="4518338" y="1736501"/>
            <a:ext cx="1700011" cy="3065172"/>
          </a:xfrm>
          <a:custGeom>
            <a:avLst/>
            <a:gdLst>
              <a:gd name="connsiteX0" fmla="*/ 0 w 1700011"/>
              <a:gd name="connsiteY0" fmla="*/ 3065172 h 3065172"/>
              <a:gd name="connsiteX1" fmla="*/ 991673 w 1700011"/>
              <a:gd name="connsiteY1" fmla="*/ 1725769 h 3065172"/>
              <a:gd name="connsiteX2" fmla="*/ 1700011 w 1700011"/>
              <a:gd name="connsiteY2" fmla="*/ 0 h 3065172"/>
              <a:gd name="connsiteX3" fmla="*/ 1700011 w 1700011"/>
              <a:gd name="connsiteY3" fmla="*/ 0 h 3065172"/>
            </a:gdLst>
            <a:ahLst/>
            <a:cxnLst>
              <a:cxn ang="0">
                <a:pos x="connsiteX0" y="connsiteY0"/>
              </a:cxn>
              <a:cxn ang="0">
                <a:pos x="connsiteX1" y="connsiteY1"/>
              </a:cxn>
              <a:cxn ang="0">
                <a:pos x="connsiteX2" y="connsiteY2"/>
              </a:cxn>
              <a:cxn ang="0">
                <a:pos x="connsiteX3" y="connsiteY3"/>
              </a:cxn>
            </a:cxnLst>
            <a:rect l="l" t="t" r="r" b="b"/>
            <a:pathLst>
              <a:path w="1700011" h="3065172">
                <a:moveTo>
                  <a:pt x="0" y="3065172"/>
                </a:moveTo>
                <a:cubicBezTo>
                  <a:pt x="354169" y="2650901"/>
                  <a:pt x="708338" y="2236631"/>
                  <a:pt x="991673" y="1725769"/>
                </a:cubicBezTo>
                <a:cubicBezTo>
                  <a:pt x="1275008" y="1214907"/>
                  <a:pt x="1700011" y="0"/>
                  <a:pt x="1700011" y="0"/>
                </a:cubicBezTo>
                <a:lnTo>
                  <a:pt x="1700011" y="0"/>
                </a:lnTo>
              </a:path>
            </a:pathLst>
          </a:custGeom>
          <a:noFill/>
          <a:ln w="15875" cap="flat" cmpd="sng" algn="ctr">
            <a:solidFill>
              <a:sysClr val="windowText" lastClr="000000">
                <a:lumMod val="95000"/>
                <a:lumOff val="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aramond" panose="02020404030301010803"/>
            </a:endParaRPr>
          </a:p>
        </p:txBody>
      </p:sp>
      <p:sp>
        <p:nvSpPr>
          <p:cNvPr id="14" name="Flowchart: Alternate Process 13"/>
          <p:cNvSpPr/>
          <p:nvPr/>
        </p:nvSpPr>
        <p:spPr>
          <a:xfrm>
            <a:off x="1672107" y="5484254"/>
            <a:ext cx="1030310" cy="231819"/>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PCB</a:t>
            </a:r>
            <a:endParaRPr kumimoji="0" lang="en-IN" sz="1050" b="0" i="0" u="none" strike="noStrike" kern="0" cap="none" spc="0" normalizeH="0" baseline="0" noProof="0" dirty="0">
              <a:ln>
                <a:noFill/>
              </a:ln>
              <a:solidFill>
                <a:prstClr val="white"/>
              </a:solidFill>
              <a:effectLst/>
              <a:uLnTx/>
              <a:uFillTx/>
            </a:endParaRPr>
          </a:p>
        </p:txBody>
      </p:sp>
      <p:sp>
        <p:nvSpPr>
          <p:cNvPr id="15" name="Flowchart: Alternate Process 14"/>
          <p:cNvSpPr/>
          <p:nvPr/>
        </p:nvSpPr>
        <p:spPr>
          <a:xfrm>
            <a:off x="3913031" y="5213797"/>
            <a:ext cx="605307" cy="167426"/>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Relay</a:t>
            </a:r>
            <a:endParaRPr kumimoji="0" lang="en-IN" sz="1050" b="0" i="0" u="none" strike="noStrike" kern="0" cap="none" spc="0" normalizeH="0" baseline="0" noProof="0" dirty="0">
              <a:ln>
                <a:noFill/>
              </a:ln>
              <a:solidFill>
                <a:prstClr val="white"/>
              </a:solidFill>
              <a:effectLst/>
              <a:uLnTx/>
              <a:uFillTx/>
            </a:endParaRPr>
          </a:p>
        </p:txBody>
      </p:sp>
      <p:sp>
        <p:nvSpPr>
          <p:cNvPr id="16" name="Flowchart: Alternate Process 15"/>
          <p:cNvSpPr/>
          <p:nvPr/>
        </p:nvSpPr>
        <p:spPr>
          <a:xfrm>
            <a:off x="4003183" y="4277932"/>
            <a:ext cx="566671" cy="100790"/>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rPr>
              <a:t>Buzzer</a:t>
            </a:r>
            <a:endParaRPr kumimoji="0" lang="en-IN" sz="900" b="0" i="0" u="none" strike="noStrike" kern="0" cap="none" spc="0" normalizeH="0" baseline="0" noProof="0" dirty="0">
              <a:ln>
                <a:noFill/>
              </a:ln>
              <a:solidFill>
                <a:prstClr val="white"/>
              </a:solidFill>
              <a:effectLst/>
              <a:uLnTx/>
              <a:uFillTx/>
            </a:endParaRPr>
          </a:p>
        </p:txBody>
      </p:sp>
      <p:sp>
        <p:nvSpPr>
          <p:cNvPr id="17" name="Flowchart: Alternate Process 16"/>
          <p:cNvSpPr/>
          <p:nvPr/>
        </p:nvSpPr>
        <p:spPr>
          <a:xfrm>
            <a:off x="2084231" y="2972873"/>
            <a:ext cx="953037" cy="154547"/>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LCD</a:t>
            </a:r>
            <a:endParaRPr kumimoji="0" lang="en-IN" sz="1050" b="0" i="0" u="none" strike="noStrike" kern="0" cap="none" spc="0" normalizeH="0" baseline="0" noProof="0" dirty="0">
              <a:ln>
                <a:noFill/>
              </a:ln>
              <a:solidFill>
                <a:prstClr val="white"/>
              </a:solidFill>
              <a:effectLst/>
              <a:uLnTx/>
              <a:uFillTx/>
            </a:endParaRPr>
          </a:p>
        </p:txBody>
      </p:sp>
      <p:sp>
        <p:nvSpPr>
          <p:cNvPr id="18" name="Flowchart: Alternate Process 17"/>
          <p:cNvSpPr/>
          <p:nvPr/>
        </p:nvSpPr>
        <p:spPr>
          <a:xfrm>
            <a:off x="4016062" y="3171655"/>
            <a:ext cx="772732" cy="149413"/>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GSM</a:t>
            </a:r>
            <a:endParaRPr kumimoji="0" lang="en-IN" sz="1050" b="0" i="0" u="none" strike="noStrike" kern="0" cap="none" spc="0" normalizeH="0" baseline="0" noProof="0" dirty="0">
              <a:ln>
                <a:noFill/>
              </a:ln>
              <a:solidFill>
                <a:prstClr val="white"/>
              </a:solidFill>
              <a:effectLst/>
              <a:uLnTx/>
              <a:uFillTx/>
            </a:endParaRPr>
          </a:p>
        </p:txBody>
      </p:sp>
      <p:sp>
        <p:nvSpPr>
          <p:cNvPr id="19" name="Flowchart: Alternate Process 18"/>
          <p:cNvSpPr/>
          <p:nvPr/>
        </p:nvSpPr>
        <p:spPr>
          <a:xfrm>
            <a:off x="3913031" y="1731125"/>
            <a:ext cx="772732" cy="159923"/>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Capacitor</a:t>
            </a:r>
            <a:endParaRPr kumimoji="0" lang="en-IN" sz="1050" b="0" i="0" u="none" strike="noStrike" kern="0" cap="none" spc="0" normalizeH="0" baseline="0" noProof="0" dirty="0">
              <a:ln>
                <a:noFill/>
              </a:ln>
              <a:solidFill>
                <a:prstClr val="white"/>
              </a:solidFill>
              <a:effectLst/>
              <a:uLnTx/>
              <a:uFillTx/>
            </a:endParaRPr>
          </a:p>
        </p:txBody>
      </p:sp>
      <p:sp>
        <p:nvSpPr>
          <p:cNvPr id="20" name="Flowchart: Alternate Process 19"/>
          <p:cNvSpPr/>
          <p:nvPr/>
        </p:nvSpPr>
        <p:spPr>
          <a:xfrm>
            <a:off x="3588345" y="1185678"/>
            <a:ext cx="992242" cy="159323"/>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kern="0" dirty="0">
                <a:solidFill>
                  <a:prstClr val="white"/>
                </a:solidFill>
              </a:rPr>
              <a:t>LM3708</a:t>
            </a:r>
            <a:endParaRPr kumimoji="0" lang="en-IN" sz="1050" b="0" i="0" u="none" strike="noStrike" kern="0" cap="none" spc="0" normalizeH="0" baseline="0" noProof="0" dirty="0">
              <a:ln>
                <a:noFill/>
              </a:ln>
              <a:solidFill>
                <a:prstClr val="white"/>
              </a:solidFill>
              <a:effectLst/>
              <a:uLnTx/>
              <a:uFillTx/>
            </a:endParaRPr>
          </a:p>
        </p:txBody>
      </p:sp>
      <p:sp>
        <p:nvSpPr>
          <p:cNvPr id="21" name="Flowchart: Alternate Process 20"/>
          <p:cNvSpPr/>
          <p:nvPr/>
        </p:nvSpPr>
        <p:spPr>
          <a:xfrm>
            <a:off x="2084231" y="1177334"/>
            <a:ext cx="811369" cy="275832"/>
          </a:xfrm>
          <a:prstGeom prst="flowChartAlternateProcess">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rPr>
              <a:t>Step down </a:t>
            </a:r>
            <a:r>
              <a:rPr kumimoji="0" lang="en-US" sz="1050" b="0" i="0" u="none" strike="noStrike" kern="0" cap="none" spc="0" normalizeH="0" baseline="0" noProof="0" dirty="0" err="1">
                <a:ln>
                  <a:noFill/>
                </a:ln>
                <a:solidFill>
                  <a:prstClr val="white"/>
                </a:solidFill>
                <a:effectLst/>
                <a:uLnTx/>
                <a:uFillTx/>
              </a:rPr>
              <a:t>Xmer</a:t>
            </a:r>
            <a:endParaRPr kumimoji="0" lang="en-IN" sz="1050" b="0" i="0" u="none" strike="noStrike" kern="0" cap="none" spc="0" normalizeH="0" baseline="0" noProof="0" dirty="0">
              <a:ln>
                <a:noFill/>
              </a:ln>
              <a:solidFill>
                <a:prstClr val="white"/>
              </a:solidFill>
              <a:effectLst/>
              <a:uLnTx/>
              <a:uFillTx/>
            </a:endParaRPr>
          </a:p>
        </p:txBody>
      </p:sp>
      <p:sp>
        <p:nvSpPr>
          <p:cNvPr id="22" name="Rounded Rectangle 21"/>
          <p:cNvSpPr/>
          <p:nvPr/>
        </p:nvSpPr>
        <p:spPr>
          <a:xfrm>
            <a:off x="2021984" y="4226369"/>
            <a:ext cx="719070" cy="203916"/>
          </a:xfrm>
          <a:prstGeom prst="roundRect">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algn="ctr" defTabSz="914400"/>
            <a:r>
              <a:rPr lang="en-GB" sz="1050" kern="0" dirty="0">
                <a:solidFill>
                  <a:prstClr val="white"/>
                </a:solidFill>
              </a:rPr>
              <a:t>89S52</a:t>
            </a:r>
            <a:endParaRPr lang="en-IN" sz="1050" kern="0" dirty="0">
              <a:solidFill>
                <a:prstClr val="white"/>
              </a:solidFill>
            </a:endParaRPr>
          </a:p>
        </p:txBody>
      </p:sp>
      <p:sp>
        <p:nvSpPr>
          <p:cNvPr id="23" name="Right Arrow 22"/>
          <p:cNvSpPr/>
          <p:nvPr/>
        </p:nvSpPr>
        <p:spPr>
          <a:xfrm>
            <a:off x="3037268" y="1440287"/>
            <a:ext cx="551077" cy="193183"/>
          </a:xfrm>
          <a:prstGeom prst="rightArrow">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Left Arrow 24"/>
          <p:cNvSpPr/>
          <p:nvPr/>
        </p:nvSpPr>
        <p:spPr>
          <a:xfrm rot="2067697">
            <a:off x="4433539" y="1464042"/>
            <a:ext cx="528765" cy="225945"/>
          </a:xfrm>
          <a:prstGeom prst="leftArrow">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Pentagon 23"/>
          <p:cNvSpPr/>
          <p:nvPr/>
        </p:nvSpPr>
        <p:spPr>
          <a:xfrm>
            <a:off x="7662928" y="2169101"/>
            <a:ext cx="1034603" cy="223234"/>
          </a:xfrm>
          <a:prstGeom prst="homePlate">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Garamond" panose="02020404030301010803"/>
              </a:rPr>
              <a:t>LINE 0</a:t>
            </a:r>
            <a:endParaRPr kumimoji="0" lang="en-IN" sz="1800" b="0" i="0" u="none" strike="noStrike" kern="0" cap="none" spc="0" normalizeH="0" baseline="0" noProof="0" dirty="0">
              <a:ln>
                <a:noFill/>
              </a:ln>
              <a:solidFill>
                <a:prstClr val="white"/>
              </a:solidFill>
              <a:effectLst/>
              <a:uLnTx/>
              <a:uFillTx/>
              <a:latin typeface="Garamond" panose="02020404030301010803"/>
            </a:endParaRPr>
          </a:p>
        </p:txBody>
      </p:sp>
      <p:sp>
        <p:nvSpPr>
          <p:cNvPr id="26" name="Pentagon 25"/>
          <p:cNvSpPr/>
          <p:nvPr/>
        </p:nvSpPr>
        <p:spPr>
          <a:xfrm>
            <a:off x="7995633" y="4608490"/>
            <a:ext cx="1030310" cy="231820"/>
          </a:xfrm>
          <a:prstGeom prst="homePlate">
            <a:avLst/>
          </a:prstGeom>
          <a:solidFill>
            <a:sysClr val="windowText" lastClr="000000">
              <a:lumMod val="75000"/>
              <a:lumOff val="25000"/>
            </a:sysClr>
          </a:solid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Garamond" panose="02020404030301010803"/>
              </a:rPr>
              <a:t>LINE 1</a:t>
            </a:r>
            <a:endParaRPr kumimoji="0" lang="en-IN" sz="1800" b="0" i="0" u="none" strike="noStrike" kern="0" cap="none" spc="0" normalizeH="0" baseline="0" noProof="0" dirty="0">
              <a:ln>
                <a:noFill/>
              </a:ln>
              <a:solidFill>
                <a:prstClr val="white"/>
              </a:solidFill>
              <a:effectLst/>
              <a:uLnTx/>
              <a:uFillTx/>
              <a:latin typeface="Garamond" panose="02020404030301010803"/>
            </a:endParaRPr>
          </a:p>
        </p:txBody>
      </p:sp>
      <p:sp>
        <p:nvSpPr>
          <p:cNvPr id="31" name="Right Arrow 30"/>
          <p:cNvSpPr/>
          <p:nvPr/>
        </p:nvSpPr>
        <p:spPr>
          <a:xfrm rot="1116707">
            <a:off x="7119516" y="1730082"/>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2" name="Right Arrow 31"/>
          <p:cNvSpPr/>
          <p:nvPr/>
        </p:nvSpPr>
        <p:spPr>
          <a:xfrm>
            <a:off x="7583509" y="1822315"/>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3" name="Right Arrow 32"/>
          <p:cNvSpPr/>
          <p:nvPr/>
        </p:nvSpPr>
        <p:spPr>
          <a:xfrm>
            <a:off x="8047149" y="1822315"/>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4" name="Right Arrow 33"/>
          <p:cNvSpPr/>
          <p:nvPr/>
        </p:nvSpPr>
        <p:spPr>
          <a:xfrm>
            <a:off x="8523667" y="1798815"/>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5" name="Right Arrow 34"/>
          <p:cNvSpPr/>
          <p:nvPr/>
        </p:nvSpPr>
        <p:spPr>
          <a:xfrm rot="21233137">
            <a:off x="8922696" y="1761111"/>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7" name="Right Arrow 36"/>
          <p:cNvSpPr/>
          <p:nvPr/>
        </p:nvSpPr>
        <p:spPr>
          <a:xfrm rot="20680782">
            <a:off x="9377052" y="1692378"/>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8" name="Right Arrow 37"/>
          <p:cNvSpPr/>
          <p:nvPr/>
        </p:nvSpPr>
        <p:spPr>
          <a:xfrm rot="1116707">
            <a:off x="7105055" y="3978508"/>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9" name="Right Arrow 38"/>
          <p:cNvSpPr/>
          <p:nvPr/>
        </p:nvSpPr>
        <p:spPr>
          <a:xfrm rot="511864">
            <a:off x="7534871" y="4040352"/>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40" name="Right Arrow 39"/>
          <p:cNvSpPr/>
          <p:nvPr/>
        </p:nvSpPr>
        <p:spPr>
          <a:xfrm rot="436537">
            <a:off x="7995633" y="4109085"/>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41" name="Right Arrow 40"/>
          <p:cNvSpPr/>
          <p:nvPr/>
        </p:nvSpPr>
        <p:spPr>
          <a:xfrm>
            <a:off x="8477447" y="4177818"/>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42" name="Right Arrow 41"/>
          <p:cNvSpPr/>
          <p:nvPr/>
        </p:nvSpPr>
        <p:spPr>
          <a:xfrm rot="21233137">
            <a:off x="8955394" y="4197652"/>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43" name="Right Arrow 42"/>
          <p:cNvSpPr/>
          <p:nvPr/>
        </p:nvSpPr>
        <p:spPr>
          <a:xfrm rot="21325489">
            <a:off x="9438311" y="4165196"/>
            <a:ext cx="321972" cy="13746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32446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901</TotalTime>
  <Words>402</Words>
  <Application>Microsoft Office PowerPoint</Application>
  <PresentationFormat>Widescreen</PresentationFormat>
  <Paragraphs>123</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Algerian</vt:lpstr>
      <vt:lpstr>Arial</vt:lpstr>
      <vt:lpstr>Arial Black</vt:lpstr>
      <vt:lpstr>Calibri</vt:lpstr>
      <vt:lpstr>Franklin Gothic Book</vt:lpstr>
      <vt:lpstr>Garamond</vt:lpstr>
      <vt:lpstr>Snap ITC</vt:lpstr>
      <vt:lpstr>华文楷体</vt:lpstr>
      <vt:lpstr>Times New Roman</vt:lpstr>
      <vt:lpstr>Wingdings</vt:lpstr>
      <vt:lpstr>Crop</vt:lpstr>
      <vt:lpstr>  PROJECT  TITLE -  SOLAR BASED SMART GRID WIREMAN SAFETY</vt:lpstr>
      <vt:lpstr>CONTENTS</vt:lpstr>
      <vt:lpstr>INTRODUCTION</vt:lpstr>
      <vt:lpstr>COMPONENTS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DISADVANTAGES:-</vt:lpstr>
      <vt:lpstr>PowerPoint Presentation</vt:lpstr>
      <vt:lpstr>CONCLUSION</vt:lpstr>
      <vt:lpstr>Participation in Project e-Competition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Chaitanya Vadnere</dc:creator>
  <cp:lastModifiedBy>DELL</cp:lastModifiedBy>
  <cp:revision>38</cp:revision>
  <dcterms:created xsi:type="dcterms:W3CDTF">2020-03-30T15:00:35Z</dcterms:created>
  <dcterms:modified xsi:type="dcterms:W3CDTF">2021-04-14T15:41:26Z</dcterms:modified>
</cp:coreProperties>
</file>