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4630400" cy="8229600"/>
  <p:notesSz cx="8229600" cy="14630400"/>
  <p:embeddedFontLst>
    <p:embeddedFont>
      <p:font typeface="Poppins Light" panose="00000400000000000000" pitchFamily="2" charset="0"/>
      <p:regular r:id="rId12"/>
    </p:embeddedFont>
    <p:embeddedFont>
      <p:font typeface="Roboto Light" panose="02000000000000000000" pitchFamily="2" charset="0"/>
      <p:regular r:id="rId13"/>
    </p:embeddedFont>
    <p:embeddedFont>
      <p:font typeface="Roboto Medium" panose="02000000000000000000" pitchFamily="2" charset="0"/>
      <p:regular r:id="rId1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71" d="100"/>
          <a:sy n="71" d="100"/>
        </p:scale>
        <p:origin x="562"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707168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9191A"/>
          </a:solidFill>
          <a:ln/>
        </p:spPr>
      </p:sp>
      <p:sp>
        <p:nvSpPr>
          <p:cNvPr id="3" name="Shape 1"/>
          <p:cNvSpPr/>
          <p:nvPr/>
        </p:nvSpPr>
        <p:spPr>
          <a:xfrm>
            <a:off x="0" y="0"/>
            <a:ext cx="14630400" cy="8229600"/>
          </a:xfrm>
          <a:prstGeom prst="rect">
            <a:avLst/>
          </a:prstGeom>
          <a:solidFill>
            <a:srgbClr val="050505"/>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9191A"/>
          </a:solidFill>
          <a:ln/>
        </p:spPr>
      </p:sp>
      <p:sp>
        <p:nvSpPr>
          <p:cNvPr id="3" name="Shape 1"/>
          <p:cNvSpPr/>
          <p:nvPr/>
        </p:nvSpPr>
        <p:spPr>
          <a:xfrm>
            <a:off x="0" y="0"/>
            <a:ext cx="14630400" cy="8229600"/>
          </a:xfrm>
          <a:prstGeom prst="rect">
            <a:avLst/>
          </a:prstGeom>
          <a:solidFill>
            <a:srgbClr val="050505"/>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9191A"/>
          </a:solidFill>
          <a:ln/>
        </p:spPr>
      </p:sp>
      <p:sp>
        <p:nvSpPr>
          <p:cNvPr id="3" name="Shape 1"/>
          <p:cNvSpPr/>
          <p:nvPr/>
        </p:nvSpPr>
        <p:spPr>
          <a:xfrm>
            <a:off x="0" y="0"/>
            <a:ext cx="14630400" cy="8229600"/>
          </a:xfrm>
          <a:prstGeom prst="rect">
            <a:avLst/>
          </a:prstGeom>
          <a:solidFill>
            <a:srgbClr val="050505"/>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9191A"/>
          </a:solidFill>
          <a:ln/>
        </p:spPr>
      </p:sp>
      <p:sp>
        <p:nvSpPr>
          <p:cNvPr id="3" name="Shape 1"/>
          <p:cNvSpPr/>
          <p:nvPr/>
        </p:nvSpPr>
        <p:spPr>
          <a:xfrm>
            <a:off x="0" y="0"/>
            <a:ext cx="14630400" cy="8229600"/>
          </a:xfrm>
          <a:prstGeom prst="rect">
            <a:avLst/>
          </a:prstGeom>
          <a:solidFill>
            <a:srgbClr val="050505"/>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9191A"/>
          </a:solidFill>
          <a:ln/>
        </p:spPr>
      </p:sp>
      <p:sp>
        <p:nvSpPr>
          <p:cNvPr id="3" name="Shape 1"/>
          <p:cNvSpPr/>
          <p:nvPr/>
        </p:nvSpPr>
        <p:spPr>
          <a:xfrm>
            <a:off x="0" y="0"/>
            <a:ext cx="14630400" cy="8229600"/>
          </a:xfrm>
          <a:prstGeom prst="rect">
            <a:avLst/>
          </a:prstGeom>
          <a:solidFill>
            <a:srgbClr val="050505"/>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9191A"/>
          </a:solidFill>
          <a:ln/>
        </p:spPr>
      </p:sp>
      <p:sp>
        <p:nvSpPr>
          <p:cNvPr id="3" name="Shape 1"/>
          <p:cNvSpPr/>
          <p:nvPr/>
        </p:nvSpPr>
        <p:spPr>
          <a:xfrm>
            <a:off x="0" y="0"/>
            <a:ext cx="14630400" cy="8229600"/>
          </a:xfrm>
          <a:prstGeom prst="rect">
            <a:avLst/>
          </a:prstGeom>
          <a:solidFill>
            <a:srgbClr val="050505"/>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9191A"/>
          </a:solidFill>
          <a:ln/>
        </p:spPr>
      </p:sp>
      <p:sp>
        <p:nvSpPr>
          <p:cNvPr id="3" name="Shape 1"/>
          <p:cNvSpPr/>
          <p:nvPr/>
        </p:nvSpPr>
        <p:spPr>
          <a:xfrm>
            <a:off x="0" y="0"/>
            <a:ext cx="14630400" cy="8229600"/>
          </a:xfrm>
          <a:prstGeom prst="rect">
            <a:avLst/>
          </a:prstGeom>
          <a:solidFill>
            <a:srgbClr val="050505"/>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9191A"/>
          </a:solidFill>
          <a:ln/>
        </p:spPr>
      </p:sp>
      <p:sp>
        <p:nvSpPr>
          <p:cNvPr id="3" name="Shape 1"/>
          <p:cNvSpPr/>
          <p:nvPr/>
        </p:nvSpPr>
        <p:spPr>
          <a:xfrm>
            <a:off x="0" y="0"/>
            <a:ext cx="14630400" cy="8229600"/>
          </a:xfrm>
          <a:prstGeom prst="rect">
            <a:avLst/>
          </a:prstGeom>
          <a:solidFill>
            <a:srgbClr val="050505"/>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9191A"/>
          </a:solidFill>
          <a:ln/>
        </p:spPr>
      </p:sp>
      <p:sp>
        <p:nvSpPr>
          <p:cNvPr id="3" name="Shape 1"/>
          <p:cNvSpPr/>
          <p:nvPr/>
        </p:nvSpPr>
        <p:spPr>
          <a:xfrm>
            <a:off x="0" y="0"/>
            <a:ext cx="14630400" cy="8229600"/>
          </a:xfrm>
          <a:prstGeom prst="rect">
            <a:avLst/>
          </a:prstGeom>
          <a:solidFill>
            <a:srgbClr val="050505"/>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8.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793790" y="1914644"/>
            <a:ext cx="7556421" cy="1956435"/>
          </a:xfrm>
          <a:prstGeom prst="rect">
            <a:avLst/>
          </a:prstGeom>
          <a:noFill/>
          <a:ln/>
        </p:spPr>
        <p:txBody>
          <a:bodyPr wrap="square" lIns="0" tIns="0" rIns="0" bIns="0" rtlCol="0" anchor="t"/>
          <a:lstStyle/>
          <a:p>
            <a:pPr marL="0" indent="0">
              <a:lnSpc>
                <a:spcPts val="7700"/>
              </a:lnSpc>
              <a:buNone/>
            </a:pPr>
            <a:r>
              <a:rPr lang="en-US" sz="6150" dirty="0">
                <a:solidFill>
                  <a:srgbClr val="F2F2F3"/>
                </a:solidFill>
                <a:latin typeface="Poppins Light" pitchFamily="34" charset="0"/>
                <a:ea typeface="Poppins Light" pitchFamily="34" charset="-122"/>
                <a:cs typeface="Poppins Light" pitchFamily="34" charset="-120"/>
              </a:rPr>
              <a:t>Online Restaurant Menu Website</a:t>
            </a:r>
            <a:endParaRPr lang="en-US" sz="6150" dirty="0"/>
          </a:p>
        </p:txBody>
      </p:sp>
      <p:sp>
        <p:nvSpPr>
          <p:cNvPr id="4" name="Text 1"/>
          <p:cNvSpPr/>
          <p:nvPr/>
        </p:nvSpPr>
        <p:spPr>
          <a:xfrm>
            <a:off x="793790" y="4211241"/>
            <a:ext cx="7556421" cy="1451610"/>
          </a:xfrm>
          <a:prstGeom prst="rect">
            <a:avLst/>
          </a:prstGeom>
          <a:noFill/>
          <a:ln/>
        </p:spPr>
        <p:txBody>
          <a:bodyPr wrap="square" lIns="0" tIns="0" rIns="0" bIns="0" rtlCol="0" anchor="t"/>
          <a:lstStyle/>
          <a:p>
            <a:pPr marL="0" indent="0">
              <a:lnSpc>
                <a:spcPts val="2850"/>
              </a:lnSpc>
              <a:buNone/>
            </a:pPr>
            <a:r>
              <a:rPr lang="en-US" sz="1750" dirty="0">
                <a:solidFill>
                  <a:srgbClr val="E5E0DF"/>
                </a:solidFill>
                <a:latin typeface="Roboto Light" pitchFamily="34" charset="0"/>
                <a:ea typeface="Roboto Light" pitchFamily="34" charset="-122"/>
                <a:cs typeface="Roboto Light" pitchFamily="34" charset="-120"/>
              </a:rPr>
              <a:t>This project aims to design an appealing and functional restaurant menu website using basic HTML and CSS. The site will allow users to easily browse the menu, explore restaurant details, and learn about ongoing promotions.</a:t>
            </a:r>
            <a:endParaRPr lang="en-US" sz="1750" dirty="0"/>
          </a:p>
        </p:txBody>
      </p:sp>
      <p:sp>
        <p:nvSpPr>
          <p:cNvPr id="6" name="Text 3"/>
          <p:cNvSpPr/>
          <p:nvPr/>
        </p:nvSpPr>
        <p:spPr>
          <a:xfrm>
            <a:off x="914638" y="6067544"/>
            <a:ext cx="121206" cy="97512"/>
          </a:xfrm>
          <a:prstGeom prst="rect">
            <a:avLst/>
          </a:prstGeom>
          <a:noFill/>
          <a:ln/>
        </p:spPr>
        <p:txBody>
          <a:bodyPr wrap="none" lIns="0" tIns="0" rIns="0" bIns="0" rtlCol="0" anchor="t"/>
          <a:lstStyle/>
          <a:p>
            <a:pPr marL="0" indent="0" algn="ctr">
              <a:lnSpc>
                <a:spcPts val="750"/>
              </a:lnSpc>
              <a:buNone/>
            </a:pPr>
            <a:r>
              <a:rPr lang="en-US" sz="750" dirty="0">
                <a:solidFill>
                  <a:srgbClr val="FFFFFF"/>
                </a:solidFill>
                <a:latin typeface="Roboto Medium" pitchFamily="34" charset="0"/>
                <a:ea typeface="Roboto Medium" pitchFamily="34" charset="-122"/>
                <a:cs typeface="Roboto Medium" pitchFamily="34" charset="-120"/>
              </a:rPr>
              <a:t>ps</a:t>
            </a:r>
            <a:endParaRPr lang="en-US" sz="750" dirty="0"/>
          </a:p>
        </p:txBody>
      </p:sp>
      <p:sp>
        <p:nvSpPr>
          <p:cNvPr id="7" name="Text 4"/>
          <p:cNvSpPr/>
          <p:nvPr/>
        </p:nvSpPr>
        <p:spPr>
          <a:xfrm>
            <a:off x="1270040" y="5918002"/>
            <a:ext cx="2013823" cy="396835"/>
          </a:xfrm>
          <a:prstGeom prst="rect">
            <a:avLst/>
          </a:prstGeom>
          <a:noFill/>
          <a:ln/>
        </p:spPr>
        <p:txBody>
          <a:bodyPr wrap="none" lIns="0" tIns="0" rIns="0" bIns="0" rtlCol="0" anchor="t"/>
          <a:lstStyle/>
          <a:p>
            <a:pPr marL="0" indent="0" algn="l">
              <a:lnSpc>
                <a:spcPts val="3100"/>
              </a:lnSpc>
              <a:buNone/>
            </a:pPr>
            <a:endParaRPr lang="en-US" sz="2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9144000" y="0"/>
            <a:ext cx="5486400" cy="8229600"/>
          </a:xfrm>
          <a:prstGeom prst="rect">
            <a:avLst/>
          </a:prstGeom>
          <a:solidFill>
            <a:srgbClr val="E5E0DF"/>
          </a:solidFill>
          <a:ln/>
        </p:spPr>
      </p:sp>
      <p:pic>
        <p:nvPicPr>
          <p:cNvPr id="3"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4" name="Text 1"/>
          <p:cNvSpPr/>
          <p:nvPr/>
        </p:nvSpPr>
        <p:spPr>
          <a:xfrm>
            <a:off x="793790" y="1279684"/>
            <a:ext cx="5670590" cy="708779"/>
          </a:xfrm>
          <a:prstGeom prst="rect">
            <a:avLst/>
          </a:prstGeom>
          <a:noFill/>
          <a:ln/>
        </p:spPr>
        <p:txBody>
          <a:bodyPr wrap="none" lIns="0" tIns="0" rIns="0" bIns="0" rtlCol="0" anchor="t"/>
          <a:lstStyle/>
          <a:p>
            <a:pPr marL="0" indent="0">
              <a:lnSpc>
                <a:spcPts val="5550"/>
              </a:lnSpc>
              <a:buNone/>
            </a:pPr>
            <a:r>
              <a:rPr lang="en-US" sz="4450" dirty="0">
                <a:solidFill>
                  <a:srgbClr val="F2F2F3"/>
                </a:solidFill>
                <a:latin typeface="Poppins Light" pitchFamily="34" charset="0"/>
                <a:ea typeface="Poppins Light" pitchFamily="34" charset="-122"/>
                <a:cs typeface="Poppins Light" pitchFamily="34" charset="-120"/>
              </a:rPr>
              <a:t>Key Features</a:t>
            </a:r>
            <a:endParaRPr lang="en-US" sz="4450" dirty="0"/>
          </a:p>
        </p:txBody>
      </p:sp>
      <p:sp>
        <p:nvSpPr>
          <p:cNvPr id="5" name="Shape 2"/>
          <p:cNvSpPr/>
          <p:nvPr/>
        </p:nvSpPr>
        <p:spPr>
          <a:xfrm>
            <a:off x="793790" y="2583775"/>
            <a:ext cx="510302" cy="510302"/>
          </a:xfrm>
          <a:prstGeom prst="roundRect">
            <a:avLst>
              <a:gd name="adj" fmla="val 18669"/>
            </a:avLst>
          </a:prstGeom>
          <a:solidFill>
            <a:srgbClr val="3D3D42"/>
          </a:solidFill>
          <a:ln w="7620">
            <a:solidFill>
              <a:srgbClr val="56565B"/>
            </a:solidFill>
            <a:prstDash val="solid"/>
          </a:ln>
        </p:spPr>
      </p:sp>
      <p:sp>
        <p:nvSpPr>
          <p:cNvPr id="6" name="Text 3"/>
          <p:cNvSpPr/>
          <p:nvPr/>
        </p:nvSpPr>
        <p:spPr>
          <a:xfrm>
            <a:off x="999173" y="2668786"/>
            <a:ext cx="99417" cy="340281"/>
          </a:xfrm>
          <a:prstGeom prst="rect">
            <a:avLst/>
          </a:prstGeom>
          <a:noFill/>
          <a:ln/>
        </p:spPr>
        <p:txBody>
          <a:bodyPr wrap="none" lIns="0" tIns="0" rIns="0" bIns="0" rtlCol="0" anchor="t"/>
          <a:lstStyle/>
          <a:p>
            <a:pPr marL="0" indent="0" algn="ctr">
              <a:lnSpc>
                <a:spcPts val="2650"/>
              </a:lnSpc>
              <a:buNone/>
            </a:pPr>
            <a:r>
              <a:rPr lang="en-US" sz="2650" dirty="0">
                <a:solidFill>
                  <a:srgbClr val="E5E0DF"/>
                </a:solidFill>
                <a:latin typeface="Poppins Light" pitchFamily="34" charset="0"/>
                <a:ea typeface="Poppins Light" pitchFamily="34" charset="-122"/>
                <a:cs typeface="Poppins Light" pitchFamily="34" charset="-120"/>
              </a:rPr>
              <a:t>1</a:t>
            </a:r>
            <a:endParaRPr lang="en-US" sz="2650" dirty="0"/>
          </a:p>
        </p:txBody>
      </p:sp>
      <p:sp>
        <p:nvSpPr>
          <p:cNvPr id="7" name="Text 4"/>
          <p:cNvSpPr/>
          <p:nvPr/>
        </p:nvSpPr>
        <p:spPr>
          <a:xfrm>
            <a:off x="1530906" y="2583775"/>
            <a:ext cx="2835235" cy="354330"/>
          </a:xfrm>
          <a:prstGeom prst="rect">
            <a:avLst/>
          </a:prstGeom>
          <a:noFill/>
          <a:ln/>
        </p:spPr>
        <p:txBody>
          <a:bodyPr wrap="none" lIns="0" tIns="0" rIns="0" bIns="0" rtlCol="0" anchor="t"/>
          <a:lstStyle/>
          <a:p>
            <a:pPr marL="0" indent="0">
              <a:lnSpc>
                <a:spcPts val="2750"/>
              </a:lnSpc>
              <a:buNone/>
            </a:pPr>
            <a:r>
              <a:rPr lang="en-US" sz="2200" dirty="0">
                <a:solidFill>
                  <a:srgbClr val="E5E0DF"/>
                </a:solidFill>
                <a:latin typeface="Poppins Light" pitchFamily="34" charset="0"/>
                <a:ea typeface="Poppins Light" pitchFamily="34" charset="-122"/>
                <a:cs typeface="Poppins Light" pitchFamily="34" charset="-120"/>
              </a:rPr>
              <a:t>Home Page</a:t>
            </a:r>
            <a:endParaRPr lang="en-US" sz="2200" dirty="0"/>
          </a:p>
        </p:txBody>
      </p:sp>
      <p:sp>
        <p:nvSpPr>
          <p:cNvPr id="8" name="Text 5"/>
          <p:cNvSpPr/>
          <p:nvPr/>
        </p:nvSpPr>
        <p:spPr>
          <a:xfrm>
            <a:off x="1530906" y="3074194"/>
            <a:ext cx="2927747" cy="1814513"/>
          </a:xfrm>
          <a:prstGeom prst="rect">
            <a:avLst/>
          </a:prstGeom>
          <a:noFill/>
          <a:ln/>
        </p:spPr>
        <p:txBody>
          <a:bodyPr wrap="square" lIns="0" tIns="0" rIns="0" bIns="0" rtlCol="0" anchor="t"/>
          <a:lstStyle/>
          <a:p>
            <a:pPr marL="0" indent="0">
              <a:lnSpc>
                <a:spcPts val="2850"/>
              </a:lnSpc>
              <a:buNone/>
            </a:pPr>
            <a:r>
              <a:rPr lang="en-US" sz="1750" dirty="0">
                <a:solidFill>
                  <a:srgbClr val="E5E0DF"/>
                </a:solidFill>
                <a:latin typeface="Roboto Light" pitchFamily="34" charset="0"/>
                <a:ea typeface="Roboto Light" pitchFamily="34" charset="-122"/>
                <a:cs typeface="Roboto Light" pitchFamily="34" charset="-120"/>
              </a:rPr>
              <a:t>The home page will welcome users with an eye-catching banner showcasing the restaurant's atmosphere or signature dishes.</a:t>
            </a:r>
            <a:endParaRPr lang="en-US" sz="1750" dirty="0"/>
          </a:p>
        </p:txBody>
      </p:sp>
      <p:sp>
        <p:nvSpPr>
          <p:cNvPr id="9" name="Shape 6"/>
          <p:cNvSpPr/>
          <p:nvPr/>
        </p:nvSpPr>
        <p:spPr>
          <a:xfrm>
            <a:off x="4685467" y="2583775"/>
            <a:ext cx="510302" cy="510302"/>
          </a:xfrm>
          <a:prstGeom prst="roundRect">
            <a:avLst>
              <a:gd name="adj" fmla="val 18669"/>
            </a:avLst>
          </a:prstGeom>
          <a:solidFill>
            <a:srgbClr val="3D3D42"/>
          </a:solidFill>
          <a:ln w="7620">
            <a:solidFill>
              <a:srgbClr val="56565B"/>
            </a:solidFill>
            <a:prstDash val="solid"/>
          </a:ln>
        </p:spPr>
      </p:sp>
      <p:sp>
        <p:nvSpPr>
          <p:cNvPr id="10" name="Text 7"/>
          <p:cNvSpPr/>
          <p:nvPr/>
        </p:nvSpPr>
        <p:spPr>
          <a:xfrm>
            <a:off x="4843224" y="2668786"/>
            <a:ext cx="194667" cy="340281"/>
          </a:xfrm>
          <a:prstGeom prst="rect">
            <a:avLst/>
          </a:prstGeom>
          <a:noFill/>
          <a:ln/>
        </p:spPr>
        <p:txBody>
          <a:bodyPr wrap="none" lIns="0" tIns="0" rIns="0" bIns="0" rtlCol="0" anchor="t"/>
          <a:lstStyle/>
          <a:p>
            <a:pPr marL="0" indent="0" algn="ctr">
              <a:lnSpc>
                <a:spcPts val="2650"/>
              </a:lnSpc>
              <a:buNone/>
            </a:pPr>
            <a:r>
              <a:rPr lang="en-US" sz="2650" dirty="0">
                <a:solidFill>
                  <a:srgbClr val="E5E0DF"/>
                </a:solidFill>
                <a:latin typeface="Poppins Light" pitchFamily="34" charset="0"/>
                <a:ea typeface="Poppins Light" pitchFamily="34" charset="-122"/>
                <a:cs typeface="Poppins Light" pitchFamily="34" charset="-120"/>
              </a:rPr>
              <a:t>2</a:t>
            </a:r>
            <a:endParaRPr lang="en-US" sz="2650" dirty="0"/>
          </a:p>
        </p:txBody>
      </p:sp>
      <p:sp>
        <p:nvSpPr>
          <p:cNvPr id="11" name="Text 8"/>
          <p:cNvSpPr/>
          <p:nvPr/>
        </p:nvSpPr>
        <p:spPr>
          <a:xfrm>
            <a:off x="5422583" y="2583775"/>
            <a:ext cx="2835235" cy="354330"/>
          </a:xfrm>
          <a:prstGeom prst="rect">
            <a:avLst/>
          </a:prstGeom>
          <a:noFill/>
          <a:ln/>
        </p:spPr>
        <p:txBody>
          <a:bodyPr wrap="none" lIns="0" tIns="0" rIns="0" bIns="0" rtlCol="0" anchor="t"/>
          <a:lstStyle/>
          <a:p>
            <a:pPr marL="0" indent="0">
              <a:lnSpc>
                <a:spcPts val="2750"/>
              </a:lnSpc>
              <a:buNone/>
            </a:pPr>
            <a:r>
              <a:rPr lang="en-US" sz="2200" dirty="0">
                <a:solidFill>
                  <a:srgbClr val="E5E0DF"/>
                </a:solidFill>
                <a:latin typeface="Poppins Light" pitchFamily="34" charset="0"/>
                <a:ea typeface="Poppins Light" pitchFamily="34" charset="-122"/>
                <a:cs typeface="Poppins Light" pitchFamily="34" charset="-120"/>
              </a:rPr>
              <a:t>Navigation Menu</a:t>
            </a:r>
            <a:endParaRPr lang="en-US" sz="2200" dirty="0"/>
          </a:p>
        </p:txBody>
      </p:sp>
      <p:sp>
        <p:nvSpPr>
          <p:cNvPr id="12" name="Text 9"/>
          <p:cNvSpPr/>
          <p:nvPr/>
        </p:nvSpPr>
        <p:spPr>
          <a:xfrm>
            <a:off x="5422583" y="3074194"/>
            <a:ext cx="2927747" cy="1451610"/>
          </a:xfrm>
          <a:prstGeom prst="rect">
            <a:avLst/>
          </a:prstGeom>
          <a:noFill/>
          <a:ln/>
        </p:spPr>
        <p:txBody>
          <a:bodyPr wrap="square" lIns="0" tIns="0" rIns="0" bIns="0" rtlCol="0" anchor="t"/>
          <a:lstStyle/>
          <a:p>
            <a:pPr marL="0" indent="0">
              <a:lnSpc>
                <a:spcPts val="2850"/>
              </a:lnSpc>
              <a:buNone/>
            </a:pPr>
            <a:r>
              <a:rPr lang="en-US" sz="1750" dirty="0">
                <a:solidFill>
                  <a:srgbClr val="E5E0DF"/>
                </a:solidFill>
                <a:latin typeface="Roboto Light" pitchFamily="34" charset="0"/>
                <a:ea typeface="Roboto Light" pitchFamily="34" charset="-122"/>
                <a:cs typeface="Roboto Light" pitchFamily="34" charset="-120"/>
              </a:rPr>
              <a:t>A clear navigation menu will allow users to easily navigate to the Menu, About Us, and Contact pages.</a:t>
            </a:r>
            <a:endParaRPr lang="en-US" sz="1750" dirty="0"/>
          </a:p>
        </p:txBody>
      </p:sp>
      <p:sp>
        <p:nvSpPr>
          <p:cNvPr id="13" name="Shape 10"/>
          <p:cNvSpPr/>
          <p:nvPr/>
        </p:nvSpPr>
        <p:spPr>
          <a:xfrm>
            <a:off x="793790" y="5370671"/>
            <a:ext cx="510302" cy="510302"/>
          </a:xfrm>
          <a:prstGeom prst="roundRect">
            <a:avLst>
              <a:gd name="adj" fmla="val 18669"/>
            </a:avLst>
          </a:prstGeom>
          <a:solidFill>
            <a:srgbClr val="3D3D42"/>
          </a:solidFill>
          <a:ln w="7620">
            <a:solidFill>
              <a:srgbClr val="56565B"/>
            </a:solidFill>
            <a:prstDash val="solid"/>
          </a:ln>
        </p:spPr>
      </p:sp>
      <p:sp>
        <p:nvSpPr>
          <p:cNvPr id="14" name="Text 11"/>
          <p:cNvSpPr/>
          <p:nvPr/>
        </p:nvSpPr>
        <p:spPr>
          <a:xfrm>
            <a:off x="949404" y="5455682"/>
            <a:ext cx="199072" cy="340281"/>
          </a:xfrm>
          <a:prstGeom prst="rect">
            <a:avLst/>
          </a:prstGeom>
          <a:noFill/>
          <a:ln/>
        </p:spPr>
        <p:txBody>
          <a:bodyPr wrap="none" lIns="0" tIns="0" rIns="0" bIns="0" rtlCol="0" anchor="t"/>
          <a:lstStyle/>
          <a:p>
            <a:pPr marL="0" indent="0" algn="ctr">
              <a:lnSpc>
                <a:spcPts val="2650"/>
              </a:lnSpc>
              <a:buNone/>
            </a:pPr>
            <a:r>
              <a:rPr lang="en-US" sz="2650" dirty="0">
                <a:solidFill>
                  <a:srgbClr val="E5E0DF"/>
                </a:solidFill>
                <a:latin typeface="Poppins Light" pitchFamily="34" charset="0"/>
                <a:ea typeface="Poppins Light" pitchFamily="34" charset="-122"/>
                <a:cs typeface="Poppins Light" pitchFamily="34" charset="-120"/>
              </a:rPr>
              <a:t>3</a:t>
            </a:r>
            <a:endParaRPr lang="en-US" sz="2650" dirty="0"/>
          </a:p>
        </p:txBody>
      </p:sp>
      <p:sp>
        <p:nvSpPr>
          <p:cNvPr id="15" name="Text 12"/>
          <p:cNvSpPr/>
          <p:nvPr/>
        </p:nvSpPr>
        <p:spPr>
          <a:xfrm>
            <a:off x="1530906" y="5370671"/>
            <a:ext cx="2835235" cy="354330"/>
          </a:xfrm>
          <a:prstGeom prst="rect">
            <a:avLst/>
          </a:prstGeom>
          <a:noFill/>
          <a:ln/>
        </p:spPr>
        <p:txBody>
          <a:bodyPr wrap="none" lIns="0" tIns="0" rIns="0" bIns="0" rtlCol="0" anchor="t"/>
          <a:lstStyle/>
          <a:p>
            <a:pPr marL="0" indent="0">
              <a:lnSpc>
                <a:spcPts val="2750"/>
              </a:lnSpc>
              <a:buNone/>
            </a:pPr>
            <a:r>
              <a:rPr lang="en-US" sz="2200" dirty="0">
                <a:solidFill>
                  <a:srgbClr val="E5E0DF"/>
                </a:solidFill>
                <a:latin typeface="Poppins Light" pitchFamily="34" charset="0"/>
                <a:ea typeface="Poppins Light" pitchFamily="34" charset="-122"/>
                <a:cs typeface="Poppins Light" pitchFamily="34" charset="-120"/>
              </a:rPr>
              <a:t>Menu Page</a:t>
            </a:r>
            <a:endParaRPr lang="en-US" sz="2200" dirty="0"/>
          </a:p>
        </p:txBody>
      </p:sp>
      <p:sp>
        <p:nvSpPr>
          <p:cNvPr id="16" name="Text 13"/>
          <p:cNvSpPr/>
          <p:nvPr/>
        </p:nvSpPr>
        <p:spPr>
          <a:xfrm>
            <a:off x="1530906" y="5861090"/>
            <a:ext cx="6819305" cy="1088708"/>
          </a:xfrm>
          <a:prstGeom prst="rect">
            <a:avLst/>
          </a:prstGeom>
          <a:noFill/>
          <a:ln/>
        </p:spPr>
        <p:txBody>
          <a:bodyPr wrap="square" lIns="0" tIns="0" rIns="0" bIns="0" rtlCol="0" anchor="t"/>
          <a:lstStyle/>
          <a:p>
            <a:pPr marL="0" indent="0">
              <a:lnSpc>
                <a:spcPts val="2850"/>
              </a:lnSpc>
              <a:buNone/>
            </a:pPr>
            <a:r>
              <a:rPr lang="en-US" sz="1750" dirty="0">
                <a:solidFill>
                  <a:srgbClr val="E5E0DF"/>
                </a:solidFill>
                <a:latin typeface="Roboto Light" pitchFamily="34" charset="0"/>
                <a:ea typeface="Roboto Light" pitchFamily="34" charset="-122"/>
                <a:cs typeface="Roboto Light" pitchFamily="34" charset="-120"/>
              </a:rPr>
              <a:t>A well-organized menu will display the restaurant's offerings, categorized into Appetizers, Main Course, and potentially other sections like Desserts or Drinks.</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793790" y="2358509"/>
            <a:ext cx="5670590" cy="708779"/>
          </a:xfrm>
          <a:prstGeom prst="rect">
            <a:avLst/>
          </a:prstGeom>
          <a:noFill/>
          <a:ln/>
        </p:spPr>
        <p:txBody>
          <a:bodyPr wrap="none" lIns="0" tIns="0" rIns="0" bIns="0" rtlCol="0" anchor="t"/>
          <a:lstStyle/>
          <a:p>
            <a:pPr marL="0" indent="0">
              <a:lnSpc>
                <a:spcPts val="5550"/>
              </a:lnSpc>
              <a:buNone/>
            </a:pPr>
            <a:r>
              <a:rPr lang="en-US" sz="4450" dirty="0">
                <a:solidFill>
                  <a:srgbClr val="F2F2F3"/>
                </a:solidFill>
                <a:latin typeface="Poppins Light" pitchFamily="34" charset="0"/>
                <a:ea typeface="Poppins Light" pitchFamily="34" charset="-122"/>
                <a:cs typeface="Poppins Light" pitchFamily="34" charset="-120"/>
              </a:rPr>
              <a:t>Home Page</a:t>
            </a:r>
            <a:endParaRPr lang="en-US" sz="4450" dirty="0"/>
          </a:p>
        </p:txBody>
      </p:sp>
      <p:sp>
        <p:nvSpPr>
          <p:cNvPr id="3" name="Text 1"/>
          <p:cNvSpPr/>
          <p:nvPr/>
        </p:nvSpPr>
        <p:spPr>
          <a:xfrm>
            <a:off x="793790" y="3634264"/>
            <a:ext cx="2835235" cy="354330"/>
          </a:xfrm>
          <a:prstGeom prst="rect">
            <a:avLst/>
          </a:prstGeom>
          <a:noFill/>
          <a:ln/>
        </p:spPr>
        <p:txBody>
          <a:bodyPr wrap="none" lIns="0" tIns="0" rIns="0" bIns="0" rtlCol="0" anchor="t"/>
          <a:lstStyle/>
          <a:p>
            <a:pPr marL="0" indent="0">
              <a:lnSpc>
                <a:spcPts val="2750"/>
              </a:lnSpc>
              <a:buNone/>
            </a:pPr>
            <a:r>
              <a:rPr lang="en-US" sz="2200" dirty="0">
                <a:solidFill>
                  <a:srgbClr val="F2F2F3"/>
                </a:solidFill>
                <a:latin typeface="Poppins Light" pitchFamily="34" charset="0"/>
                <a:ea typeface="Poppins Light" pitchFamily="34" charset="-122"/>
                <a:cs typeface="Poppins Light" pitchFamily="34" charset="-120"/>
              </a:rPr>
              <a:t>Banner Image</a:t>
            </a:r>
            <a:endParaRPr lang="en-US" sz="2200" dirty="0"/>
          </a:p>
        </p:txBody>
      </p:sp>
      <p:sp>
        <p:nvSpPr>
          <p:cNvPr id="4" name="Text 2"/>
          <p:cNvSpPr/>
          <p:nvPr/>
        </p:nvSpPr>
        <p:spPr>
          <a:xfrm>
            <a:off x="793790" y="4215408"/>
            <a:ext cx="6244709" cy="1451610"/>
          </a:xfrm>
          <a:prstGeom prst="rect">
            <a:avLst/>
          </a:prstGeom>
          <a:noFill/>
          <a:ln/>
        </p:spPr>
        <p:txBody>
          <a:bodyPr wrap="square" lIns="0" tIns="0" rIns="0" bIns="0" rtlCol="0" anchor="t"/>
          <a:lstStyle/>
          <a:p>
            <a:pPr marL="0" indent="0">
              <a:lnSpc>
                <a:spcPts val="2850"/>
              </a:lnSpc>
              <a:buNone/>
            </a:pPr>
            <a:r>
              <a:rPr lang="en-US" sz="1750" dirty="0">
                <a:solidFill>
                  <a:srgbClr val="E5E0DF"/>
                </a:solidFill>
                <a:latin typeface="Roboto Light" pitchFamily="34" charset="0"/>
                <a:ea typeface="Roboto Light" pitchFamily="34" charset="-122"/>
                <a:cs typeface="Roboto Light" pitchFamily="34" charset="-120"/>
              </a:rPr>
              <a:t>The home page banner will feature a compelling image that showcases the restaurant's ambiance or one of its most popular dishes. This will create an initial impression and entice users to explore further.</a:t>
            </a:r>
            <a:endParaRPr lang="en-US" sz="1750" dirty="0"/>
          </a:p>
        </p:txBody>
      </p:sp>
      <p:sp>
        <p:nvSpPr>
          <p:cNvPr id="5" name="Text 3"/>
          <p:cNvSpPr/>
          <p:nvPr/>
        </p:nvSpPr>
        <p:spPr>
          <a:xfrm>
            <a:off x="7599521" y="3634264"/>
            <a:ext cx="2835235" cy="354330"/>
          </a:xfrm>
          <a:prstGeom prst="rect">
            <a:avLst/>
          </a:prstGeom>
          <a:noFill/>
          <a:ln/>
        </p:spPr>
        <p:txBody>
          <a:bodyPr wrap="none" lIns="0" tIns="0" rIns="0" bIns="0" rtlCol="0" anchor="t"/>
          <a:lstStyle/>
          <a:p>
            <a:pPr marL="0" indent="0">
              <a:lnSpc>
                <a:spcPts val="2750"/>
              </a:lnSpc>
              <a:buNone/>
            </a:pPr>
            <a:r>
              <a:rPr lang="en-US" sz="2200" dirty="0">
                <a:solidFill>
                  <a:srgbClr val="F2F2F3"/>
                </a:solidFill>
                <a:latin typeface="Poppins Light" pitchFamily="34" charset="0"/>
                <a:ea typeface="Poppins Light" pitchFamily="34" charset="-122"/>
                <a:cs typeface="Poppins Light" pitchFamily="34" charset="-120"/>
              </a:rPr>
              <a:t>Navigation Menu</a:t>
            </a:r>
            <a:endParaRPr lang="en-US" sz="2200" dirty="0"/>
          </a:p>
        </p:txBody>
      </p:sp>
      <p:sp>
        <p:nvSpPr>
          <p:cNvPr id="6" name="Text 4"/>
          <p:cNvSpPr/>
          <p:nvPr/>
        </p:nvSpPr>
        <p:spPr>
          <a:xfrm>
            <a:off x="7599521" y="4215408"/>
            <a:ext cx="6244709" cy="1088708"/>
          </a:xfrm>
          <a:prstGeom prst="rect">
            <a:avLst/>
          </a:prstGeom>
          <a:noFill/>
          <a:ln/>
        </p:spPr>
        <p:txBody>
          <a:bodyPr wrap="square" lIns="0" tIns="0" rIns="0" bIns="0" rtlCol="0" anchor="t"/>
          <a:lstStyle/>
          <a:p>
            <a:pPr marL="0" indent="0">
              <a:lnSpc>
                <a:spcPts val="2850"/>
              </a:lnSpc>
              <a:buNone/>
            </a:pPr>
            <a:r>
              <a:rPr lang="en-US" sz="1750" dirty="0">
                <a:solidFill>
                  <a:srgbClr val="E5E0DF"/>
                </a:solidFill>
                <a:latin typeface="Roboto Light" pitchFamily="34" charset="0"/>
                <a:ea typeface="Roboto Light" pitchFamily="34" charset="-122"/>
                <a:cs typeface="Roboto Light" pitchFamily="34" charset="-120"/>
              </a:rPr>
              <a:t>The navigation menu will be prominently displayed, allowing users to seamlessly transition to other sections of the website, including the Menu, About Us, and Contact pages.</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5486400" cy="8229600"/>
          </a:xfrm>
          <a:prstGeom prst="rect">
            <a:avLst/>
          </a:prstGeom>
          <a:solidFill>
            <a:srgbClr val="E5E0DF"/>
          </a:solidFill>
          <a:ln/>
        </p:spPr>
      </p:sp>
      <p:pic>
        <p:nvPicPr>
          <p:cNvPr id="3"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4" name="Text 1"/>
          <p:cNvSpPr/>
          <p:nvPr/>
        </p:nvSpPr>
        <p:spPr>
          <a:xfrm>
            <a:off x="6280190" y="2203371"/>
            <a:ext cx="5670590" cy="708779"/>
          </a:xfrm>
          <a:prstGeom prst="rect">
            <a:avLst/>
          </a:prstGeom>
          <a:noFill/>
          <a:ln/>
        </p:spPr>
        <p:txBody>
          <a:bodyPr wrap="none" lIns="0" tIns="0" rIns="0" bIns="0" rtlCol="0" anchor="t"/>
          <a:lstStyle/>
          <a:p>
            <a:pPr marL="0" indent="0">
              <a:lnSpc>
                <a:spcPts val="5550"/>
              </a:lnSpc>
              <a:buNone/>
            </a:pPr>
            <a:r>
              <a:rPr lang="en-US" sz="4450" dirty="0">
                <a:solidFill>
                  <a:srgbClr val="F2F2F3"/>
                </a:solidFill>
                <a:latin typeface="Poppins Light" pitchFamily="34" charset="0"/>
                <a:ea typeface="Poppins Light" pitchFamily="34" charset="-122"/>
                <a:cs typeface="Poppins Light" pitchFamily="34" charset="-120"/>
              </a:rPr>
              <a:t>Menu Page</a:t>
            </a:r>
            <a:endParaRPr lang="en-US" sz="4450" dirty="0"/>
          </a:p>
        </p:txBody>
      </p:sp>
      <p:sp>
        <p:nvSpPr>
          <p:cNvPr id="5" name="Shape 2"/>
          <p:cNvSpPr/>
          <p:nvPr/>
        </p:nvSpPr>
        <p:spPr>
          <a:xfrm>
            <a:off x="6280190" y="3252311"/>
            <a:ext cx="3664863" cy="2773799"/>
          </a:xfrm>
          <a:prstGeom prst="roundRect">
            <a:avLst>
              <a:gd name="adj" fmla="val 3435"/>
            </a:avLst>
          </a:prstGeom>
          <a:solidFill>
            <a:srgbClr val="3D3D42"/>
          </a:solidFill>
          <a:ln w="7620">
            <a:solidFill>
              <a:srgbClr val="56565B"/>
            </a:solidFill>
            <a:prstDash val="solid"/>
          </a:ln>
        </p:spPr>
      </p:sp>
      <p:sp>
        <p:nvSpPr>
          <p:cNvPr id="6" name="Text 3"/>
          <p:cNvSpPr/>
          <p:nvPr/>
        </p:nvSpPr>
        <p:spPr>
          <a:xfrm>
            <a:off x="6514624" y="3486745"/>
            <a:ext cx="2835235" cy="354330"/>
          </a:xfrm>
          <a:prstGeom prst="rect">
            <a:avLst/>
          </a:prstGeom>
          <a:noFill/>
          <a:ln/>
        </p:spPr>
        <p:txBody>
          <a:bodyPr wrap="none" lIns="0" tIns="0" rIns="0" bIns="0" rtlCol="0" anchor="t"/>
          <a:lstStyle/>
          <a:p>
            <a:pPr marL="0" indent="0">
              <a:lnSpc>
                <a:spcPts val="2750"/>
              </a:lnSpc>
              <a:buNone/>
            </a:pPr>
            <a:r>
              <a:rPr lang="en-US" sz="2200" dirty="0">
                <a:solidFill>
                  <a:srgbClr val="E5E0DF"/>
                </a:solidFill>
                <a:latin typeface="Poppins Light" pitchFamily="34" charset="0"/>
                <a:ea typeface="Poppins Light" pitchFamily="34" charset="-122"/>
                <a:cs typeface="Poppins Light" pitchFamily="34" charset="-120"/>
              </a:rPr>
              <a:t>Categories</a:t>
            </a:r>
            <a:endParaRPr lang="en-US" sz="2200" dirty="0"/>
          </a:p>
        </p:txBody>
      </p:sp>
      <p:sp>
        <p:nvSpPr>
          <p:cNvPr id="7" name="Text 4"/>
          <p:cNvSpPr/>
          <p:nvPr/>
        </p:nvSpPr>
        <p:spPr>
          <a:xfrm>
            <a:off x="6514624" y="3977164"/>
            <a:ext cx="3195995" cy="1814513"/>
          </a:xfrm>
          <a:prstGeom prst="rect">
            <a:avLst/>
          </a:prstGeom>
          <a:noFill/>
          <a:ln/>
        </p:spPr>
        <p:txBody>
          <a:bodyPr wrap="square" lIns="0" tIns="0" rIns="0" bIns="0" rtlCol="0" anchor="t"/>
          <a:lstStyle/>
          <a:p>
            <a:pPr marL="0" indent="0">
              <a:lnSpc>
                <a:spcPts val="2850"/>
              </a:lnSpc>
              <a:buNone/>
            </a:pPr>
            <a:r>
              <a:rPr lang="en-US" sz="1750" dirty="0">
                <a:solidFill>
                  <a:srgbClr val="E5E0DF"/>
                </a:solidFill>
                <a:latin typeface="Roboto Light" pitchFamily="34" charset="0"/>
                <a:ea typeface="Roboto Light" pitchFamily="34" charset="-122"/>
                <a:cs typeface="Roboto Light" pitchFamily="34" charset="-120"/>
              </a:rPr>
              <a:t>The menu will be organized into categories, such as Appetizers, Main Course, and Desserts, to make it easy for users to find what they are looking for.</a:t>
            </a:r>
            <a:endParaRPr lang="en-US" sz="1750" dirty="0"/>
          </a:p>
        </p:txBody>
      </p:sp>
      <p:sp>
        <p:nvSpPr>
          <p:cNvPr id="8" name="Shape 5"/>
          <p:cNvSpPr/>
          <p:nvPr/>
        </p:nvSpPr>
        <p:spPr>
          <a:xfrm>
            <a:off x="10171867" y="3252311"/>
            <a:ext cx="3664863" cy="2773799"/>
          </a:xfrm>
          <a:prstGeom prst="roundRect">
            <a:avLst>
              <a:gd name="adj" fmla="val 3435"/>
            </a:avLst>
          </a:prstGeom>
          <a:solidFill>
            <a:srgbClr val="3D3D42"/>
          </a:solidFill>
          <a:ln w="7620">
            <a:solidFill>
              <a:srgbClr val="56565B"/>
            </a:solidFill>
            <a:prstDash val="solid"/>
          </a:ln>
        </p:spPr>
      </p:sp>
      <p:sp>
        <p:nvSpPr>
          <p:cNvPr id="9" name="Text 6"/>
          <p:cNvSpPr/>
          <p:nvPr/>
        </p:nvSpPr>
        <p:spPr>
          <a:xfrm>
            <a:off x="10406301" y="3486745"/>
            <a:ext cx="2835235" cy="354330"/>
          </a:xfrm>
          <a:prstGeom prst="rect">
            <a:avLst/>
          </a:prstGeom>
          <a:noFill/>
          <a:ln/>
        </p:spPr>
        <p:txBody>
          <a:bodyPr wrap="none" lIns="0" tIns="0" rIns="0" bIns="0" rtlCol="0" anchor="t"/>
          <a:lstStyle/>
          <a:p>
            <a:pPr marL="0" indent="0">
              <a:lnSpc>
                <a:spcPts val="2750"/>
              </a:lnSpc>
              <a:buNone/>
            </a:pPr>
            <a:r>
              <a:rPr lang="en-US" sz="2200" dirty="0">
                <a:solidFill>
                  <a:srgbClr val="E5E0DF"/>
                </a:solidFill>
                <a:latin typeface="Poppins Light" pitchFamily="34" charset="0"/>
                <a:ea typeface="Poppins Light" pitchFamily="34" charset="-122"/>
                <a:cs typeface="Poppins Light" pitchFamily="34" charset="-120"/>
              </a:rPr>
              <a:t>Clear Presentation</a:t>
            </a:r>
            <a:endParaRPr lang="en-US" sz="2200" dirty="0"/>
          </a:p>
        </p:txBody>
      </p:sp>
      <p:sp>
        <p:nvSpPr>
          <p:cNvPr id="10" name="Text 7"/>
          <p:cNvSpPr/>
          <p:nvPr/>
        </p:nvSpPr>
        <p:spPr>
          <a:xfrm>
            <a:off x="10406301" y="3977164"/>
            <a:ext cx="3195995" cy="1814513"/>
          </a:xfrm>
          <a:prstGeom prst="rect">
            <a:avLst/>
          </a:prstGeom>
          <a:noFill/>
          <a:ln/>
        </p:spPr>
        <p:txBody>
          <a:bodyPr wrap="square" lIns="0" tIns="0" rIns="0" bIns="0" rtlCol="0" anchor="t"/>
          <a:lstStyle/>
          <a:p>
            <a:pPr marL="0" indent="0">
              <a:lnSpc>
                <a:spcPts val="2850"/>
              </a:lnSpc>
              <a:buNone/>
            </a:pPr>
            <a:r>
              <a:rPr lang="en-US" sz="1750" dirty="0">
                <a:solidFill>
                  <a:srgbClr val="E5E0DF"/>
                </a:solidFill>
                <a:latin typeface="Roboto Light" pitchFamily="34" charset="0"/>
                <a:ea typeface="Roboto Light" pitchFamily="34" charset="-122"/>
                <a:cs typeface="Roboto Light" pitchFamily="34" charset="-120"/>
              </a:rPr>
              <a:t>Each menu item will be presented with a clear, concise description and price, making it easy for users to understand what they are ordering.</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280190" y="759381"/>
            <a:ext cx="5670590" cy="708779"/>
          </a:xfrm>
          <a:prstGeom prst="rect">
            <a:avLst/>
          </a:prstGeom>
          <a:noFill/>
          <a:ln/>
        </p:spPr>
        <p:txBody>
          <a:bodyPr wrap="none" lIns="0" tIns="0" rIns="0" bIns="0" rtlCol="0" anchor="t"/>
          <a:lstStyle/>
          <a:p>
            <a:pPr marL="0" indent="0">
              <a:lnSpc>
                <a:spcPts val="5550"/>
              </a:lnSpc>
              <a:buNone/>
            </a:pPr>
            <a:r>
              <a:rPr lang="en-US" sz="4450" dirty="0">
                <a:solidFill>
                  <a:srgbClr val="F2F2F3"/>
                </a:solidFill>
                <a:latin typeface="Poppins Light" pitchFamily="34" charset="0"/>
                <a:ea typeface="Poppins Light" pitchFamily="34" charset="-122"/>
                <a:cs typeface="Poppins Light" pitchFamily="34" charset="-120"/>
              </a:rPr>
              <a:t>About Us Page</a:t>
            </a:r>
            <a:endParaRPr lang="en-US" sz="4450" dirty="0"/>
          </a:p>
        </p:txBody>
      </p:sp>
      <p:pic>
        <p:nvPicPr>
          <p:cNvPr id="4" name="Image 1" descr="preencoded.png"/>
          <p:cNvPicPr>
            <a:picLocks noChangeAspect="1"/>
          </p:cNvPicPr>
          <p:nvPr/>
        </p:nvPicPr>
        <p:blipFill>
          <a:blip r:embed="rId4"/>
          <a:stretch>
            <a:fillRect/>
          </a:stretch>
        </p:blipFill>
        <p:spPr>
          <a:xfrm>
            <a:off x="6280190" y="1808321"/>
            <a:ext cx="1134070" cy="1814513"/>
          </a:xfrm>
          <a:prstGeom prst="rect">
            <a:avLst/>
          </a:prstGeom>
        </p:spPr>
      </p:pic>
      <p:sp>
        <p:nvSpPr>
          <p:cNvPr id="5" name="Text 1"/>
          <p:cNvSpPr/>
          <p:nvPr/>
        </p:nvSpPr>
        <p:spPr>
          <a:xfrm>
            <a:off x="7754422" y="2035135"/>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E5E0DF"/>
                </a:solidFill>
                <a:latin typeface="Poppins Light" pitchFamily="34" charset="0"/>
                <a:ea typeface="Poppins Light" pitchFamily="34" charset="-122"/>
                <a:cs typeface="Poppins Light" pitchFamily="34" charset="-120"/>
              </a:rPr>
              <a:t>Restaurant Story</a:t>
            </a:r>
            <a:endParaRPr lang="en-US" sz="2200" dirty="0"/>
          </a:p>
        </p:txBody>
      </p:sp>
      <p:sp>
        <p:nvSpPr>
          <p:cNvPr id="6" name="Text 2"/>
          <p:cNvSpPr/>
          <p:nvPr/>
        </p:nvSpPr>
        <p:spPr>
          <a:xfrm>
            <a:off x="7754422" y="2525554"/>
            <a:ext cx="6082189" cy="725805"/>
          </a:xfrm>
          <a:prstGeom prst="rect">
            <a:avLst/>
          </a:prstGeom>
          <a:noFill/>
          <a:ln/>
        </p:spPr>
        <p:txBody>
          <a:bodyPr wrap="square" lIns="0" tIns="0" rIns="0" bIns="0" rtlCol="0" anchor="t"/>
          <a:lstStyle/>
          <a:p>
            <a:pPr marL="0" indent="0" algn="l">
              <a:lnSpc>
                <a:spcPts val="2850"/>
              </a:lnSpc>
              <a:buNone/>
            </a:pPr>
            <a:r>
              <a:rPr lang="en-US" sz="1750" dirty="0">
                <a:solidFill>
                  <a:srgbClr val="E5E0DF"/>
                </a:solidFill>
                <a:latin typeface="Roboto Light" pitchFamily="34" charset="0"/>
                <a:ea typeface="Roboto Light" pitchFamily="34" charset="-122"/>
                <a:cs typeface="Roboto Light" pitchFamily="34" charset="-120"/>
              </a:rPr>
              <a:t>The About Us page will provide a brief but engaging narrative about the restaurant, its origins, and its philosophy.</a:t>
            </a:r>
            <a:endParaRPr lang="en-US" sz="1750" dirty="0"/>
          </a:p>
        </p:txBody>
      </p:sp>
      <p:pic>
        <p:nvPicPr>
          <p:cNvPr id="7" name="Image 2" descr="preencoded.png"/>
          <p:cNvPicPr>
            <a:picLocks noChangeAspect="1"/>
          </p:cNvPicPr>
          <p:nvPr/>
        </p:nvPicPr>
        <p:blipFill>
          <a:blip r:embed="rId5"/>
          <a:stretch>
            <a:fillRect/>
          </a:stretch>
        </p:blipFill>
        <p:spPr>
          <a:xfrm>
            <a:off x="6280190" y="3622834"/>
            <a:ext cx="1134070" cy="1814513"/>
          </a:xfrm>
          <a:prstGeom prst="rect">
            <a:avLst/>
          </a:prstGeom>
        </p:spPr>
      </p:pic>
      <p:sp>
        <p:nvSpPr>
          <p:cNvPr id="8" name="Text 3"/>
          <p:cNvSpPr/>
          <p:nvPr/>
        </p:nvSpPr>
        <p:spPr>
          <a:xfrm>
            <a:off x="7754422" y="3849648"/>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E5E0DF"/>
                </a:solidFill>
                <a:latin typeface="Poppins Light" pitchFamily="34" charset="0"/>
                <a:ea typeface="Poppins Light" pitchFamily="34" charset="-122"/>
                <a:cs typeface="Poppins Light" pitchFamily="34" charset="-120"/>
              </a:rPr>
              <a:t>Team Photos</a:t>
            </a:r>
            <a:endParaRPr lang="en-US" sz="2200" dirty="0"/>
          </a:p>
        </p:txBody>
      </p:sp>
      <p:sp>
        <p:nvSpPr>
          <p:cNvPr id="9" name="Text 4"/>
          <p:cNvSpPr/>
          <p:nvPr/>
        </p:nvSpPr>
        <p:spPr>
          <a:xfrm>
            <a:off x="7754422" y="4340066"/>
            <a:ext cx="6082189" cy="725805"/>
          </a:xfrm>
          <a:prstGeom prst="rect">
            <a:avLst/>
          </a:prstGeom>
          <a:noFill/>
          <a:ln/>
        </p:spPr>
        <p:txBody>
          <a:bodyPr wrap="square" lIns="0" tIns="0" rIns="0" bIns="0" rtlCol="0" anchor="t"/>
          <a:lstStyle/>
          <a:p>
            <a:pPr marL="0" indent="0" algn="l">
              <a:lnSpc>
                <a:spcPts val="2850"/>
              </a:lnSpc>
              <a:buNone/>
            </a:pPr>
            <a:r>
              <a:rPr lang="en-US" sz="1750" dirty="0">
                <a:solidFill>
                  <a:srgbClr val="E5E0DF"/>
                </a:solidFill>
                <a:latin typeface="Roboto Light" pitchFamily="34" charset="0"/>
                <a:ea typeface="Roboto Light" pitchFamily="34" charset="-122"/>
                <a:cs typeface="Roboto Light" pitchFamily="34" charset="-120"/>
              </a:rPr>
              <a:t>The page could include photos of the restaurant team, showcasing the people behind the delicious food.</a:t>
            </a:r>
            <a:endParaRPr lang="en-US" sz="1750" dirty="0"/>
          </a:p>
        </p:txBody>
      </p:sp>
      <p:pic>
        <p:nvPicPr>
          <p:cNvPr id="10" name="Image 3" descr="preencoded.png"/>
          <p:cNvPicPr>
            <a:picLocks noChangeAspect="1"/>
          </p:cNvPicPr>
          <p:nvPr/>
        </p:nvPicPr>
        <p:blipFill>
          <a:blip r:embed="rId6"/>
          <a:stretch>
            <a:fillRect/>
          </a:stretch>
        </p:blipFill>
        <p:spPr>
          <a:xfrm>
            <a:off x="6280190" y="5437346"/>
            <a:ext cx="1134070" cy="2032754"/>
          </a:xfrm>
          <a:prstGeom prst="rect">
            <a:avLst/>
          </a:prstGeom>
        </p:spPr>
      </p:pic>
      <p:sp>
        <p:nvSpPr>
          <p:cNvPr id="11" name="Text 5"/>
          <p:cNvSpPr/>
          <p:nvPr/>
        </p:nvSpPr>
        <p:spPr>
          <a:xfrm>
            <a:off x="7754422" y="5664160"/>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E5E0DF"/>
                </a:solidFill>
                <a:latin typeface="Poppins Light" pitchFamily="34" charset="0"/>
                <a:ea typeface="Poppins Light" pitchFamily="34" charset="-122"/>
                <a:cs typeface="Poppins Light" pitchFamily="34" charset="-120"/>
              </a:rPr>
              <a:t>Restaurant Values</a:t>
            </a:r>
            <a:endParaRPr lang="en-US" sz="2200" dirty="0"/>
          </a:p>
        </p:txBody>
      </p:sp>
      <p:sp>
        <p:nvSpPr>
          <p:cNvPr id="12" name="Text 6"/>
          <p:cNvSpPr/>
          <p:nvPr/>
        </p:nvSpPr>
        <p:spPr>
          <a:xfrm>
            <a:off x="7754422" y="6154579"/>
            <a:ext cx="6082189" cy="1088708"/>
          </a:xfrm>
          <a:prstGeom prst="rect">
            <a:avLst/>
          </a:prstGeom>
          <a:noFill/>
          <a:ln/>
        </p:spPr>
        <p:txBody>
          <a:bodyPr wrap="square" lIns="0" tIns="0" rIns="0" bIns="0" rtlCol="0" anchor="t"/>
          <a:lstStyle/>
          <a:p>
            <a:pPr marL="0" indent="0" algn="l">
              <a:lnSpc>
                <a:spcPts val="2850"/>
              </a:lnSpc>
              <a:buNone/>
            </a:pPr>
            <a:r>
              <a:rPr lang="en-US" sz="1750" dirty="0">
                <a:solidFill>
                  <a:srgbClr val="E5E0DF"/>
                </a:solidFill>
                <a:latin typeface="Roboto Light" pitchFamily="34" charset="0"/>
                <a:ea typeface="Roboto Light" pitchFamily="34" charset="-122"/>
                <a:cs typeface="Roboto Light" pitchFamily="34" charset="-120"/>
              </a:rPr>
              <a:t>The About Us section will highlight the restaurant's commitment to quality, fresh ingredients, and customer satisfaction.</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5486400" cy="8229600"/>
          </a:xfrm>
          <a:prstGeom prst="rect">
            <a:avLst/>
          </a:prstGeom>
          <a:solidFill>
            <a:srgbClr val="E5E0DF"/>
          </a:solidFill>
          <a:ln/>
        </p:spPr>
      </p:sp>
      <p:pic>
        <p:nvPicPr>
          <p:cNvPr id="3"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4" name="Text 1"/>
          <p:cNvSpPr/>
          <p:nvPr/>
        </p:nvSpPr>
        <p:spPr>
          <a:xfrm>
            <a:off x="6280190" y="1843683"/>
            <a:ext cx="5670590" cy="708779"/>
          </a:xfrm>
          <a:prstGeom prst="rect">
            <a:avLst/>
          </a:prstGeom>
          <a:noFill/>
          <a:ln/>
        </p:spPr>
        <p:txBody>
          <a:bodyPr wrap="none" lIns="0" tIns="0" rIns="0" bIns="0" rtlCol="0" anchor="t"/>
          <a:lstStyle/>
          <a:p>
            <a:pPr marL="0" indent="0">
              <a:lnSpc>
                <a:spcPts val="5550"/>
              </a:lnSpc>
              <a:buNone/>
            </a:pPr>
            <a:r>
              <a:rPr lang="en-US" sz="4450" dirty="0">
                <a:solidFill>
                  <a:srgbClr val="F2F2F3"/>
                </a:solidFill>
                <a:latin typeface="Poppins Light" pitchFamily="34" charset="0"/>
                <a:ea typeface="Poppins Light" pitchFamily="34" charset="-122"/>
                <a:cs typeface="Poppins Light" pitchFamily="34" charset="-120"/>
              </a:rPr>
              <a:t>Contact Page</a:t>
            </a:r>
            <a:endParaRPr lang="en-US" sz="4450" dirty="0"/>
          </a:p>
        </p:txBody>
      </p:sp>
      <p:sp>
        <p:nvSpPr>
          <p:cNvPr id="5" name="Shape 2"/>
          <p:cNvSpPr/>
          <p:nvPr/>
        </p:nvSpPr>
        <p:spPr>
          <a:xfrm>
            <a:off x="6280190" y="2892623"/>
            <a:ext cx="7556421" cy="3493294"/>
          </a:xfrm>
          <a:prstGeom prst="roundRect">
            <a:avLst>
              <a:gd name="adj" fmla="val 2727"/>
            </a:avLst>
          </a:prstGeom>
          <a:noFill/>
          <a:ln w="7620">
            <a:solidFill>
              <a:srgbClr val="FFFFFF">
                <a:alpha val="24000"/>
              </a:srgbClr>
            </a:solidFill>
            <a:prstDash val="solid"/>
          </a:ln>
        </p:spPr>
      </p:sp>
      <p:sp>
        <p:nvSpPr>
          <p:cNvPr id="6" name="Shape 3"/>
          <p:cNvSpPr/>
          <p:nvPr/>
        </p:nvSpPr>
        <p:spPr>
          <a:xfrm>
            <a:off x="6287810" y="2900243"/>
            <a:ext cx="7541181" cy="1739027"/>
          </a:xfrm>
          <a:prstGeom prst="rect">
            <a:avLst/>
          </a:prstGeom>
          <a:solidFill>
            <a:srgbClr val="FFFFFF">
              <a:alpha val="4000"/>
            </a:srgbClr>
          </a:solidFill>
          <a:ln/>
        </p:spPr>
      </p:sp>
      <p:sp>
        <p:nvSpPr>
          <p:cNvPr id="7" name="Text 4"/>
          <p:cNvSpPr/>
          <p:nvPr/>
        </p:nvSpPr>
        <p:spPr>
          <a:xfrm>
            <a:off x="6514624" y="3043952"/>
            <a:ext cx="3313152" cy="362903"/>
          </a:xfrm>
          <a:prstGeom prst="rect">
            <a:avLst/>
          </a:prstGeom>
          <a:noFill/>
          <a:ln/>
        </p:spPr>
        <p:txBody>
          <a:bodyPr wrap="none" lIns="0" tIns="0" rIns="0" bIns="0" rtlCol="0" anchor="t"/>
          <a:lstStyle/>
          <a:p>
            <a:pPr marL="0" indent="0">
              <a:lnSpc>
                <a:spcPts val="2850"/>
              </a:lnSpc>
              <a:buNone/>
            </a:pPr>
            <a:r>
              <a:rPr lang="en-US" sz="1750" dirty="0">
                <a:solidFill>
                  <a:srgbClr val="E5E0DF"/>
                </a:solidFill>
                <a:latin typeface="Roboto Light" pitchFamily="34" charset="0"/>
                <a:ea typeface="Roboto Light" pitchFamily="34" charset="-122"/>
                <a:cs typeface="Roboto Light" pitchFamily="34" charset="-120"/>
              </a:rPr>
              <a:t>Purpose</a:t>
            </a:r>
            <a:endParaRPr lang="en-US" sz="1750" dirty="0"/>
          </a:p>
        </p:txBody>
      </p:sp>
      <p:sp>
        <p:nvSpPr>
          <p:cNvPr id="8" name="Text 5"/>
          <p:cNvSpPr/>
          <p:nvPr/>
        </p:nvSpPr>
        <p:spPr>
          <a:xfrm>
            <a:off x="10289024" y="3043952"/>
            <a:ext cx="3313152" cy="1451610"/>
          </a:xfrm>
          <a:prstGeom prst="rect">
            <a:avLst/>
          </a:prstGeom>
          <a:noFill/>
          <a:ln/>
        </p:spPr>
        <p:txBody>
          <a:bodyPr wrap="square" lIns="0" tIns="0" rIns="0" bIns="0" rtlCol="0" anchor="t"/>
          <a:lstStyle/>
          <a:p>
            <a:pPr marL="0" indent="0">
              <a:lnSpc>
                <a:spcPts val="2850"/>
              </a:lnSpc>
              <a:buNone/>
            </a:pPr>
            <a:r>
              <a:rPr lang="en-US" sz="1750" dirty="0">
                <a:solidFill>
                  <a:srgbClr val="E5E0DF"/>
                </a:solidFill>
                <a:latin typeface="Roboto Light" pitchFamily="34" charset="0"/>
                <a:ea typeface="Roboto Light" pitchFamily="34" charset="-122"/>
                <a:cs typeface="Roboto Light" pitchFamily="34" charset="-120"/>
              </a:rPr>
              <a:t>To provide users with an easy way to contact the restaurant for reservations, inquiries, or feedback.</a:t>
            </a:r>
            <a:endParaRPr lang="en-US" sz="1750" dirty="0"/>
          </a:p>
        </p:txBody>
      </p:sp>
      <p:sp>
        <p:nvSpPr>
          <p:cNvPr id="9" name="Shape 6"/>
          <p:cNvSpPr/>
          <p:nvPr/>
        </p:nvSpPr>
        <p:spPr>
          <a:xfrm>
            <a:off x="6287810" y="4639270"/>
            <a:ext cx="7541181" cy="1739027"/>
          </a:xfrm>
          <a:prstGeom prst="rect">
            <a:avLst/>
          </a:prstGeom>
          <a:solidFill>
            <a:srgbClr val="000000">
              <a:alpha val="4000"/>
            </a:srgbClr>
          </a:solidFill>
          <a:ln/>
        </p:spPr>
      </p:sp>
      <p:sp>
        <p:nvSpPr>
          <p:cNvPr id="10" name="Text 7"/>
          <p:cNvSpPr/>
          <p:nvPr/>
        </p:nvSpPr>
        <p:spPr>
          <a:xfrm>
            <a:off x="6514624" y="4782979"/>
            <a:ext cx="3313152" cy="362903"/>
          </a:xfrm>
          <a:prstGeom prst="rect">
            <a:avLst/>
          </a:prstGeom>
          <a:noFill/>
          <a:ln/>
        </p:spPr>
        <p:txBody>
          <a:bodyPr wrap="none" lIns="0" tIns="0" rIns="0" bIns="0" rtlCol="0" anchor="t"/>
          <a:lstStyle/>
          <a:p>
            <a:pPr marL="0" indent="0">
              <a:lnSpc>
                <a:spcPts val="2850"/>
              </a:lnSpc>
              <a:buNone/>
            </a:pPr>
            <a:r>
              <a:rPr lang="en-US" sz="1750" dirty="0">
                <a:solidFill>
                  <a:srgbClr val="E5E0DF"/>
                </a:solidFill>
                <a:latin typeface="Roboto Light" pitchFamily="34" charset="0"/>
                <a:ea typeface="Roboto Light" pitchFamily="34" charset="-122"/>
                <a:cs typeface="Roboto Light" pitchFamily="34" charset="-120"/>
              </a:rPr>
              <a:t>Features</a:t>
            </a:r>
            <a:endParaRPr lang="en-US" sz="1750" dirty="0"/>
          </a:p>
        </p:txBody>
      </p:sp>
      <p:sp>
        <p:nvSpPr>
          <p:cNvPr id="11" name="Text 8"/>
          <p:cNvSpPr/>
          <p:nvPr/>
        </p:nvSpPr>
        <p:spPr>
          <a:xfrm>
            <a:off x="10289024" y="4782979"/>
            <a:ext cx="3313152" cy="1451610"/>
          </a:xfrm>
          <a:prstGeom prst="rect">
            <a:avLst/>
          </a:prstGeom>
          <a:noFill/>
          <a:ln/>
        </p:spPr>
        <p:txBody>
          <a:bodyPr wrap="square" lIns="0" tIns="0" rIns="0" bIns="0" rtlCol="0" anchor="t"/>
          <a:lstStyle/>
          <a:p>
            <a:pPr marL="0" indent="0">
              <a:lnSpc>
                <a:spcPts val="2850"/>
              </a:lnSpc>
              <a:buNone/>
            </a:pPr>
            <a:r>
              <a:rPr lang="en-US" sz="1750" dirty="0">
                <a:solidFill>
                  <a:srgbClr val="E5E0DF"/>
                </a:solidFill>
                <a:latin typeface="Roboto Light" pitchFamily="34" charset="0"/>
                <a:ea typeface="Roboto Light" pitchFamily="34" charset="-122"/>
                <a:cs typeface="Roboto Light" pitchFamily="34" charset="-120"/>
              </a:rPr>
              <a:t>A contact form, a map with the restaurant's location, and contact details like phone number and email address.</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9144000" y="0"/>
            <a:ext cx="5486400" cy="8229600"/>
          </a:xfrm>
          <a:prstGeom prst="rect">
            <a:avLst/>
          </a:prstGeom>
          <a:solidFill>
            <a:srgbClr val="E5E0DF"/>
          </a:solidFill>
          <a:ln/>
        </p:spPr>
      </p:sp>
      <p:pic>
        <p:nvPicPr>
          <p:cNvPr id="3"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4" name="Text 1"/>
          <p:cNvSpPr/>
          <p:nvPr/>
        </p:nvSpPr>
        <p:spPr>
          <a:xfrm>
            <a:off x="674370" y="530543"/>
            <a:ext cx="4817031" cy="602099"/>
          </a:xfrm>
          <a:prstGeom prst="rect">
            <a:avLst/>
          </a:prstGeom>
          <a:noFill/>
          <a:ln/>
        </p:spPr>
        <p:txBody>
          <a:bodyPr wrap="none" lIns="0" tIns="0" rIns="0" bIns="0" rtlCol="0" anchor="t"/>
          <a:lstStyle/>
          <a:p>
            <a:pPr marL="0" indent="0">
              <a:lnSpc>
                <a:spcPts val="4700"/>
              </a:lnSpc>
              <a:buNone/>
            </a:pPr>
            <a:r>
              <a:rPr lang="en-US" sz="3750" dirty="0">
                <a:solidFill>
                  <a:srgbClr val="F2F2F3"/>
                </a:solidFill>
                <a:latin typeface="Poppins Light" pitchFamily="34" charset="0"/>
                <a:ea typeface="Poppins Light" pitchFamily="34" charset="-122"/>
                <a:cs typeface="Poppins Light" pitchFamily="34" charset="-120"/>
              </a:rPr>
              <a:t>Additional Features</a:t>
            </a:r>
            <a:endParaRPr lang="en-US" sz="3750" dirty="0"/>
          </a:p>
        </p:txBody>
      </p:sp>
      <p:pic>
        <p:nvPicPr>
          <p:cNvPr id="5" name="Image 1" descr="preencoded.png"/>
          <p:cNvPicPr>
            <a:picLocks noChangeAspect="1"/>
          </p:cNvPicPr>
          <p:nvPr/>
        </p:nvPicPr>
        <p:blipFill>
          <a:blip r:embed="rId4"/>
          <a:stretch>
            <a:fillRect/>
          </a:stretch>
        </p:blipFill>
        <p:spPr>
          <a:xfrm>
            <a:off x="674370" y="1421606"/>
            <a:ext cx="481608" cy="481608"/>
          </a:xfrm>
          <a:prstGeom prst="rect">
            <a:avLst/>
          </a:prstGeom>
        </p:spPr>
      </p:pic>
      <p:sp>
        <p:nvSpPr>
          <p:cNvPr id="6" name="Text 2"/>
          <p:cNvSpPr/>
          <p:nvPr/>
        </p:nvSpPr>
        <p:spPr>
          <a:xfrm>
            <a:off x="674370" y="2095857"/>
            <a:ext cx="2737128" cy="300990"/>
          </a:xfrm>
          <a:prstGeom prst="rect">
            <a:avLst/>
          </a:prstGeom>
          <a:noFill/>
          <a:ln/>
        </p:spPr>
        <p:txBody>
          <a:bodyPr wrap="none" lIns="0" tIns="0" rIns="0" bIns="0" rtlCol="0" anchor="t"/>
          <a:lstStyle/>
          <a:p>
            <a:pPr marL="0" indent="0" algn="l">
              <a:lnSpc>
                <a:spcPts val="2350"/>
              </a:lnSpc>
              <a:buNone/>
            </a:pPr>
            <a:r>
              <a:rPr lang="en-US" sz="1850" dirty="0">
                <a:solidFill>
                  <a:srgbClr val="E5E0DF"/>
                </a:solidFill>
                <a:latin typeface="Poppins Light" pitchFamily="34" charset="0"/>
                <a:ea typeface="Poppins Light" pitchFamily="34" charset="-122"/>
                <a:cs typeface="Poppins Light" pitchFamily="34" charset="-120"/>
              </a:rPr>
              <a:t>Customer Testimonials</a:t>
            </a:r>
            <a:endParaRPr lang="en-US" sz="1850" dirty="0"/>
          </a:p>
        </p:txBody>
      </p:sp>
      <p:sp>
        <p:nvSpPr>
          <p:cNvPr id="7" name="Text 3"/>
          <p:cNvSpPr/>
          <p:nvPr/>
        </p:nvSpPr>
        <p:spPr>
          <a:xfrm>
            <a:off x="674370" y="2512457"/>
            <a:ext cx="7795260" cy="616268"/>
          </a:xfrm>
          <a:prstGeom prst="rect">
            <a:avLst/>
          </a:prstGeom>
          <a:noFill/>
          <a:ln/>
        </p:spPr>
        <p:txBody>
          <a:bodyPr wrap="square" lIns="0" tIns="0" rIns="0" bIns="0" rtlCol="0" anchor="t"/>
          <a:lstStyle/>
          <a:p>
            <a:pPr marL="0" indent="0" algn="l">
              <a:lnSpc>
                <a:spcPts val="2400"/>
              </a:lnSpc>
              <a:buNone/>
            </a:pPr>
            <a:r>
              <a:rPr lang="en-US" sz="1500" dirty="0">
                <a:solidFill>
                  <a:srgbClr val="E5E0DF"/>
                </a:solidFill>
                <a:latin typeface="Roboto Light" pitchFamily="34" charset="0"/>
                <a:ea typeface="Roboto Light" pitchFamily="34" charset="-122"/>
                <a:cs typeface="Roboto Light" pitchFamily="34" charset="-120"/>
              </a:rPr>
              <a:t>Including customer testimonials can enhance the website's credibility and showcase positive experiences.</a:t>
            </a:r>
            <a:endParaRPr lang="en-US" sz="1500" dirty="0"/>
          </a:p>
        </p:txBody>
      </p:sp>
      <p:pic>
        <p:nvPicPr>
          <p:cNvPr id="8" name="Image 2" descr="preencoded.png"/>
          <p:cNvPicPr>
            <a:picLocks noChangeAspect="1"/>
          </p:cNvPicPr>
          <p:nvPr/>
        </p:nvPicPr>
        <p:blipFill>
          <a:blip r:embed="rId5"/>
          <a:stretch>
            <a:fillRect/>
          </a:stretch>
        </p:blipFill>
        <p:spPr>
          <a:xfrm>
            <a:off x="674370" y="3706773"/>
            <a:ext cx="481608" cy="481608"/>
          </a:xfrm>
          <a:prstGeom prst="rect">
            <a:avLst/>
          </a:prstGeom>
        </p:spPr>
      </p:pic>
      <p:sp>
        <p:nvSpPr>
          <p:cNvPr id="9" name="Text 4"/>
          <p:cNvSpPr/>
          <p:nvPr/>
        </p:nvSpPr>
        <p:spPr>
          <a:xfrm>
            <a:off x="674370" y="4381024"/>
            <a:ext cx="2408515" cy="300990"/>
          </a:xfrm>
          <a:prstGeom prst="rect">
            <a:avLst/>
          </a:prstGeom>
          <a:noFill/>
          <a:ln/>
        </p:spPr>
        <p:txBody>
          <a:bodyPr wrap="none" lIns="0" tIns="0" rIns="0" bIns="0" rtlCol="0" anchor="t"/>
          <a:lstStyle/>
          <a:p>
            <a:pPr marL="0" indent="0" algn="l">
              <a:lnSpc>
                <a:spcPts val="2350"/>
              </a:lnSpc>
              <a:buNone/>
            </a:pPr>
            <a:r>
              <a:rPr lang="en-US" sz="1850" dirty="0">
                <a:solidFill>
                  <a:srgbClr val="E5E0DF"/>
                </a:solidFill>
                <a:latin typeface="Poppins Light" pitchFamily="34" charset="0"/>
                <a:ea typeface="Poppins Light" pitchFamily="34" charset="-122"/>
                <a:cs typeface="Poppins Light" pitchFamily="34" charset="-120"/>
              </a:rPr>
              <a:t>Online Ordering</a:t>
            </a:r>
            <a:endParaRPr lang="en-US" sz="1850" dirty="0"/>
          </a:p>
        </p:txBody>
      </p:sp>
      <p:sp>
        <p:nvSpPr>
          <p:cNvPr id="10" name="Text 5"/>
          <p:cNvSpPr/>
          <p:nvPr/>
        </p:nvSpPr>
        <p:spPr>
          <a:xfrm>
            <a:off x="674370" y="4797623"/>
            <a:ext cx="7795260" cy="616268"/>
          </a:xfrm>
          <a:prstGeom prst="rect">
            <a:avLst/>
          </a:prstGeom>
          <a:noFill/>
          <a:ln/>
        </p:spPr>
        <p:txBody>
          <a:bodyPr wrap="square" lIns="0" tIns="0" rIns="0" bIns="0" rtlCol="0" anchor="t"/>
          <a:lstStyle/>
          <a:p>
            <a:pPr marL="0" indent="0" algn="l">
              <a:lnSpc>
                <a:spcPts val="2400"/>
              </a:lnSpc>
              <a:buNone/>
            </a:pPr>
            <a:r>
              <a:rPr lang="en-US" sz="1500" dirty="0">
                <a:solidFill>
                  <a:srgbClr val="E5E0DF"/>
                </a:solidFill>
                <a:latin typeface="Roboto Light" pitchFamily="34" charset="0"/>
                <a:ea typeface="Roboto Light" pitchFamily="34" charset="-122"/>
                <a:cs typeface="Roboto Light" pitchFamily="34" charset="-120"/>
              </a:rPr>
              <a:t>Implementing online ordering functionality will allow users to order food directly from the website, providing convenience and efficiency.</a:t>
            </a:r>
            <a:endParaRPr lang="en-US" sz="1500" dirty="0"/>
          </a:p>
        </p:txBody>
      </p:sp>
      <p:pic>
        <p:nvPicPr>
          <p:cNvPr id="11" name="Image 3" descr="preencoded.png"/>
          <p:cNvPicPr>
            <a:picLocks noChangeAspect="1"/>
          </p:cNvPicPr>
          <p:nvPr/>
        </p:nvPicPr>
        <p:blipFill>
          <a:blip r:embed="rId6"/>
          <a:stretch>
            <a:fillRect/>
          </a:stretch>
        </p:blipFill>
        <p:spPr>
          <a:xfrm>
            <a:off x="674370" y="5991939"/>
            <a:ext cx="481608" cy="481608"/>
          </a:xfrm>
          <a:prstGeom prst="rect">
            <a:avLst/>
          </a:prstGeom>
        </p:spPr>
      </p:pic>
      <p:sp>
        <p:nvSpPr>
          <p:cNvPr id="12" name="Text 6"/>
          <p:cNvSpPr/>
          <p:nvPr/>
        </p:nvSpPr>
        <p:spPr>
          <a:xfrm>
            <a:off x="674370" y="6666190"/>
            <a:ext cx="2880122" cy="300990"/>
          </a:xfrm>
          <a:prstGeom prst="rect">
            <a:avLst/>
          </a:prstGeom>
          <a:noFill/>
          <a:ln/>
        </p:spPr>
        <p:txBody>
          <a:bodyPr wrap="none" lIns="0" tIns="0" rIns="0" bIns="0" rtlCol="0" anchor="t"/>
          <a:lstStyle/>
          <a:p>
            <a:pPr marL="0" indent="0" algn="l">
              <a:lnSpc>
                <a:spcPts val="2350"/>
              </a:lnSpc>
              <a:buNone/>
            </a:pPr>
            <a:r>
              <a:rPr lang="en-US" sz="1850" dirty="0">
                <a:solidFill>
                  <a:srgbClr val="E5E0DF"/>
                </a:solidFill>
                <a:latin typeface="Poppins Light" pitchFamily="34" charset="0"/>
                <a:ea typeface="Poppins Light" pitchFamily="34" charset="-122"/>
                <a:cs typeface="Poppins Light" pitchFamily="34" charset="-120"/>
              </a:rPr>
              <a:t>Social Media Integration</a:t>
            </a:r>
            <a:endParaRPr lang="en-US" sz="1850" dirty="0"/>
          </a:p>
        </p:txBody>
      </p:sp>
      <p:sp>
        <p:nvSpPr>
          <p:cNvPr id="13" name="Text 7"/>
          <p:cNvSpPr/>
          <p:nvPr/>
        </p:nvSpPr>
        <p:spPr>
          <a:xfrm>
            <a:off x="674370" y="7082790"/>
            <a:ext cx="7795260" cy="616268"/>
          </a:xfrm>
          <a:prstGeom prst="rect">
            <a:avLst/>
          </a:prstGeom>
          <a:noFill/>
          <a:ln/>
        </p:spPr>
        <p:txBody>
          <a:bodyPr wrap="square" lIns="0" tIns="0" rIns="0" bIns="0" rtlCol="0" anchor="t"/>
          <a:lstStyle/>
          <a:p>
            <a:pPr marL="0" indent="0" algn="l">
              <a:lnSpc>
                <a:spcPts val="2400"/>
              </a:lnSpc>
              <a:buNone/>
            </a:pPr>
            <a:r>
              <a:rPr lang="en-US" sz="1500" dirty="0">
                <a:solidFill>
                  <a:srgbClr val="E5E0DF"/>
                </a:solidFill>
                <a:latin typeface="Roboto Light" pitchFamily="34" charset="0"/>
                <a:ea typeface="Roboto Light" pitchFamily="34" charset="-122"/>
                <a:cs typeface="Roboto Light" pitchFamily="34" charset="-120"/>
              </a:rPr>
              <a:t>Integrating social media icons allows users to connect with the restaurant on platforms like Facebook, Instagram, and Twitter.</a:t>
            </a:r>
            <a:endParaRPr lang="en-US" sz="15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3" name="Text 0"/>
          <p:cNvSpPr/>
          <p:nvPr/>
        </p:nvSpPr>
        <p:spPr>
          <a:xfrm>
            <a:off x="793790" y="677228"/>
            <a:ext cx="5670590" cy="708779"/>
          </a:xfrm>
          <a:prstGeom prst="rect">
            <a:avLst/>
          </a:prstGeom>
          <a:noFill/>
          <a:ln/>
        </p:spPr>
        <p:txBody>
          <a:bodyPr wrap="none" lIns="0" tIns="0" rIns="0" bIns="0" rtlCol="0" anchor="t"/>
          <a:lstStyle/>
          <a:p>
            <a:pPr marL="0" indent="0">
              <a:lnSpc>
                <a:spcPts val="5550"/>
              </a:lnSpc>
              <a:buNone/>
            </a:pPr>
            <a:r>
              <a:rPr lang="en-US" sz="4450" dirty="0">
                <a:solidFill>
                  <a:srgbClr val="F2F2F3"/>
                </a:solidFill>
                <a:latin typeface="Poppins Light" pitchFamily="34" charset="0"/>
                <a:ea typeface="Poppins Light" pitchFamily="34" charset="-122"/>
                <a:cs typeface="Poppins Light" pitchFamily="34" charset="-120"/>
              </a:rPr>
              <a:t>Responsive Design</a:t>
            </a:r>
            <a:endParaRPr lang="en-US" sz="4450" dirty="0"/>
          </a:p>
        </p:txBody>
      </p:sp>
      <p:sp>
        <p:nvSpPr>
          <p:cNvPr id="4" name="Shape 1"/>
          <p:cNvSpPr/>
          <p:nvPr/>
        </p:nvSpPr>
        <p:spPr>
          <a:xfrm>
            <a:off x="1118711" y="1726168"/>
            <a:ext cx="30480" cy="5826085"/>
          </a:xfrm>
          <a:prstGeom prst="roundRect">
            <a:avLst>
              <a:gd name="adj" fmla="val 312558"/>
            </a:avLst>
          </a:prstGeom>
          <a:solidFill>
            <a:srgbClr val="56565B"/>
          </a:solidFill>
          <a:ln/>
        </p:spPr>
      </p:sp>
      <p:sp>
        <p:nvSpPr>
          <p:cNvPr id="5" name="Shape 2"/>
          <p:cNvSpPr/>
          <p:nvPr/>
        </p:nvSpPr>
        <p:spPr>
          <a:xfrm>
            <a:off x="1358622" y="2221230"/>
            <a:ext cx="793790" cy="30480"/>
          </a:xfrm>
          <a:prstGeom prst="roundRect">
            <a:avLst>
              <a:gd name="adj" fmla="val 312558"/>
            </a:avLst>
          </a:prstGeom>
          <a:solidFill>
            <a:srgbClr val="56565B"/>
          </a:solidFill>
          <a:ln/>
        </p:spPr>
      </p:sp>
      <p:sp>
        <p:nvSpPr>
          <p:cNvPr id="6" name="Shape 3"/>
          <p:cNvSpPr/>
          <p:nvPr/>
        </p:nvSpPr>
        <p:spPr>
          <a:xfrm>
            <a:off x="878800" y="1981319"/>
            <a:ext cx="510302" cy="510302"/>
          </a:xfrm>
          <a:prstGeom prst="roundRect">
            <a:avLst>
              <a:gd name="adj" fmla="val 18669"/>
            </a:avLst>
          </a:prstGeom>
          <a:solidFill>
            <a:srgbClr val="3D3D42"/>
          </a:solidFill>
          <a:ln w="7620">
            <a:solidFill>
              <a:srgbClr val="56565B"/>
            </a:solidFill>
            <a:prstDash val="solid"/>
          </a:ln>
        </p:spPr>
      </p:sp>
      <p:sp>
        <p:nvSpPr>
          <p:cNvPr id="7" name="Text 4"/>
          <p:cNvSpPr/>
          <p:nvPr/>
        </p:nvSpPr>
        <p:spPr>
          <a:xfrm>
            <a:off x="1084183" y="2066330"/>
            <a:ext cx="99417" cy="340281"/>
          </a:xfrm>
          <a:prstGeom prst="rect">
            <a:avLst/>
          </a:prstGeom>
          <a:noFill/>
          <a:ln/>
        </p:spPr>
        <p:txBody>
          <a:bodyPr wrap="none" lIns="0" tIns="0" rIns="0" bIns="0" rtlCol="0" anchor="t"/>
          <a:lstStyle/>
          <a:p>
            <a:pPr marL="0" indent="0" algn="ctr">
              <a:lnSpc>
                <a:spcPts val="2650"/>
              </a:lnSpc>
              <a:buNone/>
            </a:pPr>
            <a:r>
              <a:rPr lang="en-US" sz="2650" dirty="0">
                <a:solidFill>
                  <a:srgbClr val="E5E0DF"/>
                </a:solidFill>
                <a:latin typeface="Poppins Light" pitchFamily="34" charset="0"/>
                <a:ea typeface="Poppins Light" pitchFamily="34" charset="-122"/>
                <a:cs typeface="Poppins Light" pitchFamily="34" charset="-120"/>
              </a:rPr>
              <a:t>1</a:t>
            </a:r>
            <a:endParaRPr lang="en-US" sz="2650" dirty="0"/>
          </a:p>
        </p:txBody>
      </p:sp>
      <p:sp>
        <p:nvSpPr>
          <p:cNvPr id="8" name="Text 5"/>
          <p:cNvSpPr/>
          <p:nvPr/>
        </p:nvSpPr>
        <p:spPr>
          <a:xfrm>
            <a:off x="2381488" y="1952982"/>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E5E0DF"/>
                </a:solidFill>
                <a:latin typeface="Poppins Light" pitchFamily="34" charset="0"/>
                <a:ea typeface="Poppins Light" pitchFamily="34" charset="-122"/>
                <a:cs typeface="Poppins Light" pitchFamily="34" charset="-120"/>
              </a:rPr>
              <a:t>Adaptive Layout</a:t>
            </a:r>
            <a:endParaRPr lang="en-US" sz="2200" dirty="0"/>
          </a:p>
        </p:txBody>
      </p:sp>
      <p:sp>
        <p:nvSpPr>
          <p:cNvPr id="9" name="Text 6"/>
          <p:cNvSpPr/>
          <p:nvPr/>
        </p:nvSpPr>
        <p:spPr>
          <a:xfrm>
            <a:off x="2381488" y="2443401"/>
            <a:ext cx="5968722" cy="1088708"/>
          </a:xfrm>
          <a:prstGeom prst="rect">
            <a:avLst/>
          </a:prstGeom>
          <a:noFill/>
          <a:ln/>
        </p:spPr>
        <p:txBody>
          <a:bodyPr wrap="square" lIns="0" tIns="0" rIns="0" bIns="0" rtlCol="0" anchor="t"/>
          <a:lstStyle/>
          <a:p>
            <a:pPr marL="0" indent="0" algn="l">
              <a:lnSpc>
                <a:spcPts val="2850"/>
              </a:lnSpc>
              <a:buNone/>
            </a:pPr>
            <a:r>
              <a:rPr lang="en-US" sz="1750" dirty="0">
                <a:solidFill>
                  <a:srgbClr val="E5E0DF"/>
                </a:solidFill>
                <a:latin typeface="Roboto Light" pitchFamily="34" charset="0"/>
                <a:ea typeface="Roboto Light" pitchFamily="34" charset="-122"/>
                <a:cs typeface="Roboto Light" pitchFamily="34" charset="-120"/>
              </a:rPr>
              <a:t>The website should adapt to various screen sizes and orientations, ensuring a consistent and optimal user experience across devices.</a:t>
            </a:r>
            <a:endParaRPr lang="en-US" sz="1750" dirty="0"/>
          </a:p>
        </p:txBody>
      </p:sp>
      <p:sp>
        <p:nvSpPr>
          <p:cNvPr id="10" name="Shape 7"/>
          <p:cNvSpPr/>
          <p:nvPr/>
        </p:nvSpPr>
        <p:spPr>
          <a:xfrm>
            <a:off x="1358622" y="4480798"/>
            <a:ext cx="793790" cy="30480"/>
          </a:xfrm>
          <a:prstGeom prst="roundRect">
            <a:avLst>
              <a:gd name="adj" fmla="val 312558"/>
            </a:avLst>
          </a:prstGeom>
          <a:solidFill>
            <a:srgbClr val="56565B"/>
          </a:solidFill>
          <a:ln/>
        </p:spPr>
      </p:sp>
      <p:sp>
        <p:nvSpPr>
          <p:cNvPr id="11" name="Shape 8"/>
          <p:cNvSpPr/>
          <p:nvPr/>
        </p:nvSpPr>
        <p:spPr>
          <a:xfrm>
            <a:off x="878800" y="4240887"/>
            <a:ext cx="510302" cy="510302"/>
          </a:xfrm>
          <a:prstGeom prst="roundRect">
            <a:avLst>
              <a:gd name="adj" fmla="val 18669"/>
            </a:avLst>
          </a:prstGeom>
          <a:solidFill>
            <a:srgbClr val="3D3D42"/>
          </a:solidFill>
          <a:ln w="7620">
            <a:solidFill>
              <a:srgbClr val="56565B"/>
            </a:solidFill>
            <a:prstDash val="solid"/>
          </a:ln>
        </p:spPr>
      </p:sp>
      <p:sp>
        <p:nvSpPr>
          <p:cNvPr id="12" name="Text 9"/>
          <p:cNvSpPr/>
          <p:nvPr/>
        </p:nvSpPr>
        <p:spPr>
          <a:xfrm>
            <a:off x="1036558" y="4325898"/>
            <a:ext cx="194667" cy="340281"/>
          </a:xfrm>
          <a:prstGeom prst="rect">
            <a:avLst/>
          </a:prstGeom>
          <a:noFill/>
          <a:ln/>
        </p:spPr>
        <p:txBody>
          <a:bodyPr wrap="none" lIns="0" tIns="0" rIns="0" bIns="0" rtlCol="0" anchor="t"/>
          <a:lstStyle/>
          <a:p>
            <a:pPr marL="0" indent="0" algn="ctr">
              <a:lnSpc>
                <a:spcPts val="2650"/>
              </a:lnSpc>
              <a:buNone/>
            </a:pPr>
            <a:r>
              <a:rPr lang="en-US" sz="2650" dirty="0">
                <a:solidFill>
                  <a:srgbClr val="E5E0DF"/>
                </a:solidFill>
                <a:latin typeface="Poppins Light" pitchFamily="34" charset="0"/>
                <a:ea typeface="Poppins Light" pitchFamily="34" charset="-122"/>
                <a:cs typeface="Poppins Light" pitchFamily="34" charset="-120"/>
              </a:rPr>
              <a:t>2</a:t>
            </a:r>
            <a:endParaRPr lang="en-US" sz="2650" dirty="0"/>
          </a:p>
        </p:txBody>
      </p:sp>
      <p:sp>
        <p:nvSpPr>
          <p:cNvPr id="13" name="Text 10"/>
          <p:cNvSpPr/>
          <p:nvPr/>
        </p:nvSpPr>
        <p:spPr>
          <a:xfrm>
            <a:off x="2381488" y="4212550"/>
            <a:ext cx="3091339" cy="354330"/>
          </a:xfrm>
          <a:prstGeom prst="rect">
            <a:avLst/>
          </a:prstGeom>
          <a:noFill/>
          <a:ln/>
        </p:spPr>
        <p:txBody>
          <a:bodyPr wrap="none" lIns="0" tIns="0" rIns="0" bIns="0" rtlCol="0" anchor="t"/>
          <a:lstStyle/>
          <a:p>
            <a:pPr marL="0" indent="0" algn="l">
              <a:lnSpc>
                <a:spcPts val="2750"/>
              </a:lnSpc>
              <a:buNone/>
            </a:pPr>
            <a:r>
              <a:rPr lang="en-US" sz="2200" dirty="0">
                <a:solidFill>
                  <a:srgbClr val="E5E0DF"/>
                </a:solidFill>
                <a:latin typeface="Poppins Light" pitchFamily="34" charset="0"/>
                <a:ea typeface="Poppins Light" pitchFamily="34" charset="-122"/>
                <a:cs typeface="Poppins Light" pitchFamily="34" charset="-120"/>
              </a:rPr>
              <a:t>Mobile-First Approach</a:t>
            </a:r>
            <a:endParaRPr lang="en-US" sz="2200" dirty="0"/>
          </a:p>
        </p:txBody>
      </p:sp>
      <p:sp>
        <p:nvSpPr>
          <p:cNvPr id="14" name="Text 11"/>
          <p:cNvSpPr/>
          <p:nvPr/>
        </p:nvSpPr>
        <p:spPr>
          <a:xfrm>
            <a:off x="2381488" y="4702969"/>
            <a:ext cx="5968722" cy="725805"/>
          </a:xfrm>
          <a:prstGeom prst="rect">
            <a:avLst/>
          </a:prstGeom>
          <a:noFill/>
          <a:ln/>
        </p:spPr>
        <p:txBody>
          <a:bodyPr wrap="square" lIns="0" tIns="0" rIns="0" bIns="0" rtlCol="0" anchor="t"/>
          <a:lstStyle/>
          <a:p>
            <a:pPr marL="0" indent="0" algn="l">
              <a:lnSpc>
                <a:spcPts val="2850"/>
              </a:lnSpc>
              <a:buNone/>
            </a:pPr>
            <a:r>
              <a:rPr lang="en-US" sz="1750" dirty="0">
                <a:solidFill>
                  <a:srgbClr val="E5E0DF"/>
                </a:solidFill>
                <a:latin typeface="Roboto Light" pitchFamily="34" charset="0"/>
                <a:ea typeface="Roboto Light" pitchFamily="34" charset="-122"/>
                <a:cs typeface="Roboto Light" pitchFamily="34" charset="-120"/>
              </a:rPr>
              <a:t>Prioritizing the mobile experience will ensure the website is accessible and usable on smaller screens.</a:t>
            </a:r>
            <a:endParaRPr lang="en-US" sz="1750" dirty="0"/>
          </a:p>
        </p:txBody>
      </p:sp>
      <p:sp>
        <p:nvSpPr>
          <p:cNvPr id="15" name="Shape 12"/>
          <p:cNvSpPr/>
          <p:nvPr/>
        </p:nvSpPr>
        <p:spPr>
          <a:xfrm>
            <a:off x="1358622" y="6377464"/>
            <a:ext cx="793790" cy="30480"/>
          </a:xfrm>
          <a:prstGeom prst="roundRect">
            <a:avLst>
              <a:gd name="adj" fmla="val 312558"/>
            </a:avLst>
          </a:prstGeom>
          <a:solidFill>
            <a:srgbClr val="56565B"/>
          </a:solidFill>
          <a:ln/>
        </p:spPr>
      </p:sp>
      <p:sp>
        <p:nvSpPr>
          <p:cNvPr id="16" name="Shape 13"/>
          <p:cNvSpPr/>
          <p:nvPr/>
        </p:nvSpPr>
        <p:spPr>
          <a:xfrm>
            <a:off x="878800" y="6137553"/>
            <a:ext cx="510302" cy="510302"/>
          </a:xfrm>
          <a:prstGeom prst="roundRect">
            <a:avLst>
              <a:gd name="adj" fmla="val 18669"/>
            </a:avLst>
          </a:prstGeom>
          <a:solidFill>
            <a:srgbClr val="3D3D42"/>
          </a:solidFill>
          <a:ln w="7620">
            <a:solidFill>
              <a:srgbClr val="56565B"/>
            </a:solidFill>
            <a:prstDash val="solid"/>
          </a:ln>
        </p:spPr>
      </p:sp>
      <p:sp>
        <p:nvSpPr>
          <p:cNvPr id="17" name="Text 14"/>
          <p:cNvSpPr/>
          <p:nvPr/>
        </p:nvSpPr>
        <p:spPr>
          <a:xfrm>
            <a:off x="1034415" y="6222563"/>
            <a:ext cx="199072" cy="340281"/>
          </a:xfrm>
          <a:prstGeom prst="rect">
            <a:avLst/>
          </a:prstGeom>
          <a:noFill/>
          <a:ln/>
        </p:spPr>
        <p:txBody>
          <a:bodyPr wrap="none" lIns="0" tIns="0" rIns="0" bIns="0" rtlCol="0" anchor="t"/>
          <a:lstStyle/>
          <a:p>
            <a:pPr marL="0" indent="0" algn="ctr">
              <a:lnSpc>
                <a:spcPts val="2650"/>
              </a:lnSpc>
              <a:buNone/>
            </a:pPr>
            <a:r>
              <a:rPr lang="en-US" sz="2650" dirty="0">
                <a:solidFill>
                  <a:srgbClr val="E5E0DF"/>
                </a:solidFill>
                <a:latin typeface="Poppins Light" pitchFamily="34" charset="0"/>
                <a:ea typeface="Poppins Light" pitchFamily="34" charset="-122"/>
                <a:cs typeface="Poppins Light" pitchFamily="34" charset="-120"/>
              </a:rPr>
              <a:t>3</a:t>
            </a:r>
            <a:endParaRPr lang="en-US" sz="2650" dirty="0"/>
          </a:p>
        </p:txBody>
      </p:sp>
      <p:sp>
        <p:nvSpPr>
          <p:cNvPr id="18" name="Text 15"/>
          <p:cNvSpPr/>
          <p:nvPr/>
        </p:nvSpPr>
        <p:spPr>
          <a:xfrm>
            <a:off x="2381488" y="6109216"/>
            <a:ext cx="4004310" cy="354330"/>
          </a:xfrm>
          <a:prstGeom prst="rect">
            <a:avLst/>
          </a:prstGeom>
          <a:noFill/>
          <a:ln/>
        </p:spPr>
        <p:txBody>
          <a:bodyPr wrap="none" lIns="0" tIns="0" rIns="0" bIns="0" rtlCol="0" anchor="t"/>
          <a:lstStyle/>
          <a:p>
            <a:pPr marL="0" indent="0" algn="l">
              <a:lnSpc>
                <a:spcPts val="2750"/>
              </a:lnSpc>
              <a:buNone/>
            </a:pPr>
            <a:r>
              <a:rPr lang="en-US" sz="2200" dirty="0">
                <a:solidFill>
                  <a:srgbClr val="E5E0DF"/>
                </a:solidFill>
                <a:latin typeface="Poppins Light" pitchFamily="34" charset="0"/>
                <a:ea typeface="Poppins Light" pitchFamily="34" charset="-122"/>
                <a:cs typeface="Poppins Light" pitchFamily="34" charset="-120"/>
              </a:rPr>
              <a:t>Cross-Browser Compatibility</a:t>
            </a:r>
            <a:endParaRPr lang="en-US" sz="2200" dirty="0"/>
          </a:p>
        </p:txBody>
      </p:sp>
      <p:sp>
        <p:nvSpPr>
          <p:cNvPr id="19" name="Text 16"/>
          <p:cNvSpPr/>
          <p:nvPr/>
        </p:nvSpPr>
        <p:spPr>
          <a:xfrm>
            <a:off x="2381488" y="6599634"/>
            <a:ext cx="5968722" cy="725805"/>
          </a:xfrm>
          <a:prstGeom prst="rect">
            <a:avLst/>
          </a:prstGeom>
          <a:noFill/>
          <a:ln/>
        </p:spPr>
        <p:txBody>
          <a:bodyPr wrap="square" lIns="0" tIns="0" rIns="0" bIns="0" rtlCol="0" anchor="t"/>
          <a:lstStyle/>
          <a:p>
            <a:pPr marL="0" indent="0" algn="l">
              <a:lnSpc>
                <a:spcPts val="2850"/>
              </a:lnSpc>
              <a:buNone/>
            </a:pPr>
            <a:r>
              <a:rPr lang="en-US" sz="1750" dirty="0">
                <a:solidFill>
                  <a:srgbClr val="E5E0DF"/>
                </a:solidFill>
                <a:latin typeface="Roboto Light" pitchFamily="34" charset="0"/>
                <a:ea typeface="Roboto Light" pitchFamily="34" charset="-122"/>
                <a:cs typeface="Roboto Light" pitchFamily="34" charset="-120"/>
              </a:rPr>
              <a:t>The website should work seamlessly across popular web browsers, such as Chrome, Firefox, Safari, and Edge.</a:t>
            </a:r>
            <a:endParaRPr lang="en-US" sz="17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3" name="Text 0"/>
          <p:cNvSpPr/>
          <p:nvPr/>
        </p:nvSpPr>
        <p:spPr>
          <a:xfrm>
            <a:off x="6280190" y="3045976"/>
            <a:ext cx="5670590" cy="708779"/>
          </a:xfrm>
          <a:prstGeom prst="rect">
            <a:avLst/>
          </a:prstGeom>
          <a:noFill/>
          <a:ln/>
        </p:spPr>
        <p:txBody>
          <a:bodyPr wrap="none" lIns="0" tIns="0" rIns="0" bIns="0" rtlCol="0" anchor="t"/>
          <a:lstStyle/>
          <a:p>
            <a:pPr marL="0" indent="0">
              <a:lnSpc>
                <a:spcPts val="5550"/>
              </a:lnSpc>
              <a:buNone/>
            </a:pPr>
            <a:r>
              <a:rPr lang="en-US" sz="4450" dirty="0">
                <a:solidFill>
                  <a:srgbClr val="F2F2F3"/>
                </a:solidFill>
                <a:latin typeface="Poppins Light" pitchFamily="34" charset="0"/>
                <a:ea typeface="Poppins Light" pitchFamily="34" charset="-122"/>
                <a:cs typeface="Poppins Light" pitchFamily="34" charset="-120"/>
              </a:rPr>
              <a:t>Project Conclusion</a:t>
            </a:r>
            <a:endParaRPr lang="en-US" sz="4450" dirty="0"/>
          </a:p>
        </p:txBody>
      </p:sp>
      <p:sp>
        <p:nvSpPr>
          <p:cNvPr id="4" name="Text 1"/>
          <p:cNvSpPr/>
          <p:nvPr/>
        </p:nvSpPr>
        <p:spPr>
          <a:xfrm>
            <a:off x="6280190" y="4094917"/>
            <a:ext cx="7556421" cy="1088708"/>
          </a:xfrm>
          <a:prstGeom prst="rect">
            <a:avLst/>
          </a:prstGeom>
          <a:noFill/>
          <a:ln/>
        </p:spPr>
        <p:txBody>
          <a:bodyPr wrap="square" lIns="0" tIns="0" rIns="0" bIns="0" rtlCol="0" anchor="t"/>
          <a:lstStyle/>
          <a:p>
            <a:pPr marL="0" indent="0">
              <a:lnSpc>
                <a:spcPts val="2850"/>
              </a:lnSpc>
              <a:buNone/>
            </a:pPr>
            <a:r>
              <a:rPr lang="en-US" sz="1750" dirty="0">
                <a:solidFill>
                  <a:srgbClr val="E5E0DF"/>
                </a:solidFill>
                <a:latin typeface="Roboto Light" pitchFamily="34" charset="0"/>
                <a:ea typeface="Roboto Light" pitchFamily="34" charset="-122"/>
                <a:cs typeface="Roboto Light" pitchFamily="34" charset="-120"/>
              </a:rPr>
              <a:t>The online restaurant menu website project will be a valuable tool for the restaurant, providing a digital platform to showcase their offerings, engage with customers, and ultimately, drive more business.</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545</Words>
  <Application>Microsoft Office PowerPoint</Application>
  <PresentationFormat>Custom</PresentationFormat>
  <Paragraphs>63</Paragraphs>
  <Slides>9</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Poppins Light</vt:lpstr>
      <vt:lpstr>Roboto Medium</vt:lpstr>
      <vt:lpstr>Roboto Light</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Pranav sarda</cp:lastModifiedBy>
  <cp:revision>2</cp:revision>
  <dcterms:created xsi:type="dcterms:W3CDTF">2024-09-30T16:24:39Z</dcterms:created>
  <dcterms:modified xsi:type="dcterms:W3CDTF">2024-09-30T16:27:11Z</dcterms:modified>
</cp:coreProperties>
</file>