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84DC8781-F2F4-0C4D-8A29-2FE1D43F851F}" type="datetimeFigureOut">
              <a:rPr lang="en-US" smtClean="0"/>
              <a:t>6/10/2024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E1D03215-626E-9F4F-B830-A303E138B4CF}" type="slidenum">
              <a:rPr lang="en-US" smtClean="0"/>
              <a:t>‹#›</a:t>
            </a:fld>
            <a:endParaRPr lang="en-US"/>
          </a:p>
        </p:txBody>
      </p:sp>
    </p:spTree>
    <p:extLst>
      <p:ext uri="{BB962C8B-B14F-4D97-AF65-F5344CB8AC3E}">
        <p14:creationId xmlns:p14="http://schemas.microsoft.com/office/powerpoint/2010/main" val="67078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xml" /><Relationship Id="rId5" Type="http://schemas.openxmlformats.org/officeDocument/2006/relationships/image" Target="../media/image5.png"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1.xml" /><Relationship Id="rId5" Type="http://schemas.openxmlformats.org/officeDocument/2006/relationships/image" Target="../media/image8.png"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677954"/>
            <a:ext cx="7214830" cy="901898"/>
          </a:xfrm>
          <a:prstGeom prst="rect">
            <a:avLst/>
          </a:prstGeom>
          <a:noFill/>
          <a:ln/>
        </p:spPr>
        <p:txBody>
          <a:bodyPr wrap="none" rtlCol="0" anchor="t"/>
          <a:lstStyle/>
          <a:p>
            <a:pPr marL="0" indent="0">
              <a:lnSpc>
                <a:spcPts val="7101"/>
              </a:lnSpc>
              <a:buNone/>
            </a:pPr>
            <a:r>
              <a:rPr lang="en-US" sz="5681" dirty="0">
                <a:solidFill>
                  <a:srgbClr val="6EB9FC"/>
                </a:solidFill>
                <a:latin typeface="Lora" pitchFamily="34" charset="0"/>
                <a:ea typeface="Lora" pitchFamily="34" charset="-122"/>
                <a:cs typeface="Lora" pitchFamily="34" charset="-120"/>
              </a:rPr>
              <a:t>What is Phishing?</a:t>
            </a:r>
            <a:endParaRPr lang="en-US" sz="5681" dirty="0"/>
          </a:p>
        </p:txBody>
      </p:sp>
      <p:sp>
        <p:nvSpPr>
          <p:cNvPr id="6" name="Text 3"/>
          <p:cNvSpPr/>
          <p:nvPr/>
        </p:nvSpPr>
        <p:spPr>
          <a:xfrm>
            <a:off x="833199" y="3913108"/>
            <a:ext cx="7477601"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Phishing is a type of cybercrime where attackers attempt to trick individuals into revealing sensitive information, such as login credentials or financial data, through deceptive communication like emails, text messages, or fake websites.</a:t>
            </a:r>
            <a:endParaRPr lang="en-US" sz="1750" dirty="0"/>
          </a:p>
        </p:txBody>
      </p:sp>
      <p:sp>
        <p:nvSpPr>
          <p:cNvPr id="7" name="Shape 4"/>
          <p:cNvSpPr/>
          <p:nvPr/>
        </p:nvSpPr>
        <p:spPr>
          <a:xfrm>
            <a:off x="833199" y="5179457"/>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812840"/>
            <a:ext cx="9933503"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Staying Vigilant and Keeping Up with Phishing Trends</a:t>
            </a:r>
            <a:endParaRPr lang="en-US" sz="4117" dirty="0"/>
          </a:p>
        </p:txBody>
      </p:sp>
      <p:sp>
        <p:nvSpPr>
          <p:cNvPr id="5" name="Text 3"/>
          <p:cNvSpPr/>
          <p:nvPr/>
        </p:nvSpPr>
        <p:spPr>
          <a:xfrm>
            <a:off x="2348389" y="2675096"/>
            <a:ext cx="2076807" cy="653653"/>
          </a:xfrm>
          <a:prstGeom prst="rect">
            <a:avLst/>
          </a:prstGeom>
          <a:noFill/>
          <a:ln/>
        </p:spPr>
        <p:txBody>
          <a:bodyPr wrap="squar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Ongoing Vigilance</a:t>
            </a:r>
            <a:endParaRPr lang="en-US" sz="2058" dirty="0"/>
          </a:p>
        </p:txBody>
      </p:sp>
      <p:sp>
        <p:nvSpPr>
          <p:cNvPr id="6" name="Text 4"/>
          <p:cNvSpPr/>
          <p:nvPr/>
        </p:nvSpPr>
        <p:spPr>
          <a:xfrm>
            <a:off x="2348389" y="3550920"/>
            <a:ext cx="2076807" cy="3332559"/>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Phishing tactics are constantly evolving, so staying vigilant and alert is crucial. Regularly review warning signs and update your knowledge to identify the latest phishing schemes.</a:t>
            </a:r>
            <a:endParaRPr lang="en-US" sz="1750" dirty="0"/>
          </a:p>
        </p:txBody>
      </p:sp>
      <p:sp>
        <p:nvSpPr>
          <p:cNvPr id="7" name="Text 5"/>
          <p:cNvSpPr/>
          <p:nvPr/>
        </p:nvSpPr>
        <p:spPr>
          <a:xfrm>
            <a:off x="4974788" y="2675096"/>
            <a:ext cx="2076807" cy="653653"/>
          </a:xfrm>
          <a:prstGeom prst="rect">
            <a:avLst/>
          </a:prstGeom>
          <a:noFill/>
          <a:ln/>
        </p:spPr>
        <p:txBody>
          <a:bodyPr wrap="squar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Industry Awareness</a:t>
            </a:r>
            <a:endParaRPr lang="en-US" sz="2058" dirty="0"/>
          </a:p>
        </p:txBody>
      </p:sp>
      <p:sp>
        <p:nvSpPr>
          <p:cNvPr id="8" name="Text 6"/>
          <p:cNvSpPr/>
          <p:nvPr/>
        </p:nvSpPr>
        <p:spPr>
          <a:xfrm>
            <a:off x="4974788" y="3550920"/>
            <a:ext cx="2076807" cy="3332559"/>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Follow cybersecurity news and industry reports to stay informed about emerging phishing trends targeting your sector. This helps you anticipate and prepare for new types of attacks.</a:t>
            </a:r>
            <a:endParaRPr lang="en-US" sz="1750" dirty="0"/>
          </a:p>
        </p:txBody>
      </p:sp>
      <p:sp>
        <p:nvSpPr>
          <p:cNvPr id="9" name="Text 7"/>
          <p:cNvSpPr/>
          <p:nvPr/>
        </p:nvSpPr>
        <p:spPr>
          <a:xfrm>
            <a:off x="7601188" y="2675096"/>
            <a:ext cx="2076807" cy="653653"/>
          </a:xfrm>
          <a:prstGeom prst="rect">
            <a:avLst/>
          </a:prstGeom>
          <a:noFill/>
          <a:ln/>
        </p:spPr>
        <p:txBody>
          <a:bodyPr wrap="squar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Continuous Education</a:t>
            </a:r>
            <a:endParaRPr lang="en-US" sz="2058" dirty="0"/>
          </a:p>
        </p:txBody>
      </p:sp>
      <p:sp>
        <p:nvSpPr>
          <p:cNvPr id="10" name="Text 8"/>
          <p:cNvSpPr/>
          <p:nvPr/>
        </p:nvSpPr>
        <p:spPr>
          <a:xfrm>
            <a:off x="7601188" y="3550920"/>
            <a:ext cx="2076807" cy="3665815"/>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Provide regular phishing awareness training for employees to keep their skills sharp. Incorporate real-world examples and simulated attacks to test and strengthen their ability to spot phishing.</a:t>
            </a:r>
            <a:endParaRPr lang="en-US" sz="1750" dirty="0"/>
          </a:p>
        </p:txBody>
      </p:sp>
      <p:sp>
        <p:nvSpPr>
          <p:cNvPr id="11" name="Text 9"/>
          <p:cNvSpPr/>
          <p:nvPr/>
        </p:nvSpPr>
        <p:spPr>
          <a:xfrm>
            <a:off x="10227588" y="2675096"/>
            <a:ext cx="2076807" cy="653653"/>
          </a:xfrm>
          <a:prstGeom prst="rect">
            <a:avLst/>
          </a:prstGeom>
          <a:noFill/>
          <a:ln/>
        </p:spPr>
        <p:txBody>
          <a:bodyPr wrap="squar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Adaptable Defense</a:t>
            </a:r>
            <a:endParaRPr lang="en-US" sz="2058" dirty="0"/>
          </a:p>
        </p:txBody>
      </p:sp>
      <p:sp>
        <p:nvSpPr>
          <p:cNvPr id="12" name="Text 10"/>
          <p:cNvSpPr/>
          <p:nvPr/>
        </p:nvSpPr>
        <p:spPr>
          <a:xfrm>
            <a:off x="10227588" y="3550920"/>
            <a:ext cx="2076807" cy="3332559"/>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Regularly review and update your organization's phishing defense strategies. Implement new tools and techniques to keep pace with the ever-changing phishing landscape.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411843"/>
            <a:ext cx="6323409"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Common Phishing Tactics</a:t>
            </a:r>
            <a:endParaRPr lang="en-US" sz="4117" dirty="0"/>
          </a:p>
        </p:txBody>
      </p:sp>
      <p:sp>
        <p:nvSpPr>
          <p:cNvPr id="5" name="Shape 3"/>
          <p:cNvSpPr/>
          <p:nvPr/>
        </p:nvSpPr>
        <p:spPr>
          <a:xfrm>
            <a:off x="2348389" y="2759512"/>
            <a:ext cx="388739" cy="388739"/>
          </a:xfrm>
          <a:prstGeom prst="roundRect">
            <a:avLst>
              <a:gd name="adj" fmla="val 17148"/>
            </a:avLst>
          </a:prstGeom>
          <a:solidFill>
            <a:srgbClr val="363A4A"/>
          </a:solidFill>
          <a:ln/>
        </p:spPr>
      </p:sp>
      <p:sp>
        <p:nvSpPr>
          <p:cNvPr id="6" name="Text 4"/>
          <p:cNvSpPr/>
          <p:nvPr/>
        </p:nvSpPr>
        <p:spPr>
          <a:xfrm>
            <a:off x="2959298" y="2759512"/>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Fake Emails</a:t>
            </a:r>
            <a:endParaRPr lang="en-US" sz="2058" dirty="0"/>
          </a:p>
        </p:txBody>
      </p:sp>
      <p:sp>
        <p:nvSpPr>
          <p:cNvPr id="7" name="Text 5"/>
          <p:cNvSpPr/>
          <p:nvPr/>
        </p:nvSpPr>
        <p:spPr>
          <a:xfrm>
            <a:off x="2959298" y="3219569"/>
            <a:ext cx="4244816"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Phishers send fraudulent emails that appear to be from legitimate organizations, tricking victims into sharing sensitive information or clicking on malicious links.</a:t>
            </a:r>
            <a:endParaRPr lang="en-US" sz="1750" dirty="0"/>
          </a:p>
        </p:txBody>
      </p:sp>
      <p:sp>
        <p:nvSpPr>
          <p:cNvPr id="8" name="Shape 6"/>
          <p:cNvSpPr/>
          <p:nvPr/>
        </p:nvSpPr>
        <p:spPr>
          <a:xfrm>
            <a:off x="7426285" y="2759512"/>
            <a:ext cx="388739" cy="388739"/>
          </a:xfrm>
          <a:prstGeom prst="roundRect">
            <a:avLst>
              <a:gd name="adj" fmla="val 17148"/>
            </a:avLst>
          </a:prstGeom>
          <a:solidFill>
            <a:srgbClr val="363A4A"/>
          </a:solidFill>
          <a:ln/>
        </p:spPr>
      </p:sp>
      <p:sp>
        <p:nvSpPr>
          <p:cNvPr id="9" name="Text 7"/>
          <p:cNvSpPr/>
          <p:nvPr/>
        </p:nvSpPr>
        <p:spPr>
          <a:xfrm>
            <a:off x="8037195" y="2759512"/>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Malicious Websites</a:t>
            </a:r>
            <a:endParaRPr lang="en-US" sz="2058" dirty="0"/>
          </a:p>
        </p:txBody>
      </p:sp>
      <p:sp>
        <p:nvSpPr>
          <p:cNvPr id="10" name="Text 8"/>
          <p:cNvSpPr/>
          <p:nvPr/>
        </p:nvSpPr>
        <p:spPr>
          <a:xfrm>
            <a:off x="8037195" y="3219569"/>
            <a:ext cx="4244816"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Phishers create fake websites that mimic real ones, luring victims to enter login credentials or other personal data.</a:t>
            </a:r>
            <a:endParaRPr lang="en-US" sz="1750" dirty="0"/>
          </a:p>
        </p:txBody>
      </p:sp>
      <p:sp>
        <p:nvSpPr>
          <p:cNvPr id="11" name="Shape 9"/>
          <p:cNvSpPr/>
          <p:nvPr/>
        </p:nvSpPr>
        <p:spPr>
          <a:xfrm>
            <a:off x="2348389" y="5024676"/>
            <a:ext cx="388739" cy="388739"/>
          </a:xfrm>
          <a:prstGeom prst="roundRect">
            <a:avLst>
              <a:gd name="adj" fmla="val 17148"/>
            </a:avLst>
          </a:prstGeom>
          <a:solidFill>
            <a:srgbClr val="363A4A"/>
          </a:solidFill>
          <a:ln/>
        </p:spPr>
      </p:sp>
      <p:sp>
        <p:nvSpPr>
          <p:cNvPr id="12" name="Text 10"/>
          <p:cNvSpPr/>
          <p:nvPr/>
        </p:nvSpPr>
        <p:spPr>
          <a:xfrm>
            <a:off x="2959298" y="5024676"/>
            <a:ext cx="2626519"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Impersonation Scams</a:t>
            </a:r>
            <a:endParaRPr lang="en-US" sz="2058" dirty="0"/>
          </a:p>
        </p:txBody>
      </p:sp>
      <p:sp>
        <p:nvSpPr>
          <p:cNvPr id="13" name="Text 11"/>
          <p:cNvSpPr/>
          <p:nvPr/>
        </p:nvSpPr>
        <p:spPr>
          <a:xfrm>
            <a:off x="2959298" y="5484733"/>
            <a:ext cx="4244816"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Phishers may pretend to be a boss, coworker, or trusted authority figure to convince victims to wire money or share confidential information.</a:t>
            </a:r>
            <a:endParaRPr lang="en-US" sz="1750" dirty="0"/>
          </a:p>
        </p:txBody>
      </p:sp>
      <p:sp>
        <p:nvSpPr>
          <p:cNvPr id="14" name="Shape 12"/>
          <p:cNvSpPr/>
          <p:nvPr/>
        </p:nvSpPr>
        <p:spPr>
          <a:xfrm>
            <a:off x="7426285" y="5024676"/>
            <a:ext cx="388739" cy="388739"/>
          </a:xfrm>
          <a:prstGeom prst="roundRect">
            <a:avLst>
              <a:gd name="adj" fmla="val 17148"/>
            </a:avLst>
          </a:prstGeom>
          <a:solidFill>
            <a:srgbClr val="363A4A"/>
          </a:solidFill>
          <a:ln/>
        </p:spPr>
      </p:sp>
      <p:sp>
        <p:nvSpPr>
          <p:cNvPr id="15" name="Text 13"/>
          <p:cNvSpPr/>
          <p:nvPr/>
        </p:nvSpPr>
        <p:spPr>
          <a:xfrm>
            <a:off x="8037195" y="5024676"/>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Urgent Warnings</a:t>
            </a:r>
            <a:endParaRPr lang="en-US" sz="2058" dirty="0"/>
          </a:p>
        </p:txBody>
      </p:sp>
      <p:sp>
        <p:nvSpPr>
          <p:cNvPr id="16" name="Text 14"/>
          <p:cNvSpPr/>
          <p:nvPr/>
        </p:nvSpPr>
        <p:spPr>
          <a:xfrm>
            <a:off x="8037195" y="5484733"/>
            <a:ext cx="4244816"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Phishers create a sense of urgency, such as a problem with an account, to pressure victims into acting quickly without verifying the request.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330053"/>
            <a:ext cx="6584752"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Identifying Phishing Emails</a:t>
            </a:r>
            <a:endParaRPr lang="en-US" sz="4117" dirty="0"/>
          </a:p>
        </p:txBody>
      </p:sp>
      <p:sp>
        <p:nvSpPr>
          <p:cNvPr id="6" name="Text 3"/>
          <p:cNvSpPr/>
          <p:nvPr/>
        </p:nvSpPr>
        <p:spPr>
          <a:xfrm>
            <a:off x="833199" y="3316724"/>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Phishing emails often have telltale signs that can help you spot them. Look for suspicious email addresses, generic greetings, urgent calls to action, and requests for sensitive information. Hover over links to check the true destination before clicking.</a:t>
            </a:r>
            <a:endParaRPr lang="en-US" sz="1750" dirty="0"/>
          </a:p>
        </p:txBody>
      </p:sp>
      <p:sp>
        <p:nvSpPr>
          <p:cNvPr id="7" name="Text 4"/>
          <p:cNvSpPr/>
          <p:nvPr/>
        </p:nvSpPr>
        <p:spPr>
          <a:xfrm>
            <a:off x="833199" y="4899660"/>
            <a:ext cx="7477601"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Be wary of emails that create a sense of fear or demand immediate action. Legitimate companies will not ask you to share passwords or financial details via email.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242774"/>
            <a:ext cx="9017913"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Phishing Scams Targeting Businesses</a:t>
            </a:r>
            <a:endParaRPr lang="en-US" sz="4117" dirty="0"/>
          </a:p>
        </p:txBody>
      </p:sp>
      <p:pic>
        <p:nvPicPr>
          <p:cNvPr id="5" name="Image 0" descr="preencoded.png"/>
          <p:cNvPicPr>
            <a:picLocks noChangeAspect="1"/>
          </p:cNvPicPr>
          <p:nvPr/>
        </p:nvPicPr>
        <p:blipFill>
          <a:blip r:embed="rId3"/>
          <a:stretch>
            <a:fillRect/>
          </a:stretch>
        </p:blipFill>
        <p:spPr>
          <a:xfrm>
            <a:off x="2348389" y="2340531"/>
            <a:ext cx="3088958" cy="1909048"/>
          </a:xfrm>
          <a:prstGeom prst="rect">
            <a:avLst/>
          </a:prstGeom>
        </p:spPr>
      </p:pic>
      <p:sp>
        <p:nvSpPr>
          <p:cNvPr id="6" name="Text 3"/>
          <p:cNvSpPr/>
          <p:nvPr/>
        </p:nvSpPr>
        <p:spPr>
          <a:xfrm>
            <a:off x="2348389" y="4527233"/>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Credential Theft</a:t>
            </a:r>
            <a:endParaRPr lang="en-US" sz="2058" dirty="0"/>
          </a:p>
        </p:txBody>
      </p:sp>
      <p:sp>
        <p:nvSpPr>
          <p:cNvPr id="7" name="Text 4"/>
          <p:cNvSpPr/>
          <p:nvPr/>
        </p:nvSpPr>
        <p:spPr>
          <a:xfrm>
            <a:off x="2348389" y="4987290"/>
            <a:ext cx="3088958"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Phishers often try to steal employee login credentials to gain access to sensitive business data and systems, leading to data breaches and financial losses.</a:t>
            </a:r>
            <a:endParaRPr lang="en-US" sz="1750" dirty="0"/>
          </a:p>
        </p:txBody>
      </p:sp>
      <p:pic>
        <p:nvPicPr>
          <p:cNvPr id="8" name="Image 1" descr="preencoded.png"/>
          <p:cNvPicPr>
            <a:picLocks noChangeAspect="1"/>
          </p:cNvPicPr>
          <p:nvPr/>
        </p:nvPicPr>
        <p:blipFill>
          <a:blip r:embed="rId4"/>
          <a:stretch>
            <a:fillRect/>
          </a:stretch>
        </p:blipFill>
        <p:spPr>
          <a:xfrm>
            <a:off x="5770602" y="2340531"/>
            <a:ext cx="3088958" cy="1909048"/>
          </a:xfrm>
          <a:prstGeom prst="rect">
            <a:avLst/>
          </a:prstGeom>
        </p:spPr>
      </p:pic>
      <p:sp>
        <p:nvSpPr>
          <p:cNvPr id="9" name="Text 5"/>
          <p:cNvSpPr/>
          <p:nvPr/>
        </p:nvSpPr>
        <p:spPr>
          <a:xfrm>
            <a:off x="5770602" y="4527233"/>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Financial Fraud</a:t>
            </a:r>
            <a:endParaRPr lang="en-US" sz="2058" dirty="0"/>
          </a:p>
        </p:txBody>
      </p:sp>
      <p:sp>
        <p:nvSpPr>
          <p:cNvPr id="10" name="Text 6"/>
          <p:cNvSpPr/>
          <p:nvPr/>
        </p:nvSpPr>
        <p:spPr>
          <a:xfrm>
            <a:off x="5770602" y="4987290"/>
            <a:ext cx="3088958" cy="1999536"/>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Phishing scams targeting businesses may involve fraudulent wire transfers, fake invoices, or other schemes to siphon funds from company accounts.</a:t>
            </a:r>
            <a:endParaRPr lang="en-US" sz="1750" dirty="0"/>
          </a:p>
        </p:txBody>
      </p:sp>
      <p:pic>
        <p:nvPicPr>
          <p:cNvPr id="11" name="Image 2" descr="preencoded.png"/>
          <p:cNvPicPr>
            <a:picLocks noChangeAspect="1"/>
          </p:cNvPicPr>
          <p:nvPr/>
        </p:nvPicPr>
        <p:blipFill>
          <a:blip r:embed="rId5"/>
          <a:stretch>
            <a:fillRect/>
          </a:stretch>
        </p:blipFill>
        <p:spPr>
          <a:xfrm>
            <a:off x="9192816" y="2340531"/>
            <a:ext cx="3089077" cy="1909167"/>
          </a:xfrm>
          <a:prstGeom prst="rect">
            <a:avLst/>
          </a:prstGeom>
        </p:spPr>
      </p:pic>
      <p:sp>
        <p:nvSpPr>
          <p:cNvPr id="12" name="Text 7"/>
          <p:cNvSpPr/>
          <p:nvPr/>
        </p:nvSpPr>
        <p:spPr>
          <a:xfrm>
            <a:off x="9192816" y="4527352"/>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Supply Chain Attacks</a:t>
            </a:r>
            <a:endParaRPr lang="en-US" sz="2058" dirty="0"/>
          </a:p>
        </p:txBody>
      </p:sp>
      <p:sp>
        <p:nvSpPr>
          <p:cNvPr id="13" name="Text 8"/>
          <p:cNvSpPr/>
          <p:nvPr/>
        </p:nvSpPr>
        <p:spPr>
          <a:xfrm>
            <a:off x="9192816" y="4987409"/>
            <a:ext cx="3089077"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Phishers may impersonate vendors or partners to infiltrate a company's supply chain, compromising sensitive data and systems across the organization.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833199" y="716161"/>
            <a:ext cx="9306401"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Protecting Yourself from Phishing Attacks</a:t>
            </a:r>
            <a:endParaRPr lang="en-US" sz="4117" dirty="0"/>
          </a:p>
        </p:txBody>
      </p:sp>
      <p:sp>
        <p:nvSpPr>
          <p:cNvPr id="6" name="Shape 3"/>
          <p:cNvSpPr/>
          <p:nvPr/>
        </p:nvSpPr>
        <p:spPr>
          <a:xfrm>
            <a:off x="1152644" y="2356247"/>
            <a:ext cx="27742" cy="5157073"/>
          </a:xfrm>
          <a:prstGeom prst="rect">
            <a:avLst/>
          </a:prstGeom>
          <a:solidFill>
            <a:srgbClr val="6EB9FC"/>
          </a:solidFill>
          <a:ln/>
        </p:spPr>
      </p:sp>
      <p:sp>
        <p:nvSpPr>
          <p:cNvPr id="7" name="Shape 4"/>
          <p:cNvSpPr/>
          <p:nvPr/>
        </p:nvSpPr>
        <p:spPr>
          <a:xfrm>
            <a:off x="1416427" y="2842200"/>
            <a:ext cx="777597" cy="27742"/>
          </a:xfrm>
          <a:prstGeom prst="rect">
            <a:avLst/>
          </a:prstGeom>
          <a:solidFill>
            <a:srgbClr val="6EB9FC"/>
          </a:solidFill>
          <a:ln/>
        </p:spPr>
      </p:sp>
      <p:sp>
        <p:nvSpPr>
          <p:cNvPr id="8" name="Shape 5"/>
          <p:cNvSpPr/>
          <p:nvPr/>
        </p:nvSpPr>
        <p:spPr>
          <a:xfrm>
            <a:off x="916484" y="2606159"/>
            <a:ext cx="499943" cy="499943"/>
          </a:xfrm>
          <a:prstGeom prst="roundRect">
            <a:avLst>
              <a:gd name="adj" fmla="val 13333"/>
            </a:avLst>
          </a:prstGeom>
          <a:solidFill>
            <a:srgbClr val="363A4A"/>
          </a:solidFill>
          <a:ln/>
        </p:spPr>
      </p:sp>
      <p:sp>
        <p:nvSpPr>
          <p:cNvPr id="9" name="Text 6"/>
          <p:cNvSpPr/>
          <p:nvPr/>
        </p:nvSpPr>
        <p:spPr>
          <a:xfrm>
            <a:off x="1109365" y="2660094"/>
            <a:ext cx="114181"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1</a:t>
            </a:r>
            <a:endParaRPr lang="en-US" sz="2470" dirty="0"/>
          </a:p>
        </p:txBody>
      </p:sp>
      <p:sp>
        <p:nvSpPr>
          <p:cNvPr id="10" name="Text 7"/>
          <p:cNvSpPr/>
          <p:nvPr/>
        </p:nvSpPr>
        <p:spPr>
          <a:xfrm>
            <a:off x="2388513" y="2578418"/>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Be Skeptical</a:t>
            </a:r>
            <a:endParaRPr lang="en-US" sz="2058" dirty="0"/>
          </a:p>
        </p:txBody>
      </p:sp>
      <p:sp>
        <p:nvSpPr>
          <p:cNvPr id="11" name="Text 8"/>
          <p:cNvSpPr/>
          <p:nvPr/>
        </p:nvSpPr>
        <p:spPr>
          <a:xfrm>
            <a:off x="2388513" y="3038475"/>
            <a:ext cx="7751088"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Approach all unsolicited emails, messages, or calls with caution. Verify the sender's identity before taking any action.</a:t>
            </a:r>
            <a:endParaRPr lang="en-US" sz="1750" dirty="0"/>
          </a:p>
        </p:txBody>
      </p:sp>
      <p:sp>
        <p:nvSpPr>
          <p:cNvPr id="12" name="Shape 9"/>
          <p:cNvSpPr/>
          <p:nvPr/>
        </p:nvSpPr>
        <p:spPr>
          <a:xfrm>
            <a:off x="1416427" y="4635282"/>
            <a:ext cx="777597" cy="27742"/>
          </a:xfrm>
          <a:prstGeom prst="rect">
            <a:avLst/>
          </a:prstGeom>
          <a:solidFill>
            <a:srgbClr val="6EB9FC"/>
          </a:solidFill>
          <a:ln/>
        </p:spPr>
      </p:sp>
      <p:sp>
        <p:nvSpPr>
          <p:cNvPr id="13" name="Shape 10"/>
          <p:cNvSpPr/>
          <p:nvPr/>
        </p:nvSpPr>
        <p:spPr>
          <a:xfrm>
            <a:off x="916484" y="4399240"/>
            <a:ext cx="499943" cy="499943"/>
          </a:xfrm>
          <a:prstGeom prst="roundRect">
            <a:avLst>
              <a:gd name="adj" fmla="val 13333"/>
            </a:avLst>
          </a:prstGeom>
          <a:solidFill>
            <a:srgbClr val="363A4A"/>
          </a:solidFill>
          <a:ln/>
        </p:spPr>
      </p:sp>
      <p:sp>
        <p:nvSpPr>
          <p:cNvPr id="14" name="Text 11"/>
          <p:cNvSpPr/>
          <p:nvPr/>
        </p:nvSpPr>
        <p:spPr>
          <a:xfrm>
            <a:off x="1082219" y="4453176"/>
            <a:ext cx="168473"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2</a:t>
            </a:r>
            <a:endParaRPr lang="en-US" sz="2470" dirty="0"/>
          </a:p>
        </p:txBody>
      </p:sp>
      <p:sp>
        <p:nvSpPr>
          <p:cNvPr id="15" name="Text 12"/>
          <p:cNvSpPr/>
          <p:nvPr/>
        </p:nvSpPr>
        <p:spPr>
          <a:xfrm>
            <a:off x="2388513" y="4371499"/>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Check for Red Flags</a:t>
            </a:r>
            <a:endParaRPr lang="en-US" sz="2058" dirty="0"/>
          </a:p>
        </p:txBody>
      </p:sp>
      <p:sp>
        <p:nvSpPr>
          <p:cNvPr id="16" name="Text 13"/>
          <p:cNvSpPr/>
          <p:nvPr/>
        </p:nvSpPr>
        <p:spPr>
          <a:xfrm>
            <a:off x="2388513" y="4831556"/>
            <a:ext cx="7751088"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Look for signs of phishing such as urgent deadlines, requests for sensitive information, or suspicious links and attachments.</a:t>
            </a:r>
            <a:endParaRPr lang="en-US" sz="1750" dirty="0"/>
          </a:p>
        </p:txBody>
      </p:sp>
      <p:sp>
        <p:nvSpPr>
          <p:cNvPr id="17" name="Shape 14"/>
          <p:cNvSpPr/>
          <p:nvPr/>
        </p:nvSpPr>
        <p:spPr>
          <a:xfrm>
            <a:off x="1416427" y="6428363"/>
            <a:ext cx="777597" cy="27742"/>
          </a:xfrm>
          <a:prstGeom prst="rect">
            <a:avLst/>
          </a:prstGeom>
          <a:solidFill>
            <a:srgbClr val="6EB9FC"/>
          </a:solidFill>
          <a:ln/>
        </p:spPr>
      </p:sp>
      <p:sp>
        <p:nvSpPr>
          <p:cNvPr id="18" name="Shape 15"/>
          <p:cNvSpPr/>
          <p:nvPr/>
        </p:nvSpPr>
        <p:spPr>
          <a:xfrm>
            <a:off x="916484" y="6192322"/>
            <a:ext cx="499943" cy="499943"/>
          </a:xfrm>
          <a:prstGeom prst="roundRect">
            <a:avLst>
              <a:gd name="adj" fmla="val 13333"/>
            </a:avLst>
          </a:prstGeom>
          <a:solidFill>
            <a:srgbClr val="363A4A"/>
          </a:solidFill>
          <a:ln/>
        </p:spPr>
      </p:sp>
      <p:sp>
        <p:nvSpPr>
          <p:cNvPr id="19" name="Text 16"/>
          <p:cNvSpPr/>
          <p:nvPr/>
        </p:nvSpPr>
        <p:spPr>
          <a:xfrm>
            <a:off x="1079004" y="6246257"/>
            <a:ext cx="174784"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3</a:t>
            </a:r>
            <a:endParaRPr lang="en-US" sz="2470" dirty="0"/>
          </a:p>
        </p:txBody>
      </p:sp>
      <p:sp>
        <p:nvSpPr>
          <p:cNvPr id="20" name="Text 17"/>
          <p:cNvSpPr/>
          <p:nvPr/>
        </p:nvSpPr>
        <p:spPr>
          <a:xfrm>
            <a:off x="2388513" y="6164580"/>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Verify Legitimacy</a:t>
            </a:r>
            <a:endParaRPr lang="en-US" sz="2058" dirty="0"/>
          </a:p>
        </p:txBody>
      </p:sp>
      <p:sp>
        <p:nvSpPr>
          <p:cNvPr id="21" name="Text 18"/>
          <p:cNvSpPr/>
          <p:nvPr/>
        </p:nvSpPr>
        <p:spPr>
          <a:xfrm>
            <a:off x="2388513" y="6624638"/>
            <a:ext cx="7751088"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When in doubt, contact the organization directly using a known, trusted method to confirm the request is legitimate.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280523"/>
            <a:ext cx="7009805"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Reporting Phishing Attempts</a:t>
            </a:r>
            <a:endParaRPr lang="en-US" sz="4117" dirty="0"/>
          </a:p>
        </p:txBody>
      </p:sp>
      <p:pic>
        <p:nvPicPr>
          <p:cNvPr id="5" name="Image 0" descr="preencoded.png"/>
          <p:cNvPicPr>
            <a:picLocks noChangeAspect="1"/>
          </p:cNvPicPr>
          <p:nvPr/>
        </p:nvPicPr>
        <p:blipFill>
          <a:blip r:embed="rId3"/>
          <a:stretch>
            <a:fillRect/>
          </a:stretch>
        </p:blipFill>
        <p:spPr>
          <a:xfrm>
            <a:off x="2348389" y="3378279"/>
            <a:ext cx="555427" cy="555427"/>
          </a:xfrm>
          <a:prstGeom prst="rect">
            <a:avLst/>
          </a:prstGeom>
        </p:spPr>
      </p:pic>
      <p:sp>
        <p:nvSpPr>
          <p:cNvPr id="6" name="Text 3"/>
          <p:cNvSpPr/>
          <p:nvPr/>
        </p:nvSpPr>
        <p:spPr>
          <a:xfrm>
            <a:off x="2348389" y="4155877"/>
            <a:ext cx="3088958" cy="653653"/>
          </a:xfrm>
          <a:prstGeom prst="rect">
            <a:avLst/>
          </a:prstGeom>
          <a:noFill/>
          <a:ln/>
        </p:spPr>
        <p:txBody>
          <a:bodyPr wrap="squar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Forward Suspicious Emails</a:t>
            </a:r>
            <a:endParaRPr lang="en-US" sz="2058" dirty="0"/>
          </a:p>
        </p:txBody>
      </p:sp>
      <p:sp>
        <p:nvSpPr>
          <p:cNvPr id="7" name="Text 4"/>
          <p:cNvSpPr/>
          <p:nvPr/>
        </p:nvSpPr>
        <p:spPr>
          <a:xfrm>
            <a:off x="2348389" y="4942761"/>
            <a:ext cx="3088958" cy="999768"/>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Forward any suspicious emails to your IT or security team for investigation and analysis.</a:t>
            </a:r>
            <a:endParaRPr lang="en-US" sz="1750" dirty="0"/>
          </a:p>
        </p:txBody>
      </p:sp>
      <p:pic>
        <p:nvPicPr>
          <p:cNvPr id="8" name="Image 1" descr="preencoded.png"/>
          <p:cNvPicPr>
            <a:picLocks noChangeAspect="1"/>
          </p:cNvPicPr>
          <p:nvPr/>
        </p:nvPicPr>
        <p:blipFill>
          <a:blip r:embed="rId4"/>
          <a:stretch>
            <a:fillRect/>
          </a:stretch>
        </p:blipFill>
        <p:spPr>
          <a:xfrm>
            <a:off x="5770602" y="3378279"/>
            <a:ext cx="555427" cy="555427"/>
          </a:xfrm>
          <a:prstGeom prst="rect">
            <a:avLst/>
          </a:prstGeom>
        </p:spPr>
      </p:pic>
      <p:sp>
        <p:nvSpPr>
          <p:cNvPr id="9" name="Text 5"/>
          <p:cNvSpPr/>
          <p:nvPr/>
        </p:nvSpPr>
        <p:spPr>
          <a:xfrm>
            <a:off x="5770602" y="4155877"/>
            <a:ext cx="3038713"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Call the Reported Source</a:t>
            </a:r>
            <a:endParaRPr lang="en-US" sz="2058" dirty="0"/>
          </a:p>
        </p:txBody>
      </p:sp>
      <p:sp>
        <p:nvSpPr>
          <p:cNvPr id="10" name="Text 6"/>
          <p:cNvSpPr/>
          <p:nvPr/>
        </p:nvSpPr>
        <p:spPr>
          <a:xfrm>
            <a:off x="5770602" y="4615934"/>
            <a:ext cx="3088958" cy="999768"/>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If the email claims to be from a legitimate company, call them directly to verify the request.</a:t>
            </a:r>
            <a:endParaRPr lang="en-US" sz="1750" dirty="0"/>
          </a:p>
        </p:txBody>
      </p:sp>
      <p:pic>
        <p:nvPicPr>
          <p:cNvPr id="11" name="Image 2" descr="preencoded.png"/>
          <p:cNvPicPr>
            <a:picLocks noChangeAspect="1"/>
          </p:cNvPicPr>
          <p:nvPr/>
        </p:nvPicPr>
        <p:blipFill>
          <a:blip r:embed="rId5"/>
          <a:stretch>
            <a:fillRect/>
          </a:stretch>
        </p:blipFill>
        <p:spPr>
          <a:xfrm>
            <a:off x="9192816" y="3378279"/>
            <a:ext cx="555427" cy="555427"/>
          </a:xfrm>
          <a:prstGeom prst="rect">
            <a:avLst/>
          </a:prstGeom>
        </p:spPr>
      </p:pic>
      <p:sp>
        <p:nvSpPr>
          <p:cNvPr id="12" name="Text 7"/>
          <p:cNvSpPr/>
          <p:nvPr/>
        </p:nvSpPr>
        <p:spPr>
          <a:xfrm>
            <a:off x="9192816" y="4155877"/>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Report to Authorities</a:t>
            </a:r>
            <a:endParaRPr lang="en-US" sz="2058" dirty="0"/>
          </a:p>
        </p:txBody>
      </p:sp>
      <p:sp>
        <p:nvSpPr>
          <p:cNvPr id="13" name="Text 8"/>
          <p:cNvSpPr/>
          <p:nvPr/>
        </p:nvSpPr>
        <p:spPr>
          <a:xfrm>
            <a:off x="9192816" y="4615934"/>
            <a:ext cx="3089077" cy="1333024"/>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File a report with the FTC, FBI, or other relevant authorities to help stop the spread of phishing scams.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550670"/>
            <a:ext cx="8432840"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Phishing Prevention Best Practices</a:t>
            </a:r>
            <a:endParaRPr lang="en-US" sz="4117" dirty="0"/>
          </a:p>
        </p:txBody>
      </p:sp>
      <p:sp>
        <p:nvSpPr>
          <p:cNvPr id="5" name="Shape 3"/>
          <p:cNvSpPr/>
          <p:nvPr/>
        </p:nvSpPr>
        <p:spPr>
          <a:xfrm>
            <a:off x="2348389" y="2648426"/>
            <a:ext cx="4855726" cy="1904167"/>
          </a:xfrm>
          <a:prstGeom prst="roundRect">
            <a:avLst>
              <a:gd name="adj" fmla="val 3501"/>
            </a:avLst>
          </a:prstGeom>
          <a:solidFill>
            <a:srgbClr val="363A4A"/>
          </a:solidFill>
          <a:ln/>
        </p:spPr>
      </p:sp>
      <p:sp>
        <p:nvSpPr>
          <p:cNvPr id="6" name="Text 4"/>
          <p:cNvSpPr/>
          <p:nvPr/>
        </p:nvSpPr>
        <p:spPr>
          <a:xfrm>
            <a:off x="2570559" y="2870597"/>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Email Verification</a:t>
            </a:r>
            <a:endParaRPr lang="en-US" sz="2058" dirty="0"/>
          </a:p>
        </p:txBody>
      </p:sp>
      <p:sp>
        <p:nvSpPr>
          <p:cNvPr id="7" name="Text 5"/>
          <p:cNvSpPr/>
          <p:nvPr/>
        </p:nvSpPr>
        <p:spPr>
          <a:xfrm>
            <a:off x="2570559" y="3330654"/>
            <a:ext cx="4411385"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Always verify the sender's email address and domain before opening attachments or links. Hover over URLs to check the destination.</a:t>
            </a:r>
            <a:endParaRPr lang="en-US" sz="1750" dirty="0"/>
          </a:p>
        </p:txBody>
      </p:sp>
      <p:sp>
        <p:nvSpPr>
          <p:cNvPr id="8" name="Shape 6"/>
          <p:cNvSpPr/>
          <p:nvPr/>
        </p:nvSpPr>
        <p:spPr>
          <a:xfrm>
            <a:off x="7426285" y="2648426"/>
            <a:ext cx="4855726" cy="1904167"/>
          </a:xfrm>
          <a:prstGeom prst="roundRect">
            <a:avLst>
              <a:gd name="adj" fmla="val 3501"/>
            </a:avLst>
          </a:prstGeom>
          <a:solidFill>
            <a:srgbClr val="363A4A"/>
          </a:solidFill>
          <a:ln/>
        </p:spPr>
      </p:sp>
      <p:sp>
        <p:nvSpPr>
          <p:cNvPr id="9" name="Text 7"/>
          <p:cNvSpPr/>
          <p:nvPr/>
        </p:nvSpPr>
        <p:spPr>
          <a:xfrm>
            <a:off x="7648456" y="2870597"/>
            <a:ext cx="2800112"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Cybersecurity Training</a:t>
            </a:r>
            <a:endParaRPr lang="en-US" sz="2058" dirty="0"/>
          </a:p>
        </p:txBody>
      </p:sp>
      <p:sp>
        <p:nvSpPr>
          <p:cNvPr id="10" name="Text 8"/>
          <p:cNvSpPr/>
          <p:nvPr/>
        </p:nvSpPr>
        <p:spPr>
          <a:xfrm>
            <a:off x="7648456" y="3330654"/>
            <a:ext cx="4411385"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Regularly train employees to identify phishing attempts and report suspicious emails to the security team.</a:t>
            </a:r>
            <a:endParaRPr lang="en-US" sz="1750" dirty="0"/>
          </a:p>
        </p:txBody>
      </p:sp>
      <p:sp>
        <p:nvSpPr>
          <p:cNvPr id="11" name="Shape 9"/>
          <p:cNvSpPr/>
          <p:nvPr/>
        </p:nvSpPr>
        <p:spPr>
          <a:xfrm>
            <a:off x="2348389" y="4774763"/>
            <a:ext cx="4855726" cy="1904167"/>
          </a:xfrm>
          <a:prstGeom prst="roundRect">
            <a:avLst>
              <a:gd name="adj" fmla="val 3501"/>
            </a:avLst>
          </a:prstGeom>
          <a:solidFill>
            <a:srgbClr val="363A4A"/>
          </a:solidFill>
          <a:ln/>
        </p:spPr>
      </p:sp>
      <p:sp>
        <p:nvSpPr>
          <p:cNvPr id="12" name="Text 10"/>
          <p:cNvSpPr/>
          <p:nvPr/>
        </p:nvSpPr>
        <p:spPr>
          <a:xfrm>
            <a:off x="2570559" y="4996934"/>
            <a:ext cx="3413998"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Multi-Factor Authentication</a:t>
            </a:r>
            <a:endParaRPr lang="en-US" sz="2058" dirty="0"/>
          </a:p>
        </p:txBody>
      </p:sp>
      <p:sp>
        <p:nvSpPr>
          <p:cNvPr id="13" name="Text 11"/>
          <p:cNvSpPr/>
          <p:nvPr/>
        </p:nvSpPr>
        <p:spPr>
          <a:xfrm>
            <a:off x="2570559" y="5456992"/>
            <a:ext cx="4411385"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Require multi-factor authentication on all accounts to add an extra layer of security against phishing attacks.</a:t>
            </a:r>
            <a:endParaRPr lang="en-US" sz="1750" dirty="0"/>
          </a:p>
        </p:txBody>
      </p:sp>
      <p:sp>
        <p:nvSpPr>
          <p:cNvPr id="14" name="Shape 12"/>
          <p:cNvSpPr/>
          <p:nvPr/>
        </p:nvSpPr>
        <p:spPr>
          <a:xfrm>
            <a:off x="7426285" y="4774763"/>
            <a:ext cx="4855726" cy="1904167"/>
          </a:xfrm>
          <a:prstGeom prst="roundRect">
            <a:avLst>
              <a:gd name="adj" fmla="val 3501"/>
            </a:avLst>
          </a:prstGeom>
          <a:solidFill>
            <a:srgbClr val="363A4A"/>
          </a:solidFill>
          <a:ln/>
        </p:spPr>
      </p:sp>
      <p:sp>
        <p:nvSpPr>
          <p:cNvPr id="15" name="Text 13"/>
          <p:cNvSpPr/>
          <p:nvPr/>
        </p:nvSpPr>
        <p:spPr>
          <a:xfrm>
            <a:off x="7648456" y="4996934"/>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Security Software</a:t>
            </a:r>
            <a:endParaRPr lang="en-US" sz="2058" dirty="0"/>
          </a:p>
        </p:txBody>
      </p:sp>
      <p:sp>
        <p:nvSpPr>
          <p:cNvPr id="16" name="Text 14"/>
          <p:cNvSpPr/>
          <p:nvPr/>
        </p:nvSpPr>
        <p:spPr>
          <a:xfrm>
            <a:off x="7648456" y="5456992"/>
            <a:ext cx="4411385"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Ensure your organization has up-to-date anti-virus, anti-malware, and firewall software to detect and block phishing threats.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655326"/>
            <a:ext cx="8963501"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Educating Employees about Phishing</a:t>
            </a:r>
            <a:endParaRPr lang="en-US" sz="4117" dirty="0"/>
          </a:p>
        </p:txBody>
      </p:sp>
      <p:sp>
        <p:nvSpPr>
          <p:cNvPr id="5" name="Text 3"/>
          <p:cNvSpPr/>
          <p:nvPr/>
        </p:nvSpPr>
        <p:spPr>
          <a:xfrm>
            <a:off x="2348389" y="2841903"/>
            <a:ext cx="4695706"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Educating employees about phishing is crucial to protect your organization from cyber threats. Provide regular training on identifying phishing emails, the latest scam tactics, and best practices for verifying the legitimacy of messages.</a:t>
            </a:r>
            <a:endParaRPr lang="en-US" sz="1750" dirty="0"/>
          </a:p>
        </p:txBody>
      </p:sp>
      <p:sp>
        <p:nvSpPr>
          <p:cNvPr id="6" name="Text 4"/>
          <p:cNvSpPr/>
          <p:nvPr/>
        </p:nvSpPr>
        <p:spPr>
          <a:xfrm>
            <a:off x="2348389" y="4708088"/>
            <a:ext cx="4695706"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Empower employees to report suspicious activities and encourage a culture of security awareness. Ongoing education helps ensure your team remains vigilant against evolving phishing attempts.</a:t>
            </a:r>
            <a:endParaRPr lang="en-US" sz="1750" dirty="0"/>
          </a:p>
        </p:txBody>
      </p:sp>
      <p:pic>
        <p:nvPicPr>
          <p:cNvPr id="7" name="Image 0" descr="preencoded.png"/>
          <p:cNvPicPr>
            <a:picLocks noChangeAspect="1"/>
          </p:cNvPicPr>
          <p:nvPr/>
        </p:nvPicPr>
        <p:blipFill>
          <a:blip r:embed="rId3"/>
          <a:stretch>
            <a:fillRect/>
          </a:stretch>
        </p:blipFill>
        <p:spPr>
          <a:xfrm>
            <a:off x="7593687" y="2891909"/>
            <a:ext cx="4695706" cy="31264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2100"/>
          </a:xfrm>
          <a:prstGeom prst="rect">
            <a:avLst/>
          </a:prstGeom>
          <a:solidFill>
            <a:srgbClr val="252833"/>
          </a:solidFill>
          <a:ln/>
        </p:spPr>
      </p:sp>
      <p:sp>
        <p:nvSpPr>
          <p:cNvPr id="4" name="Text 2"/>
          <p:cNvSpPr/>
          <p:nvPr/>
        </p:nvSpPr>
        <p:spPr>
          <a:xfrm>
            <a:off x="3088124" y="519946"/>
            <a:ext cx="8454033" cy="1112282"/>
          </a:xfrm>
          <a:prstGeom prst="rect">
            <a:avLst/>
          </a:prstGeom>
          <a:noFill/>
          <a:ln/>
        </p:spPr>
        <p:txBody>
          <a:bodyPr wrap="square" rtlCol="0" anchor="t"/>
          <a:lstStyle/>
          <a:p>
            <a:pPr marL="0" indent="0">
              <a:lnSpc>
                <a:spcPts val="4379"/>
              </a:lnSpc>
              <a:buNone/>
            </a:pPr>
            <a:r>
              <a:rPr lang="en-US" sz="3504" dirty="0">
                <a:solidFill>
                  <a:srgbClr val="6EB9FC"/>
                </a:solidFill>
                <a:latin typeface="Lora" pitchFamily="34" charset="0"/>
                <a:ea typeface="Lora" pitchFamily="34" charset="-122"/>
                <a:cs typeface="Lora" pitchFamily="34" charset="-120"/>
              </a:rPr>
              <a:t>Implementing Phishing Awareness Training</a:t>
            </a:r>
            <a:endParaRPr lang="en-US" sz="3504" dirty="0"/>
          </a:p>
        </p:txBody>
      </p:sp>
      <p:pic>
        <p:nvPicPr>
          <p:cNvPr id="5" name="Image 0" descr="preencoded.png"/>
          <p:cNvPicPr>
            <a:picLocks noChangeAspect="1"/>
          </p:cNvPicPr>
          <p:nvPr/>
        </p:nvPicPr>
        <p:blipFill>
          <a:blip r:embed="rId3"/>
          <a:stretch>
            <a:fillRect/>
          </a:stretch>
        </p:blipFill>
        <p:spPr>
          <a:xfrm>
            <a:off x="4678442" y="2010370"/>
            <a:ext cx="1046083" cy="1053227"/>
          </a:xfrm>
          <a:prstGeom prst="rect">
            <a:avLst/>
          </a:prstGeom>
        </p:spPr>
      </p:pic>
      <p:sp>
        <p:nvSpPr>
          <p:cNvPr id="6" name="Text 3"/>
          <p:cNvSpPr/>
          <p:nvPr/>
        </p:nvSpPr>
        <p:spPr>
          <a:xfrm>
            <a:off x="5158383" y="2489240"/>
            <a:ext cx="86082" cy="354449"/>
          </a:xfrm>
          <a:prstGeom prst="rect">
            <a:avLst/>
          </a:prstGeom>
          <a:noFill/>
          <a:ln/>
        </p:spPr>
        <p:txBody>
          <a:bodyPr wrap="none" rtlCol="0" anchor="t"/>
          <a:lstStyle/>
          <a:p>
            <a:pPr marL="0" indent="0" algn="ctr">
              <a:lnSpc>
                <a:spcPts val="2792"/>
              </a:lnSpc>
              <a:buNone/>
            </a:pPr>
            <a:r>
              <a:rPr lang="en-US" sz="1861" dirty="0">
                <a:solidFill>
                  <a:srgbClr val="6EB9FC"/>
                </a:solidFill>
                <a:latin typeface="Lora" pitchFamily="34" charset="0"/>
                <a:ea typeface="Lora" pitchFamily="34" charset="-122"/>
                <a:cs typeface="Lora" pitchFamily="34" charset="-120"/>
              </a:rPr>
              <a:t>1</a:t>
            </a:r>
            <a:endParaRPr lang="en-US" sz="1861" dirty="0"/>
          </a:p>
        </p:txBody>
      </p:sp>
      <p:sp>
        <p:nvSpPr>
          <p:cNvPr id="7" name="Text 4"/>
          <p:cNvSpPr/>
          <p:nvPr/>
        </p:nvSpPr>
        <p:spPr>
          <a:xfrm>
            <a:off x="5913596" y="2199442"/>
            <a:ext cx="2224683" cy="278130"/>
          </a:xfrm>
          <a:prstGeom prst="rect">
            <a:avLst/>
          </a:prstGeom>
          <a:noFill/>
          <a:ln/>
        </p:spPr>
        <p:txBody>
          <a:bodyPr wrap="none" rtlCol="0" anchor="t"/>
          <a:lstStyle/>
          <a:p>
            <a:pPr marL="0" indent="0" algn="l">
              <a:lnSpc>
                <a:spcPts val="2190"/>
              </a:lnSpc>
              <a:buNone/>
            </a:pPr>
            <a:r>
              <a:rPr lang="en-US" sz="1752" dirty="0">
                <a:solidFill>
                  <a:srgbClr val="6EB9FC"/>
                </a:solidFill>
                <a:latin typeface="Lora" pitchFamily="34" charset="0"/>
                <a:ea typeface="Lora" pitchFamily="34" charset="-122"/>
                <a:cs typeface="Lora" pitchFamily="34" charset="-120"/>
              </a:rPr>
              <a:t>Assess Risks</a:t>
            </a:r>
            <a:endParaRPr lang="en-US" sz="1752" dirty="0"/>
          </a:p>
        </p:txBody>
      </p:sp>
      <p:sp>
        <p:nvSpPr>
          <p:cNvPr id="8" name="Text 5"/>
          <p:cNvSpPr/>
          <p:nvPr/>
        </p:nvSpPr>
        <p:spPr>
          <a:xfrm>
            <a:off x="5913596" y="2590919"/>
            <a:ext cx="3649861" cy="283607"/>
          </a:xfrm>
          <a:prstGeom prst="rect">
            <a:avLst/>
          </a:prstGeom>
          <a:noFill/>
          <a:ln/>
        </p:spPr>
        <p:txBody>
          <a:bodyPr wrap="none" rtlCol="0" anchor="t"/>
          <a:lstStyle/>
          <a:p>
            <a:pPr marL="0" indent="0" algn="l">
              <a:lnSpc>
                <a:spcPts val="2234"/>
              </a:lnSpc>
              <a:buNone/>
            </a:pPr>
            <a:r>
              <a:rPr lang="en-US" sz="1489" dirty="0">
                <a:solidFill>
                  <a:srgbClr val="D6E5EF"/>
                </a:solidFill>
                <a:latin typeface="Source Sans Pro" pitchFamily="34" charset="0"/>
                <a:ea typeface="Source Sans Pro" pitchFamily="34" charset="-122"/>
                <a:cs typeface="Source Sans Pro" pitchFamily="34" charset="-120"/>
              </a:rPr>
              <a:t>Identify key vulnerabilities and high-risk users.</a:t>
            </a:r>
            <a:endParaRPr lang="en-US" sz="1489" dirty="0"/>
          </a:p>
        </p:txBody>
      </p:sp>
      <p:sp>
        <p:nvSpPr>
          <p:cNvPr id="9" name="Shape 6"/>
          <p:cNvSpPr/>
          <p:nvPr/>
        </p:nvSpPr>
        <p:spPr>
          <a:xfrm>
            <a:off x="5771793" y="3077111"/>
            <a:ext cx="5723096" cy="11787"/>
          </a:xfrm>
          <a:prstGeom prst="rect">
            <a:avLst/>
          </a:prstGeom>
          <a:solidFill>
            <a:srgbClr val="6EB9FC"/>
          </a:solidFill>
          <a:ln/>
        </p:spPr>
      </p:sp>
      <p:pic>
        <p:nvPicPr>
          <p:cNvPr id="10" name="Image 1" descr="preencoded.png"/>
          <p:cNvPicPr>
            <a:picLocks noChangeAspect="1"/>
          </p:cNvPicPr>
          <p:nvPr/>
        </p:nvPicPr>
        <p:blipFill>
          <a:blip r:embed="rId4"/>
          <a:stretch>
            <a:fillRect/>
          </a:stretch>
        </p:blipFill>
        <p:spPr>
          <a:xfrm>
            <a:off x="4155400" y="3110865"/>
            <a:ext cx="2092285" cy="1053227"/>
          </a:xfrm>
          <a:prstGeom prst="rect">
            <a:avLst/>
          </a:prstGeom>
        </p:spPr>
      </p:pic>
      <p:sp>
        <p:nvSpPr>
          <p:cNvPr id="11" name="Text 7"/>
          <p:cNvSpPr/>
          <p:nvPr/>
        </p:nvSpPr>
        <p:spPr>
          <a:xfrm>
            <a:off x="5138023" y="3460194"/>
            <a:ext cx="126921" cy="354449"/>
          </a:xfrm>
          <a:prstGeom prst="rect">
            <a:avLst/>
          </a:prstGeom>
          <a:noFill/>
          <a:ln/>
        </p:spPr>
        <p:txBody>
          <a:bodyPr wrap="none" rtlCol="0" anchor="t"/>
          <a:lstStyle/>
          <a:p>
            <a:pPr marL="0" indent="0" algn="ctr">
              <a:lnSpc>
                <a:spcPts val="2792"/>
              </a:lnSpc>
              <a:buNone/>
            </a:pPr>
            <a:r>
              <a:rPr lang="en-US" sz="1861" dirty="0">
                <a:solidFill>
                  <a:srgbClr val="6EB9FC"/>
                </a:solidFill>
                <a:latin typeface="Lora" pitchFamily="34" charset="0"/>
                <a:ea typeface="Lora" pitchFamily="34" charset="-122"/>
                <a:cs typeface="Lora" pitchFamily="34" charset="-120"/>
              </a:rPr>
              <a:t>2</a:t>
            </a:r>
            <a:endParaRPr lang="en-US" sz="1861" dirty="0"/>
          </a:p>
        </p:txBody>
      </p:sp>
      <p:sp>
        <p:nvSpPr>
          <p:cNvPr id="12" name="Text 8"/>
          <p:cNvSpPr/>
          <p:nvPr/>
        </p:nvSpPr>
        <p:spPr>
          <a:xfrm>
            <a:off x="6436757" y="3299936"/>
            <a:ext cx="2224683" cy="278130"/>
          </a:xfrm>
          <a:prstGeom prst="rect">
            <a:avLst/>
          </a:prstGeom>
          <a:noFill/>
          <a:ln/>
        </p:spPr>
        <p:txBody>
          <a:bodyPr wrap="none" rtlCol="0" anchor="t"/>
          <a:lstStyle/>
          <a:p>
            <a:pPr marL="0" indent="0" algn="l">
              <a:lnSpc>
                <a:spcPts val="2190"/>
              </a:lnSpc>
              <a:buNone/>
            </a:pPr>
            <a:r>
              <a:rPr lang="en-US" sz="1752" dirty="0">
                <a:solidFill>
                  <a:srgbClr val="6EB9FC"/>
                </a:solidFill>
                <a:latin typeface="Lora" pitchFamily="34" charset="0"/>
                <a:ea typeface="Lora" pitchFamily="34" charset="-122"/>
                <a:cs typeface="Lora" pitchFamily="34" charset="-120"/>
              </a:rPr>
              <a:t>Develop Program</a:t>
            </a:r>
            <a:endParaRPr lang="en-US" sz="1752" dirty="0"/>
          </a:p>
        </p:txBody>
      </p:sp>
      <p:sp>
        <p:nvSpPr>
          <p:cNvPr id="13" name="Text 9"/>
          <p:cNvSpPr/>
          <p:nvPr/>
        </p:nvSpPr>
        <p:spPr>
          <a:xfrm>
            <a:off x="6436757" y="3691414"/>
            <a:ext cx="3492103" cy="283607"/>
          </a:xfrm>
          <a:prstGeom prst="rect">
            <a:avLst/>
          </a:prstGeom>
          <a:noFill/>
          <a:ln/>
        </p:spPr>
        <p:txBody>
          <a:bodyPr wrap="none" rtlCol="0" anchor="t"/>
          <a:lstStyle/>
          <a:p>
            <a:pPr marL="0" indent="0" algn="l">
              <a:lnSpc>
                <a:spcPts val="2234"/>
              </a:lnSpc>
              <a:buNone/>
            </a:pPr>
            <a:r>
              <a:rPr lang="en-US" sz="1489" dirty="0">
                <a:solidFill>
                  <a:srgbClr val="D6E5EF"/>
                </a:solidFill>
                <a:latin typeface="Source Sans Pro" pitchFamily="34" charset="0"/>
                <a:ea typeface="Source Sans Pro" pitchFamily="34" charset="-122"/>
                <a:cs typeface="Source Sans Pro" pitchFamily="34" charset="-120"/>
              </a:rPr>
              <a:t>Create a comprehensive training curriculum.</a:t>
            </a:r>
            <a:endParaRPr lang="en-US" sz="1489" dirty="0"/>
          </a:p>
        </p:txBody>
      </p:sp>
      <p:sp>
        <p:nvSpPr>
          <p:cNvPr id="14" name="Shape 10"/>
          <p:cNvSpPr/>
          <p:nvPr/>
        </p:nvSpPr>
        <p:spPr>
          <a:xfrm>
            <a:off x="6294953" y="4177605"/>
            <a:ext cx="5199936" cy="11787"/>
          </a:xfrm>
          <a:prstGeom prst="rect">
            <a:avLst/>
          </a:prstGeom>
          <a:solidFill>
            <a:srgbClr val="6EB9FC"/>
          </a:solidFill>
          <a:ln/>
        </p:spPr>
      </p:sp>
      <p:pic>
        <p:nvPicPr>
          <p:cNvPr id="15" name="Image 2" descr="preencoded.png"/>
          <p:cNvPicPr>
            <a:picLocks noChangeAspect="1"/>
          </p:cNvPicPr>
          <p:nvPr/>
        </p:nvPicPr>
        <p:blipFill>
          <a:blip r:embed="rId5"/>
          <a:stretch>
            <a:fillRect/>
          </a:stretch>
        </p:blipFill>
        <p:spPr>
          <a:xfrm>
            <a:off x="3632240" y="4211360"/>
            <a:ext cx="3138488" cy="1053227"/>
          </a:xfrm>
          <a:prstGeom prst="rect">
            <a:avLst/>
          </a:prstGeom>
        </p:spPr>
      </p:pic>
      <p:sp>
        <p:nvSpPr>
          <p:cNvPr id="16" name="Text 11"/>
          <p:cNvSpPr/>
          <p:nvPr/>
        </p:nvSpPr>
        <p:spPr>
          <a:xfrm>
            <a:off x="5135523" y="4560689"/>
            <a:ext cx="131683" cy="354449"/>
          </a:xfrm>
          <a:prstGeom prst="rect">
            <a:avLst/>
          </a:prstGeom>
          <a:noFill/>
          <a:ln/>
        </p:spPr>
        <p:txBody>
          <a:bodyPr wrap="none" rtlCol="0" anchor="t"/>
          <a:lstStyle/>
          <a:p>
            <a:pPr marL="0" indent="0" algn="ctr">
              <a:lnSpc>
                <a:spcPts val="2792"/>
              </a:lnSpc>
              <a:buNone/>
            </a:pPr>
            <a:r>
              <a:rPr lang="en-US" sz="1861" dirty="0">
                <a:solidFill>
                  <a:srgbClr val="6EB9FC"/>
                </a:solidFill>
                <a:latin typeface="Lora" pitchFamily="34" charset="0"/>
                <a:ea typeface="Lora" pitchFamily="34" charset="-122"/>
                <a:cs typeface="Lora" pitchFamily="34" charset="-120"/>
              </a:rPr>
              <a:t>3</a:t>
            </a:r>
            <a:endParaRPr lang="en-US" sz="1861" dirty="0"/>
          </a:p>
        </p:txBody>
      </p:sp>
      <p:sp>
        <p:nvSpPr>
          <p:cNvPr id="17" name="Text 12"/>
          <p:cNvSpPr/>
          <p:nvPr/>
        </p:nvSpPr>
        <p:spPr>
          <a:xfrm>
            <a:off x="6959798" y="4400431"/>
            <a:ext cx="2224683" cy="278130"/>
          </a:xfrm>
          <a:prstGeom prst="rect">
            <a:avLst/>
          </a:prstGeom>
          <a:noFill/>
          <a:ln/>
        </p:spPr>
        <p:txBody>
          <a:bodyPr wrap="none" rtlCol="0" anchor="t"/>
          <a:lstStyle/>
          <a:p>
            <a:pPr marL="0" indent="0" algn="l">
              <a:lnSpc>
                <a:spcPts val="2190"/>
              </a:lnSpc>
              <a:buNone/>
            </a:pPr>
            <a:r>
              <a:rPr lang="en-US" sz="1752" dirty="0">
                <a:solidFill>
                  <a:srgbClr val="6EB9FC"/>
                </a:solidFill>
                <a:latin typeface="Lora" pitchFamily="34" charset="0"/>
                <a:ea typeface="Lora" pitchFamily="34" charset="-122"/>
                <a:cs typeface="Lora" pitchFamily="34" charset="-120"/>
              </a:rPr>
              <a:t>Deliver Training</a:t>
            </a:r>
            <a:endParaRPr lang="en-US" sz="1752" dirty="0"/>
          </a:p>
        </p:txBody>
      </p:sp>
      <p:sp>
        <p:nvSpPr>
          <p:cNvPr id="18" name="Text 13"/>
          <p:cNvSpPr/>
          <p:nvPr/>
        </p:nvSpPr>
        <p:spPr>
          <a:xfrm>
            <a:off x="6959798" y="4791908"/>
            <a:ext cx="3767257" cy="283607"/>
          </a:xfrm>
          <a:prstGeom prst="rect">
            <a:avLst/>
          </a:prstGeom>
          <a:noFill/>
          <a:ln/>
        </p:spPr>
        <p:txBody>
          <a:bodyPr wrap="none" rtlCol="0" anchor="t"/>
          <a:lstStyle/>
          <a:p>
            <a:pPr marL="0" indent="0" algn="l">
              <a:lnSpc>
                <a:spcPts val="2234"/>
              </a:lnSpc>
              <a:buNone/>
            </a:pPr>
            <a:r>
              <a:rPr lang="en-US" sz="1489" dirty="0">
                <a:solidFill>
                  <a:srgbClr val="D6E5EF"/>
                </a:solidFill>
                <a:latin typeface="Source Sans Pro" pitchFamily="34" charset="0"/>
                <a:ea typeface="Source Sans Pro" pitchFamily="34" charset="-122"/>
                <a:cs typeface="Source Sans Pro" pitchFamily="34" charset="-120"/>
              </a:rPr>
              <a:t>Engage employees through interactive sessions.</a:t>
            </a:r>
            <a:endParaRPr lang="en-US" sz="1489" dirty="0"/>
          </a:p>
        </p:txBody>
      </p:sp>
      <p:sp>
        <p:nvSpPr>
          <p:cNvPr id="19" name="Shape 14"/>
          <p:cNvSpPr/>
          <p:nvPr/>
        </p:nvSpPr>
        <p:spPr>
          <a:xfrm>
            <a:off x="6817995" y="5278100"/>
            <a:ext cx="4676894" cy="11787"/>
          </a:xfrm>
          <a:prstGeom prst="rect">
            <a:avLst/>
          </a:prstGeom>
          <a:solidFill>
            <a:srgbClr val="6EB9FC"/>
          </a:solidFill>
          <a:ln/>
        </p:spPr>
      </p:sp>
      <p:pic>
        <p:nvPicPr>
          <p:cNvPr id="20" name="Image 3" descr="preencoded.png"/>
          <p:cNvPicPr>
            <a:picLocks noChangeAspect="1"/>
          </p:cNvPicPr>
          <p:nvPr/>
        </p:nvPicPr>
        <p:blipFill>
          <a:blip r:embed="rId6"/>
          <a:stretch>
            <a:fillRect/>
          </a:stretch>
        </p:blipFill>
        <p:spPr>
          <a:xfrm>
            <a:off x="3109198" y="5311854"/>
            <a:ext cx="4184690" cy="1053227"/>
          </a:xfrm>
          <a:prstGeom prst="rect">
            <a:avLst/>
          </a:prstGeom>
        </p:spPr>
      </p:pic>
      <p:sp>
        <p:nvSpPr>
          <p:cNvPr id="21" name="Text 15"/>
          <p:cNvSpPr/>
          <p:nvPr/>
        </p:nvSpPr>
        <p:spPr>
          <a:xfrm>
            <a:off x="5137428" y="5661184"/>
            <a:ext cx="128111" cy="354449"/>
          </a:xfrm>
          <a:prstGeom prst="rect">
            <a:avLst/>
          </a:prstGeom>
          <a:noFill/>
          <a:ln/>
        </p:spPr>
        <p:txBody>
          <a:bodyPr wrap="none" rtlCol="0" anchor="t"/>
          <a:lstStyle/>
          <a:p>
            <a:pPr marL="0" indent="0" algn="ctr">
              <a:lnSpc>
                <a:spcPts val="2792"/>
              </a:lnSpc>
              <a:buNone/>
            </a:pPr>
            <a:r>
              <a:rPr lang="en-US" sz="1861" dirty="0">
                <a:solidFill>
                  <a:srgbClr val="6EB9FC"/>
                </a:solidFill>
                <a:latin typeface="Lora" pitchFamily="34" charset="0"/>
                <a:ea typeface="Lora" pitchFamily="34" charset="-122"/>
                <a:cs typeface="Lora" pitchFamily="34" charset="-120"/>
              </a:rPr>
              <a:t>4</a:t>
            </a:r>
            <a:endParaRPr lang="en-US" sz="1861" dirty="0"/>
          </a:p>
        </p:txBody>
      </p:sp>
      <p:sp>
        <p:nvSpPr>
          <p:cNvPr id="22" name="Text 16"/>
          <p:cNvSpPr/>
          <p:nvPr/>
        </p:nvSpPr>
        <p:spPr>
          <a:xfrm>
            <a:off x="7482959" y="5500926"/>
            <a:ext cx="2224683" cy="278130"/>
          </a:xfrm>
          <a:prstGeom prst="rect">
            <a:avLst/>
          </a:prstGeom>
          <a:noFill/>
          <a:ln/>
        </p:spPr>
        <p:txBody>
          <a:bodyPr wrap="none" rtlCol="0" anchor="t"/>
          <a:lstStyle/>
          <a:p>
            <a:pPr marL="0" indent="0" algn="l">
              <a:lnSpc>
                <a:spcPts val="2190"/>
              </a:lnSpc>
              <a:buNone/>
            </a:pPr>
            <a:r>
              <a:rPr lang="en-US" sz="1752" dirty="0">
                <a:solidFill>
                  <a:srgbClr val="6EB9FC"/>
                </a:solidFill>
                <a:latin typeface="Lora" pitchFamily="34" charset="0"/>
                <a:ea typeface="Lora" pitchFamily="34" charset="-122"/>
                <a:cs typeface="Lora" pitchFamily="34" charset="-120"/>
              </a:rPr>
              <a:t>Test &amp; Evaluate</a:t>
            </a:r>
            <a:endParaRPr lang="en-US" sz="1752" dirty="0"/>
          </a:p>
        </p:txBody>
      </p:sp>
      <p:sp>
        <p:nvSpPr>
          <p:cNvPr id="23" name="Text 17"/>
          <p:cNvSpPr/>
          <p:nvPr/>
        </p:nvSpPr>
        <p:spPr>
          <a:xfrm>
            <a:off x="7482959" y="5892403"/>
            <a:ext cx="3235881" cy="283607"/>
          </a:xfrm>
          <a:prstGeom prst="rect">
            <a:avLst/>
          </a:prstGeom>
          <a:noFill/>
          <a:ln/>
        </p:spPr>
        <p:txBody>
          <a:bodyPr wrap="none" rtlCol="0" anchor="t"/>
          <a:lstStyle/>
          <a:p>
            <a:pPr marL="0" indent="0" algn="l">
              <a:lnSpc>
                <a:spcPts val="2234"/>
              </a:lnSpc>
              <a:buNone/>
            </a:pPr>
            <a:r>
              <a:rPr lang="en-US" sz="1489" dirty="0">
                <a:solidFill>
                  <a:srgbClr val="D6E5EF"/>
                </a:solidFill>
                <a:latin typeface="Source Sans Pro" pitchFamily="34" charset="0"/>
                <a:ea typeface="Source Sans Pro" pitchFamily="34" charset="-122"/>
                <a:cs typeface="Source Sans Pro" pitchFamily="34" charset="-120"/>
              </a:rPr>
              <a:t>Monitor progress and refine the program.</a:t>
            </a:r>
            <a:endParaRPr lang="en-US" sz="1489" dirty="0"/>
          </a:p>
        </p:txBody>
      </p:sp>
      <p:sp>
        <p:nvSpPr>
          <p:cNvPr id="24" name="Text 18"/>
          <p:cNvSpPr/>
          <p:nvPr/>
        </p:nvSpPr>
        <p:spPr>
          <a:xfrm>
            <a:off x="3088124" y="6577727"/>
            <a:ext cx="8454033" cy="1134427"/>
          </a:xfrm>
          <a:prstGeom prst="rect">
            <a:avLst/>
          </a:prstGeom>
          <a:noFill/>
          <a:ln/>
        </p:spPr>
        <p:txBody>
          <a:bodyPr wrap="square" rtlCol="0" anchor="t"/>
          <a:lstStyle/>
          <a:p>
            <a:pPr marL="0" indent="0">
              <a:lnSpc>
                <a:spcPts val="2234"/>
              </a:lnSpc>
              <a:buNone/>
            </a:pPr>
            <a:r>
              <a:rPr lang="en-US" sz="1489" dirty="0">
                <a:solidFill>
                  <a:srgbClr val="D6E5EF"/>
                </a:solidFill>
                <a:latin typeface="Source Sans Pro" pitchFamily="34" charset="0"/>
                <a:ea typeface="Source Sans Pro" pitchFamily="34" charset="-122"/>
                <a:cs typeface="Source Sans Pro" pitchFamily="34" charset="-120"/>
              </a:rPr>
              <a:t>Implementing an effective phishing awareness training program is crucial for protecting your organization. Start by assessing your specific risks and vulnerabilities. Then, develop a tailored training curriculum that engages employees through realistic scenarios and interactive exercises. Regularly test and evaluate the program to ensure continuous improvement.</a:t>
            </a:r>
            <a:endParaRPr lang="en-US" sz="148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Surya Pranav</cp:lastModifiedBy>
  <cp:revision>3</cp:revision>
  <dcterms:created xsi:type="dcterms:W3CDTF">2024-06-10T02:52:53Z</dcterms:created>
  <dcterms:modified xsi:type="dcterms:W3CDTF">2024-06-10T03:05:25Z</dcterms:modified>
</cp:coreProperties>
</file>