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308" r:id="rId4"/>
    <p:sldId id="258" r:id="rId5"/>
    <p:sldId id="259" r:id="rId6"/>
    <p:sldId id="297" r:id="rId7"/>
    <p:sldId id="305" r:id="rId8"/>
    <p:sldId id="298" r:id="rId9"/>
    <p:sldId id="300" r:id="rId10"/>
    <p:sldId id="309" r:id="rId11"/>
    <p:sldId id="311" r:id="rId12"/>
    <p:sldId id="310" r:id="rId13"/>
    <p:sldId id="306" r:id="rId14"/>
    <p:sldId id="301" r:id="rId15"/>
    <p:sldId id="307" r:id="rId16"/>
    <p:sldId id="302" r:id="rId17"/>
    <p:sldId id="303" r:id="rId18"/>
    <p:sldId id="304" r:id="rId19"/>
  </p:sldIdLst>
  <p:sldSz cx="9144000" cy="5143500" type="screen16x9"/>
  <p:notesSz cx="6858000" cy="9144000"/>
  <p:embeddedFontLst>
    <p:embeddedFont>
      <p:font typeface="Albert Sans Medium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Miriam Libre" panose="00000500000000000000" pitchFamily="2" charset="-79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18803-2070-4FFC-87AB-177CA5B99A05}">
  <a:tblStyle styleId="{E1118803-2070-4FFC-87AB-177CA5B99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61A14B-9837-4A56-B826-51888B90A2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e49694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e49694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>
          <a:extLst>
            <a:ext uri="{FF2B5EF4-FFF2-40B4-BE49-F238E27FC236}">
              <a16:creationId xmlns:a16="http://schemas.microsoft.com/office/drawing/2014/main" id="{6BE72C62-8F11-230D-F569-1260C7EA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f18b49f31_1_34:notes">
            <a:extLst>
              <a:ext uri="{FF2B5EF4-FFF2-40B4-BE49-F238E27FC236}">
                <a16:creationId xmlns:a16="http://schemas.microsoft.com/office/drawing/2014/main" id="{CEF305F4-F243-0EB2-4B35-673241F4D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f18b49f31_1_34:notes">
            <a:extLst>
              <a:ext uri="{FF2B5EF4-FFF2-40B4-BE49-F238E27FC236}">
                <a16:creationId xmlns:a16="http://schemas.microsoft.com/office/drawing/2014/main" id="{162C88B7-F513-CE3C-16D2-DA80A3B67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4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84875" y="1243875"/>
            <a:ext cx="4245000" cy="19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69175" y="3471613"/>
            <a:ext cx="3476400" cy="422100"/>
          </a:xfrm>
          <a:prstGeom prst="rect">
            <a:avLst/>
          </a:prstGeom>
          <a:solidFill>
            <a:srgbClr val="6B523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228" name="Google Shape;228;p23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23"/>
            <p:cNvGrpSpPr/>
            <p:nvPr/>
          </p:nvGrpSpPr>
          <p:grpSpPr>
            <a:xfrm>
              <a:off x="1805051" y="413550"/>
              <a:ext cx="5533902" cy="121451"/>
              <a:chOff x="1524638" y="612250"/>
              <a:chExt cx="5772900" cy="121451"/>
            </a:xfrm>
          </p:grpSpPr>
          <p:cxnSp>
            <p:nvCxnSpPr>
              <p:cNvPr id="231" name="Google Shape;231;p23"/>
              <p:cNvCxnSpPr/>
              <p:nvPr/>
            </p:nvCxnSpPr>
            <p:spPr>
              <a:xfrm>
                <a:off x="1524829" y="733701"/>
                <a:ext cx="5772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23"/>
              <p:cNvSpPr/>
              <p:nvPr/>
            </p:nvSpPr>
            <p:spPr>
              <a:xfrm>
                <a:off x="1524638" y="612250"/>
                <a:ext cx="5772900" cy="7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23"/>
            <p:cNvGrpSpPr/>
            <p:nvPr/>
          </p:nvGrpSpPr>
          <p:grpSpPr>
            <a:xfrm rot="10800000" flipH="1">
              <a:off x="1805051" y="4608499"/>
              <a:ext cx="5533902" cy="121451"/>
              <a:chOff x="1524638" y="612250"/>
              <a:chExt cx="5772900" cy="121451"/>
            </a:xfrm>
          </p:grpSpPr>
          <p:cxnSp>
            <p:nvCxnSpPr>
              <p:cNvPr id="234" name="Google Shape;234;p23"/>
              <p:cNvCxnSpPr/>
              <p:nvPr/>
            </p:nvCxnSpPr>
            <p:spPr>
              <a:xfrm>
                <a:off x="1524829" y="733701"/>
                <a:ext cx="5772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5" name="Google Shape;235;p23"/>
              <p:cNvSpPr/>
              <p:nvPr/>
            </p:nvSpPr>
            <p:spPr>
              <a:xfrm>
                <a:off x="1524638" y="612250"/>
                <a:ext cx="5772900" cy="7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34" name="Google Shape;34;p5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5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37" name="Google Shape;37;p5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38;p5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5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40" name="Google Shape;40;p5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" name="Google Shape;41;p5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720000" y="1893077"/>
            <a:ext cx="29076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516400" y="1893077"/>
            <a:ext cx="29076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720000" y="2342125"/>
            <a:ext cx="29076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516400" y="2342125"/>
            <a:ext cx="29076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49" name="Google Shape;49;p6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6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52" name="Google Shape;52;p6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" name="Google Shape;53;p6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6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55" name="Google Shape;55;p6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56;p6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60" name="Google Shape;60;p7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1124550"/>
            <a:ext cx="5130900" cy="11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720000" y="2223150"/>
            <a:ext cx="5130900" cy="17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66" name="Google Shape;66;p8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71" name="Google Shape;71;p9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87" name="Google Shape;87;p13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3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90" name="Google Shape;90;p13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13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93" name="Google Shape;93;p13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" name="Google Shape;94;p13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83097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892679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83097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892679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83097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892679"/>
            <a:ext cx="734700" cy="62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20000" y="19976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419275" y="19976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118550" y="19976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720000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419275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118550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218" name="Google Shape;218;p22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22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221" name="Google Shape;221;p22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22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2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5" name="Google Shape;225;p22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74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054545" y="1451161"/>
            <a:ext cx="4505648" cy="19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 ANALYSIS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4569175" y="3471613"/>
            <a:ext cx="3476400" cy="422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Pranav Killedar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l="4724" t="8534" r="30201" b="8125"/>
          <a:stretch/>
        </p:blipFill>
        <p:spPr>
          <a:xfrm rot="5400000">
            <a:off x="630795" y="1103714"/>
            <a:ext cx="3472350" cy="2936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7"/>
          <p:cNvGrpSpPr/>
          <p:nvPr/>
        </p:nvGrpSpPr>
        <p:grpSpPr>
          <a:xfrm>
            <a:off x="4169834" y="835575"/>
            <a:ext cx="4275071" cy="121451"/>
            <a:chOff x="3903250" y="612250"/>
            <a:chExt cx="4525800" cy="121451"/>
          </a:xfrm>
        </p:grpSpPr>
        <p:cxnSp>
          <p:nvCxnSpPr>
            <p:cNvPr id="256" name="Google Shape;256;p27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7" name="Google Shape;257;p27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 rot="10800000" flipH="1">
            <a:off x="4169834" y="4186474"/>
            <a:ext cx="4275071" cy="121451"/>
            <a:chOff x="3903250" y="612250"/>
            <a:chExt cx="4525800" cy="121451"/>
          </a:xfrm>
        </p:grpSpPr>
        <p:cxnSp>
          <p:nvCxnSpPr>
            <p:cNvPr id="259" name="Google Shape;259;p27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27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0E96A7-7983-4DD6-FF53-D88029C4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21" y="1657008"/>
            <a:ext cx="3202410" cy="180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A602D35-740F-5B92-7D72-883240A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96900"/>
            <a:ext cx="7702550" cy="573088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D44A3F-15B9-0193-39B8-7A17E749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31" y="1260996"/>
            <a:ext cx="2499389" cy="1310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84568-5DB7-9BEA-02D8-81E9ECD8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39" y="1250334"/>
            <a:ext cx="1966130" cy="1310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0FAFB-8AA2-376E-1377-B9930A55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73" y="2641435"/>
            <a:ext cx="776545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C607345-A743-3E82-E157-30E88BBB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96900"/>
            <a:ext cx="7702550" cy="573088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890A9-5FD6-8094-16D9-8B5D3F8F402F}"/>
              </a:ext>
            </a:extLst>
          </p:cNvPr>
          <p:cNvSpPr txBox="1"/>
          <p:nvPr/>
        </p:nvSpPr>
        <p:spPr>
          <a:xfrm>
            <a:off x="2826169" y="1278674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and Lowest </a:t>
            </a: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0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ompetitors 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659F5-FB94-A0F0-9203-34448DEC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1787470"/>
            <a:ext cx="2315029" cy="1318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AC8652-94EF-48BE-D63D-F19AF836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3127618"/>
            <a:ext cx="2315029" cy="1318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382D1-98E4-29FB-327A-296DB6F2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15" y="1787470"/>
            <a:ext cx="2418016" cy="2680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B17555-8793-564A-A1B2-B19EF9EDF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92" y="1787470"/>
            <a:ext cx="2960039" cy="26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9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9">
            <a:extLst>
              <a:ext uri="{FF2B5EF4-FFF2-40B4-BE49-F238E27FC236}">
                <a16:creationId xmlns:a16="http://schemas.microsoft.com/office/drawing/2014/main" id="{33F6A402-CC52-3E08-B8CF-EBE44F64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56" y="944546"/>
            <a:ext cx="6988485" cy="465685"/>
          </a:xfrm>
        </p:spPr>
        <p:txBody>
          <a:bodyPr/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vs Ratings Analysis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6BCF-948D-F63B-2D63-DE1CC6B6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50" y="2312019"/>
            <a:ext cx="4810984" cy="2204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07CC2-F2C3-E077-906E-2314E90EAE1C}"/>
              </a:ext>
            </a:extLst>
          </p:cNvPr>
          <p:cNvSpPr txBox="1"/>
          <p:nvPr/>
        </p:nvSpPr>
        <p:spPr>
          <a:xfrm>
            <a:off x="1334427" y="1378918"/>
            <a:ext cx="64751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As per the current calculation if we issue a pivot chart for average price range vs ratings and number of restaurants suggested, we can see that most of them falls between 1.7 to 3.7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60FD644-F70F-58FC-E84E-48EAEF9144B7}"/>
              </a:ext>
            </a:extLst>
          </p:cNvPr>
          <p:cNvSpPr txBox="1">
            <a:spLocks/>
          </p:cNvSpPr>
          <p:nvPr/>
        </p:nvSpPr>
        <p:spPr>
          <a:xfrm>
            <a:off x="638947" y="473429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Zomato Restaurants :-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9A71D7A6-0D7A-5AF9-EC85-942A4733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626635"/>
            <a:ext cx="7702550" cy="573088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D45F9-0E96-37E8-5380-D4C0CE27A509}"/>
              </a:ext>
            </a:extLst>
          </p:cNvPr>
          <p:cNvSpPr txBox="1"/>
          <p:nvPr/>
        </p:nvSpPr>
        <p:spPr>
          <a:xfrm>
            <a:off x="2333856" y="1259197"/>
            <a:ext cx="469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en-GB" sz="20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hoice of Cuisines based on Ratings&gt;=4 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504C8-F2FD-54FA-2B14-2EAEFB40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89" y="1990581"/>
            <a:ext cx="5319221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3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B6E44FE4-EB43-1116-EE10-DAC0031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29992"/>
            <a:ext cx="7702550" cy="573088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60FE2-BA12-0045-6385-BF4C3A1D2164}"/>
              </a:ext>
            </a:extLst>
          </p:cNvPr>
          <p:cNvSpPr txBox="1"/>
          <p:nvPr/>
        </p:nvSpPr>
        <p:spPr>
          <a:xfrm>
            <a:off x="2663793" y="1105906"/>
            <a:ext cx="419792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000" b="1" u="sng" dirty="0">
                <a:latin typeface="Times New Roman" panose="02020603050405020304" pitchFamily="18" charset="0"/>
                <a:ea typeface="Arial" panose="020B0604020202020204" pitchFamily="34" charset="0"/>
              </a:rPr>
              <a:t>O</a:t>
            </a:r>
            <a:r>
              <a:rPr lang="en-GB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nline </a:t>
            </a:r>
            <a:r>
              <a:rPr lang="en-GB" sz="2000" b="1" u="sng" dirty="0">
                <a:latin typeface="Times New Roman" panose="02020603050405020304" pitchFamily="18" charset="0"/>
                <a:ea typeface="Arial" panose="020B0604020202020204" pitchFamily="34" charset="0"/>
              </a:rPr>
              <a:t>D</a:t>
            </a:r>
            <a:r>
              <a:rPr lang="en-GB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elivery and Table </a:t>
            </a:r>
            <a:r>
              <a:rPr lang="en-GB" sz="2000" b="1" u="sng" dirty="0">
                <a:latin typeface="Times New Roman" panose="02020603050405020304" pitchFamily="18" charset="0"/>
                <a:ea typeface="Arial" panose="020B0604020202020204" pitchFamily="34" charset="0"/>
              </a:rPr>
              <a:t>B</a:t>
            </a:r>
            <a:r>
              <a:rPr lang="en-GB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ooking :</a:t>
            </a:r>
            <a:endParaRPr lang="en-US" sz="2000" b="1" i="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2DC11-CD80-9655-8EE8-98AD4642AC6C}"/>
              </a:ext>
            </a:extLst>
          </p:cNvPr>
          <p:cNvSpPr txBox="1"/>
          <p:nvPr/>
        </p:nvSpPr>
        <p:spPr>
          <a:xfrm>
            <a:off x="1730459" y="1565631"/>
            <a:ext cx="58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need to provide Online Delivery and Table Booking to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response and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BF926-FF05-85AE-1495-6D409DD9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6" y="2237074"/>
            <a:ext cx="4299268" cy="109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212CC4-F9D1-8019-EF47-7F42FE89D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57" y="3381003"/>
            <a:ext cx="4439085" cy="10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B37E232F-ED51-4B80-58BC-EF99BF71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4" y="650240"/>
            <a:ext cx="7702550" cy="573088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82C6A-714B-0C52-A003-E15A7EDD8FE4}"/>
              </a:ext>
            </a:extLst>
          </p:cNvPr>
          <p:cNvSpPr txBox="1"/>
          <p:nvPr/>
        </p:nvSpPr>
        <p:spPr>
          <a:xfrm>
            <a:off x="1793719" y="1223328"/>
            <a:ext cx="55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Should the team keep the rate of cuisines higher :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1FC39-F31E-260E-D0D7-B5E7DE0C47F2}"/>
              </a:ext>
            </a:extLst>
          </p:cNvPr>
          <p:cNvSpPr txBox="1"/>
          <p:nvPr/>
        </p:nvSpPr>
        <p:spPr>
          <a:xfrm>
            <a:off x="1837441" y="1770171"/>
            <a:ext cx="54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</a:t>
            </a:r>
            <a:r>
              <a:rPr lang="en-GB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there is a positive correlation between higher rates and better votes and ratings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DD133-A611-4A96-5CC4-B8B9108E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78" y="2681781"/>
            <a:ext cx="5630244" cy="11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B0994A-B328-EBF1-D75A-A70273CC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7952"/>
            <a:ext cx="7704000" cy="572700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and Visualizations :-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08620-93C6-3B3E-F019-12A0C458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66176"/>
            <a:ext cx="7704000" cy="32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80AA4C-2248-F602-83A1-31A8BA87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2297-8085-58C3-0670-CF8605821F38}"/>
              </a:ext>
            </a:extLst>
          </p:cNvPr>
          <p:cNvSpPr txBox="1"/>
          <p:nvPr/>
        </p:nvSpPr>
        <p:spPr>
          <a:xfrm>
            <a:off x="1167161" y="1170125"/>
            <a:ext cx="6809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enables users to assess country-wise ratings relative to the number of restaurants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slicers allow users to view the establishment of restaurants year-wise.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Utilizing slicer features, users can explore the average rating of each country directly from the dashboard.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dropdown menu facilitates the examination of average prices for two, categorized by restaurant and currency, enhancing understanding of pricing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provides insights into the relationship between pricing and ratings.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1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FCDA1-B661-1852-FAC0-117EA8DE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90454"/>
            <a:ext cx="7704000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9242-90D4-A617-74B7-A6A85259F82D}"/>
              </a:ext>
            </a:extLst>
          </p:cNvPr>
          <p:cNvSpPr txBox="1"/>
          <p:nvPr/>
        </p:nvSpPr>
        <p:spPr>
          <a:xfrm>
            <a:off x="1107688" y="1063154"/>
            <a:ext cx="692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Holistic Approach: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Zomato offers a comprehensive solution for restaurant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Manages orders, tracks inventory, and simplifies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insights from customer feedback and sales for informed choices.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Stronger Customer Relationships: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Analyzes feedback to improve interactions and foster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Restaurant Owners: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Equips them with the tools to optimize their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of Dining: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Zomato exemplifies the positive impact of technology on the restaurant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96067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719999" y="6866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</a:t>
            </a:r>
            <a:endParaRPr dirty="0"/>
          </a:p>
        </p:txBody>
      </p:sp>
      <p:sp>
        <p:nvSpPr>
          <p:cNvPr id="269" name="Google Shape;269;p28"/>
          <p:cNvSpPr txBox="1"/>
          <p:nvPr/>
        </p:nvSpPr>
        <p:spPr>
          <a:xfrm>
            <a:off x="1706885" y="1259335"/>
            <a:ext cx="5730227" cy="291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vibrant tapestry of global gastronomy, Zomato stands as a pioneer, reshaping how people indulge in the world of flavors. A trusted ally to both diners and restaurateurs, our journey has been one of continuous </a:t>
            </a:r>
            <a:r>
              <a:rPr lang="en-US" sz="1800" b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innovation,</a:t>
            </a: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become a trusted partner for both diners and restaurateurs.</a:t>
            </a:r>
            <a:r>
              <a:rPr lang="en-US" sz="1800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Today, we unveil a new chapter in our story—a quest for expansion. With a vast network of restaurants and a loyal following, we embark on the exciting mission of opening more restaurants to elevate our platform's offerings.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37485-D845-C720-D2DD-04BC3860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05" y="3663554"/>
            <a:ext cx="1673793" cy="84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7EFD-C262-A637-7C1F-727824B5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94069"/>
            <a:ext cx="7704000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B13F6-61FA-8E4A-AFD6-21A6CE4B0FAC}"/>
              </a:ext>
            </a:extLst>
          </p:cNvPr>
          <p:cNvSpPr txBox="1"/>
          <p:nvPr/>
        </p:nvSpPr>
        <p:spPr>
          <a:xfrm>
            <a:off x="1977483" y="1501697"/>
            <a:ext cx="533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Zomato, a leading online food delivery and restaurant discovery platform, is seeking to expand its operations and open more restaurants in various regions. As a consultant data analyst, your task is to develop strategies and suggestions for the company's expansion plans.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2E434-C95F-011B-14C3-613F6FE3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10" y="3140982"/>
            <a:ext cx="2259489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:-</a:t>
            </a:r>
            <a:endParaRPr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subTitle" idx="1"/>
          </p:nvPr>
        </p:nvSpPr>
        <p:spPr>
          <a:xfrm>
            <a:off x="1501141" y="1365772"/>
            <a:ext cx="6141718" cy="1890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Expansion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 of Offerings</a:t>
            </a:r>
            <a:endParaRPr lang="en-IN" sz="1800" b="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Engagement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Partnerships</a:t>
            </a:r>
            <a:endParaRPr lang="en-IN" sz="1800" b="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Leadership</a:t>
            </a:r>
            <a:endParaRPr lang="en-IN" sz="1800" b="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Market Trends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Growth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32FDB-1028-6D02-530D-7FF9DD55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38" y="3256155"/>
            <a:ext cx="2364062" cy="1182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638224" y="394162"/>
            <a:ext cx="5130900" cy="11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Zomato Works ?</a:t>
            </a:r>
            <a:endParaRPr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576817" y="1673838"/>
            <a:ext cx="5020871" cy="17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customer places an order at a restaurant.</a:t>
            </a:r>
          </a:p>
          <a:p>
            <a:pPr marL="15240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restaurant accepts the order and starts preparing the food.</a:t>
            </a:r>
          </a:p>
          <a:p>
            <a:pPr marL="15240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Zomato assigns a delivery partner to pick up the food.</a:t>
            </a:r>
          </a:p>
          <a:p>
            <a:pPr marL="15240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delivery partner picks up the food from the restaurant and delivers it to the customer.</a:t>
            </a:r>
          </a:p>
        </p:txBody>
      </p:sp>
      <p:grpSp>
        <p:nvGrpSpPr>
          <p:cNvPr id="293" name="Google Shape;293;p30"/>
          <p:cNvGrpSpPr/>
          <p:nvPr/>
        </p:nvGrpSpPr>
        <p:grpSpPr>
          <a:xfrm>
            <a:off x="720000" y="622475"/>
            <a:ext cx="5130899" cy="121451"/>
            <a:chOff x="3903250" y="612250"/>
            <a:chExt cx="4525800" cy="121451"/>
          </a:xfrm>
        </p:grpSpPr>
        <p:cxnSp>
          <p:nvCxnSpPr>
            <p:cNvPr id="294" name="Google Shape;294;p30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" name="Google Shape;295;p30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 rot="10800000">
            <a:off x="720000" y="4399550"/>
            <a:ext cx="5130899" cy="121451"/>
            <a:chOff x="3903250" y="612250"/>
            <a:chExt cx="4525800" cy="121451"/>
          </a:xfrm>
        </p:grpSpPr>
        <p:cxnSp>
          <p:nvCxnSpPr>
            <p:cNvPr id="297" name="Google Shape;297;p30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30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l="4724" t="8535" r="21805" b="22351"/>
          <a:stretch/>
        </p:blipFill>
        <p:spPr>
          <a:xfrm rot="5400000">
            <a:off x="5251351" y="1354975"/>
            <a:ext cx="3920225" cy="24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D0946-5C07-EDA5-627D-E361C35F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64" y="1102450"/>
            <a:ext cx="3002597" cy="2938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>
          <a:extLst>
            <a:ext uri="{FF2B5EF4-FFF2-40B4-BE49-F238E27FC236}">
              <a16:creationId xmlns:a16="http://schemas.microsoft.com/office/drawing/2014/main" id="{3F9835AC-6A5E-549A-F8EB-EF5BEB4F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>
            <a:extLst>
              <a:ext uri="{FF2B5EF4-FFF2-40B4-BE49-F238E27FC236}">
                <a16:creationId xmlns:a16="http://schemas.microsoft.com/office/drawing/2014/main" id="{2D5F2B39-9BDC-08FE-DB63-84EEE3BBB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Google Shape;281;p29">
            <a:extLst>
              <a:ext uri="{FF2B5EF4-FFF2-40B4-BE49-F238E27FC236}">
                <a16:creationId xmlns:a16="http://schemas.microsoft.com/office/drawing/2014/main" id="{5DB59987-33D9-A348-40CE-DEA3E769F5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0158" y="1071200"/>
            <a:ext cx="56836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encompasses 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columns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essential information such as restaurant ID, country code, longitude, and latitude.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Spans across 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different countries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the international presence of Zomato's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grand total of 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9,551 restaurants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included in the dataset, offering a comprehensive view of Zomato's global culinary landscape.</a:t>
            </a:r>
          </a:p>
          <a:p>
            <a:pPr marL="0" indent="0" algn="just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70224-F7EE-4C8C-C1FE-5E2051EB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27" y="3499600"/>
            <a:ext cx="7129346" cy="10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F7DD-7BB9-C456-5307-5D80D20E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1E1125E-C613-2965-482A-83AB0B6D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75" y="1471291"/>
            <a:ext cx="6072117" cy="1118018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Summary: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 Name Extraction: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/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the VLOOKUP function to map country codes to their respective names, enhancing the interpretability of the dataset.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Transformation: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/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years from the complete date information, providing a clearer temporal dimension for analysis.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 Range Grouping: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/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the GROUP BY function to categorize and group restaurants based on their ratings into meaningful ranges. This allows for a more concise and insightful exploration of the data.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oup of food on a table&#10;&#10;Description automatically generated">
            <a:extLst>
              <a:ext uri="{FF2B5EF4-FFF2-40B4-BE49-F238E27FC236}">
                <a16:creationId xmlns:a16="http://schemas.microsoft.com/office/drawing/2014/main" id="{D7D4C382-77D4-51B9-230E-F1F29F71D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13390" b="1"/>
          <a:stretch/>
        </p:blipFill>
        <p:spPr>
          <a:xfrm>
            <a:off x="6713034" y="121169"/>
            <a:ext cx="2294363" cy="2508398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3009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35C41-CB08-356A-5D5B-6AB8F39A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:-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8EC04-50F0-4AE1-E2D4-F9A433E62A7C}"/>
              </a:ext>
            </a:extLst>
          </p:cNvPr>
          <p:cNvSpPr txBox="1"/>
          <p:nvPr/>
        </p:nvSpPr>
        <p:spPr>
          <a:xfrm>
            <a:off x="1713571" y="1445189"/>
            <a:ext cx="57168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functions like TRIM, CLEAN, and Remove Duplicates to ensure data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Enrichment: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the dataset with additional variables using VLOOKUP to cross-reference external data sources. Also extract the Years from the Date for year wise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Analysis: </a:t>
            </a: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 for summarizing key metrics and identifying different trends and patterns in the restaurants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dynamic charts and dashboards for data representation, enabling interactive data exploration.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3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A3E6C-8665-814C-321C-89EA175A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6DC74B-0B1C-7E2E-2EB5-602B1DB2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42029"/>
            <a:ext cx="7704000" cy="572700"/>
          </a:xfrm>
        </p:spPr>
        <p:txBody>
          <a:bodyPr/>
          <a:lstStyle/>
          <a:p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Restaurants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br>
              <a:rPr lang="en-IN" b="1" dirty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277B02-0EB8-F1DE-3C28-B02BA983AEA4}"/>
              </a:ext>
            </a:extLst>
          </p:cNvPr>
          <p:cNvSpPr txBox="1"/>
          <p:nvPr/>
        </p:nvSpPr>
        <p:spPr>
          <a:xfrm>
            <a:off x="1531434" y="1393149"/>
            <a:ext cx="608113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restaurant opening ideas: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consider mainly four factors to suggest countries where we can open new restaurants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of Restaurants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tings of Restaurants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Rating For Online Delivery Availability 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Rating For Table Booking Availability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t Pot Restaurant Social Media Strategy by Slidesgo">
  <a:themeElements>
    <a:clrScheme name="Simple Light">
      <a:dk1>
        <a:srgbClr val="191919"/>
      </a:dk1>
      <a:lt1>
        <a:srgbClr val="F0EADE"/>
      </a:lt1>
      <a:dk2>
        <a:srgbClr val="6B523F"/>
      </a:dk2>
      <a:lt2>
        <a:srgbClr val="9B250B"/>
      </a:lt2>
      <a:accent1>
        <a:srgbClr val="F09A1B"/>
      </a:accent1>
      <a:accent2>
        <a:srgbClr val="FB8D63"/>
      </a:accent2>
      <a:accent3>
        <a:srgbClr val="A8C03F"/>
      </a:accent3>
      <a:accent4>
        <a:srgbClr val="447F00"/>
      </a:accent4>
      <a:accent5>
        <a:srgbClr val="006115"/>
      </a:accent5>
      <a:accent6>
        <a:srgbClr val="7BA1FA"/>
      </a:accent6>
      <a:hlink>
        <a:srgbClr val="6B5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830</Words>
  <Application>Microsoft Office PowerPoint</Application>
  <PresentationFormat>On-screen Show (16:9)</PresentationFormat>
  <Paragraphs>72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Nunito Light</vt:lpstr>
      <vt:lpstr>Albert Sans Medium</vt:lpstr>
      <vt:lpstr>Miriam Libre</vt:lpstr>
      <vt:lpstr>Times New Roman</vt:lpstr>
      <vt:lpstr>Raleway</vt:lpstr>
      <vt:lpstr>Bebas Neue</vt:lpstr>
      <vt:lpstr>Hot Pot Restaurant Social Media Strategy by Slidesgo</vt:lpstr>
      <vt:lpstr>ZOMATO RESTAURANT ANALYSIS</vt:lpstr>
      <vt:lpstr>Introduction :-</vt:lpstr>
      <vt:lpstr>Problem Statement :-</vt:lpstr>
      <vt:lpstr>Objective :-</vt:lpstr>
      <vt:lpstr>How Zomato Works ?</vt:lpstr>
      <vt:lpstr>Data Overview :-</vt:lpstr>
      <vt:lpstr>Data Pre-processing</vt:lpstr>
      <vt:lpstr>Methodology :- </vt:lpstr>
      <vt:lpstr>Analysis of Zomato Restaurants :- </vt:lpstr>
      <vt:lpstr>Analysis of Zomato Restaurants :- </vt:lpstr>
      <vt:lpstr>Analysis of Zomato Restaurants :- </vt:lpstr>
      <vt:lpstr>Expenditure vs Ratings Analysis :</vt:lpstr>
      <vt:lpstr>Analysis of Zomato Restaurants :- </vt:lpstr>
      <vt:lpstr>Analysis of Zomato Restaurants :- </vt:lpstr>
      <vt:lpstr>Analysis of Zomato Restaurants :- </vt:lpstr>
      <vt:lpstr>Dashboard and Visualizations :-</vt:lpstr>
      <vt:lpstr>Key Visualizations</vt:lpstr>
      <vt:lpstr>Conclusion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ANALYSIS</dc:title>
  <dc:creator>Pranav Killedar</dc:creator>
  <cp:lastModifiedBy>Pranav Killedar</cp:lastModifiedBy>
  <cp:revision>34</cp:revision>
  <dcterms:modified xsi:type="dcterms:W3CDTF">2024-03-21T08:20:19Z</dcterms:modified>
</cp:coreProperties>
</file>