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7"/>
  </p:notesMasterIdLst>
  <p:sldIdLst>
    <p:sldId id="256" r:id="rId2"/>
    <p:sldId id="285" r:id="rId3"/>
    <p:sldId id="328" r:id="rId4"/>
    <p:sldId id="336" r:id="rId5"/>
    <p:sldId id="329" r:id="rId6"/>
    <p:sldId id="331" r:id="rId7"/>
    <p:sldId id="332" r:id="rId8"/>
    <p:sldId id="333" r:id="rId9"/>
    <p:sldId id="337" r:id="rId10"/>
    <p:sldId id="338" r:id="rId11"/>
    <p:sldId id="339" r:id="rId12"/>
    <p:sldId id="340" r:id="rId13"/>
    <p:sldId id="344" r:id="rId14"/>
    <p:sldId id="342" r:id="rId15"/>
    <p:sldId id="343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1" r:id="rId31"/>
    <p:sldId id="363" r:id="rId32"/>
    <p:sldId id="365" r:id="rId33"/>
    <p:sldId id="366" r:id="rId34"/>
    <p:sldId id="367" r:id="rId35"/>
    <p:sldId id="368" r:id="rId3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946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pPr/>
              <a:t>28-04-2023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5F12E-1E87-4B1A-A947-DBF022AF93C8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dirty="0" smtClean="0"/>
              <a:t>Dr. B </a:t>
            </a:r>
            <a:r>
              <a:rPr lang="en-US" dirty="0" err="1" smtClean="0"/>
              <a:t>Sathis</a:t>
            </a:r>
            <a:r>
              <a:rPr lang="en-US" dirty="0" smtClean="0"/>
              <a:t> Kumar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73A9F-3EAC-4347-B865-CDC9AD438DD1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5727-0AAB-4D1A-BCCF-2C5F8D400B69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E9B06-8CAF-47A1-98E8-D0DEFE91BD99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6C00-2141-4DE3-93A2-AE8DF0305A8C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725BD-EAB6-44E1-9559-FDE7E669CA7F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CA8A-4212-4A2B-BA3D-8C8DCA382C7F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8C3A-91D1-4689-BE52-489814C7014B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6FFA-DD3A-44CD-832C-54EEAFAF22B1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93FD9-D8FC-4057-8980-901DCF8D4B58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83D8-D646-43BE-8CB5-3BCA23A1F3B7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Dr. B Sathis Kumar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9DF4238E-6F86-4843-8AD3-C5FD56701C9B}" type="datetime1">
              <a:rPr lang="en-US" smtClean="0"/>
              <a:pPr/>
              <a:t>4/28/2023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Dr. B Sathis Kumar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514350"/>
            <a:ext cx="4724400" cy="1946269"/>
          </a:xfrm>
        </p:spPr>
        <p:txBody>
          <a:bodyPr>
            <a:normAutofit/>
          </a:bodyPr>
          <a:lstStyle/>
          <a:p>
            <a:r>
              <a:rPr lang="en-IN" dirty="0" smtClean="0"/>
              <a:t>Data structures and Algorithm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647950"/>
            <a:ext cx="4724400" cy="1905000"/>
          </a:xfrm>
        </p:spPr>
        <p:txBody>
          <a:bodyPr>
            <a:normAutofit/>
          </a:bodyPr>
          <a:lstStyle/>
          <a:p>
            <a:r>
              <a:rPr lang="en-IN" smtClean="0"/>
              <a:t>Queues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>
                <a:solidFill>
                  <a:schemeClr val="tx2"/>
                </a:solidFill>
              </a:rPr>
              <a:t>Dr. </a:t>
            </a:r>
            <a:r>
              <a:rPr lang="en-IN" dirty="0" err="1" smtClean="0">
                <a:solidFill>
                  <a:schemeClr val="tx2"/>
                </a:solidFill>
              </a:rPr>
              <a:t>R.Preeth</a:t>
            </a:r>
            <a:r>
              <a:rPr lang="en-IN" dirty="0" smtClean="0">
                <a:solidFill>
                  <a:schemeClr val="tx2"/>
                </a:solidFill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Array based implementation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8958"/>
          </a:xfrm>
        </p:spPr>
        <p:txBody>
          <a:bodyPr>
            <a:normAutofit fontScale="70000" lnSpcReduction="20000"/>
          </a:bodyPr>
          <a:lstStyle/>
          <a:p>
            <a:r>
              <a:rPr lang="en-IN" sz="2900" dirty="0" err="1" smtClean="0"/>
              <a:t>Enqueue</a:t>
            </a:r>
            <a:r>
              <a:rPr lang="en-IN" sz="2900" dirty="0" smtClean="0"/>
              <a:t>(</a:t>
            </a:r>
            <a:r>
              <a:rPr lang="en-IN" sz="2900" dirty="0" err="1" smtClean="0"/>
              <a:t>obj</a:t>
            </a:r>
            <a:r>
              <a:rPr lang="en-IN" sz="2900" dirty="0" smtClean="0"/>
              <a:t>): If </a:t>
            </a:r>
            <a:r>
              <a:rPr lang="en-IN" sz="2900" i="1" dirty="0" smtClean="0"/>
              <a:t>rear &lt; N </a:t>
            </a:r>
            <a:r>
              <a:rPr lang="en-IN" sz="2900" dirty="0" smtClean="0"/>
              <a:t>, it indicates that the array is not full </a:t>
            </a:r>
            <a:r>
              <a:rPr lang="en-IN" sz="2900" dirty="0"/>
              <a:t>then, increment </a:t>
            </a:r>
            <a:r>
              <a:rPr lang="en-IN" sz="2900" i="1" dirty="0"/>
              <a:t>rear</a:t>
            </a:r>
            <a:r>
              <a:rPr lang="en-IN" sz="2900" dirty="0"/>
              <a:t> by </a:t>
            </a:r>
            <a:r>
              <a:rPr lang="en-IN" sz="2900" i="1" dirty="0"/>
              <a:t>1</a:t>
            </a:r>
          </a:p>
          <a:p>
            <a:pPr marL="45720" indent="0">
              <a:buNone/>
            </a:pPr>
            <a:r>
              <a:rPr lang="en-IN" sz="2900" dirty="0" smtClean="0"/>
              <a:t>    and  store the element at </a:t>
            </a:r>
            <a:r>
              <a:rPr lang="en-IN" sz="2900" i="1" dirty="0" smtClean="0"/>
              <a:t>Q[rear]</a:t>
            </a:r>
            <a:r>
              <a:rPr lang="en-IN" sz="2900" dirty="0" smtClean="0"/>
              <a:t> </a:t>
            </a:r>
          </a:p>
          <a:p>
            <a:pPr marL="45720" indent="0">
              <a:buNone/>
            </a:pPr>
            <a:endParaRPr lang="en-US" sz="2900" dirty="0" smtClean="0"/>
          </a:p>
          <a:p>
            <a:r>
              <a:rPr lang="en-IN" sz="2900" dirty="0" err="1" smtClean="0"/>
              <a:t>Enqueue</a:t>
            </a:r>
            <a:r>
              <a:rPr lang="en-IN" sz="2900" dirty="0" smtClean="0"/>
              <a:t>(</a:t>
            </a:r>
            <a:r>
              <a:rPr lang="en-IN" sz="2900" dirty="0" err="1" smtClean="0"/>
              <a:t>obj</a:t>
            </a:r>
            <a:r>
              <a:rPr lang="en-IN" sz="2900" dirty="0" smtClean="0"/>
              <a:t>): If </a:t>
            </a:r>
            <a:r>
              <a:rPr lang="en-IN" sz="2900" i="1" dirty="0" smtClean="0"/>
              <a:t>rear == N, </a:t>
            </a:r>
            <a:r>
              <a:rPr lang="en-IN" sz="2900" dirty="0" smtClean="0"/>
              <a:t>then the array is full</a:t>
            </a:r>
            <a:r>
              <a:rPr lang="en-US" sz="2900" dirty="0" smtClean="0"/>
              <a:t> and is said as queue overflow condition</a:t>
            </a:r>
            <a:endParaRPr lang="en-US" sz="2900" b="1" i="1" dirty="0" smtClean="0"/>
          </a:p>
          <a:p>
            <a:pPr>
              <a:buNone/>
            </a:pPr>
            <a:endParaRPr lang="en-US" sz="2900" dirty="0" smtClean="0"/>
          </a:p>
          <a:p>
            <a:r>
              <a:rPr lang="en-US" sz="2900" dirty="0" err="1" smtClean="0"/>
              <a:t>Deq</a:t>
            </a:r>
            <a:r>
              <a:rPr lang="en-IN" sz="2900" dirty="0" err="1" smtClean="0"/>
              <a:t>ueue</a:t>
            </a:r>
            <a:r>
              <a:rPr lang="en-IN" sz="2900" dirty="0" smtClean="0"/>
              <a:t>(): The element at </a:t>
            </a:r>
            <a:r>
              <a:rPr lang="en-IN" sz="2900" i="1" dirty="0" smtClean="0"/>
              <a:t>Q[front]</a:t>
            </a:r>
            <a:r>
              <a:rPr lang="en-IN" sz="2900" dirty="0" smtClean="0"/>
              <a:t> will be deleted, if </a:t>
            </a:r>
            <a:r>
              <a:rPr lang="en-IN" sz="2900" i="1" dirty="0" smtClean="0"/>
              <a:t>rear</a:t>
            </a:r>
            <a:r>
              <a:rPr lang="en-IN" sz="2900" dirty="0" smtClean="0"/>
              <a:t> &gt; 0 (i.e., the queue should have </a:t>
            </a:r>
            <a:r>
              <a:rPr lang="en-IN" sz="2900" dirty="0" err="1" smtClean="0"/>
              <a:t>atleast</a:t>
            </a:r>
            <a:r>
              <a:rPr lang="en-IN" sz="2900" dirty="0" smtClean="0"/>
              <a:t> one element in it)</a:t>
            </a:r>
          </a:p>
          <a:p>
            <a:endParaRPr lang="en-IN" sz="29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Array based implementation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Front</a:t>
            </a:r>
            <a:r>
              <a:rPr lang="en-US" dirty="0" smtClean="0"/>
              <a:t>(): Returns the reference to the front element in the queue(</a:t>
            </a:r>
            <a:r>
              <a:rPr lang="en-IN" dirty="0" smtClean="0"/>
              <a:t> i.e., </a:t>
            </a:r>
            <a:r>
              <a:rPr lang="en-IN" i="1" dirty="0" smtClean="0"/>
              <a:t>Q[front]</a:t>
            </a:r>
            <a:r>
              <a:rPr lang="en-IN" dirty="0" smtClean="0"/>
              <a:t> if queue is not empty)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i="1" dirty="0" smtClean="0"/>
              <a:t>Time Complexity:</a:t>
            </a:r>
          </a:p>
          <a:p>
            <a:pPr lvl="1"/>
            <a:r>
              <a:rPr lang="en-US" sz="2000" dirty="0" err="1" smtClean="0"/>
              <a:t>Enqueue</a:t>
            </a:r>
            <a:r>
              <a:rPr lang="en-US" sz="2000" dirty="0" smtClean="0"/>
              <a:t>(Insertion): O(1)</a:t>
            </a:r>
          </a:p>
          <a:p>
            <a:pPr lvl="1"/>
            <a:r>
              <a:rPr lang="en-US" sz="2000" dirty="0" err="1" smtClean="0"/>
              <a:t>Dequeue</a:t>
            </a:r>
            <a:r>
              <a:rPr lang="en-US" sz="2000" dirty="0" smtClean="0"/>
              <a:t>(Deletion):O(1)</a:t>
            </a:r>
          </a:p>
          <a:p>
            <a:pPr lvl="1"/>
            <a:r>
              <a:rPr lang="en-US" sz="2000" dirty="0" err="1" smtClean="0"/>
              <a:t>Dequeue</a:t>
            </a:r>
            <a:r>
              <a:rPr lang="en-US" sz="2000" dirty="0" smtClean="0"/>
              <a:t>(Deletion):O(n) { Array implementation of Queue in efficient manner}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sz="2200" dirty="0" smtClean="0"/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Isempty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14327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/>
              <a:t># define Q[N]</a:t>
            </a:r>
          </a:p>
          <a:p>
            <a:pPr lvl="1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front = rear=-1;</a:t>
            </a:r>
          </a:p>
          <a:p>
            <a:pPr lvl="1"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Isempty</a:t>
            </a:r>
            <a:r>
              <a:rPr lang="en-US" sz="2000" dirty="0" smtClean="0"/>
              <a:t> ()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If(rear==-1 &amp;&amp; front== -1)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	return true</a:t>
            </a:r>
          </a:p>
          <a:p>
            <a:pPr lvl="1">
              <a:buNone/>
            </a:pPr>
            <a:r>
              <a:rPr lang="en-US" sz="2000" dirty="0" smtClean="0"/>
              <a:t>else</a:t>
            </a:r>
          </a:p>
          <a:p>
            <a:pPr lvl="1">
              <a:buNone/>
            </a:pPr>
            <a:r>
              <a:rPr lang="en-US" sz="2000" dirty="0" smtClean="0"/>
              <a:t> 	return false;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Enqueue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x 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14327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enqueue</a:t>
            </a:r>
            <a:r>
              <a:rPr lang="en-US" sz="2000" dirty="0" smtClean="0"/>
              <a:t> (</a:t>
            </a:r>
            <a:r>
              <a:rPr lang="en-US" sz="2000" dirty="0" err="1" smtClean="0"/>
              <a:t>int</a:t>
            </a:r>
            <a:r>
              <a:rPr lang="en-US" sz="2000" dirty="0" smtClean="0"/>
              <a:t> x)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If(rear==N-1)</a:t>
            </a:r>
          </a:p>
          <a:p>
            <a:pPr lvl="1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(“Overflow”);</a:t>
            </a:r>
          </a:p>
          <a:p>
            <a:pPr lvl="1">
              <a:buNone/>
            </a:pPr>
            <a:r>
              <a:rPr lang="en-US" sz="2000" dirty="0" smtClean="0"/>
              <a:t>else if(front==-1&amp;&amp;rear==-1)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Front=rear=0;</a:t>
            </a:r>
          </a:p>
          <a:p>
            <a:pPr lvl="1">
              <a:buNone/>
            </a:pPr>
            <a:r>
              <a:rPr lang="en-US" sz="2000" dirty="0" smtClean="0"/>
              <a:t>Q[rear]=x; 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Enqueue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x)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14327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/>
              <a:t>else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rear++;</a:t>
            </a:r>
          </a:p>
          <a:p>
            <a:pPr lvl="1">
              <a:buNone/>
            </a:pPr>
            <a:r>
              <a:rPr lang="en-US" sz="2000" dirty="0" smtClean="0"/>
              <a:t>Q[rear]=x;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Dequeue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143272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US" sz="2000" dirty="0" smtClean="0"/>
              <a:t>void </a:t>
            </a:r>
            <a:r>
              <a:rPr lang="en-US" sz="2000" dirty="0" err="1" smtClean="0"/>
              <a:t>dequeue</a:t>
            </a:r>
            <a:r>
              <a:rPr lang="en-US" sz="2000" dirty="0" smtClean="0"/>
              <a:t>()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if(rear==-1 ||front&gt;rear)</a:t>
            </a:r>
          </a:p>
          <a:p>
            <a:pPr lvl="1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(“Underflow”)</a:t>
            </a:r>
          </a:p>
          <a:p>
            <a:pPr lvl="1">
              <a:buNone/>
            </a:pPr>
            <a:r>
              <a:rPr lang="en-US" sz="2000" dirty="0" smtClean="0"/>
              <a:t>else </a:t>
            </a:r>
          </a:p>
          <a:p>
            <a:pPr lvl="1">
              <a:buNone/>
            </a:pPr>
            <a:r>
              <a:rPr lang="en-US" sz="2000" dirty="0" smtClean="0"/>
              <a:t>{</a:t>
            </a:r>
          </a:p>
          <a:p>
            <a:pPr lvl="1">
              <a:buNone/>
            </a:pPr>
            <a:r>
              <a:rPr lang="en-US" sz="2000" dirty="0" smtClean="0"/>
              <a:t>element=Q[front];</a:t>
            </a:r>
          </a:p>
          <a:p>
            <a:pPr lvl="1">
              <a:buNone/>
            </a:pPr>
            <a:r>
              <a:rPr lang="en-US" sz="2000" dirty="0" err="1" smtClean="0"/>
              <a:t>printf</a:t>
            </a:r>
            <a:r>
              <a:rPr lang="en-US" sz="2000" dirty="0" smtClean="0"/>
              <a:t>(Element);</a:t>
            </a:r>
          </a:p>
          <a:p>
            <a:pPr lvl="1">
              <a:buNone/>
            </a:pPr>
            <a:r>
              <a:rPr lang="en-US" sz="2000" dirty="0" smtClean="0"/>
              <a:t>front++;</a:t>
            </a:r>
          </a:p>
          <a:p>
            <a:pPr lvl="1"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endParaRPr lang="en-US" sz="22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Queue: 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US" dirty="0" smtClean="0"/>
              <a:t>Sample Illustration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The queue grows towards the right from the left</a:t>
            </a:r>
          </a:p>
          <a:p>
            <a:r>
              <a:rPr lang="en-US" dirty="0" smtClean="0"/>
              <a:t>Two indices namely </a:t>
            </a:r>
            <a:r>
              <a:rPr lang="en-US" i="1" dirty="0" smtClean="0"/>
              <a:t>front</a:t>
            </a:r>
            <a:r>
              <a:rPr lang="en-US" dirty="0" smtClean="0"/>
              <a:t> and </a:t>
            </a:r>
            <a:r>
              <a:rPr lang="en-US" i="1" dirty="0" smtClean="0"/>
              <a:t>rear</a:t>
            </a:r>
            <a:r>
              <a:rPr lang="en-US" dirty="0" smtClean="0"/>
              <a:t> are used to traverse the elements.</a:t>
            </a:r>
          </a:p>
          <a:p>
            <a:r>
              <a:rPr lang="en-US" dirty="0" smtClean="0"/>
              <a:t>Consider a example of queue with size N=5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714494"/>
            <a:ext cx="5286373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Queue: 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(5)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enqueue</a:t>
            </a:r>
            <a:r>
              <a:rPr lang="en-US" dirty="0" smtClean="0"/>
              <a:t>(3)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enqueue</a:t>
            </a:r>
            <a:r>
              <a:rPr lang="en-US" dirty="0" smtClean="0"/>
              <a:t>(10)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1785932"/>
            <a:ext cx="4362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928940"/>
            <a:ext cx="4362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4000510"/>
            <a:ext cx="4362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Queue: 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Output:5</a:t>
            </a:r>
          </a:p>
          <a:p>
            <a:r>
              <a:rPr lang="en-US" dirty="0" err="1" smtClean="0"/>
              <a:t>enqueue</a:t>
            </a:r>
            <a:r>
              <a:rPr lang="en-US" dirty="0" smtClean="0"/>
              <a:t>(7)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714494"/>
            <a:ext cx="4362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3143254"/>
            <a:ext cx="43624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Queue: 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Dequeue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r>
              <a:rPr lang="en-US" dirty="0" smtClean="0"/>
              <a:t>Output:3</a:t>
            </a:r>
          </a:p>
          <a:p>
            <a:r>
              <a:rPr lang="en-US" dirty="0" smtClean="0"/>
              <a:t>After performing the </a:t>
            </a:r>
            <a:r>
              <a:rPr lang="en-US" dirty="0" err="1" smtClean="0"/>
              <a:t>dequeue</a:t>
            </a:r>
            <a:r>
              <a:rPr lang="en-US" dirty="0" smtClean="0"/>
              <a:t> operation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7554" y="1785932"/>
            <a:ext cx="43624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143254"/>
            <a:ext cx="43624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116" y="1"/>
            <a:ext cx="5553084" cy="1428741"/>
          </a:xfrm>
        </p:spPr>
        <p:txBody>
          <a:bodyPr>
            <a:noAutofit/>
          </a:bodyPr>
          <a:lstStyle/>
          <a:p>
            <a:r>
              <a:rPr lang="en-IN" b="1" dirty="0" smtClean="0"/>
              <a:t>Queues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476884" cy="292227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Queue is a container of objects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First-in first-out principle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Line of people waiting to reserve a ticket in railway reservation counter</a:t>
            </a:r>
          </a:p>
          <a:p>
            <a:endParaRPr lang="en-US" sz="2200" dirty="0" smtClean="0"/>
          </a:p>
          <a:p>
            <a:r>
              <a:rPr lang="en-US" sz="2200" dirty="0" smtClean="0"/>
              <a:t>Elements enter the queue at the </a:t>
            </a:r>
            <a:r>
              <a:rPr lang="en-US" sz="2200" b="1" i="1" dirty="0" smtClean="0"/>
              <a:t>rear</a:t>
            </a:r>
            <a:r>
              <a:rPr lang="en-US" sz="2200" dirty="0" smtClean="0"/>
              <a:t> and remover from the </a:t>
            </a:r>
            <a:r>
              <a:rPr lang="en-US" sz="2200" b="1" i="1" dirty="0" smtClean="0"/>
              <a:t>front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Queue: Example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(2):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Now, rear == N-1, So the queue is full (i.e., Overflow)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1714494"/>
            <a:ext cx="4362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3500444"/>
            <a:ext cx="43624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Linear data structure in which the operations are based on  FIFO(First In-First Out)</a:t>
            </a:r>
          </a:p>
          <a:p>
            <a:endParaRPr lang="en-US" dirty="0" smtClean="0"/>
          </a:p>
          <a:p>
            <a:r>
              <a:rPr lang="en-US" dirty="0" smtClean="0"/>
              <a:t>It is also called as Ring buffer</a:t>
            </a:r>
          </a:p>
          <a:p>
            <a:endParaRPr lang="en-US" dirty="0" smtClean="0"/>
          </a:p>
          <a:p>
            <a:r>
              <a:rPr lang="en-IN" dirty="0" smtClean="0"/>
              <a:t>Instead of ending the queue at the last position, it again starts from the first position after the last, hence making the queue behave like a circular data structure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dirty="0" smtClean="0"/>
              <a:t>The circular queue was devised to limit the memory wastage of the linear queue</a:t>
            </a:r>
          </a:p>
          <a:p>
            <a:endParaRPr lang="en-IN" dirty="0" smtClean="0"/>
          </a:p>
          <a:p>
            <a:r>
              <a:rPr lang="en-IN" dirty="0" smtClean="0"/>
              <a:t>The new element is added at the very first position of the queue if the last is occupied and space is available.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time complexity is O(1) for all the operations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Operations: 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dirty="0" smtClean="0"/>
              <a:t>when the rear end fills up and front part of the array has empty slots, new insertions should go into the front end</a:t>
            </a:r>
          </a:p>
          <a:p>
            <a:r>
              <a:rPr lang="en-IN" dirty="0" smtClean="0"/>
              <a:t>Consider the size </a:t>
            </a:r>
            <a:r>
              <a:rPr lang="en-IN" i="1" dirty="0" smtClean="0"/>
              <a:t>N</a:t>
            </a:r>
            <a:r>
              <a:rPr lang="en-IN" dirty="0" smtClean="0"/>
              <a:t> of queue Q as 10. The yellow coloured slots remain empty and brown coloured slots are having values in it.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3214692"/>
            <a:ext cx="55530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Operations: 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dirty="0" smtClean="0"/>
              <a:t>The next insertion goes into slot 0, and rear tracks it.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After One Call to </a:t>
            </a:r>
            <a:r>
              <a:rPr lang="en-IN" dirty="0" err="1" smtClean="0"/>
              <a:t>enqueue</a:t>
            </a:r>
            <a:r>
              <a:rPr lang="en-IN" dirty="0" smtClean="0"/>
              <a:t>() 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429006"/>
            <a:ext cx="55530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928808"/>
            <a:ext cx="55530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Operations: 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dirty="0" smtClean="0"/>
              <a:t>After One Call to </a:t>
            </a:r>
            <a:r>
              <a:rPr lang="en-IN" dirty="0" err="1" smtClean="0"/>
              <a:t>enqueue</a:t>
            </a:r>
            <a:r>
              <a:rPr lang="en-IN" dirty="0" smtClean="0"/>
              <a:t>()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Now, the queue is full. So, memory wastage is avoided in circular queue, which leads to better performance.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8992" y="1714494"/>
            <a:ext cx="55530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Numeric for 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b="1" i="1" dirty="0" smtClean="0"/>
              <a:t>front</a:t>
            </a:r>
            <a:r>
              <a:rPr lang="en-IN" dirty="0" smtClean="0"/>
              <a:t> increases by (1 modulo size) after each </a:t>
            </a:r>
            <a:r>
              <a:rPr lang="en-IN" dirty="0" err="1" smtClean="0"/>
              <a:t>dequeue</a:t>
            </a:r>
            <a:r>
              <a:rPr lang="en-IN" dirty="0" smtClean="0"/>
              <a:t>( ): </a:t>
            </a:r>
          </a:p>
          <a:p>
            <a:pPr>
              <a:buNone/>
            </a:pPr>
            <a:r>
              <a:rPr lang="en-IN" dirty="0" smtClean="0"/>
              <a:t>       front= (front+1)%size</a:t>
            </a:r>
          </a:p>
          <a:p>
            <a:endParaRPr lang="en-IN" dirty="0" smtClean="0"/>
          </a:p>
          <a:p>
            <a:r>
              <a:rPr lang="en-IN" b="1" i="1" dirty="0" smtClean="0"/>
              <a:t>rear</a:t>
            </a:r>
            <a:r>
              <a:rPr lang="en-IN" dirty="0" smtClean="0"/>
              <a:t> increases by (1 modulo size) after each </a:t>
            </a:r>
            <a:r>
              <a:rPr lang="en-IN" dirty="0" err="1" smtClean="0"/>
              <a:t>enqueue</a:t>
            </a:r>
            <a:r>
              <a:rPr lang="en-IN" dirty="0" smtClean="0"/>
              <a:t>( ): </a:t>
            </a:r>
          </a:p>
          <a:p>
            <a:pPr>
              <a:buNone/>
            </a:pPr>
            <a:r>
              <a:rPr lang="en-IN" dirty="0" smtClean="0"/>
              <a:t>        rear= (rear+1)%size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Illustration of Circular queue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75503" y="1285875"/>
            <a:ext cx="3239769" cy="3203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Enqueue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x)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b="1" dirty="0" smtClean="0"/>
              <a:t>To add an element in circular queue, move </a:t>
            </a:r>
            <a:r>
              <a:rPr lang="en-IN" b="1" i="1" dirty="0" smtClean="0"/>
              <a:t>rear</a:t>
            </a:r>
            <a:r>
              <a:rPr lang="en-IN" b="1" dirty="0" smtClean="0"/>
              <a:t> clockwise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Then put it into Q[rear] </a:t>
            </a:r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643056"/>
            <a:ext cx="307183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Dequeue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b="1" dirty="0" smtClean="0"/>
              <a:t>To remove an element in circular queue, </a:t>
            </a:r>
            <a:r>
              <a:rPr lang="en-IN" dirty="0"/>
              <a:t>extract </a:t>
            </a:r>
            <a:r>
              <a:rPr lang="en-IN" dirty="0" smtClean="0"/>
              <a:t>the data Q[front</a:t>
            </a:r>
            <a:r>
              <a:rPr lang="en-IN" dirty="0"/>
              <a:t>] </a:t>
            </a:r>
            <a:r>
              <a:rPr lang="en-IN" dirty="0" smtClean="0"/>
              <a:t>and </a:t>
            </a:r>
            <a:r>
              <a:rPr lang="en-IN" b="1" dirty="0" smtClean="0"/>
              <a:t>move </a:t>
            </a:r>
            <a:r>
              <a:rPr lang="en-IN" b="1" i="1" dirty="0" smtClean="0"/>
              <a:t>front </a:t>
            </a:r>
            <a:r>
              <a:rPr lang="en-IN" b="1" dirty="0" smtClean="0"/>
              <a:t>clockwise</a:t>
            </a:r>
          </a:p>
          <a:p>
            <a:pPr marL="4572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2211710"/>
            <a:ext cx="2643206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357172"/>
            <a:ext cx="5624522" cy="1428741"/>
          </a:xfrm>
        </p:spPr>
        <p:txBody>
          <a:bodyPr>
            <a:noAutofit/>
          </a:bodyPr>
          <a:lstStyle/>
          <a:p>
            <a:r>
              <a:rPr lang="en-IN" b="1" dirty="0" smtClean="0"/>
              <a:t>Queue Abstract Data type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476884" cy="3286148"/>
          </a:xfrm>
        </p:spPr>
        <p:txBody>
          <a:bodyPr>
            <a:normAutofit fontScale="40000" lnSpcReduction="20000"/>
          </a:bodyPr>
          <a:lstStyle/>
          <a:p>
            <a:r>
              <a:rPr lang="en-US" sz="5000" dirty="0" smtClean="0"/>
              <a:t>Defines a container , where element access and deletion are restricted to the first element  in the sequence</a:t>
            </a:r>
          </a:p>
          <a:p>
            <a:pPr>
              <a:buNone/>
            </a:pPr>
            <a:endParaRPr lang="en-US" sz="5000" dirty="0" smtClean="0"/>
          </a:p>
          <a:p>
            <a:r>
              <a:rPr lang="en-US" sz="5000" dirty="0" smtClean="0"/>
              <a:t>Deletion at the front of the queue and Insertion at rear of the queue</a:t>
            </a:r>
          </a:p>
          <a:p>
            <a:pPr>
              <a:buNone/>
            </a:pPr>
            <a:endParaRPr lang="en-US" sz="5000" dirty="0" smtClean="0"/>
          </a:p>
          <a:p>
            <a:r>
              <a:rPr lang="en-US" sz="5000" dirty="0" err="1" smtClean="0"/>
              <a:t>Enqueue</a:t>
            </a:r>
            <a:r>
              <a:rPr lang="en-US" sz="5000" dirty="0" smtClean="0"/>
              <a:t>(o): Insert objects o at the rear of the queue</a:t>
            </a:r>
          </a:p>
          <a:p>
            <a:pPr>
              <a:buNone/>
            </a:pPr>
            <a:r>
              <a:rPr lang="en-US" sz="5000" dirty="0" smtClean="0"/>
              <a:t>     </a:t>
            </a:r>
            <a:r>
              <a:rPr lang="en-US" sz="5000" b="1" dirty="0" smtClean="0"/>
              <a:t>Input</a:t>
            </a:r>
            <a:r>
              <a:rPr lang="en-US" sz="5000" dirty="0" smtClean="0"/>
              <a:t> : Object ; </a:t>
            </a:r>
            <a:r>
              <a:rPr lang="en-US" sz="5000" b="1" dirty="0" smtClean="0"/>
              <a:t>Output</a:t>
            </a:r>
            <a:r>
              <a:rPr lang="en-US" sz="5000" dirty="0" smtClean="0"/>
              <a:t> : None.</a:t>
            </a:r>
          </a:p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Isfull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57620" y="1285875"/>
            <a:ext cx="3929090" cy="292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123478"/>
            <a:ext cx="5695960" cy="1080120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enqueue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x)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9832" y="771550"/>
            <a:ext cx="5619760" cy="4176464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enQueue</a:t>
            </a:r>
            <a:r>
              <a:rPr lang="en-IN" dirty="0" smtClean="0"/>
              <a:t> (</a:t>
            </a:r>
            <a:r>
              <a:rPr lang="en-IN" dirty="0" err="1" smtClean="0"/>
              <a:t>int</a:t>
            </a:r>
            <a:r>
              <a:rPr lang="en-IN" dirty="0" smtClean="0"/>
              <a:t> value) </a:t>
            </a:r>
          </a:p>
          <a:p>
            <a:pPr fontAlgn="base">
              <a:buNone/>
            </a:pPr>
            <a:r>
              <a:rPr lang="en-IN" dirty="0" smtClean="0"/>
              <a:t>{ </a:t>
            </a:r>
          </a:p>
          <a:p>
            <a:pPr fontAlgn="base">
              <a:buNone/>
            </a:pPr>
            <a:r>
              <a:rPr lang="en-IN" dirty="0" smtClean="0"/>
              <a:t>if ((rear+1 mod size)==front)  </a:t>
            </a:r>
          </a:p>
          <a:p>
            <a:pPr fontAlgn="base">
              <a:buNone/>
            </a:pPr>
            <a:r>
              <a:rPr lang="en-IN" dirty="0" smtClean="0"/>
              <a:t>{ </a:t>
            </a:r>
          </a:p>
          <a:p>
            <a:pPr fontAlgn="base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nQueue</a:t>
            </a:r>
            <a:r>
              <a:rPr lang="en-IN" dirty="0" smtClean="0"/>
              <a:t> is Full"); </a:t>
            </a:r>
          </a:p>
          <a:p>
            <a:pPr fontAlgn="base">
              <a:buNone/>
            </a:pPr>
            <a:r>
              <a:rPr lang="en-IN" dirty="0" smtClean="0"/>
              <a:t>        	return;    </a:t>
            </a:r>
          </a:p>
          <a:p>
            <a:pPr fontAlgn="base">
              <a:buNone/>
            </a:pPr>
            <a:r>
              <a:rPr lang="en-IN" dirty="0" smtClean="0"/>
              <a:t> }   </a:t>
            </a:r>
          </a:p>
          <a:p>
            <a:pPr fontAlgn="base">
              <a:buNone/>
            </a:pPr>
            <a:r>
              <a:rPr lang="en-IN" dirty="0" smtClean="0"/>
              <a:t>  else if (front == -1 and rear==-1) /* Insert First Element */</a:t>
            </a:r>
          </a:p>
          <a:p>
            <a:pPr fontAlgn="base">
              <a:buNone/>
            </a:pPr>
            <a:r>
              <a:rPr lang="en-IN" dirty="0" smtClean="0"/>
              <a:t>    {         front = rear = 0; </a:t>
            </a:r>
          </a:p>
          <a:p>
            <a:pPr fontAlgn="base">
              <a:buNone/>
            </a:pPr>
            <a:r>
              <a:rPr lang="en-IN" dirty="0" smtClean="0"/>
              <a:t>		 </a:t>
            </a:r>
            <a:r>
              <a:rPr lang="en-IN" dirty="0" err="1" smtClean="0"/>
              <a:t>arr</a:t>
            </a:r>
            <a:r>
              <a:rPr lang="en-IN" dirty="0" smtClean="0"/>
              <a:t>[rear] = value; </a:t>
            </a:r>
          </a:p>
          <a:p>
            <a:pPr fontAlgn="base">
              <a:buNone/>
            </a:pPr>
            <a:r>
              <a:rPr lang="en-IN" dirty="0" smtClean="0"/>
              <a:t>    } </a:t>
            </a:r>
          </a:p>
          <a:p>
            <a:pPr fontAlgn="base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enqueue</a:t>
            </a:r>
            <a:r>
              <a:rPr lang="en-IN" b="1" dirty="0" smtClean="0"/>
              <a:t>(</a:t>
            </a:r>
            <a:r>
              <a:rPr lang="en-IN" b="1" dirty="0" err="1" smtClean="0"/>
              <a:t>int</a:t>
            </a:r>
            <a:r>
              <a:rPr lang="en-IN" b="1" dirty="0" smtClean="0"/>
              <a:t> x)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286148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dirty="0" smtClean="0"/>
              <a:t>    else   { </a:t>
            </a:r>
          </a:p>
          <a:p>
            <a:pPr fontAlgn="base">
              <a:buNone/>
            </a:pPr>
            <a:r>
              <a:rPr lang="en-IN" dirty="0" smtClean="0"/>
              <a:t>        rear= rear+1 mod size;</a:t>
            </a:r>
          </a:p>
          <a:p>
            <a:pPr fontAlgn="base">
              <a:buNone/>
            </a:pPr>
            <a:r>
              <a:rPr lang="en-IN" dirty="0" smtClean="0"/>
              <a:t>	    </a:t>
            </a:r>
            <a:r>
              <a:rPr lang="en-IN" dirty="0" err="1" smtClean="0"/>
              <a:t>arr</a:t>
            </a:r>
            <a:r>
              <a:rPr lang="en-IN" dirty="0" smtClean="0"/>
              <a:t>[rear] = value; </a:t>
            </a:r>
          </a:p>
          <a:p>
            <a:pPr fontAlgn="base">
              <a:buNone/>
            </a:pPr>
            <a:r>
              <a:rPr lang="en-IN" dirty="0" smtClean="0"/>
              <a:t>    }</a:t>
            </a:r>
          </a:p>
          <a:p>
            <a:pPr fontAlgn="base">
              <a:buNone/>
            </a:pPr>
            <a:r>
              <a:rPr lang="en-IN" dirty="0" smtClean="0"/>
              <a:t>  }</a:t>
            </a:r>
          </a:p>
          <a:p>
            <a:pPr fontAlgn="base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917864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dequeue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824" y="843558"/>
            <a:ext cx="5619760" cy="3662148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IN" dirty="0" smtClean="0"/>
              <a:t> 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deQueue</a:t>
            </a:r>
            <a:r>
              <a:rPr lang="en-IN" dirty="0" smtClean="0"/>
              <a:t>() </a:t>
            </a:r>
          </a:p>
          <a:p>
            <a:pPr fontAlgn="base">
              <a:buNone/>
            </a:pPr>
            <a:r>
              <a:rPr lang="en-IN" dirty="0" smtClean="0"/>
              <a:t>{   </a:t>
            </a:r>
          </a:p>
          <a:p>
            <a:pPr fontAlgn="base">
              <a:buNone/>
            </a:pPr>
            <a:r>
              <a:rPr lang="en-IN" dirty="0" smtClean="0"/>
              <a:t>   if (front == -1 and rear==-1) </a:t>
            </a:r>
          </a:p>
          <a:p>
            <a:pPr fontAlgn="base">
              <a:buNone/>
            </a:pPr>
            <a:r>
              <a:rPr lang="en-IN" dirty="0" smtClean="0"/>
              <a:t>    {  </a:t>
            </a:r>
          </a:p>
          <a:p>
            <a:pPr fontAlgn="base">
              <a:buNone/>
            </a:pPr>
            <a:r>
              <a:rPr lang="en-IN" dirty="0" smtClean="0"/>
              <a:t>	</a:t>
            </a: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nQueue</a:t>
            </a:r>
            <a:r>
              <a:rPr lang="en-IN" dirty="0" smtClean="0"/>
              <a:t> is Empty"); </a:t>
            </a:r>
          </a:p>
          <a:p>
            <a:pPr fontAlgn="base">
              <a:buNone/>
            </a:pPr>
            <a:r>
              <a:rPr lang="en-IN" dirty="0" smtClean="0"/>
              <a:t>      } </a:t>
            </a:r>
          </a:p>
          <a:p>
            <a:pPr fontAlgn="base">
              <a:buNone/>
            </a:pPr>
            <a:r>
              <a:rPr lang="en-IN" dirty="0" smtClean="0"/>
              <a:t>Else if(front == rear)</a:t>
            </a:r>
          </a:p>
          <a:p>
            <a:pPr fontAlgn="base">
              <a:buNone/>
            </a:pPr>
            <a:r>
              <a:rPr lang="en-IN" dirty="0" smtClean="0"/>
              <a:t>{</a:t>
            </a:r>
          </a:p>
          <a:p>
            <a:pPr fontAlgn="base">
              <a:buNone/>
            </a:pPr>
            <a:r>
              <a:rPr lang="en-IN" dirty="0" smtClean="0"/>
              <a:t>   </a:t>
            </a:r>
            <a:r>
              <a:rPr lang="en-IN" dirty="0" err="1" smtClean="0"/>
              <a:t>int</a:t>
            </a:r>
            <a:r>
              <a:rPr lang="en-IN" dirty="0" smtClean="0"/>
              <a:t> data = Q[front]; </a:t>
            </a:r>
          </a:p>
          <a:p>
            <a:pPr fontAlgn="base">
              <a:buNone/>
            </a:pPr>
            <a:r>
              <a:rPr lang="en-IN" dirty="0"/>
              <a:t>front </a:t>
            </a:r>
            <a:r>
              <a:rPr lang="en-IN" dirty="0" smtClean="0"/>
              <a:t>=rear= </a:t>
            </a:r>
            <a:r>
              <a:rPr lang="en-IN" dirty="0"/>
              <a:t>-</a:t>
            </a:r>
            <a:r>
              <a:rPr lang="en-IN" dirty="0" smtClean="0"/>
              <a:t>1;</a:t>
            </a:r>
          </a:p>
          <a:p>
            <a:pPr fontAlgn="base">
              <a:buNone/>
            </a:pPr>
            <a:r>
              <a:rPr lang="en-IN" dirty="0"/>
              <a:t>}</a:t>
            </a:r>
            <a:endParaRPr lang="en-IN" dirty="0" smtClean="0"/>
          </a:p>
          <a:p>
            <a:pPr fontAlgn="base">
              <a:buNone/>
            </a:pPr>
            <a:r>
              <a:rPr lang="en-I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err="1" smtClean="0"/>
              <a:t>dequeue</a:t>
            </a:r>
            <a:r>
              <a:rPr lang="en-IN" b="1" dirty="0" smtClean="0"/>
              <a:t>()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3429024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dirty="0" smtClean="0"/>
              <a:t>       </a:t>
            </a:r>
            <a:r>
              <a:rPr lang="en-IN" sz="2200" dirty="0" smtClean="0"/>
              <a:t>   else</a:t>
            </a:r>
          </a:p>
          <a:p>
            <a:pPr fontAlgn="base">
              <a:buNone/>
            </a:pPr>
            <a:r>
              <a:rPr lang="en-IN" sz="2200" dirty="0" smtClean="0"/>
              <a:t>   	{</a:t>
            </a:r>
          </a:p>
          <a:p>
            <a:pPr fontAlgn="base">
              <a:buNone/>
            </a:pPr>
            <a:r>
              <a:rPr lang="en-IN" sz="2200" dirty="0" smtClean="0"/>
              <a:t>	        data= </a:t>
            </a:r>
            <a:r>
              <a:rPr lang="en-IN" sz="2200" dirty="0" err="1" smtClean="0"/>
              <a:t>arr</a:t>
            </a:r>
            <a:r>
              <a:rPr lang="en-IN" sz="2200" dirty="0" smtClean="0"/>
              <a:t>[front];</a:t>
            </a:r>
          </a:p>
          <a:p>
            <a:pPr fontAlgn="base">
              <a:buNone/>
            </a:pPr>
            <a:r>
              <a:rPr lang="en-IN" sz="2200" dirty="0" smtClean="0"/>
              <a:t>            Front=Front+1 mod size; </a:t>
            </a:r>
          </a:p>
          <a:p>
            <a:pPr fontAlgn="base">
              <a:buNone/>
            </a:pPr>
            <a:r>
              <a:rPr lang="en-IN" sz="2200" dirty="0" smtClean="0"/>
              <a:t>	  } </a:t>
            </a:r>
          </a:p>
          <a:p>
            <a:pPr fontAlgn="base">
              <a:buNone/>
            </a:pPr>
            <a:r>
              <a:rPr lang="en-IN" sz="2200" dirty="0"/>
              <a:t>}</a:t>
            </a:r>
            <a:endParaRPr lang="en-IN" sz="2200" dirty="0" smtClean="0"/>
          </a:p>
          <a:p>
            <a:pPr fontAlgn="base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Applications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/>
          </a:bodyPr>
          <a:lstStyle/>
          <a:p>
            <a:r>
              <a:rPr lang="en-IN" b="1" dirty="0" smtClean="0"/>
              <a:t>CPU Scheduling</a:t>
            </a:r>
            <a:r>
              <a:rPr lang="en-IN" dirty="0" smtClean="0"/>
              <a:t> is a process of determining which process will own CPU for execution while another process is on hold</a:t>
            </a:r>
          </a:p>
          <a:p>
            <a:pPr lvl="2"/>
            <a:r>
              <a:rPr lang="en-IN" dirty="0" smtClean="0"/>
              <a:t> </a:t>
            </a:r>
            <a:r>
              <a:rPr lang="en-IN" sz="2000" dirty="0" smtClean="0"/>
              <a:t>First Come First Serve Scheduling</a:t>
            </a:r>
          </a:p>
          <a:p>
            <a:r>
              <a:rPr lang="en-IN" dirty="0" smtClean="0"/>
              <a:t>In this type of algorithm, the process which requests the CPU gets the CPU allocation first. This scheduling method can be managed with a FIFO queue.</a:t>
            </a:r>
          </a:p>
          <a:p>
            <a:endParaRPr lang="en-IN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678" y="357172"/>
            <a:ext cx="5572164" cy="1428741"/>
          </a:xfrm>
        </p:spPr>
        <p:txBody>
          <a:bodyPr>
            <a:noAutofit/>
          </a:bodyPr>
          <a:lstStyle/>
          <a:p>
            <a:r>
              <a:rPr lang="en-IN" b="1" dirty="0" smtClean="0"/>
              <a:t>Queue Abstract Data type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err="1" smtClean="0"/>
              <a:t>Dequeue</a:t>
            </a:r>
            <a:r>
              <a:rPr lang="en-US" sz="2400" dirty="0" smtClean="0"/>
              <a:t>(): Remove and return from the queue the object at front</a:t>
            </a:r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b="1" dirty="0" smtClean="0"/>
              <a:t>Input</a:t>
            </a:r>
            <a:r>
              <a:rPr lang="en-US" sz="2400" dirty="0" smtClean="0"/>
              <a:t> : None; </a:t>
            </a:r>
            <a:r>
              <a:rPr lang="en-US" sz="2400" b="1" dirty="0" smtClean="0"/>
              <a:t>Output</a:t>
            </a:r>
            <a:r>
              <a:rPr lang="en-US" sz="2400" dirty="0" smtClean="0"/>
              <a:t> : Object.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Size(): Return the number of objects in the queue</a:t>
            </a:r>
          </a:p>
          <a:p>
            <a:pPr>
              <a:buNone/>
            </a:pPr>
            <a:r>
              <a:rPr lang="en-US" sz="2400" b="1" dirty="0" smtClean="0"/>
              <a:t>     Input : </a:t>
            </a:r>
            <a:r>
              <a:rPr lang="en-US" sz="2400" dirty="0" smtClean="0"/>
              <a:t>None</a:t>
            </a:r>
            <a:r>
              <a:rPr lang="en-US" sz="2400" b="1" dirty="0" smtClean="0"/>
              <a:t>; Output : </a:t>
            </a:r>
            <a:r>
              <a:rPr lang="en-US" sz="2400" dirty="0" smtClean="0"/>
              <a:t>Integer</a:t>
            </a:r>
            <a:r>
              <a:rPr lang="en-US" sz="2400" b="1" dirty="0" smtClean="0"/>
              <a:t>.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Is Empty():Return a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 value indicating if the queue is empty</a:t>
            </a:r>
          </a:p>
          <a:p>
            <a:pPr>
              <a:buNone/>
            </a:pPr>
            <a:r>
              <a:rPr lang="en-US" sz="2400" b="1" dirty="0" smtClean="0">
                <a:solidFill>
                  <a:prstClr val="white"/>
                </a:solidFill>
              </a:rPr>
              <a:t>	 Input : </a:t>
            </a:r>
            <a:r>
              <a:rPr lang="en-US" sz="2400" dirty="0" smtClean="0">
                <a:solidFill>
                  <a:prstClr val="white"/>
                </a:solidFill>
              </a:rPr>
              <a:t>None</a:t>
            </a:r>
            <a:r>
              <a:rPr lang="en-US" sz="2400" b="1" dirty="0" smtClean="0">
                <a:solidFill>
                  <a:prstClr val="white"/>
                </a:solidFill>
              </a:rPr>
              <a:t>; Output : </a:t>
            </a:r>
            <a:r>
              <a:rPr lang="en-US" sz="2400" dirty="0" err="1" smtClean="0">
                <a:solidFill>
                  <a:prstClr val="white"/>
                </a:solidFill>
              </a:rPr>
              <a:t>boolean</a:t>
            </a:r>
            <a:r>
              <a:rPr lang="en-US" sz="2400" b="1" dirty="0" smtClean="0">
                <a:solidFill>
                  <a:prstClr val="white"/>
                </a:solidFill>
              </a:rPr>
              <a:t>.</a:t>
            </a:r>
            <a:endParaRPr lang="en-US" sz="2200" dirty="0" smtClean="0"/>
          </a:p>
          <a:p>
            <a:endParaRPr lang="en-US" sz="2200" dirty="0" smtClean="0"/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714362"/>
            <a:ext cx="5838836" cy="1143008"/>
          </a:xfrm>
        </p:spPr>
        <p:txBody>
          <a:bodyPr>
            <a:noAutofit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Graphical Representation of Queue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476884" cy="292227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  <a:p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500180"/>
            <a:ext cx="6000760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714362"/>
            <a:ext cx="5838836" cy="1143008"/>
          </a:xfrm>
        </p:spPr>
        <p:txBody>
          <a:bodyPr>
            <a:noAutofit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Graphical Representation of Queue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476884" cy="292227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428742"/>
            <a:ext cx="5767385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714362"/>
            <a:ext cx="5838836" cy="1143008"/>
          </a:xfrm>
        </p:spPr>
        <p:txBody>
          <a:bodyPr>
            <a:noAutofit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Graphical Representation of Queue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476884" cy="292227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  <a:p>
            <a:endParaRPr lang="en-US" dirty="0" smtClean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142991"/>
            <a:ext cx="5695947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64" y="714362"/>
            <a:ext cx="5838836" cy="1143008"/>
          </a:xfrm>
        </p:spPr>
        <p:txBody>
          <a:bodyPr>
            <a:noAutofit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Graphical Representation of Queue 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16" y="1285866"/>
            <a:ext cx="5476884" cy="292227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endParaRPr lang="en-US" b="1" i="1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1142991"/>
            <a:ext cx="600076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40" y="285734"/>
            <a:ext cx="5695960" cy="1500198"/>
          </a:xfrm>
        </p:spPr>
        <p:txBody>
          <a:bodyPr>
            <a:noAutofit/>
          </a:bodyPr>
          <a:lstStyle/>
          <a:p>
            <a:r>
              <a:rPr lang="en-IN" b="1" dirty="0" smtClean="0"/>
              <a:t>Array based implementation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40" y="1285866"/>
            <a:ext cx="5619760" cy="292227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Create an Array, Q, with capacity N for storing its elements, (N=1000)</a:t>
            </a:r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Consider two variables </a:t>
            </a:r>
            <a:r>
              <a:rPr lang="en-US" sz="2200" i="1" dirty="0" smtClean="0"/>
              <a:t>front</a:t>
            </a:r>
            <a:r>
              <a:rPr lang="en-US" sz="2200" dirty="0" smtClean="0"/>
              <a:t> and </a:t>
            </a:r>
            <a:r>
              <a:rPr lang="en-US" sz="2200" i="1" dirty="0" smtClean="0"/>
              <a:t>rear, </a:t>
            </a:r>
            <a:r>
              <a:rPr lang="en-US" sz="2200" dirty="0" smtClean="0"/>
              <a:t>which will be initialized to zero. (i.e., queue is empty)</a:t>
            </a:r>
            <a:endParaRPr lang="en-US" sz="2400" b="1" i="1" dirty="0" smtClean="0"/>
          </a:p>
          <a:p>
            <a:pPr>
              <a:buNone/>
            </a:pPr>
            <a:endParaRPr lang="en-US" sz="2200" dirty="0" smtClean="0"/>
          </a:p>
          <a:p>
            <a:r>
              <a:rPr lang="en-US" sz="2200" dirty="0" smtClean="0"/>
              <a:t>Q[0] be the front of the queue and the queue grow from there</a:t>
            </a:r>
          </a:p>
          <a:p>
            <a:pPr>
              <a:buNone/>
            </a:pPr>
            <a:endParaRPr lang="en-US" sz="2200" b="1" i="1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3707</TotalTime>
  <Words>747</Words>
  <Application>Microsoft Office PowerPoint</Application>
  <PresentationFormat>On-screen Show (16:9)</PresentationFormat>
  <Paragraphs>455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Calibri</vt:lpstr>
      <vt:lpstr>Wingdings</vt:lpstr>
      <vt:lpstr>Perspective</vt:lpstr>
      <vt:lpstr>Data structures and Algorithm</vt:lpstr>
      <vt:lpstr>Queues </vt:lpstr>
      <vt:lpstr>Queue Abstract Data type </vt:lpstr>
      <vt:lpstr>Queue Abstract Data type </vt:lpstr>
      <vt:lpstr> Graphical Representation of Queue  </vt:lpstr>
      <vt:lpstr> Graphical Representation of Queue  </vt:lpstr>
      <vt:lpstr> Graphical Representation of Queue  </vt:lpstr>
      <vt:lpstr> Graphical Representation of Queue  </vt:lpstr>
      <vt:lpstr>Array based implementation </vt:lpstr>
      <vt:lpstr>Array based implementation </vt:lpstr>
      <vt:lpstr>Array based implementation </vt:lpstr>
      <vt:lpstr>Isempty() </vt:lpstr>
      <vt:lpstr>Enqueue(int x ) </vt:lpstr>
      <vt:lpstr>Enqueue(int x) </vt:lpstr>
      <vt:lpstr>Dequeue() </vt:lpstr>
      <vt:lpstr>Queue: Example </vt:lpstr>
      <vt:lpstr>Queue: Example </vt:lpstr>
      <vt:lpstr>Queue: Example </vt:lpstr>
      <vt:lpstr>Queue: Example </vt:lpstr>
      <vt:lpstr>Queue: Example </vt:lpstr>
      <vt:lpstr>Circular Queue </vt:lpstr>
      <vt:lpstr>Circular Queue </vt:lpstr>
      <vt:lpstr>Operations: Circular Queue </vt:lpstr>
      <vt:lpstr>Operations: Circular Queue </vt:lpstr>
      <vt:lpstr>Operations: Circular Queue </vt:lpstr>
      <vt:lpstr>Numeric for circular queue </vt:lpstr>
      <vt:lpstr>Illustration of Circular queue </vt:lpstr>
      <vt:lpstr>Enqueue(int x) </vt:lpstr>
      <vt:lpstr>Dequeue() </vt:lpstr>
      <vt:lpstr>Isfull() </vt:lpstr>
      <vt:lpstr>enqueue(int x) </vt:lpstr>
      <vt:lpstr>enqueue(int x) </vt:lpstr>
      <vt:lpstr>dequeue() </vt:lpstr>
      <vt:lpstr>dequeue() </vt:lpstr>
      <vt:lpstr>Applications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Preeth R</cp:lastModifiedBy>
  <cp:revision>111</cp:revision>
  <dcterms:created xsi:type="dcterms:W3CDTF">2006-08-16T00:00:00Z</dcterms:created>
  <dcterms:modified xsi:type="dcterms:W3CDTF">2023-04-27T19:15:55Z</dcterms:modified>
</cp:coreProperties>
</file>