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handoutMasterIdLst>
    <p:handoutMasterId r:id="rId15"/>
  </p:handoutMasterIdLst>
  <p:sldIdLst>
    <p:sldId id="281" r:id="rId3"/>
    <p:sldId id="259" r:id="rId4"/>
    <p:sldId id="260" r:id="rId6"/>
    <p:sldId id="279" r:id="rId7"/>
    <p:sldId id="283" r:id="rId8"/>
    <p:sldId id="286" r:id="rId9"/>
    <p:sldId id="285" r:id="rId10"/>
    <p:sldId id="284" r:id="rId11"/>
    <p:sldId id="287" r:id="rId12"/>
    <p:sldId id="288" r:id="rId13"/>
    <p:sldId id="280" r:id="rId14"/>
  </p:sldIdLst>
  <p:sldSz cx="12192000" cy="6858000"/>
  <p:notesSz cx="6858000" cy="9144000"/>
  <p:embeddedFontLst>
    <p:embeddedFont>
      <p:font typeface="Georgia" panose="02040502050405020303" charset="0"/>
      <p:regular r:id="rId19"/>
      <p:bold r:id="rId20"/>
      <p:italic r:id="rId21"/>
      <p:boldItalic r:id="rId22"/>
    </p:embeddedFont>
    <p:embeddedFont>
      <p:font typeface="DM Serif Display" charset="0"/>
      <p:regular r:id="rId23"/>
      <p:italic r:id="rId24"/>
    </p:embeddedFont>
    <p:embeddedFont>
      <p:font typeface="Gilroy" panose="00000400000000000000" charset="0"/>
      <p:regular r:id="rId25"/>
    </p:embeddedFont>
  </p:embeddedFontLst>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20" userDrawn="1">
          <p15:clr>
            <a:srgbClr val="A4A3A4"/>
          </p15:clr>
        </p15:guide>
        <p15:guide id="4" pos="7197" userDrawn="1">
          <p15:clr>
            <a:srgbClr val="A4A3A4"/>
          </p15:clr>
        </p15:guide>
        <p15:guide id="5" orient="horz" pos="314" userDrawn="1">
          <p15:clr>
            <a:srgbClr val="A4A3A4"/>
          </p15:clr>
        </p15:guide>
        <p15:guide id="7" orient="horz" pos="845" userDrawn="1">
          <p15:clr>
            <a:srgbClr val="A4A3A4"/>
          </p15:clr>
        </p15:guide>
        <p15:guide id="8" orient="horz" pos="38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195"/>
    <a:srgbClr val="1A3497"/>
    <a:srgbClr val="1B56A6"/>
    <a:srgbClr val="AF2EE2"/>
    <a:srgbClr val="030452"/>
    <a:srgbClr val="C44BAD"/>
    <a:srgbClr val="1B7FC0"/>
    <a:srgbClr val="E653AD"/>
    <a:srgbClr val="06023D"/>
    <a:srgbClr val="0204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374" autoAdjust="0"/>
    <p:restoredTop sz="94660"/>
  </p:normalViewPr>
  <p:slideViewPr>
    <p:cSldViewPr snapToGrid="0" showGuides="1">
      <p:cViewPr varScale="1">
        <p:scale>
          <a:sx n="100" d="100"/>
          <a:sy n="100" d="100"/>
        </p:scale>
        <p:origin x="348" y="78"/>
      </p:cViewPr>
      <p:guideLst>
        <p:guide orient="horz" pos="2160"/>
        <p:guide pos="3840"/>
        <p:guide pos="420"/>
        <p:guide pos="7197"/>
        <p:guide orient="horz" pos="314"/>
        <p:guide orient="horz" pos="845"/>
        <p:guide orient="horz" pos="3893"/>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D21C1-192A-433B-AA91-106F9135B2A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39C0-D7C8-48AA-AF63-0D692BECED2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190985"/>
            </a:gs>
            <a:gs pos="100000">
              <a:srgbClr val="1B59A7"/>
            </a:gs>
          </a:gsLst>
          <a:lin ang="16200000" scaled="1"/>
          <a:tileRect/>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1"/>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2"/>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3"/>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4"/>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7" name="文本框 6"/>
          <p:cNvSpPr txBox="1"/>
          <p:nvPr/>
        </p:nvSpPr>
        <p:spPr>
          <a:xfrm>
            <a:off x="3020695" y="3721100"/>
            <a:ext cx="5529580" cy="1852930"/>
          </a:xfrm>
          <a:prstGeom prst="rect">
            <a:avLst/>
          </a:prstGeom>
          <a:noFill/>
        </p:spPr>
        <p:txBody>
          <a:bodyPr wrap="square">
            <a:noAutofit/>
          </a:bodyPr>
          <a:lstStyle/>
          <a:p>
            <a:pPr fontAlgn="ctr"/>
            <a:r>
              <a:rPr lang="en-US" altLang="zh-CN" sz="2500" b="0" i="0" u="none" strike="noStrike" dirty="0">
                <a:solidFill>
                  <a:schemeClr val="bg1"/>
                </a:solidFill>
                <a:effectLst/>
                <a:latin typeface="+mj-lt"/>
                <a:ea typeface="Arial" panose="020B0604020202020204" pitchFamily="34" charset="0"/>
              </a:rPr>
              <a:t>Poorna Bodha             1BG23CS101</a:t>
            </a:r>
            <a:endParaRPr lang="en-US" altLang="zh-CN" sz="2500" b="0" i="0" u="none" strike="noStrike" dirty="0">
              <a:solidFill>
                <a:schemeClr val="bg1"/>
              </a:solidFill>
              <a:effectLst/>
              <a:latin typeface="+mj-lt"/>
              <a:ea typeface="Arial" panose="020B0604020202020204" pitchFamily="34" charset="0"/>
            </a:endParaRPr>
          </a:p>
          <a:p>
            <a:pPr fontAlgn="ctr"/>
            <a:r>
              <a:rPr lang="en-US" altLang="zh-CN" sz="2500" b="0" i="0" u="none" strike="noStrike" dirty="0">
                <a:solidFill>
                  <a:schemeClr val="bg1"/>
                </a:solidFill>
                <a:effectLst/>
                <a:latin typeface="+mj-lt"/>
                <a:ea typeface="Arial" panose="020B0604020202020204" pitchFamily="34" charset="0"/>
              </a:rPr>
              <a:t>Prajwal Gowda N       1BG23CS105</a:t>
            </a:r>
            <a:endParaRPr lang="en-US" altLang="zh-CN" sz="2500" b="0" i="0" u="none" strike="noStrike" dirty="0">
              <a:solidFill>
                <a:schemeClr val="bg1"/>
              </a:solidFill>
              <a:effectLst/>
              <a:latin typeface="+mj-lt"/>
              <a:ea typeface="Arial" panose="020B0604020202020204" pitchFamily="34" charset="0"/>
            </a:endParaRPr>
          </a:p>
          <a:p>
            <a:pPr fontAlgn="ctr"/>
            <a:r>
              <a:rPr lang="en-US" altLang="zh-CN" sz="2500" b="0" i="0" u="none" strike="noStrike" dirty="0">
                <a:solidFill>
                  <a:schemeClr val="bg1"/>
                </a:solidFill>
                <a:effectLst/>
                <a:latin typeface="+mj-lt"/>
                <a:ea typeface="Arial" panose="020B0604020202020204" pitchFamily="34" charset="0"/>
              </a:rPr>
              <a:t>Pranav V                       1BG23CS108</a:t>
            </a:r>
            <a:endParaRPr lang="en-US" altLang="zh-CN" sz="2500" b="0" i="0" u="none" strike="noStrike" dirty="0">
              <a:solidFill>
                <a:schemeClr val="bg1"/>
              </a:solidFill>
              <a:effectLst/>
              <a:latin typeface="+mj-lt"/>
              <a:ea typeface="Arial" panose="020B0604020202020204" pitchFamily="34" charset="0"/>
            </a:endParaRPr>
          </a:p>
        </p:txBody>
      </p:sp>
      <p:sp>
        <p:nvSpPr>
          <p:cNvPr id="2" name="文本框 1"/>
          <p:cNvSpPr txBox="1"/>
          <p:nvPr/>
        </p:nvSpPr>
        <p:spPr>
          <a:xfrm>
            <a:off x="1501140" y="2543810"/>
            <a:ext cx="9563735" cy="1299210"/>
          </a:xfrm>
          <a:prstGeom prst="rect">
            <a:avLst/>
          </a:prstGeom>
          <a:noFill/>
        </p:spPr>
        <p:txBody>
          <a:bodyPr wrap="square">
            <a:noAutofit/>
          </a:bodyPr>
          <a:lstStyle/>
          <a:p>
            <a:pPr algn="ctr" fontAlgn="ctr"/>
            <a:r>
              <a:rPr lang="en-US" altLang="en-US" sz="3000" b="1" i="0" u="none" strike="noStrike" dirty="0">
                <a:solidFill>
                  <a:schemeClr val="bg1"/>
                </a:solidFill>
                <a:effectLst/>
                <a:latin typeface="+mj-lt"/>
                <a:ea typeface="Arial" panose="020B0604020202020204" pitchFamily="34" charset="0"/>
              </a:rPr>
              <a:t>Project Title </a:t>
            </a:r>
            <a:r>
              <a:rPr lang="en-US" altLang="en-US" sz="3800" b="0" i="0" u="none" strike="noStrike" dirty="0">
                <a:solidFill>
                  <a:schemeClr val="bg1"/>
                </a:solidFill>
                <a:effectLst/>
                <a:latin typeface="+mj-lt"/>
                <a:ea typeface="Arial" panose="020B0604020202020204" pitchFamily="34" charset="0"/>
              </a:rPr>
              <a:t>: </a:t>
            </a:r>
            <a:r>
              <a:rPr lang="en-US" altLang="en-US" sz="3000" b="0" i="0" u="none" strike="noStrike" dirty="0">
                <a:solidFill>
                  <a:schemeClr val="bg1"/>
                </a:solidFill>
                <a:effectLst/>
                <a:latin typeface="+mj-lt"/>
                <a:ea typeface="Arial" panose="020B0604020202020204" pitchFamily="34" charset="0"/>
              </a:rPr>
              <a:t>Sign Language Prediction Using CNN</a:t>
            </a:r>
            <a:r>
              <a:rPr lang="en-US" altLang="en-US" sz="3800" b="0" i="0" u="none" strike="noStrike" dirty="0">
                <a:solidFill>
                  <a:schemeClr val="bg1"/>
                </a:solidFill>
                <a:effectLst/>
                <a:latin typeface="+mj-lt"/>
                <a:ea typeface="Arial" panose="020B0604020202020204" pitchFamily="34" charset="0"/>
              </a:rPr>
              <a:t> </a:t>
            </a:r>
            <a:endParaRPr lang="en-US" altLang="en-US" sz="3800" b="0" i="0" u="none" strike="noStrike" dirty="0">
              <a:solidFill>
                <a:schemeClr val="bg1"/>
              </a:solidFill>
              <a:effectLst/>
              <a:latin typeface="+mj-lt"/>
              <a:ea typeface="Arial" panose="020B0604020202020204" pitchFamily="34" charset="0"/>
            </a:endParaRPr>
          </a:p>
        </p:txBody>
      </p:sp>
      <p:sp>
        <p:nvSpPr>
          <p:cNvPr id="6" name="Text Box 5"/>
          <p:cNvSpPr txBox="1"/>
          <p:nvPr/>
        </p:nvSpPr>
        <p:spPr>
          <a:xfrm>
            <a:off x="1197610" y="1080135"/>
            <a:ext cx="10304780" cy="1463675"/>
          </a:xfrm>
          <a:prstGeom prst="rect">
            <a:avLst/>
          </a:prstGeom>
          <a:noFill/>
        </p:spPr>
        <p:txBody>
          <a:bodyPr wrap="square" rtlCol="0">
            <a:noAutofit/>
          </a:bodyPr>
          <a:p>
            <a:r>
              <a:rPr lang="en-US" altLang="en-US" sz="3500">
                <a:solidFill>
                  <a:schemeClr val="bg1"/>
                </a:solidFill>
                <a:latin typeface="+mj-lt"/>
                <a:cs typeface="+mj-lt"/>
              </a:rPr>
              <a:t>           </a:t>
            </a:r>
            <a:r>
              <a:rPr lang="en-US" altLang="en-US" sz="3500" b="1">
                <a:solidFill>
                  <a:schemeClr val="bg1"/>
                </a:solidFill>
                <a:latin typeface="+mj-lt"/>
                <a:cs typeface="+mj-lt"/>
              </a:rPr>
              <a:t>Course </a:t>
            </a:r>
            <a:r>
              <a:rPr lang="en-US" altLang="en-US" sz="3500">
                <a:solidFill>
                  <a:schemeClr val="bg1"/>
                </a:solidFill>
                <a:latin typeface="+mj-lt"/>
                <a:cs typeface="+mj-lt"/>
              </a:rPr>
              <a:t>:      Deep Learning and           </a:t>
            </a:r>
            <a:endParaRPr lang="en-US" altLang="en-US" sz="3500">
              <a:solidFill>
                <a:schemeClr val="bg1"/>
              </a:solidFill>
              <a:latin typeface="+mj-lt"/>
              <a:cs typeface="+mj-lt"/>
            </a:endParaRPr>
          </a:p>
          <a:p>
            <a:pPr algn="ctr"/>
            <a:r>
              <a:rPr lang="en-US" altLang="en-US" sz="3500">
                <a:solidFill>
                  <a:schemeClr val="bg1"/>
                </a:solidFill>
                <a:latin typeface="+mj-lt"/>
                <a:cs typeface="+mj-lt"/>
              </a:rPr>
              <a:t>  Reinforcement Learning</a:t>
            </a:r>
            <a:endParaRPr lang="en-US" altLang="en-US" sz="3500">
              <a:solidFill>
                <a:schemeClr val="bg1"/>
              </a:solidFill>
              <a:latin typeface="+mj-lt"/>
              <a:cs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pic>
        <p:nvPicPr>
          <p:cNvPr id="40" name="图片 39"/>
          <p:cNvPicPr>
            <a:picLocks noChangeAspect="1"/>
          </p:cNvPicPr>
          <p:nvPr/>
        </p:nvPicPr>
        <p:blipFill>
          <a:blip r:embed="rId1"/>
          <a:srcRect r="24556" b="42640"/>
          <a:stretch>
            <a:fillRect/>
          </a:stretch>
        </p:blipFill>
        <p:spPr>
          <a:xfrm>
            <a:off x="7536125" y="331815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39" name="图片 38"/>
          <p:cNvPicPr>
            <a:picLocks noChangeAspect="1"/>
          </p:cNvPicPr>
          <p:nvPr/>
        </p:nvPicPr>
        <p:blipFill rotWithShape="1">
          <a:blip r:embed="rId2"/>
          <a:srcRect l="36713" t="47403" b="12967"/>
          <a:stretch>
            <a:fillRect/>
          </a:stretch>
        </p:blipFill>
        <p:spPr>
          <a:xfrm>
            <a:off x="0" y="-18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
        <p:nvSpPr>
          <p:cNvPr id="2" name="Text Box 1"/>
          <p:cNvSpPr txBox="1"/>
          <p:nvPr/>
        </p:nvSpPr>
        <p:spPr>
          <a:xfrm>
            <a:off x="666750" y="721360"/>
            <a:ext cx="7046595" cy="521970"/>
          </a:xfrm>
          <a:prstGeom prst="rect">
            <a:avLst/>
          </a:prstGeom>
          <a:noFill/>
        </p:spPr>
        <p:txBody>
          <a:bodyPr wrap="square" rtlCol="0">
            <a:spAutoFit/>
          </a:bodyPr>
          <a:p>
            <a:r>
              <a:rPr lang="en-US" altLang="en-US" sz="2800" b="1">
                <a:solidFill>
                  <a:schemeClr val="bg1"/>
                </a:solidFill>
                <a:latin typeface="Georgia" panose="02040502050405020303" charset="0"/>
                <a:cs typeface="Georgia" panose="02040502050405020303" charset="0"/>
              </a:rPr>
              <a:t>Appendix</a:t>
            </a:r>
            <a:endParaRPr lang="en-US" altLang="en-US" sz="2800" b="1">
              <a:solidFill>
                <a:schemeClr val="bg1"/>
              </a:solidFill>
              <a:latin typeface="Georgia" panose="02040502050405020303" charset="0"/>
              <a:cs typeface="Georgia" panose="02040502050405020303" charset="0"/>
            </a:endParaRPr>
          </a:p>
        </p:txBody>
      </p:sp>
      <p:sp>
        <p:nvSpPr>
          <p:cNvPr id="3" name="Text Box 2"/>
          <p:cNvSpPr txBox="1"/>
          <p:nvPr/>
        </p:nvSpPr>
        <p:spPr>
          <a:xfrm>
            <a:off x="666750" y="1847850"/>
            <a:ext cx="10688320" cy="865505"/>
          </a:xfrm>
          <a:prstGeom prst="rect">
            <a:avLst/>
          </a:prstGeom>
          <a:noFill/>
        </p:spPr>
        <p:txBody>
          <a:bodyPr wrap="square" rtlCol="0">
            <a:spAutoFit/>
          </a:bodyPr>
          <a:p>
            <a:pPr indent="0">
              <a:lnSpc>
                <a:spcPct val="140000"/>
              </a:lnSpc>
              <a:buFont typeface="Arial" panose="020B0604020202020204" pitchFamily="34" charset="0"/>
              <a:buNone/>
            </a:pPr>
            <a:r>
              <a:rPr lang="en-US" altLang="en-US">
                <a:solidFill>
                  <a:schemeClr val="bg1"/>
                </a:solidFill>
                <a:latin typeface="Georgia" panose="02040502050405020303" charset="0"/>
                <a:cs typeface="Georgia" panose="02040502050405020303" charset="0"/>
              </a:rPr>
              <a:t>The appendix includes visual and technical details supporting the model’s performance and implementation. These can aid in better understanding and presentation of results.</a:t>
            </a:r>
            <a:endParaRPr lang="en-US" altLang="en-US">
              <a:solidFill>
                <a:schemeClr val="bg1"/>
              </a:solidFill>
              <a:latin typeface="Georgia" panose="02040502050405020303" charset="0"/>
              <a:cs typeface="Georgia" panose="02040502050405020303" charset="0"/>
            </a:endParaRPr>
          </a:p>
        </p:txBody>
      </p:sp>
      <p:sp>
        <p:nvSpPr>
          <p:cNvPr id="5" name="Text Box 4"/>
          <p:cNvSpPr txBox="1"/>
          <p:nvPr/>
        </p:nvSpPr>
        <p:spPr>
          <a:xfrm>
            <a:off x="666750" y="3178175"/>
            <a:ext cx="10668000" cy="2583180"/>
          </a:xfrm>
          <a:prstGeom prst="rect">
            <a:avLst/>
          </a:prstGeom>
          <a:noFill/>
        </p:spPr>
        <p:txBody>
          <a:bodyPr wrap="square" rtlCol="0">
            <a:noAutofit/>
          </a:bodyPr>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Model architecture summary and parameters.</a:t>
            </a: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Training/validation accuracy and loss graphs.</a:t>
            </a: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Sample test images with predicted labels.</a:t>
            </a: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Confusion matrix (if available).</a:t>
            </a:r>
            <a:endParaRPr lang="en-US" altLang="en-US" sz="1900">
              <a:solidFill>
                <a:schemeClr val="bg1"/>
              </a:solidFill>
              <a:latin typeface="Georgia" panose="02040502050405020303" charset="0"/>
              <a:cs typeface="Georgia" panose="020405020504050203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190985"/>
            </a:gs>
            <a:gs pos="100000">
              <a:srgbClr val="1B59A7"/>
            </a:gs>
          </a:gsLst>
          <a:lin ang="16200000" scaled="1"/>
          <a:tileRect/>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1"/>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2"/>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3"/>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4"/>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2" name="文本框 1"/>
          <p:cNvSpPr txBox="1"/>
          <p:nvPr/>
        </p:nvSpPr>
        <p:spPr>
          <a:xfrm>
            <a:off x="3204845" y="2515235"/>
            <a:ext cx="5782945" cy="1251585"/>
          </a:xfrm>
          <a:prstGeom prst="rect">
            <a:avLst/>
          </a:prstGeom>
          <a:noFill/>
        </p:spPr>
        <p:txBody>
          <a:bodyPr wrap="square">
            <a:noAutofit/>
          </a:bodyPr>
          <a:lstStyle/>
          <a:p>
            <a:pPr fontAlgn="ctr"/>
            <a:r>
              <a:rPr lang="en-US" altLang="zh-CN" sz="8000" b="0" i="0" u="none" strike="noStrike" dirty="0">
                <a:solidFill>
                  <a:schemeClr val="bg1"/>
                </a:solidFill>
                <a:effectLst/>
                <a:latin typeface="+mj-lt"/>
                <a:ea typeface="Arial" panose="020B0604020202020204" pitchFamily="34" charset="0"/>
              </a:rPr>
              <a:t>Thank you</a:t>
            </a:r>
            <a:endParaRPr lang="en-US" altLang="zh-CN" sz="8000" b="0" i="0" u="none" strike="noStrike" dirty="0">
              <a:solidFill>
                <a:schemeClr val="bg1"/>
              </a:solidFill>
              <a:effectLst/>
              <a:latin typeface="+mj-lt"/>
              <a:ea typeface="Arial" panose="020B0604020202020204" pitchFamily="34" charset="0"/>
            </a:endParaRPr>
          </a:p>
          <a:p>
            <a:pPr fontAlgn="ctr"/>
            <a:endParaRPr lang="en-US" altLang="zh-CN" sz="8000" b="0" i="0" u="none" strike="noStrike" dirty="0">
              <a:solidFill>
                <a:schemeClr val="bg1"/>
              </a:solidFill>
              <a:effectLst/>
              <a:latin typeface="+mj-lt"/>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pic>
        <p:nvPicPr>
          <p:cNvPr id="40" name="图片 39"/>
          <p:cNvPicPr>
            <a:picLocks noChangeAspect="1"/>
          </p:cNvPicPr>
          <p:nvPr/>
        </p:nvPicPr>
        <p:blipFill>
          <a:blip r:embed="rId1"/>
          <a:srcRect r="24556" b="42640"/>
          <a:stretch>
            <a:fillRect/>
          </a:stretch>
        </p:blipFill>
        <p:spPr>
          <a:xfrm>
            <a:off x="7536125" y="331815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39" name="图片 38"/>
          <p:cNvPicPr>
            <a:picLocks noChangeAspect="1"/>
          </p:cNvPicPr>
          <p:nvPr/>
        </p:nvPicPr>
        <p:blipFill rotWithShape="1">
          <a:blip r:embed="rId2"/>
          <a:srcRect l="36713" t="47403" b="12967"/>
          <a:stretch>
            <a:fillRect/>
          </a:stretch>
        </p:blipFill>
        <p:spPr>
          <a:xfrm>
            <a:off x="121920" y="10014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
        <p:nvSpPr>
          <p:cNvPr id="6" name="Text Box 5"/>
          <p:cNvSpPr txBox="1"/>
          <p:nvPr/>
        </p:nvSpPr>
        <p:spPr>
          <a:xfrm>
            <a:off x="655955" y="589280"/>
            <a:ext cx="5250815" cy="553085"/>
          </a:xfrm>
          <a:prstGeom prst="rect">
            <a:avLst/>
          </a:prstGeom>
          <a:noFill/>
        </p:spPr>
        <p:txBody>
          <a:bodyPr wrap="square" rtlCol="0">
            <a:spAutoFit/>
          </a:bodyPr>
          <a:p>
            <a:pPr algn="l"/>
            <a:r>
              <a:rPr lang="en-US" altLang="en-US" sz="3000" b="1">
                <a:solidFill>
                  <a:schemeClr val="bg1"/>
                </a:solidFill>
                <a:latin typeface="+mj-lt"/>
                <a:cs typeface="+mj-lt"/>
              </a:rPr>
              <a:t>Project Objective</a:t>
            </a:r>
            <a:endParaRPr lang="en-US" altLang="en-US" sz="3000" b="1">
              <a:solidFill>
                <a:schemeClr val="bg1"/>
              </a:solidFill>
              <a:latin typeface="+mj-lt"/>
              <a:cs typeface="+mj-lt"/>
            </a:endParaRPr>
          </a:p>
        </p:txBody>
      </p:sp>
      <p:sp>
        <p:nvSpPr>
          <p:cNvPr id="8" name="Text Box 7"/>
          <p:cNvSpPr txBox="1"/>
          <p:nvPr/>
        </p:nvSpPr>
        <p:spPr>
          <a:xfrm>
            <a:off x="655955" y="1574800"/>
            <a:ext cx="11444605" cy="1208405"/>
          </a:xfrm>
          <a:prstGeom prst="rect">
            <a:avLst/>
          </a:prstGeom>
          <a:noFill/>
        </p:spPr>
        <p:txBody>
          <a:bodyPr wrap="square" rtlCol="0">
            <a:noAutofit/>
          </a:bodyPr>
          <a:p>
            <a:r>
              <a:rPr lang="en-US" altLang="en-US" sz="1900">
                <a:solidFill>
                  <a:schemeClr val="bg1"/>
                </a:solidFill>
                <a:latin typeface="Georgia" panose="02040502050405020303" charset="0"/>
                <a:cs typeface="Georgia" panose="02040502050405020303" charset="0"/>
              </a:rPr>
              <a:t>The primary objective of this project is to develop a convolutional neural network (CNN) capable of recognizing and classifying Indian Sign Language gestures from image data. The goal is to support and improve communication technologies for individuals who rely on sign language, ultimately enhancing inclusivity.</a:t>
            </a:r>
            <a:endParaRPr lang="en-US" altLang="en-US" sz="1900">
              <a:solidFill>
                <a:schemeClr val="bg1"/>
              </a:solidFill>
              <a:latin typeface="Georgia" panose="02040502050405020303" charset="0"/>
              <a:cs typeface="Georgia" panose="02040502050405020303" charset="0"/>
            </a:endParaRPr>
          </a:p>
        </p:txBody>
      </p:sp>
      <p:sp>
        <p:nvSpPr>
          <p:cNvPr id="3" name="Text Box 2"/>
          <p:cNvSpPr txBox="1"/>
          <p:nvPr/>
        </p:nvSpPr>
        <p:spPr>
          <a:xfrm>
            <a:off x="746125" y="3317875"/>
            <a:ext cx="10436860" cy="2030095"/>
          </a:xfrm>
          <a:prstGeom prst="rect">
            <a:avLst/>
          </a:prstGeom>
          <a:noFill/>
        </p:spPr>
        <p:txBody>
          <a:bodyPr wrap="square" rtlCol="0">
            <a:spAutoFit/>
          </a:bodyPr>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Design a CNN-based model for gesture recognition.</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Focus on Indian Sign Language with 35 unique hand gestures.</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Enable accessibility tools for hearing/speech-impaired users.</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Train on real-world dataset to ensure practical applicability.</a:t>
            </a:r>
            <a:endParaRPr lang="en-US" altLang="en-US">
              <a:solidFill>
                <a:schemeClr val="bg1"/>
              </a:solidFill>
              <a:latin typeface="Georgia" panose="02040502050405020303" charset="0"/>
              <a:cs typeface="Georgia" panose="020405020504050203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B56A6"/>
            </a:gs>
            <a:gs pos="76000">
              <a:srgbClr val="221195"/>
            </a:gs>
          </a:gsLst>
          <a:lin ang="5400000" scaled="1"/>
        </a:gra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l="1592" t="-2955" r="22964" b="59528"/>
          <a:stretch>
            <a:fillRect/>
          </a:stretch>
        </p:blipFill>
        <p:spPr>
          <a:xfrm flipH="1">
            <a:off x="153396" y="4797832"/>
            <a:ext cx="3579091" cy="2060168"/>
          </a:xfrm>
          <a:custGeom>
            <a:avLst/>
            <a:gdLst>
              <a:gd name="connsiteX0" fmla="*/ 3579091 w 3579091"/>
              <a:gd name="connsiteY0" fmla="*/ 0 h 2060168"/>
              <a:gd name="connsiteX1" fmla="*/ 0 w 3579091"/>
              <a:gd name="connsiteY1" fmla="*/ 0 h 2060168"/>
              <a:gd name="connsiteX2" fmla="*/ 0 w 3579091"/>
              <a:gd name="connsiteY2" fmla="*/ 2060168 h 2060168"/>
              <a:gd name="connsiteX3" fmla="*/ 3579091 w 3579091"/>
              <a:gd name="connsiteY3" fmla="*/ 2060168 h 2060168"/>
            </a:gdLst>
            <a:ahLst/>
            <a:cxnLst>
              <a:cxn ang="0">
                <a:pos x="connsiteX0" y="connsiteY0"/>
              </a:cxn>
              <a:cxn ang="0">
                <a:pos x="connsiteX1" y="connsiteY1"/>
              </a:cxn>
              <a:cxn ang="0">
                <a:pos x="connsiteX2" y="connsiteY2"/>
              </a:cxn>
              <a:cxn ang="0">
                <a:pos x="connsiteX3" y="connsiteY3"/>
              </a:cxn>
            </a:cxnLst>
            <a:rect l="l" t="t" r="r" b="b"/>
            <a:pathLst>
              <a:path w="3579091" h="2060168">
                <a:moveTo>
                  <a:pt x="3579091" y="0"/>
                </a:moveTo>
                <a:lnTo>
                  <a:pt x="0" y="0"/>
                </a:lnTo>
                <a:lnTo>
                  <a:pt x="0" y="2060168"/>
                </a:lnTo>
                <a:lnTo>
                  <a:pt x="3579091" y="2060168"/>
                </a:lnTo>
                <a:close/>
              </a:path>
            </a:pathLst>
          </a:custGeom>
        </p:spPr>
      </p:pic>
      <p:pic>
        <p:nvPicPr>
          <p:cNvPr id="13" name="图片 12"/>
          <p:cNvPicPr>
            <a:picLocks noChangeAspect="1"/>
          </p:cNvPicPr>
          <p:nvPr/>
        </p:nvPicPr>
        <p:blipFill rotWithShape="1">
          <a:blip r:embed="rId2"/>
          <a:srcRect l="46389" t="47807" b="12967"/>
          <a:stretch>
            <a:fillRect/>
          </a:stretch>
        </p:blipFill>
        <p:spPr>
          <a:xfrm flipH="1">
            <a:off x="8708932" y="0"/>
            <a:ext cx="3483068" cy="2547458"/>
          </a:xfrm>
          <a:custGeom>
            <a:avLst/>
            <a:gdLst>
              <a:gd name="connsiteX0" fmla="*/ 3483068 w 3483068"/>
              <a:gd name="connsiteY0" fmla="*/ 0 h 2547458"/>
              <a:gd name="connsiteX1" fmla="*/ 0 w 3483068"/>
              <a:gd name="connsiteY1" fmla="*/ 0 h 2547458"/>
              <a:gd name="connsiteX2" fmla="*/ 0 w 3483068"/>
              <a:gd name="connsiteY2" fmla="*/ 2547458 h 2547458"/>
              <a:gd name="connsiteX3" fmla="*/ 3483068 w 3483068"/>
              <a:gd name="connsiteY3" fmla="*/ 2547458 h 2547458"/>
            </a:gdLst>
            <a:ahLst/>
            <a:cxnLst>
              <a:cxn ang="0">
                <a:pos x="connsiteX0" y="connsiteY0"/>
              </a:cxn>
              <a:cxn ang="0">
                <a:pos x="connsiteX1" y="connsiteY1"/>
              </a:cxn>
              <a:cxn ang="0">
                <a:pos x="connsiteX2" y="connsiteY2"/>
              </a:cxn>
              <a:cxn ang="0">
                <a:pos x="connsiteX3" y="connsiteY3"/>
              </a:cxn>
            </a:cxnLst>
            <a:rect l="l" t="t" r="r" b="b"/>
            <a:pathLst>
              <a:path w="3483068" h="2547458">
                <a:moveTo>
                  <a:pt x="3483068" y="0"/>
                </a:moveTo>
                <a:lnTo>
                  <a:pt x="0" y="0"/>
                </a:lnTo>
                <a:lnTo>
                  <a:pt x="0" y="2547458"/>
                </a:lnTo>
                <a:lnTo>
                  <a:pt x="3483068" y="2547458"/>
                </a:lnTo>
                <a:close/>
              </a:path>
            </a:pathLst>
          </a:custGeom>
        </p:spPr>
      </p:pic>
      <p:sp>
        <p:nvSpPr>
          <p:cNvPr id="3" name="Text Box 2"/>
          <p:cNvSpPr txBox="1"/>
          <p:nvPr/>
        </p:nvSpPr>
        <p:spPr>
          <a:xfrm>
            <a:off x="1090295" y="819150"/>
            <a:ext cx="5606415" cy="791845"/>
          </a:xfrm>
          <a:prstGeom prst="rect">
            <a:avLst/>
          </a:prstGeom>
          <a:noFill/>
        </p:spPr>
        <p:txBody>
          <a:bodyPr wrap="square" rtlCol="0">
            <a:noAutofit/>
          </a:bodyPr>
          <a:p>
            <a:r>
              <a:rPr lang="en-US" altLang="en-US" sz="2600" b="1">
                <a:solidFill>
                  <a:schemeClr val="bg1"/>
                </a:solidFill>
                <a:latin typeface="Georgia" panose="02040502050405020303" charset="0"/>
                <a:cs typeface="Georgia" panose="02040502050405020303" charset="0"/>
              </a:rPr>
              <a:t>Methodology and Workflow:</a:t>
            </a:r>
            <a:endParaRPr lang="en-US" altLang="en-US" sz="2600" b="1">
              <a:solidFill>
                <a:schemeClr val="bg1"/>
              </a:solidFill>
              <a:latin typeface="Georgia" panose="02040502050405020303" charset="0"/>
              <a:cs typeface="Georgia" panose="02040502050405020303" charset="0"/>
            </a:endParaRPr>
          </a:p>
        </p:txBody>
      </p:sp>
      <p:sp>
        <p:nvSpPr>
          <p:cNvPr id="4" name="Text Box 3"/>
          <p:cNvSpPr txBox="1"/>
          <p:nvPr/>
        </p:nvSpPr>
        <p:spPr>
          <a:xfrm>
            <a:off x="1090295" y="1503680"/>
            <a:ext cx="10494645" cy="1383665"/>
          </a:xfrm>
          <a:prstGeom prst="rect">
            <a:avLst/>
          </a:prstGeom>
          <a:noFill/>
        </p:spPr>
        <p:txBody>
          <a:bodyPr wrap="square" rtlCol="0">
            <a:spAutoFit/>
          </a:bodyPr>
          <a:p>
            <a:pPr indent="0">
              <a:buFont typeface="Arial" panose="020B0604020202020204" pitchFamily="34" charset="0"/>
              <a:buNone/>
            </a:pPr>
            <a:r>
              <a:rPr lang="en-US" altLang="en-US" sz="2100">
                <a:solidFill>
                  <a:schemeClr val="bg1"/>
                </a:solidFill>
                <a:latin typeface="Georgia" panose="02040502050405020303" charset="0"/>
                <a:cs typeface="Georgia" panose="02040502050405020303" charset="0"/>
              </a:rPr>
              <a:t>The approach begins with preprocessing a structured dataset of sign language images. A deep CNN model is designed with convolution, pooling, dropout, and normalization layers. The model is then trained using standard metrics and validated using a split dataset to ensure generalizability.</a:t>
            </a:r>
            <a:endParaRPr lang="en-US" altLang="en-US" sz="2100">
              <a:solidFill>
                <a:schemeClr val="bg1"/>
              </a:solidFill>
              <a:latin typeface="Georgia" panose="02040502050405020303" charset="0"/>
              <a:cs typeface="Georgia" panose="02040502050405020303" charset="0"/>
            </a:endParaRPr>
          </a:p>
        </p:txBody>
      </p:sp>
      <p:sp>
        <p:nvSpPr>
          <p:cNvPr id="2" name="Text Box 1"/>
          <p:cNvSpPr txBox="1"/>
          <p:nvPr/>
        </p:nvSpPr>
        <p:spPr>
          <a:xfrm>
            <a:off x="1156970" y="3192145"/>
            <a:ext cx="9365615" cy="3138170"/>
          </a:xfrm>
          <a:prstGeom prst="rect">
            <a:avLst/>
          </a:prstGeom>
          <a:noFill/>
        </p:spPr>
        <p:txBody>
          <a:bodyPr wrap="square" rtlCol="0">
            <a:spAutoFit/>
          </a:bodyPr>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Dataset loaded from directory with labeled gesture classes.</a:t>
            </a:r>
            <a:endParaRPr lang="en-US" altLang="en-US">
              <a:solidFill>
                <a:schemeClr val="bg1"/>
              </a:solidFill>
              <a:latin typeface="Georgia" panose="02040502050405020303" charset="0"/>
              <a:cs typeface="Georgia" panose="02040502050405020303" charset="0"/>
            </a:endParaRPr>
          </a:p>
          <a:p>
            <a:pPr indent="0">
              <a:buFont typeface="Arial" panose="020B0604020202020204" pitchFamily="34" charset="0"/>
              <a:buNone/>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Images resized to 32x32 pixels for uniform input.</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Data split into training, validation, and test sets.</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Built CNN with Conv2D, MaxPooling, Dropout, BatchNormalization.</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Used softmax layer to predict gesture class probabilities.</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Training used categorical crossentropy and Adam optimizer.</a:t>
            </a:r>
            <a:endParaRPr lang="en-US" altLang="en-US">
              <a:solidFill>
                <a:schemeClr val="bg1"/>
              </a:solidFill>
              <a:latin typeface="Georgia" panose="02040502050405020303" charset="0"/>
              <a:cs typeface="Georgia" panose="020405020504050203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pic>
        <p:nvPicPr>
          <p:cNvPr id="40" name="图片 39"/>
          <p:cNvPicPr>
            <a:picLocks noChangeAspect="1"/>
          </p:cNvPicPr>
          <p:nvPr/>
        </p:nvPicPr>
        <p:blipFill>
          <a:blip r:embed="rId1"/>
          <a:srcRect r="24556" b="42640"/>
          <a:stretch>
            <a:fillRect/>
          </a:stretch>
        </p:blipFill>
        <p:spPr>
          <a:xfrm>
            <a:off x="7536125" y="331815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39" name="图片 38"/>
          <p:cNvPicPr>
            <a:picLocks noChangeAspect="1"/>
          </p:cNvPicPr>
          <p:nvPr/>
        </p:nvPicPr>
        <p:blipFill rotWithShape="1">
          <a:blip r:embed="rId2"/>
          <a:srcRect l="36713" t="47403" b="12967"/>
          <a:stretch>
            <a:fillRect/>
          </a:stretch>
        </p:blipFill>
        <p:spPr>
          <a:xfrm>
            <a:off x="0" y="-18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
        <p:nvSpPr>
          <p:cNvPr id="8" name="Text Box 7"/>
          <p:cNvSpPr txBox="1"/>
          <p:nvPr/>
        </p:nvSpPr>
        <p:spPr>
          <a:xfrm>
            <a:off x="752475" y="231140"/>
            <a:ext cx="2903220" cy="645160"/>
          </a:xfrm>
          <a:prstGeom prst="rect">
            <a:avLst/>
          </a:prstGeom>
          <a:noFill/>
        </p:spPr>
        <p:txBody>
          <a:bodyPr wrap="square" rtlCol="0">
            <a:spAutoFit/>
          </a:bodyPr>
          <a:p>
            <a:r>
              <a:rPr lang="en-US" sz="3600" b="1">
                <a:solidFill>
                  <a:schemeClr val="bg1"/>
                </a:solidFill>
                <a:latin typeface="Georgia" panose="02040502050405020303" charset="0"/>
                <a:cs typeface="Georgia" panose="02040502050405020303" charset="0"/>
              </a:rPr>
              <a:t>Flowchart</a:t>
            </a:r>
            <a:endParaRPr lang="en-US" sz="3600" b="1">
              <a:solidFill>
                <a:schemeClr val="bg1"/>
              </a:solidFill>
              <a:latin typeface="Georgia" panose="02040502050405020303" charset="0"/>
              <a:cs typeface="Georgia" panose="02040502050405020303" charset="0"/>
            </a:endParaRPr>
          </a:p>
        </p:txBody>
      </p:sp>
      <p:pic>
        <p:nvPicPr>
          <p:cNvPr id="2" name="Picture 1"/>
          <p:cNvPicPr>
            <a:picLocks noChangeAspect="1"/>
          </p:cNvPicPr>
          <p:nvPr/>
        </p:nvPicPr>
        <p:blipFill>
          <a:blip r:embed="rId3"/>
          <a:srcRect r="21124" b="5487"/>
          <a:stretch>
            <a:fillRect/>
          </a:stretch>
        </p:blipFill>
        <p:spPr>
          <a:xfrm>
            <a:off x="4542790" y="372110"/>
            <a:ext cx="2319655" cy="63366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B56A6"/>
            </a:gs>
            <a:gs pos="76000">
              <a:srgbClr val="221195"/>
            </a:gs>
          </a:gsLst>
          <a:lin ang="5400000" scaled="1"/>
        </a:gra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l="1592" t="-2955" r="22964" b="59528"/>
          <a:stretch>
            <a:fillRect/>
          </a:stretch>
        </p:blipFill>
        <p:spPr>
          <a:xfrm flipH="1">
            <a:off x="153396" y="4797832"/>
            <a:ext cx="3579091" cy="2060168"/>
          </a:xfrm>
          <a:custGeom>
            <a:avLst/>
            <a:gdLst>
              <a:gd name="connsiteX0" fmla="*/ 3579091 w 3579091"/>
              <a:gd name="connsiteY0" fmla="*/ 0 h 2060168"/>
              <a:gd name="connsiteX1" fmla="*/ 0 w 3579091"/>
              <a:gd name="connsiteY1" fmla="*/ 0 h 2060168"/>
              <a:gd name="connsiteX2" fmla="*/ 0 w 3579091"/>
              <a:gd name="connsiteY2" fmla="*/ 2060168 h 2060168"/>
              <a:gd name="connsiteX3" fmla="*/ 3579091 w 3579091"/>
              <a:gd name="connsiteY3" fmla="*/ 2060168 h 2060168"/>
            </a:gdLst>
            <a:ahLst/>
            <a:cxnLst>
              <a:cxn ang="0">
                <a:pos x="connsiteX0" y="connsiteY0"/>
              </a:cxn>
              <a:cxn ang="0">
                <a:pos x="connsiteX1" y="connsiteY1"/>
              </a:cxn>
              <a:cxn ang="0">
                <a:pos x="connsiteX2" y="connsiteY2"/>
              </a:cxn>
              <a:cxn ang="0">
                <a:pos x="connsiteX3" y="connsiteY3"/>
              </a:cxn>
            </a:cxnLst>
            <a:rect l="l" t="t" r="r" b="b"/>
            <a:pathLst>
              <a:path w="3579091" h="2060168">
                <a:moveTo>
                  <a:pt x="3579091" y="0"/>
                </a:moveTo>
                <a:lnTo>
                  <a:pt x="0" y="0"/>
                </a:lnTo>
                <a:lnTo>
                  <a:pt x="0" y="2060168"/>
                </a:lnTo>
                <a:lnTo>
                  <a:pt x="3579091" y="2060168"/>
                </a:lnTo>
                <a:close/>
              </a:path>
            </a:pathLst>
          </a:custGeom>
        </p:spPr>
      </p:pic>
      <p:pic>
        <p:nvPicPr>
          <p:cNvPr id="13" name="图片 12"/>
          <p:cNvPicPr>
            <a:picLocks noChangeAspect="1"/>
          </p:cNvPicPr>
          <p:nvPr/>
        </p:nvPicPr>
        <p:blipFill rotWithShape="1">
          <a:blip r:embed="rId2"/>
          <a:srcRect l="46389" t="47807" b="12967"/>
          <a:stretch>
            <a:fillRect/>
          </a:stretch>
        </p:blipFill>
        <p:spPr>
          <a:xfrm flipH="1">
            <a:off x="8708932" y="0"/>
            <a:ext cx="3483068" cy="2547458"/>
          </a:xfrm>
          <a:custGeom>
            <a:avLst/>
            <a:gdLst>
              <a:gd name="connsiteX0" fmla="*/ 3483068 w 3483068"/>
              <a:gd name="connsiteY0" fmla="*/ 0 h 2547458"/>
              <a:gd name="connsiteX1" fmla="*/ 0 w 3483068"/>
              <a:gd name="connsiteY1" fmla="*/ 0 h 2547458"/>
              <a:gd name="connsiteX2" fmla="*/ 0 w 3483068"/>
              <a:gd name="connsiteY2" fmla="*/ 2547458 h 2547458"/>
              <a:gd name="connsiteX3" fmla="*/ 3483068 w 3483068"/>
              <a:gd name="connsiteY3" fmla="*/ 2547458 h 2547458"/>
            </a:gdLst>
            <a:ahLst/>
            <a:cxnLst>
              <a:cxn ang="0">
                <a:pos x="connsiteX0" y="connsiteY0"/>
              </a:cxn>
              <a:cxn ang="0">
                <a:pos x="connsiteX1" y="connsiteY1"/>
              </a:cxn>
              <a:cxn ang="0">
                <a:pos x="connsiteX2" y="connsiteY2"/>
              </a:cxn>
              <a:cxn ang="0">
                <a:pos x="connsiteX3" y="connsiteY3"/>
              </a:cxn>
            </a:cxnLst>
            <a:rect l="l" t="t" r="r" b="b"/>
            <a:pathLst>
              <a:path w="3483068" h="2547458">
                <a:moveTo>
                  <a:pt x="3483068" y="0"/>
                </a:moveTo>
                <a:lnTo>
                  <a:pt x="0" y="0"/>
                </a:lnTo>
                <a:lnTo>
                  <a:pt x="0" y="2547458"/>
                </a:lnTo>
                <a:lnTo>
                  <a:pt x="3483068" y="2547458"/>
                </a:lnTo>
                <a:close/>
              </a:path>
            </a:pathLst>
          </a:custGeom>
        </p:spPr>
      </p:pic>
      <p:sp>
        <p:nvSpPr>
          <p:cNvPr id="2" name="Text Box 1"/>
          <p:cNvSpPr txBox="1"/>
          <p:nvPr/>
        </p:nvSpPr>
        <p:spPr>
          <a:xfrm>
            <a:off x="744855" y="688340"/>
            <a:ext cx="5465445" cy="521970"/>
          </a:xfrm>
          <a:prstGeom prst="rect">
            <a:avLst/>
          </a:prstGeom>
          <a:noFill/>
        </p:spPr>
        <p:txBody>
          <a:bodyPr wrap="square" rtlCol="0">
            <a:spAutoFit/>
          </a:bodyPr>
          <a:p>
            <a:r>
              <a:rPr lang="en-US" altLang="en-US" sz="2800" b="1">
                <a:solidFill>
                  <a:schemeClr val="bg1"/>
                </a:solidFill>
                <a:latin typeface="Georgia" panose="02040502050405020303" charset="0"/>
                <a:cs typeface="Georgia" panose="02040502050405020303" charset="0"/>
              </a:rPr>
              <a:t>Key Assumptions</a:t>
            </a:r>
            <a:endParaRPr lang="en-US" altLang="en-US" sz="2800" b="1">
              <a:solidFill>
                <a:schemeClr val="bg1"/>
              </a:solidFill>
              <a:latin typeface="Georgia" panose="02040502050405020303" charset="0"/>
              <a:cs typeface="Georgia" panose="02040502050405020303" charset="0"/>
            </a:endParaRPr>
          </a:p>
        </p:txBody>
      </p:sp>
      <p:sp>
        <p:nvSpPr>
          <p:cNvPr id="5" name="Text Box 4"/>
          <p:cNvSpPr txBox="1"/>
          <p:nvPr/>
        </p:nvSpPr>
        <p:spPr>
          <a:xfrm>
            <a:off x="744855" y="1362075"/>
            <a:ext cx="10942320" cy="1431925"/>
          </a:xfrm>
          <a:prstGeom prst="rect">
            <a:avLst/>
          </a:prstGeom>
          <a:noFill/>
        </p:spPr>
        <p:txBody>
          <a:bodyPr wrap="square" rtlCol="0">
            <a:noAutofit/>
          </a:bodyPr>
          <a:p>
            <a:pPr indent="0">
              <a:lnSpc>
                <a:spcPct val="120000"/>
              </a:lnSpc>
              <a:spcBef>
                <a:spcPts val="0"/>
              </a:spcBef>
              <a:spcAft>
                <a:spcPts val="0"/>
              </a:spcAft>
              <a:buFont typeface="Arial" panose="020B0604020202020204" pitchFamily="34" charset="0"/>
              <a:buNone/>
            </a:pPr>
            <a:r>
              <a:rPr lang="en-US" altLang="en-US" sz="2200">
                <a:solidFill>
                  <a:schemeClr val="bg1"/>
                </a:solidFill>
                <a:latin typeface="Georgia" panose="02040502050405020303" charset="0"/>
                <a:cs typeface="Georgia" panose="02040502050405020303" charset="0"/>
              </a:rPr>
              <a:t>Several assumptions were made during the development process. These helped streamline model design and focus on core implementation. They include expectations about data balance, image quality, and model input adequacy.</a:t>
            </a:r>
            <a:endParaRPr lang="en-US" altLang="en-US" sz="2200">
              <a:solidFill>
                <a:schemeClr val="bg1"/>
              </a:solidFill>
              <a:latin typeface="Georgia" panose="02040502050405020303" charset="0"/>
              <a:cs typeface="Georgia" panose="02040502050405020303" charset="0"/>
            </a:endParaRPr>
          </a:p>
          <a:p>
            <a:pPr indent="0">
              <a:lnSpc>
                <a:spcPct val="120000"/>
              </a:lnSpc>
              <a:spcBef>
                <a:spcPts val="0"/>
              </a:spcBef>
              <a:spcAft>
                <a:spcPts val="0"/>
              </a:spcAft>
              <a:buFont typeface="Arial" panose="020B0604020202020204" pitchFamily="34" charset="0"/>
              <a:buNone/>
            </a:pPr>
            <a:endParaRPr lang="en-US" altLang="en-US" sz="2200">
              <a:solidFill>
                <a:schemeClr val="bg1"/>
              </a:solidFill>
              <a:latin typeface="Georgia" panose="02040502050405020303" charset="0"/>
              <a:cs typeface="Georgia" panose="02040502050405020303" charset="0"/>
            </a:endParaRPr>
          </a:p>
          <a:p>
            <a:pPr indent="0">
              <a:lnSpc>
                <a:spcPct val="120000"/>
              </a:lnSpc>
              <a:spcBef>
                <a:spcPts val="0"/>
              </a:spcBef>
              <a:spcAft>
                <a:spcPts val="0"/>
              </a:spcAft>
              <a:buFont typeface="Arial" panose="020B0604020202020204" pitchFamily="34" charset="0"/>
              <a:buNone/>
            </a:pPr>
            <a:endParaRPr lang="en-US" altLang="en-US" sz="2200">
              <a:solidFill>
                <a:schemeClr val="bg1"/>
              </a:solidFill>
              <a:latin typeface="Georgia" panose="02040502050405020303" charset="0"/>
              <a:cs typeface="Georgia" panose="02040502050405020303" charset="0"/>
            </a:endParaRPr>
          </a:p>
          <a:p>
            <a:pPr marL="285750" indent="-285750">
              <a:lnSpc>
                <a:spcPct val="120000"/>
              </a:lnSpc>
              <a:spcBef>
                <a:spcPts val="0"/>
              </a:spcBef>
              <a:spcAft>
                <a:spcPts val="0"/>
              </a:spcAft>
              <a:buFont typeface="Arial" panose="020B0604020202020204" pitchFamily="34" charset="0"/>
              <a:buChar char="•"/>
            </a:pPr>
            <a:r>
              <a:rPr lang="en-US" altLang="en-US" sz="2200">
                <a:solidFill>
                  <a:schemeClr val="bg1"/>
                </a:solidFill>
                <a:latin typeface="Georgia" panose="02040502050405020303" charset="0"/>
                <a:cs typeface="Georgia" panose="02040502050405020303" charset="0"/>
              </a:rPr>
              <a:t>Dataset is balanced across all 35 gesture classes.</a:t>
            </a:r>
            <a:endParaRPr lang="en-US" altLang="en-US" sz="2200">
              <a:solidFill>
                <a:schemeClr val="bg1"/>
              </a:solidFill>
              <a:latin typeface="Georgia" panose="02040502050405020303" charset="0"/>
              <a:cs typeface="Georgia" panose="02040502050405020303" charset="0"/>
            </a:endParaRPr>
          </a:p>
          <a:p>
            <a:pPr marL="285750" indent="-285750">
              <a:lnSpc>
                <a:spcPct val="120000"/>
              </a:lnSpc>
              <a:spcBef>
                <a:spcPts val="0"/>
              </a:spcBef>
              <a:spcAft>
                <a:spcPts val="0"/>
              </a:spcAft>
              <a:buFont typeface="Arial" panose="020B0604020202020204" pitchFamily="34" charset="0"/>
              <a:buChar char="•"/>
            </a:pPr>
            <a:endParaRPr lang="en-US" altLang="en-US" sz="2200">
              <a:solidFill>
                <a:schemeClr val="bg1"/>
              </a:solidFill>
              <a:latin typeface="Georgia" panose="02040502050405020303" charset="0"/>
              <a:cs typeface="Georgia" panose="02040502050405020303" charset="0"/>
            </a:endParaRPr>
          </a:p>
          <a:p>
            <a:pPr marL="285750" indent="-285750">
              <a:lnSpc>
                <a:spcPct val="120000"/>
              </a:lnSpc>
              <a:spcBef>
                <a:spcPts val="0"/>
              </a:spcBef>
              <a:spcAft>
                <a:spcPts val="0"/>
              </a:spcAft>
              <a:buFont typeface="Arial" panose="020B0604020202020204" pitchFamily="34" charset="0"/>
              <a:buChar char="•"/>
            </a:pPr>
            <a:r>
              <a:rPr lang="en-US" altLang="en-US" sz="2200">
                <a:solidFill>
                  <a:schemeClr val="bg1"/>
                </a:solidFill>
                <a:latin typeface="Georgia" panose="02040502050405020303" charset="0"/>
                <a:cs typeface="Georgia" panose="02040502050405020303" charset="0"/>
              </a:rPr>
              <a:t>Image resolution (32x32) is sufficient to capture gesture features.</a:t>
            </a:r>
            <a:endParaRPr lang="en-US" altLang="en-US" sz="2200">
              <a:solidFill>
                <a:schemeClr val="bg1"/>
              </a:solidFill>
              <a:latin typeface="Georgia" panose="02040502050405020303" charset="0"/>
              <a:cs typeface="Georgia" panose="02040502050405020303" charset="0"/>
            </a:endParaRPr>
          </a:p>
          <a:p>
            <a:pPr marL="285750" indent="-285750">
              <a:lnSpc>
                <a:spcPct val="120000"/>
              </a:lnSpc>
              <a:spcBef>
                <a:spcPts val="0"/>
              </a:spcBef>
              <a:spcAft>
                <a:spcPts val="0"/>
              </a:spcAft>
              <a:buFont typeface="Arial" panose="020B0604020202020204" pitchFamily="34" charset="0"/>
              <a:buChar char="•"/>
            </a:pPr>
            <a:endParaRPr lang="en-US" altLang="en-US" sz="2200">
              <a:solidFill>
                <a:schemeClr val="bg1"/>
              </a:solidFill>
              <a:latin typeface="Georgia" panose="02040502050405020303" charset="0"/>
              <a:cs typeface="Georgia" panose="02040502050405020303" charset="0"/>
            </a:endParaRPr>
          </a:p>
          <a:p>
            <a:pPr marL="285750" indent="-285750">
              <a:lnSpc>
                <a:spcPct val="120000"/>
              </a:lnSpc>
              <a:spcBef>
                <a:spcPts val="0"/>
              </a:spcBef>
              <a:spcAft>
                <a:spcPts val="0"/>
              </a:spcAft>
              <a:buFont typeface="Arial" panose="020B0604020202020204" pitchFamily="34" charset="0"/>
              <a:buChar char="•"/>
            </a:pPr>
            <a:r>
              <a:rPr lang="en-US" altLang="en-US" sz="2200">
                <a:solidFill>
                  <a:schemeClr val="bg1"/>
                </a:solidFill>
                <a:latin typeface="Georgia" panose="02040502050405020303" charset="0"/>
                <a:cs typeface="Georgia" panose="02040502050405020303" charset="0"/>
              </a:rPr>
              <a:t>Visual features in gestures are distinctive enough for classification.</a:t>
            </a:r>
            <a:endParaRPr lang="en-US" altLang="en-US" sz="2200">
              <a:solidFill>
                <a:schemeClr val="bg1"/>
              </a:solidFill>
              <a:latin typeface="Georgia" panose="02040502050405020303" charset="0"/>
              <a:cs typeface="Georgia" panose="02040502050405020303" charset="0"/>
            </a:endParaRPr>
          </a:p>
          <a:p>
            <a:pPr marL="285750" indent="-285750">
              <a:lnSpc>
                <a:spcPct val="120000"/>
              </a:lnSpc>
              <a:spcBef>
                <a:spcPts val="0"/>
              </a:spcBef>
              <a:spcAft>
                <a:spcPts val="0"/>
              </a:spcAft>
              <a:buFont typeface="Arial" panose="020B0604020202020204" pitchFamily="34" charset="0"/>
              <a:buChar char="•"/>
            </a:pPr>
            <a:endParaRPr lang="en-US" altLang="en-US" sz="2200">
              <a:solidFill>
                <a:schemeClr val="bg1"/>
              </a:solidFill>
              <a:latin typeface="Georgia" panose="02040502050405020303" charset="0"/>
              <a:cs typeface="Georgia" panose="02040502050405020303" charset="0"/>
            </a:endParaRPr>
          </a:p>
          <a:p>
            <a:pPr marL="285750" indent="-285750">
              <a:lnSpc>
                <a:spcPct val="120000"/>
              </a:lnSpc>
              <a:spcBef>
                <a:spcPts val="0"/>
              </a:spcBef>
              <a:spcAft>
                <a:spcPts val="0"/>
              </a:spcAft>
              <a:buFont typeface="Arial" panose="020B0604020202020204" pitchFamily="34" charset="0"/>
              <a:buChar char="•"/>
            </a:pPr>
            <a:r>
              <a:rPr lang="en-US" altLang="en-US" sz="2200">
                <a:solidFill>
                  <a:schemeClr val="bg1"/>
                </a:solidFill>
                <a:latin typeface="Georgia" panose="02040502050405020303" charset="0"/>
                <a:cs typeface="Georgia" panose="02040502050405020303" charset="0"/>
              </a:rPr>
              <a:t>No additional augmentation assumed necessary at this stage.</a:t>
            </a:r>
            <a:endParaRPr lang="en-US" altLang="en-US" sz="2200">
              <a:solidFill>
                <a:schemeClr val="bg1"/>
              </a:solidFill>
              <a:latin typeface="Georgia" panose="02040502050405020303" charset="0"/>
              <a:cs typeface="Georgia" panose="020405020504050203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pic>
        <p:nvPicPr>
          <p:cNvPr id="40" name="图片 39"/>
          <p:cNvPicPr>
            <a:picLocks noChangeAspect="1"/>
          </p:cNvPicPr>
          <p:nvPr/>
        </p:nvPicPr>
        <p:blipFill>
          <a:blip r:embed="rId1"/>
          <a:srcRect r="24556" b="42640"/>
          <a:stretch>
            <a:fillRect/>
          </a:stretch>
        </p:blipFill>
        <p:spPr>
          <a:xfrm>
            <a:off x="7536125" y="331815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39" name="图片 38"/>
          <p:cNvPicPr>
            <a:picLocks noChangeAspect="1"/>
          </p:cNvPicPr>
          <p:nvPr/>
        </p:nvPicPr>
        <p:blipFill rotWithShape="1">
          <a:blip r:embed="rId2"/>
          <a:srcRect l="36713" t="47403" b="12967"/>
          <a:stretch>
            <a:fillRect/>
          </a:stretch>
        </p:blipFill>
        <p:spPr>
          <a:xfrm>
            <a:off x="121920" y="10014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
        <p:nvSpPr>
          <p:cNvPr id="6" name="Text Box 5"/>
          <p:cNvSpPr txBox="1"/>
          <p:nvPr/>
        </p:nvSpPr>
        <p:spPr>
          <a:xfrm>
            <a:off x="655955" y="589280"/>
            <a:ext cx="5761355" cy="553085"/>
          </a:xfrm>
          <a:prstGeom prst="rect">
            <a:avLst/>
          </a:prstGeom>
          <a:noFill/>
        </p:spPr>
        <p:txBody>
          <a:bodyPr wrap="square" rtlCol="0">
            <a:spAutoFit/>
          </a:bodyPr>
          <a:p>
            <a:pPr algn="l"/>
            <a:r>
              <a:rPr lang="en-US" altLang="en-US" sz="3000" b="1">
                <a:solidFill>
                  <a:schemeClr val="bg1"/>
                </a:solidFill>
                <a:latin typeface="+mj-lt"/>
                <a:cs typeface="+mj-lt"/>
              </a:rPr>
              <a:t>Model Evaluation and Analysis</a:t>
            </a:r>
            <a:endParaRPr lang="en-US" altLang="en-US" sz="3000" b="1">
              <a:solidFill>
                <a:schemeClr val="bg1"/>
              </a:solidFill>
              <a:latin typeface="+mj-lt"/>
              <a:cs typeface="+mj-lt"/>
            </a:endParaRPr>
          </a:p>
        </p:txBody>
      </p:sp>
      <p:sp>
        <p:nvSpPr>
          <p:cNvPr id="8" name="Text Box 7"/>
          <p:cNvSpPr txBox="1"/>
          <p:nvPr/>
        </p:nvSpPr>
        <p:spPr>
          <a:xfrm>
            <a:off x="655955" y="1574800"/>
            <a:ext cx="11444605" cy="1208405"/>
          </a:xfrm>
          <a:prstGeom prst="rect">
            <a:avLst/>
          </a:prstGeom>
          <a:noFill/>
        </p:spPr>
        <p:txBody>
          <a:bodyPr wrap="square" rtlCol="0">
            <a:noAutofit/>
          </a:bodyPr>
          <a:p>
            <a:r>
              <a:rPr lang="en-US" altLang="en-US" sz="1900">
                <a:solidFill>
                  <a:schemeClr val="bg1"/>
                </a:solidFill>
                <a:latin typeface="Georgia" panose="02040502050405020303" charset="0"/>
                <a:cs typeface="Georgia" panose="02040502050405020303" charset="0"/>
              </a:rPr>
              <a:t>The CNN model's training was monitored using accuracy and loss metrics across epochs. Regularization techniques helped reduce overfitting. A final evaluation was performed using a reserved test dataset to assess real-world performance.</a:t>
            </a:r>
            <a:endParaRPr lang="en-US" altLang="en-US" sz="1900">
              <a:solidFill>
                <a:schemeClr val="bg1"/>
              </a:solidFill>
              <a:latin typeface="Georgia" panose="02040502050405020303" charset="0"/>
              <a:cs typeface="Georgia" panose="02040502050405020303" charset="0"/>
            </a:endParaRPr>
          </a:p>
        </p:txBody>
      </p:sp>
      <p:sp>
        <p:nvSpPr>
          <p:cNvPr id="3" name="Text Box 2"/>
          <p:cNvSpPr txBox="1"/>
          <p:nvPr/>
        </p:nvSpPr>
        <p:spPr>
          <a:xfrm>
            <a:off x="746125" y="2950845"/>
            <a:ext cx="10436860" cy="2584450"/>
          </a:xfrm>
          <a:prstGeom prst="rect">
            <a:avLst/>
          </a:prstGeom>
          <a:noFill/>
        </p:spPr>
        <p:txBody>
          <a:bodyPr wrap="square" rtlCol="0">
            <a:spAutoFit/>
          </a:bodyPr>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Training accuracy and loss tracked per epoch.</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Validation accuracy used to monitor overfitting.</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Dropout layers improved generalization.</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Batch Normalization stabilized the training process.</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Final model evaluated on unseen test images.</a:t>
            </a:r>
            <a:endParaRPr lang="en-US" altLang="en-US">
              <a:solidFill>
                <a:schemeClr val="bg1"/>
              </a:solidFill>
              <a:latin typeface="Georgia" panose="02040502050405020303" charset="0"/>
              <a:cs typeface="Georgia" panose="020405020504050203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pic>
        <p:nvPicPr>
          <p:cNvPr id="40" name="图片 39"/>
          <p:cNvPicPr>
            <a:picLocks noChangeAspect="1"/>
          </p:cNvPicPr>
          <p:nvPr/>
        </p:nvPicPr>
        <p:blipFill>
          <a:blip r:embed="rId1"/>
          <a:srcRect r="24556" b="42640"/>
          <a:stretch>
            <a:fillRect/>
          </a:stretch>
        </p:blipFill>
        <p:spPr>
          <a:xfrm>
            <a:off x="7536125" y="331815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39" name="图片 38"/>
          <p:cNvPicPr>
            <a:picLocks noChangeAspect="1"/>
          </p:cNvPicPr>
          <p:nvPr/>
        </p:nvPicPr>
        <p:blipFill rotWithShape="1">
          <a:blip r:embed="rId2"/>
          <a:srcRect l="36713" t="47403" b="12967"/>
          <a:stretch>
            <a:fillRect/>
          </a:stretch>
        </p:blipFill>
        <p:spPr>
          <a:xfrm>
            <a:off x="121920" y="10014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
        <p:nvSpPr>
          <p:cNvPr id="6" name="Text Box 5"/>
          <p:cNvSpPr txBox="1"/>
          <p:nvPr/>
        </p:nvSpPr>
        <p:spPr>
          <a:xfrm>
            <a:off x="661035" y="706755"/>
            <a:ext cx="6447155" cy="506730"/>
          </a:xfrm>
          <a:prstGeom prst="rect">
            <a:avLst/>
          </a:prstGeom>
          <a:noFill/>
        </p:spPr>
        <p:txBody>
          <a:bodyPr wrap="square" rtlCol="0">
            <a:spAutoFit/>
          </a:bodyPr>
          <a:p>
            <a:pPr algn="l"/>
            <a:r>
              <a:rPr lang="en-US" altLang="en-US" sz="2700" b="1">
                <a:solidFill>
                  <a:schemeClr val="bg1"/>
                </a:solidFill>
                <a:latin typeface="+mj-lt"/>
                <a:cs typeface="+mj-lt"/>
              </a:rPr>
              <a:t> Project Summary and Outcomes</a:t>
            </a:r>
            <a:endParaRPr lang="en-US" altLang="en-US" sz="2700" b="1">
              <a:solidFill>
                <a:schemeClr val="bg1"/>
              </a:solidFill>
              <a:latin typeface="+mj-lt"/>
              <a:cs typeface="+mj-lt"/>
            </a:endParaRPr>
          </a:p>
        </p:txBody>
      </p:sp>
      <p:sp>
        <p:nvSpPr>
          <p:cNvPr id="8" name="Text Box 7"/>
          <p:cNvSpPr txBox="1"/>
          <p:nvPr/>
        </p:nvSpPr>
        <p:spPr>
          <a:xfrm>
            <a:off x="747395" y="1574800"/>
            <a:ext cx="11444605" cy="1208405"/>
          </a:xfrm>
          <a:prstGeom prst="rect">
            <a:avLst/>
          </a:prstGeom>
          <a:noFill/>
        </p:spPr>
        <p:txBody>
          <a:bodyPr wrap="square" rtlCol="0">
            <a:noAutofit/>
          </a:bodyPr>
          <a:p>
            <a:r>
              <a:rPr lang="en-US" altLang="en-US" sz="1900">
                <a:solidFill>
                  <a:schemeClr val="bg1"/>
                </a:solidFill>
                <a:latin typeface="Georgia" panose="02040502050405020303" charset="0"/>
                <a:cs typeface="Georgia" panose="02040502050405020303" charset="0"/>
              </a:rPr>
              <a:t>The project demonstrated a complete deep learning pipeline from preprocessing to model evaluation. The CNN was able to classify 35 Indian Sign Language gestures with promising accuracy and generalization capabilities.</a:t>
            </a:r>
            <a:endParaRPr lang="en-US" altLang="en-US" sz="1900">
              <a:solidFill>
                <a:schemeClr val="bg1"/>
              </a:solidFill>
              <a:latin typeface="Georgia" panose="02040502050405020303" charset="0"/>
              <a:cs typeface="Georgia" panose="02040502050405020303" charset="0"/>
            </a:endParaRPr>
          </a:p>
        </p:txBody>
      </p:sp>
      <p:sp>
        <p:nvSpPr>
          <p:cNvPr id="3" name="Text Box 2"/>
          <p:cNvSpPr txBox="1"/>
          <p:nvPr/>
        </p:nvSpPr>
        <p:spPr>
          <a:xfrm>
            <a:off x="747395" y="3144520"/>
            <a:ext cx="10436860" cy="2030095"/>
          </a:xfrm>
          <a:prstGeom prst="rect">
            <a:avLst/>
          </a:prstGeom>
          <a:noFill/>
        </p:spPr>
        <p:txBody>
          <a:bodyPr wrap="square" rtlCol="0">
            <a:spAutoFit/>
          </a:bodyPr>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Full image classification pipeline completed.</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Model trained on gesture dataset with good performance.</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Achieved reliable accuracy on validation and test data.</a:t>
            </a: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endParaRPr lang="en-US" altLang="en-US">
              <a:solidFill>
                <a:schemeClr val="bg1"/>
              </a:solidFill>
              <a:latin typeface="Georgia" panose="02040502050405020303" charset="0"/>
              <a:cs typeface="Georgia" panose="02040502050405020303" charset="0"/>
            </a:endParaRPr>
          </a:p>
          <a:p>
            <a:pPr marL="285750" indent="-285750">
              <a:buFont typeface="Arial" panose="020B0604020202020204" pitchFamily="34" charset="0"/>
              <a:buChar char="•"/>
            </a:pPr>
            <a:r>
              <a:rPr lang="en-US" altLang="en-US">
                <a:solidFill>
                  <a:schemeClr val="bg1"/>
                </a:solidFill>
                <a:latin typeface="Georgia" panose="02040502050405020303" charset="0"/>
                <a:cs typeface="Georgia" panose="02040502050405020303" charset="0"/>
              </a:rPr>
              <a:t>Ready for further deployment or enhancement.</a:t>
            </a:r>
            <a:endParaRPr lang="en-US" altLang="en-US">
              <a:solidFill>
                <a:schemeClr val="bg1"/>
              </a:solidFill>
              <a:latin typeface="Georgia" panose="02040502050405020303" charset="0"/>
              <a:cs typeface="Georgia" panose="020405020504050203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pic>
        <p:nvPicPr>
          <p:cNvPr id="40" name="图片 39"/>
          <p:cNvPicPr>
            <a:picLocks noChangeAspect="1"/>
          </p:cNvPicPr>
          <p:nvPr/>
        </p:nvPicPr>
        <p:blipFill>
          <a:blip r:embed="rId1"/>
          <a:srcRect r="24556" b="42640"/>
          <a:stretch>
            <a:fillRect/>
          </a:stretch>
        </p:blipFill>
        <p:spPr>
          <a:xfrm>
            <a:off x="7536125" y="331815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39" name="图片 38"/>
          <p:cNvPicPr>
            <a:picLocks noChangeAspect="1"/>
          </p:cNvPicPr>
          <p:nvPr/>
        </p:nvPicPr>
        <p:blipFill rotWithShape="1">
          <a:blip r:embed="rId2"/>
          <a:srcRect l="36713" t="47403" b="12967"/>
          <a:stretch>
            <a:fillRect/>
          </a:stretch>
        </p:blipFill>
        <p:spPr>
          <a:xfrm>
            <a:off x="0" y="-18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
        <p:nvSpPr>
          <p:cNvPr id="2" name="Text Box 1"/>
          <p:cNvSpPr txBox="1"/>
          <p:nvPr/>
        </p:nvSpPr>
        <p:spPr>
          <a:xfrm>
            <a:off x="666750" y="276225"/>
            <a:ext cx="7046595" cy="445135"/>
          </a:xfrm>
          <a:prstGeom prst="rect">
            <a:avLst/>
          </a:prstGeom>
          <a:noFill/>
        </p:spPr>
        <p:txBody>
          <a:bodyPr wrap="square" rtlCol="0">
            <a:spAutoFit/>
          </a:bodyPr>
          <a:p>
            <a:r>
              <a:rPr lang="en-US" altLang="en-US" sz="2300" b="1">
                <a:solidFill>
                  <a:schemeClr val="bg1"/>
                </a:solidFill>
                <a:latin typeface="Georgia" panose="02040502050405020303" charset="0"/>
                <a:cs typeface="Georgia" panose="02040502050405020303" charset="0"/>
              </a:rPr>
              <a:t> Future Improvements and Extensions</a:t>
            </a:r>
            <a:endParaRPr lang="en-US" altLang="en-US" sz="2300" b="1">
              <a:solidFill>
                <a:schemeClr val="bg1"/>
              </a:solidFill>
              <a:latin typeface="Georgia" panose="02040502050405020303" charset="0"/>
              <a:cs typeface="Georgia" panose="02040502050405020303" charset="0"/>
            </a:endParaRPr>
          </a:p>
        </p:txBody>
      </p:sp>
      <p:sp>
        <p:nvSpPr>
          <p:cNvPr id="3" name="Text Box 2"/>
          <p:cNvSpPr txBox="1"/>
          <p:nvPr/>
        </p:nvSpPr>
        <p:spPr>
          <a:xfrm>
            <a:off x="666750" y="908685"/>
            <a:ext cx="10688320" cy="865505"/>
          </a:xfrm>
          <a:prstGeom prst="rect">
            <a:avLst/>
          </a:prstGeom>
          <a:noFill/>
        </p:spPr>
        <p:txBody>
          <a:bodyPr wrap="square" rtlCol="0">
            <a:spAutoFit/>
          </a:bodyPr>
          <a:p>
            <a:pPr indent="0">
              <a:lnSpc>
                <a:spcPct val="140000"/>
              </a:lnSpc>
              <a:buFont typeface="Arial" panose="020B0604020202020204" pitchFamily="34" charset="0"/>
              <a:buNone/>
            </a:pPr>
            <a:r>
              <a:rPr lang="en-US" altLang="en-US">
                <a:solidFill>
                  <a:schemeClr val="bg1"/>
                </a:solidFill>
                <a:latin typeface="Georgia" panose="02040502050405020303" charset="0"/>
                <a:cs typeface="Georgia" panose="02040502050405020303" charset="0"/>
              </a:rPr>
              <a:t>Future versions of the model can benefit from additional training data, augmentation techniques, and deployment into mobile platforms. Advanced architectures like ResNet could further boost performance.</a:t>
            </a:r>
            <a:endParaRPr lang="en-US" altLang="en-US">
              <a:solidFill>
                <a:schemeClr val="bg1"/>
              </a:solidFill>
              <a:latin typeface="Georgia" panose="02040502050405020303" charset="0"/>
              <a:cs typeface="Georgia" panose="02040502050405020303" charset="0"/>
            </a:endParaRPr>
          </a:p>
        </p:txBody>
      </p:sp>
      <p:sp>
        <p:nvSpPr>
          <p:cNvPr id="5" name="Text Box 4"/>
          <p:cNvSpPr txBox="1"/>
          <p:nvPr/>
        </p:nvSpPr>
        <p:spPr>
          <a:xfrm>
            <a:off x="666750" y="2162175"/>
            <a:ext cx="10668000" cy="4772660"/>
          </a:xfrm>
          <a:prstGeom prst="rect">
            <a:avLst/>
          </a:prstGeom>
          <a:noFill/>
        </p:spPr>
        <p:txBody>
          <a:bodyPr wrap="square" rtlCol="0">
            <a:noAutofit/>
          </a:bodyPr>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Intelligent Anomaly Detection: Goes beyond rule-based systems by learning from historical traffic to detect subtle, evolving attack patterns.</a:t>
            </a:r>
            <a:endParaRPr lang="en-US" altLang="en-US" sz="1900">
              <a:solidFill>
                <a:schemeClr val="bg1"/>
              </a:solidFill>
              <a:latin typeface="Georgia" panose="02040502050405020303" charset="0"/>
              <a:cs typeface="Georgia" panose="02040502050405020303" charset="0"/>
            </a:endParaRPr>
          </a:p>
          <a:p>
            <a:pPr indent="0">
              <a:lnSpc>
                <a:spcPct val="90000"/>
              </a:lnSpc>
              <a:buFont typeface="Arial" panose="020B0604020202020204" pitchFamily="34" charset="0"/>
              <a:buNone/>
            </a:pP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Real-Time ResAdd data augmentation (flip, rotate, zoom) for robustness.</a:t>
            </a: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Fine-tune pretrained models like MobileNet or ResNet.</a:t>
            </a: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Optimize model for edge devices (e.g., TensorFlow Lite).</a:t>
            </a: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Create live gesture detection interface with webcam.</a:t>
            </a: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Improve dataset diversity (lighting, skin tone, hand size).ponse: Unlike traditional IDS, this solution processes live traffic and raises immediate alerts, reducing detection and response times.</a:t>
            </a: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Integrated Visualization: Offers a user-friendly web dashboard for real-time monitoring, making threat analysis and decision-making fast and accessible.</a:t>
            </a:r>
            <a:endParaRPr lang="en-US" altLang="en-US" sz="1900">
              <a:solidFill>
                <a:schemeClr val="bg1"/>
              </a:solidFill>
              <a:latin typeface="Georgia" panose="02040502050405020303" charset="0"/>
              <a:cs typeface="Georgia" panose="020405020504050203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pic>
        <p:nvPicPr>
          <p:cNvPr id="40" name="图片 39"/>
          <p:cNvPicPr>
            <a:picLocks noChangeAspect="1"/>
          </p:cNvPicPr>
          <p:nvPr/>
        </p:nvPicPr>
        <p:blipFill>
          <a:blip r:embed="rId1"/>
          <a:srcRect r="24556" b="42640"/>
          <a:stretch>
            <a:fillRect/>
          </a:stretch>
        </p:blipFill>
        <p:spPr>
          <a:xfrm>
            <a:off x="7536125" y="331815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39" name="图片 38"/>
          <p:cNvPicPr>
            <a:picLocks noChangeAspect="1"/>
          </p:cNvPicPr>
          <p:nvPr/>
        </p:nvPicPr>
        <p:blipFill rotWithShape="1">
          <a:blip r:embed="rId2"/>
          <a:srcRect l="36713" t="47403" b="12967"/>
          <a:stretch>
            <a:fillRect/>
          </a:stretch>
        </p:blipFill>
        <p:spPr>
          <a:xfrm>
            <a:off x="0" y="-18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
        <p:nvSpPr>
          <p:cNvPr id="2" name="Text Box 1"/>
          <p:cNvSpPr txBox="1"/>
          <p:nvPr/>
        </p:nvSpPr>
        <p:spPr>
          <a:xfrm>
            <a:off x="666750" y="721360"/>
            <a:ext cx="7046595" cy="475615"/>
          </a:xfrm>
          <a:prstGeom prst="rect">
            <a:avLst/>
          </a:prstGeom>
          <a:noFill/>
        </p:spPr>
        <p:txBody>
          <a:bodyPr wrap="square" rtlCol="0">
            <a:spAutoFit/>
          </a:bodyPr>
          <a:p>
            <a:r>
              <a:rPr lang="en-US" altLang="en-US" sz="2500" b="1">
                <a:solidFill>
                  <a:schemeClr val="bg1"/>
                </a:solidFill>
                <a:latin typeface="Georgia" panose="02040502050405020303" charset="0"/>
                <a:cs typeface="Georgia" panose="02040502050405020303" charset="0"/>
              </a:rPr>
              <a:t>Reflections and Learning Outcomes</a:t>
            </a:r>
            <a:endParaRPr lang="en-US" altLang="en-US" sz="2500" b="1">
              <a:solidFill>
                <a:schemeClr val="bg1"/>
              </a:solidFill>
              <a:latin typeface="Georgia" panose="02040502050405020303" charset="0"/>
              <a:cs typeface="Georgia" panose="02040502050405020303" charset="0"/>
            </a:endParaRPr>
          </a:p>
        </p:txBody>
      </p:sp>
      <p:sp>
        <p:nvSpPr>
          <p:cNvPr id="3" name="Text Box 2"/>
          <p:cNvSpPr txBox="1"/>
          <p:nvPr/>
        </p:nvSpPr>
        <p:spPr>
          <a:xfrm>
            <a:off x="666750" y="1499235"/>
            <a:ext cx="10688320" cy="1252855"/>
          </a:xfrm>
          <a:prstGeom prst="rect">
            <a:avLst/>
          </a:prstGeom>
          <a:noFill/>
        </p:spPr>
        <p:txBody>
          <a:bodyPr wrap="square" rtlCol="0">
            <a:spAutoFit/>
          </a:bodyPr>
          <a:p>
            <a:pPr indent="0">
              <a:lnSpc>
                <a:spcPct val="140000"/>
              </a:lnSpc>
              <a:buFont typeface="Arial" panose="020B0604020202020204" pitchFamily="34" charset="0"/>
              <a:buNone/>
            </a:pPr>
            <a:r>
              <a:rPr lang="en-US" altLang="en-US">
                <a:solidFill>
                  <a:schemeClr val="bg1"/>
                </a:solidFill>
                <a:latin typeface="Georgia" panose="02040502050405020303" charset="0"/>
                <a:cs typeface="Georgia" panose="02040502050405020303" charset="0"/>
              </a:rPr>
              <a:t>This project deepened my understanding of deep learning principles, especially convolutional architectures. It provided insight into training workflows, challenges in image tasks, and the importance of proper validation.</a:t>
            </a:r>
            <a:endParaRPr lang="en-US" altLang="en-US">
              <a:solidFill>
                <a:schemeClr val="bg1"/>
              </a:solidFill>
              <a:latin typeface="Georgia" panose="02040502050405020303" charset="0"/>
              <a:cs typeface="Georgia" panose="02040502050405020303" charset="0"/>
            </a:endParaRPr>
          </a:p>
        </p:txBody>
      </p:sp>
      <p:sp>
        <p:nvSpPr>
          <p:cNvPr id="5" name="Text Box 4"/>
          <p:cNvSpPr txBox="1"/>
          <p:nvPr/>
        </p:nvSpPr>
        <p:spPr>
          <a:xfrm>
            <a:off x="666750" y="3178175"/>
            <a:ext cx="10668000" cy="2583180"/>
          </a:xfrm>
          <a:prstGeom prst="rect">
            <a:avLst/>
          </a:prstGeom>
          <a:noFill/>
        </p:spPr>
        <p:txBody>
          <a:bodyPr wrap="square" rtlCol="0">
            <a:noAutofit/>
          </a:bodyPr>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Learned hands-on CNN design and training techniques.</a:t>
            </a: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Understood importance of regularization and validation.</a:t>
            </a: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Gained experience handling real-world image data.</a:t>
            </a: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endParaRPr lang="en-US" altLang="en-US" sz="1900">
              <a:solidFill>
                <a:schemeClr val="bg1"/>
              </a:solidFill>
              <a:latin typeface="Georgia" panose="02040502050405020303" charset="0"/>
              <a:cs typeface="Georgia" panose="02040502050405020303" charset="0"/>
            </a:endParaRPr>
          </a:p>
          <a:p>
            <a:pPr marL="285750" indent="-285750">
              <a:lnSpc>
                <a:spcPct val="90000"/>
              </a:lnSpc>
              <a:buFont typeface="Arial" panose="020B0604020202020204" pitchFamily="34" charset="0"/>
              <a:buChar char="•"/>
            </a:pPr>
            <a:r>
              <a:rPr lang="en-US" altLang="en-US" sz="1900">
                <a:solidFill>
                  <a:schemeClr val="bg1"/>
                </a:solidFill>
                <a:latin typeface="Georgia" panose="02040502050405020303" charset="0"/>
                <a:cs typeface="Georgia" panose="02040502050405020303" charset="0"/>
              </a:rPr>
              <a:t>Appreciated the challenge of creating generalized models.</a:t>
            </a:r>
            <a:endParaRPr lang="en-US" altLang="en-US" sz="1900">
              <a:solidFill>
                <a:schemeClr val="bg1"/>
              </a:solidFill>
              <a:latin typeface="Georgia" panose="02040502050405020303" charset="0"/>
              <a:cs typeface="Georgia" panose="02040502050405020303" charset="0"/>
            </a:endParaRPr>
          </a:p>
        </p:txBody>
      </p:sp>
    </p:spTree>
  </p:cSld>
  <p:clrMapOvr>
    <a:masterClrMapping/>
  </p:clrMapOvr>
</p:sld>
</file>

<file path=ppt/tags/tag1.xml><?xml version="1.0" encoding="utf-8"?>
<p:tagLst xmlns:p="http://schemas.openxmlformats.org/presentationml/2006/main">
  <p:tag name="COMMONDATA" val="eyJoZGlkIjoiMjM5MTBlNmI2YTY3ZjIxYzUzNmRhMGQyM2YxMDkyYj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海外衬线复古01">
      <a:majorFont>
        <a:latin typeface="DM Serif Display"/>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4646</Words>
  <Application>WPS Presentation</Application>
  <PresentationFormat>宽屏</PresentationFormat>
  <Paragraphs>122</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Georgia</vt:lpstr>
      <vt:lpstr>DM Serif Display</vt:lpstr>
      <vt:lpstr>Microsoft YaHei</vt:lpstr>
      <vt:lpstr>Arial Unicode MS</vt:lpstr>
      <vt:lpstr>Gilroy</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Pranav Venki</cp:lastModifiedBy>
  <cp:revision>23</cp:revision>
  <dcterms:created xsi:type="dcterms:W3CDTF">2023-03-30T01:36:00Z</dcterms:created>
  <dcterms:modified xsi:type="dcterms:W3CDTF">2025-06-17T01:14:30Z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A823FD6A9AFE486A894C61858A289CF4_12</vt:lpwstr>
  </property>
  <property fmtid="{D5CDD505-2E9C-101B-9397-08002B2CF9AE}" pid="3" name="KSOProductBuildVer">
    <vt:lpwstr>1033-12.2.0.21546</vt:lpwstr>
  </property>
</Properties>
</file>