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62" d="100"/>
          <a:sy n="62" d="100"/>
        </p:scale>
        <p:origin x="9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0A5A31-3CA1-4F11-963F-4E66C2B97A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413490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A5A31-3CA1-4F11-963F-4E66C2B97A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42501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A5A31-3CA1-4F11-963F-4E66C2B97A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2399174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A5A31-3CA1-4F11-963F-4E66C2B97A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BFAA-B1FC-4258-B350-983805F6C02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5970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A5A31-3CA1-4F11-963F-4E66C2B97A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214788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F0A5A31-3CA1-4F11-963F-4E66C2B97AF7}"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491186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F0A5A31-3CA1-4F11-963F-4E66C2B97AF7}"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3646890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0A5A31-3CA1-4F11-963F-4E66C2B97A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2210104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0A5A31-3CA1-4F11-963F-4E66C2B97A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26944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0A5A31-3CA1-4F11-963F-4E66C2B97A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322282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A5A31-3CA1-4F11-963F-4E66C2B97A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2719453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0A5A31-3CA1-4F11-963F-4E66C2B97A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305744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0A5A31-3CA1-4F11-963F-4E66C2B97AF7}"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236047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0A5A31-3CA1-4F11-963F-4E66C2B97AF7}"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291190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A5A31-3CA1-4F11-963F-4E66C2B97AF7}"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5587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A5A31-3CA1-4F11-963F-4E66C2B97A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328154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A5A31-3CA1-4F11-963F-4E66C2B97A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BFAA-B1FC-4258-B350-983805F6C029}" type="slidenum">
              <a:rPr lang="en-US" smtClean="0"/>
              <a:t>‹#›</a:t>
            </a:fld>
            <a:endParaRPr lang="en-US"/>
          </a:p>
        </p:txBody>
      </p:sp>
    </p:spTree>
    <p:extLst>
      <p:ext uri="{BB962C8B-B14F-4D97-AF65-F5344CB8AC3E}">
        <p14:creationId xmlns:p14="http://schemas.microsoft.com/office/powerpoint/2010/main" val="174609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F0A5A31-3CA1-4F11-963F-4E66C2B97AF7}" type="datetimeFigureOut">
              <a:rPr lang="en-US" smtClean="0"/>
              <a:t>5/26/2020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DFFBFAA-B1FC-4258-B350-983805F6C029}" type="slidenum">
              <a:rPr lang="en-US" smtClean="0"/>
              <a:t>‹#›</a:t>
            </a:fld>
            <a:endParaRPr lang="en-US"/>
          </a:p>
        </p:txBody>
      </p:sp>
    </p:spTree>
    <p:extLst>
      <p:ext uri="{BB962C8B-B14F-4D97-AF65-F5344CB8AC3E}">
        <p14:creationId xmlns:p14="http://schemas.microsoft.com/office/powerpoint/2010/main" val="1470893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toronto.ca/dataset/neighbourhoo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toronto.ca/dataset/neighbourhoo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a:t>
            </a:r>
            <a:endParaRPr lang="en-US" dirty="0"/>
          </a:p>
        </p:txBody>
      </p:sp>
      <p:sp>
        <p:nvSpPr>
          <p:cNvPr id="3" name="Subtitle 2"/>
          <p:cNvSpPr>
            <a:spLocks noGrp="1"/>
          </p:cNvSpPr>
          <p:nvPr>
            <p:ph type="subTitle" idx="1"/>
          </p:nvPr>
        </p:nvSpPr>
        <p:spPr/>
        <p:txBody>
          <a:bodyPr/>
          <a:lstStyle/>
          <a:p>
            <a:r>
              <a:rPr lang="en-US" dirty="0" smtClean="0"/>
              <a:t>Pranav Ajithkumar</a:t>
            </a:r>
            <a:endParaRPr lang="en-US" dirty="0"/>
          </a:p>
        </p:txBody>
      </p:sp>
    </p:spTree>
    <p:extLst>
      <p:ext uri="{BB962C8B-B14F-4D97-AF65-F5344CB8AC3E}">
        <p14:creationId xmlns:p14="http://schemas.microsoft.com/office/powerpoint/2010/main" val="375559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r>
              <a:rPr lang="en-US" dirty="0" smtClean="0"/>
              <a:t>In the Discussion, we will discuss our results. Based of the clusters, you can see cluster label 0 has 110 housing developments. From that we can concur, that most the population lives in this cluster neighborhood. line 44 gives specific </a:t>
            </a:r>
            <a:r>
              <a:rPr lang="en-US" dirty="0" err="1" smtClean="0"/>
              <a:t>citynames</a:t>
            </a:r>
            <a:r>
              <a:rPr lang="en-US" dirty="0" smtClean="0"/>
              <a:t>. </a:t>
            </a:r>
            <a:endParaRPr lang="en-US" dirty="0"/>
          </a:p>
        </p:txBody>
      </p:sp>
    </p:spTree>
    <p:extLst>
      <p:ext uri="{BB962C8B-B14F-4D97-AF65-F5344CB8AC3E}">
        <p14:creationId xmlns:p14="http://schemas.microsoft.com/office/powerpoint/2010/main" val="186017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Based on population, it would be best to start a new business where there is a highly dense neighborhoods of clusters. This can be found in label 0. </a:t>
            </a:r>
            <a:endParaRPr lang="en-US" dirty="0"/>
          </a:p>
        </p:txBody>
      </p:sp>
    </p:spTree>
    <p:extLst>
      <p:ext uri="{BB962C8B-B14F-4D97-AF65-F5344CB8AC3E}">
        <p14:creationId xmlns:p14="http://schemas.microsoft.com/office/powerpoint/2010/main" val="271275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Introduction/Business Problem</a:t>
            </a:r>
          </a:p>
        </p:txBody>
      </p:sp>
      <p:sp>
        <p:nvSpPr>
          <p:cNvPr id="3" name="Content Placeholder 2"/>
          <p:cNvSpPr>
            <a:spLocks noGrp="1"/>
          </p:cNvSpPr>
          <p:nvPr>
            <p:ph idx="1"/>
          </p:nvPr>
        </p:nvSpPr>
        <p:spPr/>
        <p:txBody>
          <a:bodyPr/>
          <a:lstStyle/>
          <a:p>
            <a:r>
              <a:rPr lang="en-US" dirty="0"/>
              <a:t>The business problem will be to use the Foursquare API data to find which areas are populated the most and form predictions on upcoming areas. For example, if a certain area gets a lot of housing developments, therefore nearby areas should be able to use that attention to build up their market. The foursquare </a:t>
            </a:r>
            <a:r>
              <a:rPr lang="en-US" dirty="0" err="1"/>
              <a:t>api</a:t>
            </a:r>
            <a:r>
              <a:rPr lang="en-US" dirty="0"/>
              <a:t> will be used to find which areas are most populated in </a:t>
            </a:r>
            <a:r>
              <a:rPr lang="en-US" dirty="0" err="1"/>
              <a:t>toronta</a:t>
            </a:r>
            <a:r>
              <a:rPr lang="en-US" dirty="0"/>
              <a:t> and from there figure out where to form the next business. This data would be useful to the client, as it would tell them which areas are beneficial for business. They could put ads around the area or if they are looking to relocate or start their business, it would allow them to judge the area </a:t>
            </a:r>
            <a:r>
              <a:rPr lang="en-US" dirty="0" err="1"/>
              <a:t>accordingingly</a:t>
            </a:r>
            <a:endParaRPr lang="en-US" dirty="0"/>
          </a:p>
        </p:txBody>
      </p:sp>
    </p:spTree>
    <p:extLst>
      <p:ext uri="{BB962C8B-B14F-4D97-AF65-F5344CB8AC3E}">
        <p14:creationId xmlns:p14="http://schemas.microsoft.com/office/powerpoint/2010/main" val="181793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and Prepping Data</a:t>
            </a:r>
          </a:p>
        </p:txBody>
      </p:sp>
      <p:sp>
        <p:nvSpPr>
          <p:cNvPr id="3" name="Content Placeholder 2"/>
          <p:cNvSpPr>
            <a:spLocks noGrp="1"/>
          </p:cNvSpPr>
          <p:nvPr>
            <p:ph idx="1"/>
          </p:nvPr>
        </p:nvSpPr>
        <p:spPr/>
        <p:txBody>
          <a:bodyPr/>
          <a:lstStyle/>
          <a:p>
            <a:r>
              <a:rPr lang="en-US" dirty="0">
                <a:hlinkClick r:id="rId2"/>
              </a:rPr>
              <a:t>https://open.toronto.ca/dataset/neighbourhoods/</a:t>
            </a:r>
            <a:r>
              <a:rPr lang="en-US" dirty="0"/>
              <a:t> </a:t>
            </a:r>
            <a:endParaRPr lang="en-US" dirty="0" smtClean="0"/>
          </a:p>
          <a:p>
            <a:r>
              <a:rPr lang="en-US" dirty="0"/>
              <a:t>This link will be used to find neighborhood to find most populated areas. By using this data , a </a:t>
            </a:r>
            <a:r>
              <a:rPr lang="en-US" dirty="0" err="1"/>
              <a:t>predicitive</a:t>
            </a:r>
            <a:r>
              <a:rPr lang="en-US" dirty="0"/>
              <a:t> model may be able to be formed to find the areas where population is high, hence businesses could prosper. This data will show the correlation between prospering areas and neighborhoods and can be used to help clients find where the best business can be found.</a:t>
            </a:r>
          </a:p>
        </p:txBody>
      </p:sp>
    </p:spTree>
    <p:extLst>
      <p:ext uri="{BB962C8B-B14F-4D97-AF65-F5344CB8AC3E}">
        <p14:creationId xmlns:p14="http://schemas.microsoft.com/office/powerpoint/2010/main" val="324703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Firstly, we need to get the list of </a:t>
            </a:r>
            <a:r>
              <a:rPr lang="en-US" dirty="0" err="1" smtClean="0"/>
              <a:t>neighbourhoods</a:t>
            </a:r>
            <a:r>
              <a:rPr lang="en-US" dirty="0" smtClean="0"/>
              <a:t> in the city of Toronto, Canada using this link: 	</a:t>
            </a:r>
            <a:r>
              <a:rPr lang="en-US" dirty="0" smtClean="0">
                <a:hlinkClick r:id="rId2"/>
              </a:rPr>
              <a:t>https://open.toronto.ca/dataset/neighbourhoods/</a:t>
            </a:r>
            <a:r>
              <a:rPr lang="en-US" dirty="0" smtClean="0"/>
              <a:t>.</a:t>
            </a:r>
          </a:p>
          <a:p>
            <a:r>
              <a:rPr lang="en-US" dirty="0" smtClean="0"/>
              <a:t> I imported this data as a csv file and cleansed the data. The prepped data will show the area/city name, </a:t>
            </a:r>
            <a:r>
              <a:rPr lang="en-US" dirty="0" err="1" smtClean="0"/>
              <a:t>lattitude</a:t>
            </a:r>
            <a:r>
              <a:rPr lang="en-US" dirty="0" smtClean="0"/>
              <a:t> and longitude. We built the geographical coordinates in order to work with the Foursquare API.</a:t>
            </a:r>
          </a:p>
          <a:p>
            <a:r>
              <a:rPr lang="en-US" dirty="0" smtClean="0"/>
              <a:t> From there the geocoder package was utilized to get the map of Toronto and superimposed these neighborhoods onto the map using folium. </a:t>
            </a:r>
          </a:p>
        </p:txBody>
      </p:sp>
    </p:spTree>
    <p:extLst>
      <p:ext uri="{BB962C8B-B14F-4D97-AF65-F5344CB8AC3E}">
        <p14:creationId xmlns:p14="http://schemas.microsoft.com/office/powerpoint/2010/main" val="209688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We used the Foursquare API to get 139 venues within 2000 meter radius.</a:t>
            </a:r>
          </a:p>
          <a:p>
            <a:r>
              <a:rPr lang="en-US" dirty="0" smtClean="0"/>
              <a:t> This was done by following the instruction in week 4 to set up a developer account in Foursquare.</a:t>
            </a:r>
          </a:p>
          <a:p>
            <a:r>
              <a:rPr lang="en-US" dirty="0" smtClean="0"/>
              <a:t> The API call included extra parameter called </a:t>
            </a:r>
            <a:r>
              <a:rPr lang="en-US" dirty="0" err="1" smtClean="0"/>
              <a:t>categoryId</a:t>
            </a:r>
            <a:r>
              <a:rPr lang="en-US" dirty="0" smtClean="0"/>
              <a:t> and used category value of '4e67e38e036454776db1fb3a' to get the residential categories, along with </a:t>
            </a:r>
            <a:r>
              <a:rPr lang="en-US" dirty="0" err="1" smtClean="0"/>
              <a:t>lattitude</a:t>
            </a:r>
            <a:r>
              <a:rPr lang="en-US" dirty="0" smtClean="0"/>
              <a:t> and longitude of each neighborhood.</a:t>
            </a:r>
          </a:p>
          <a:p>
            <a:r>
              <a:rPr lang="en-US" dirty="0" smtClean="0"/>
              <a:t> We limited </a:t>
            </a:r>
            <a:r>
              <a:rPr lang="en-US" dirty="0" err="1" smtClean="0"/>
              <a:t>ourself</a:t>
            </a:r>
            <a:r>
              <a:rPr lang="en-US" dirty="0" smtClean="0"/>
              <a:t> up to 50 calls. The API returned a JSON dataset with venue name, venue category, venue latitude and longitude. </a:t>
            </a:r>
          </a:p>
        </p:txBody>
      </p:sp>
    </p:spTree>
    <p:extLst>
      <p:ext uri="{BB962C8B-B14F-4D97-AF65-F5344CB8AC3E}">
        <p14:creationId xmlns:p14="http://schemas.microsoft.com/office/powerpoint/2010/main" val="170100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This is </a:t>
            </a:r>
            <a:r>
              <a:rPr lang="en-US" dirty="0" err="1" smtClean="0"/>
              <a:t>appeneded</a:t>
            </a:r>
            <a:r>
              <a:rPr lang="en-US" dirty="0" smtClean="0"/>
              <a:t> to our </a:t>
            </a:r>
            <a:r>
              <a:rPr lang="en-US" dirty="0" err="1" smtClean="0"/>
              <a:t>dataframe</a:t>
            </a:r>
            <a:r>
              <a:rPr lang="en-US" dirty="0" smtClean="0"/>
              <a:t>. We extracted all unique categories in this city name and then decided to use housing development category.</a:t>
            </a:r>
          </a:p>
          <a:p>
            <a:r>
              <a:rPr lang="en-US" dirty="0" smtClean="0"/>
              <a:t> We analyzed </a:t>
            </a:r>
            <a:r>
              <a:rPr lang="en-US" dirty="0" err="1" smtClean="0"/>
              <a:t>eachcity</a:t>
            </a:r>
            <a:r>
              <a:rPr lang="en-US" dirty="0" smtClean="0"/>
              <a:t> name by grouping the rows by city name and taking the mean of the frequency </a:t>
            </a:r>
            <a:r>
              <a:rPr lang="en-US" dirty="0" err="1" smtClean="0"/>
              <a:t>ofoccurrence</a:t>
            </a:r>
            <a:r>
              <a:rPr lang="en-US" dirty="0" smtClean="0"/>
              <a:t> of each venue category.</a:t>
            </a:r>
          </a:p>
          <a:p>
            <a:r>
              <a:rPr lang="en-US" dirty="0" smtClean="0"/>
              <a:t> From there, the data was clustered for using the housing development.</a:t>
            </a:r>
          </a:p>
          <a:p>
            <a:r>
              <a:rPr lang="en-US" dirty="0" smtClean="0"/>
              <a:t> Finally, clustering on the data was performed using k-means clustering. It used k numbers of centroids and had 3 clusters. This result will show us how many housing developments there were per cluster. </a:t>
            </a:r>
            <a:endParaRPr lang="en-US" dirty="0"/>
          </a:p>
        </p:txBody>
      </p:sp>
    </p:spTree>
    <p:extLst>
      <p:ext uri="{BB962C8B-B14F-4D97-AF65-F5344CB8AC3E}">
        <p14:creationId xmlns:p14="http://schemas.microsoft.com/office/powerpoint/2010/main" val="386433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There are 110 with Cluster Labels=0.</a:t>
            </a:r>
          </a:p>
          <a:p>
            <a:r>
              <a:rPr lang="en-US" dirty="0" smtClean="0"/>
              <a:t>There are 6 with Cluster Labels=1.</a:t>
            </a:r>
          </a:p>
          <a:p>
            <a:r>
              <a:rPr lang="en-US" dirty="0" smtClean="0"/>
              <a:t>There are 12 with Cluster Labels=2.</a:t>
            </a:r>
            <a:endParaRPr lang="en-US" dirty="0"/>
          </a:p>
        </p:txBody>
      </p:sp>
    </p:spTree>
    <p:extLst>
      <p:ext uri="{BB962C8B-B14F-4D97-AF65-F5344CB8AC3E}">
        <p14:creationId xmlns:p14="http://schemas.microsoft.com/office/powerpoint/2010/main" val="393153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532109"/>
            <a:ext cx="10353761" cy="1326321"/>
          </a:xfrm>
        </p:spPr>
        <p:txBody>
          <a:bodyPr/>
          <a:lstStyle/>
          <a:p>
            <a:r>
              <a:rPr lang="en-US" dirty="0" err="1" smtClean="0"/>
              <a:t>Map_Tr</a:t>
            </a:r>
            <a:r>
              <a:rPr lang="en-US" dirty="0" smtClean="0"/>
              <a:t>(Input)</a:t>
            </a:r>
            <a:endParaRPr lang="en-US" dirty="0"/>
          </a:p>
        </p:txBody>
      </p:sp>
      <p:pic>
        <p:nvPicPr>
          <p:cNvPr id="5" name="Picture 4"/>
          <p:cNvPicPr>
            <a:picLocks noChangeAspect="1"/>
          </p:cNvPicPr>
          <p:nvPr/>
        </p:nvPicPr>
        <p:blipFill>
          <a:blip r:embed="rId2"/>
          <a:stretch>
            <a:fillRect/>
          </a:stretch>
        </p:blipFill>
        <p:spPr>
          <a:xfrm>
            <a:off x="913795" y="2008124"/>
            <a:ext cx="5558013" cy="4394156"/>
          </a:xfrm>
          <a:prstGeom prst="rect">
            <a:avLst/>
          </a:prstGeom>
        </p:spPr>
      </p:pic>
      <p:sp>
        <p:nvSpPr>
          <p:cNvPr id="8" name="TextBox 7"/>
          <p:cNvSpPr txBox="1"/>
          <p:nvPr/>
        </p:nvSpPr>
        <p:spPr>
          <a:xfrm>
            <a:off x="7299702" y="2185261"/>
            <a:ext cx="2727701" cy="923330"/>
          </a:xfrm>
          <a:prstGeom prst="rect">
            <a:avLst/>
          </a:prstGeom>
          <a:noFill/>
        </p:spPr>
        <p:txBody>
          <a:bodyPr wrap="square" rtlCol="0">
            <a:spAutoFit/>
          </a:bodyPr>
          <a:lstStyle/>
          <a:p>
            <a:r>
              <a:rPr lang="en-US" dirty="0" smtClean="0"/>
              <a:t>Original map of Toronto with neighborhood imposed in blue</a:t>
            </a:r>
            <a:endParaRPr lang="en-US" dirty="0"/>
          </a:p>
        </p:txBody>
      </p:sp>
    </p:spTree>
    <p:extLst>
      <p:ext uri="{BB962C8B-B14F-4D97-AF65-F5344CB8AC3E}">
        <p14:creationId xmlns:p14="http://schemas.microsoft.com/office/powerpoint/2010/main" val="124900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Map_Cluster</a:t>
            </a:r>
            <a:r>
              <a:rPr lang="en-US" dirty="0" smtClean="0"/>
              <a:t> (OUTPUT)</a:t>
            </a:r>
            <a:endParaRPr lang="en-US" dirty="0"/>
          </a:p>
        </p:txBody>
      </p:sp>
      <p:pic>
        <p:nvPicPr>
          <p:cNvPr id="4" name="Content Placeholder 3"/>
          <p:cNvPicPr>
            <a:picLocks noChangeAspect="1"/>
          </p:cNvPicPr>
          <p:nvPr/>
        </p:nvPicPr>
        <p:blipFill>
          <a:blip r:embed="rId2"/>
          <a:stretch>
            <a:fillRect/>
          </a:stretch>
        </p:blipFill>
        <p:spPr>
          <a:xfrm>
            <a:off x="913795" y="2096064"/>
            <a:ext cx="5145930" cy="4351338"/>
          </a:xfrm>
          <a:prstGeom prst="rect">
            <a:avLst/>
          </a:prstGeom>
        </p:spPr>
      </p:pic>
      <p:sp>
        <p:nvSpPr>
          <p:cNvPr id="5" name="TextBox 4"/>
          <p:cNvSpPr txBox="1"/>
          <p:nvPr/>
        </p:nvSpPr>
        <p:spPr>
          <a:xfrm>
            <a:off x="7299702" y="2185261"/>
            <a:ext cx="2727701" cy="1477328"/>
          </a:xfrm>
          <a:prstGeom prst="rect">
            <a:avLst/>
          </a:prstGeom>
          <a:noFill/>
        </p:spPr>
        <p:txBody>
          <a:bodyPr wrap="square" rtlCol="0">
            <a:spAutoFit/>
          </a:bodyPr>
          <a:lstStyle/>
          <a:p>
            <a:r>
              <a:rPr lang="en-US" dirty="0" smtClean="0"/>
              <a:t>Final map of Toronto with neighborhood. Most populated clusters in purple (k-mean method)</a:t>
            </a:r>
            <a:endParaRPr lang="en-US" dirty="0"/>
          </a:p>
        </p:txBody>
      </p:sp>
    </p:spTree>
    <p:extLst>
      <p:ext uri="{BB962C8B-B14F-4D97-AF65-F5344CB8AC3E}">
        <p14:creationId xmlns:p14="http://schemas.microsoft.com/office/powerpoint/2010/main" val="658542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78</TotalTime>
  <Words>498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Capstone Project</vt:lpstr>
      <vt:lpstr>Introduction/Business Problem</vt:lpstr>
      <vt:lpstr>Downloading and Prepping Data</vt:lpstr>
      <vt:lpstr>Methodology</vt:lpstr>
      <vt:lpstr>Methodology</vt:lpstr>
      <vt:lpstr>Methodology</vt:lpstr>
      <vt:lpstr>Results</vt:lpstr>
      <vt:lpstr>Map_Tr(Input)</vt:lpstr>
      <vt:lpstr>Map_Cluster (OUTPUT)</vt:lpstr>
      <vt:lpstr>Discussions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Ajithkumar</dc:creator>
  <cp:lastModifiedBy>Ajithkumar</cp:lastModifiedBy>
  <cp:revision>3</cp:revision>
  <dcterms:created xsi:type="dcterms:W3CDTF">2020-05-27T01:16:16Z</dcterms:created>
  <dcterms:modified xsi:type="dcterms:W3CDTF">2020-05-27T02:35:13Z</dcterms:modified>
</cp:coreProperties>
</file>