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7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76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7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20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8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7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4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4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FBE6-FE25-49A2-A966-4C99C30B5A88}" type="datetimeFigureOut">
              <a:rPr lang="en-IN" smtClean="0"/>
              <a:t>31/03/22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232CBA-405E-473C-8AB0-2DE82B23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92F3-B792-497C-A460-2E732C748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UK Grants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61807-9080-4579-98AD-A98C587B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360 Grant Nav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2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DE02-D50E-4CFF-A15A-37DF6955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09" y="1488613"/>
            <a:ext cx="8596668" cy="3880773"/>
          </a:xfrm>
        </p:spPr>
        <p:txBody>
          <a:bodyPr/>
          <a:lstStyle/>
          <a:p>
            <a:r>
              <a:rPr lang="en-US" dirty="0"/>
              <a:t>Information about all the grants from 1991-2022</a:t>
            </a:r>
          </a:p>
          <a:p>
            <a:r>
              <a:rPr lang="en-US" dirty="0"/>
              <a:t>632,657 Grants</a:t>
            </a:r>
          </a:p>
          <a:p>
            <a:r>
              <a:rPr lang="en-IN" dirty="0"/>
              <a:t>Data about grant amount, date, funding and recipient organisation</a:t>
            </a:r>
          </a:p>
          <a:p>
            <a:r>
              <a:rPr lang="en-IN" dirty="0"/>
              <a:t>Grant title and description</a:t>
            </a:r>
          </a:p>
          <a:p>
            <a:r>
              <a:rPr lang="en-IN" dirty="0"/>
              <a:t>Number of Funding Organisations – 217</a:t>
            </a:r>
          </a:p>
          <a:p>
            <a:r>
              <a:rPr lang="en-IN" dirty="0"/>
              <a:t>Number of Recipient Organisations – 281145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8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C2CB-9904-497C-A005-F49780CF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/>
          <a:lstStyle/>
          <a:p>
            <a:r>
              <a:rPr lang="en-US" dirty="0"/>
              <a:t>Location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41E0-1759-40BB-8C2F-55548412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42" y="1163165"/>
            <a:ext cx="6990309" cy="506227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/>
              <a:t>Total 12 Regions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0" i="0" u="sng" dirty="0">
                <a:effectLst/>
              </a:rPr>
              <a:t>England is divided into 9 regions: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East of England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East Midlands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London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North East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North West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South East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South West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West Midlands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Yorkshire and the Humber</a:t>
            </a:r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pPr marL="0" indent="0" algn="l">
              <a:buNone/>
            </a:pPr>
            <a:endParaRPr lang="en-US" u="sng" dirty="0"/>
          </a:p>
          <a:p>
            <a:pPr marL="0" indent="0" algn="l">
              <a:buNone/>
            </a:pPr>
            <a:r>
              <a:rPr lang="en-US" u="sng" dirty="0"/>
              <a:t>United Kingdom: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</a:rPr>
              <a:t>Scotland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Wales</a:t>
            </a:r>
            <a:endParaRPr lang="en-US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Northern Ireland</a:t>
            </a: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76745-E291-4540-AC7B-3AB99755D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t="10859" r="9267" b="10928"/>
          <a:stretch/>
        </p:blipFill>
        <p:spPr>
          <a:xfrm>
            <a:off x="2524059" y="0"/>
            <a:ext cx="7463817" cy="6838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BD304-98E8-4297-9C05-98565AA23887}"/>
              </a:ext>
            </a:extLst>
          </p:cNvPr>
          <p:cNvSpPr txBox="1"/>
          <p:nvPr/>
        </p:nvSpPr>
        <p:spPr>
          <a:xfrm>
            <a:off x="108602" y="291844"/>
            <a:ext cx="305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funds in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are sized by out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Edges are weighed by total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color = source 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45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776-C452-4C09-BE29-1149BBB3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605"/>
            <a:ext cx="6015087" cy="1285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University Recipients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Total grants to universities = 12628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05B0D-54CA-4818-9596-30564415276C}"/>
              </a:ext>
            </a:extLst>
          </p:cNvPr>
          <p:cNvSpPr txBox="1"/>
          <p:nvPr/>
        </p:nvSpPr>
        <p:spPr>
          <a:xfrm>
            <a:off x="1616698" y="2714449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London - 1578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North West - 1526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East of England - 1506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Scotland - 1474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West Midlands - 1394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South West - 1100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Yorkshire and the Humber - 904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North East - 893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East Midlands - 863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South East Coast - 681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Wales - 481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Cascadia Code Light" panose="020B0609020000020004" pitchFamily="49" charset="0"/>
              </a:rPr>
              <a:t>Northern Ireland - 228</a:t>
            </a:r>
            <a:endParaRPr lang="en-IN" dirty="0">
              <a:cs typeface="Cascadia Code 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01DF7-D883-4444-8E70-01DCD526EB72}"/>
              </a:ext>
            </a:extLst>
          </p:cNvPr>
          <p:cNvSpPr txBox="1"/>
          <p:nvPr/>
        </p:nvSpPr>
        <p:spPr>
          <a:xfrm>
            <a:off x="1310326" y="216816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university recipients across different regions: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4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6A0D53-387F-4547-AC61-73D03540A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9897" r="8168" b="9141"/>
          <a:stretch/>
        </p:blipFill>
        <p:spPr>
          <a:xfrm>
            <a:off x="1523140" y="149153"/>
            <a:ext cx="8229600" cy="6559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D4931-CAB5-462F-A9FA-777A9CE0BE8B}"/>
              </a:ext>
            </a:extLst>
          </p:cNvPr>
          <p:cNvSpPr txBox="1"/>
          <p:nvPr/>
        </p:nvSpPr>
        <p:spPr>
          <a:xfrm>
            <a:off x="146180" y="354474"/>
            <a:ext cx="305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of funds to University Recipients</a:t>
            </a:r>
          </a:p>
        </p:txBody>
      </p:sp>
    </p:spTree>
    <p:extLst>
      <p:ext uri="{BB962C8B-B14F-4D97-AF65-F5344CB8AC3E}">
        <p14:creationId xmlns:p14="http://schemas.microsoft.com/office/powerpoint/2010/main" val="329413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CBB7E1-4AE9-400E-8BA9-C71EA6EE0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0100"/>
              </p:ext>
            </p:extLst>
          </p:nvPr>
        </p:nvGraphicFramePr>
        <p:xfrm>
          <a:off x="2654450" y="1483048"/>
          <a:ext cx="6348147" cy="45016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116049">
                  <a:extLst>
                    <a:ext uri="{9D8B030D-6E8A-4147-A177-3AD203B41FA5}">
                      <a16:colId xmlns:a16="http://schemas.microsoft.com/office/drawing/2014/main" val="1295412473"/>
                    </a:ext>
                  </a:extLst>
                </a:gridCol>
                <a:gridCol w="2116049">
                  <a:extLst>
                    <a:ext uri="{9D8B030D-6E8A-4147-A177-3AD203B41FA5}">
                      <a16:colId xmlns:a16="http://schemas.microsoft.com/office/drawing/2014/main" val="1641584930"/>
                    </a:ext>
                  </a:extLst>
                </a:gridCol>
                <a:gridCol w="2116049">
                  <a:extLst>
                    <a:ext uri="{9D8B030D-6E8A-4147-A177-3AD203B41FA5}">
                      <a16:colId xmlns:a16="http://schemas.microsoft.com/office/drawing/2014/main" val="2633604972"/>
                    </a:ext>
                  </a:extLst>
                </a:gridCol>
              </a:tblGrid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>
                          <a:effectLst/>
                        </a:rPr>
                        <a:t>Region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>
                          <a:effectLst/>
                        </a:rPr>
                        <a:t>Internal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>
                          <a:effectLst/>
                        </a:rPr>
                        <a:t>External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974387726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East Midlands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264811926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East of England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60000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201839679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London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133872113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288822998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022591445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North East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4000270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231619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850372352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North West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31761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1447776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646350138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Northern Ireland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3151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518074903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Scotland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729974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032977922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South East Coast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70000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95960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640127169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South West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63606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824428680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Wales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290916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720211875"/>
                  </a:ext>
                </a:extLst>
              </a:tr>
              <a:tr h="318422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West Midlands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37928620"/>
                  </a:ext>
                </a:extLst>
              </a:tr>
              <a:tr h="555489"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Yorkshire and the Humber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3749856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7AF7A4-0897-4D67-8E08-BAD439C41A20}"/>
              </a:ext>
            </a:extLst>
          </p:cNvPr>
          <p:cNvSpPr txBox="1"/>
          <p:nvPr/>
        </p:nvSpPr>
        <p:spPr>
          <a:xfrm>
            <a:off x="5087332" y="5984648"/>
            <a:ext cx="231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Grant  Sum in GBP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D576B-8DD7-4ABF-8091-5F1550741B93}"/>
              </a:ext>
            </a:extLst>
          </p:cNvPr>
          <p:cNvSpPr txBox="1"/>
          <p:nvPr/>
        </p:nvSpPr>
        <p:spPr>
          <a:xfrm>
            <a:off x="4367369" y="397528"/>
            <a:ext cx="303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region and external Funding for University Recipients</a:t>
            </a:r>
          </a:p>
        </p:txBody>
      </p:sp>
    </p:spTree>
    <p:extLst>
      <p:ext uri="{BB962C8B-B14F-4D97-AF65-F5344CB8AC3E}">
        <p14:creationId xmlns:p14="http://schemas.microsoft.com/office/powerpoint/2010/main" val="1506185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238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UK Grants</vt:lpstr>
      <vt:lpstr>PowerPoint Presentation</vt:lpstr>
      <vt:lpstr>Location Division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Grants</dc:title>
  <dc:creator>Pranav Bansal</dc:creator>
  <cp:lastModifiedBy>Louis Shekhtman</cp:lastModifiedBy>
  <cp:revision>11</cp:revision>
  <dcterms:created xsi:type="dcterms:W3CDTF">2022-03-31T19:18:08Z</dcterms:created>
  <dcterms:modified xsi:type="dcterms:W3CDTF">2022-04-01T02:53:46Z</dcterms:modified>
</cp:coreProperties>
</file>