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54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204" y="856893"/>
            <a:ext cx="4887873" cy="65156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7724" y="982639"/>
            <a:ext cx="7468553" cy="3005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2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Sales Forecasting for a Furniture Store</a:t>
            </a:r>
            <a:endParaRPr lang="en-US" sz="6120" dirty="0"/>
          </a:p>
        </p:txBody>
      </p:sp>
      <p:sp>
        <p:nvSpPr>
          <p:cNvPr id="7" name="Text 3"/>
          <p:cNvSpPr/>
          <p:nvPr/>
        </p:nvSpPr>
        <p:spPr>
          <a:xfrm>
            <a:off x="837724" y="4347210"/>
            <a:ext cx="746855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Predicting future sales is crucial for furniture stores. Accurate forecasting can optimize inventory management, anticipate demand fluctuations, and inform marketing strategies.</a:t>
            </a:r>
            <a:endParaRPr lang="en-US" sz="1885" dirty="0"/>
          </a:p>
        </p:txBody>
      </p:sp>
      <p:sp>
        <p:nvSpPr>
          <p:cNvPr id="8" name="Shape 4"/>
          <p:cNvSpPr/>
          <p:nvPr/>
        </p:nvSpPr>
        <p:spPr>
          <a:xfrm>
            <a:off x="837724" y="5783342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680625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972860" y="5925979"/>
            <a:ext cx="112633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PB</a:t>
            </a:r>
            <a:endParaRPr lang="en-US" sz="768" dirty="0"/>
          </a:p>
        </p:txBody>
      </p:sp>
      <p:sp>
        <p:nvSpPr>
          <p:cNvPr id="10" name="Text 6"/>
          <p:cNvSpPr/>
          <p:nvPr/>
        </p:nvSpPr>
        <p:spPr>
          <a:xfrm>
            <a:off x="1340287" y="5765483"/>
            <a:ext cx="2363153" cy="4188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9"/>
              </a:lnSpc>
              <a:buNone/>
            </a:pPr>
            <a:r>
              <a:rPr lang="en-US" sz="2356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Pranav Bejgam</a:t>
            </a:r>
            <a:endParaRPr lang="en-US" sz="235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7724" y="2294215"/>
            <a:ext cx="9028748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Collection and Preprocessing</a:t>
            </a:r>
            <a:endParaRPr lang="en-US" sz="4435" dirty="0"/>
          </a:p>
        </p:txBody>
      </p:sp>
      <p:sp>
        <p:nvSpPr>
          <p:cNvPr id="5" name="Text 3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Historical Sales Data</a:t>
            </a:r>
            <a:endParaRPr lang="en-US" sz="2218" dirty="0"/>
          </a:p>
        </p:txBody>
      </p:sp>
      <p:sp>
        <p:nvSpPr>
          <p:cNvPr id="6" name="Text 4"/>
          <p:cNvSpPr/>
          <p:nvPr/>
        </p:nvSpPr>
        <p:spPr>
          <a:xfrm>
            <a:off x="837724" y="4187785"/>
            <a:ext cx="3928586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Gather historical sales data, including dates, products, quantities sold, and prices. Ensure data accuracy and completeness.</a:t>
            </a:r>
            <a:endParaRPr lang="en-US" sz="1885" dirty="0"/>
          </a:p>
        </p:txBody>
      </p:sp>
      <p:sp>
        <p:nvSpPr>
          <p:cNvPr id="7" name="Text 5"/>
          <p:cNvSpPr/>
          <p:nvPr/>
        </p:nvSpPr>
        <p:spPr>
          <a:xfrm>
            <a:off x="5357813" y="3596521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External Factors</a:t>
            </a:r>
            <a:endParaRPr lang="en-US" sz="2218" dirty="0"/>
          </a:p>
        </p:txBody>
      </p:sp>
      <p:sp>
        <p:nvSpPr>
          <p:cNvPr id="8" name="Text 6"/>
          <p:cNvSpPr/>
          <p:nvPr/>
        </p:nvSpPr>
        <p:spPr>
          <a:xfrm>
            <a:off x="5357813" y="4187785"/>
            <a:ext cx="3928586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Consider external factors like economic indicators, seasonality, and competitor activity. Incorporate relevant data to enhance forecasting.</a:t>
            </a:r>
            <a:endParaRPr lang="en-US" sz="1885" dirty="0"/>
          </a:p>
        </p:txBody>
      </p:sp>
      <p:sp>
        <p:nvSpPr>
          <p:cNvPr id="9" name="Text 7"/>
          <p:cNvSpPr/>
          <p:nvPr/>
        </p:nvSpPr>
        <p:spPr>
          <a:xfrm>
            <a:off x="9877901" y="3596521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Cleaning</a:t>
            </a:r>
            <a:endParaRPr lang="en-US" sz="2218" dirty="0"/>
          </a:p>
        </p:txBody>
      </p:sp>
      <p:sp>
        <p:nvSpPr>
          <p:cNvPr id="10" name="Text 8"/>
          <p:cNvSpPr/>
          <p:nvPr/>
        </p:nvSpPr>
        <p:spPr>
          <a:xfrm>
            <a:off x="9877901" y="4187785"/>
            <a:ext cx="3928586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Clean and transform the data by addressing missing values, inconsistencies, and outliers to improve model performance.</a:t>
            </a:r>
            <a:endParaRPr lang="en-US" sz="188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20221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837" y="271939"/>
            <a:ext cx="2752606" cy="21763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1643" y="3491389"/>
            <a:ext cx="5120402" cy="640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40"/>
              </a:lnSpc>
              <a:buNone/>
            </a:pPr>
            <a:r>
              <a:rPr lang="en-US" sz="4032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Engineering</a:t>
            </a:r>
            <a:endParaRPr lang="en-US" sz="4032" dirty="0"/>
          </a:p>
        </p:txBody>
      </p:sp>
      <p:sp>
        <p:nvSpPr>
          <p:cNvPr id="7" name="Shape 3"/>
          <p:cNvSpPr/>
          <p:nvPr/>
        </p:nvSpPr>
        <p:spPr>
          <a:xfrm>
            <a:off x="761643" y="4702612"/>
            <a:ext cx="489585" cy="489585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950476" y="4793813"/>
            <a:ext cx="111800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9"/>
              </a:lnSpc>
              <a:buNone/>
            </a:pPr>
            <a:r>
              <a:rPr lang="en-US" sz="241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19" dirty="0"/>
          </a:p>
        </p:txBody>
      </p:sp>
      <p:sp>
        <p:nvSpPr>
          <p:cNvPr id="9" name="Text 5"/>
          <p:cNvSpPr/>
          <p:nvPr/>
        </p:nvSpPr>
        <p:spPr>
          <a:xfrm>
            <a:off x="1468755" y="4702612"/>
            <a:ext cx="2560201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0"/>
              </a:lnSpc>
              <a:buNone/>
            </a:pPr>
            <a:r>
              <a:rPr lang="en-US" sz="2016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Product Features</a:t>
            </a:r>
            <a:endParaRPr lang="en-US" sz="2016" dirty="0"/>
          </a:p>
        </p:txBody>
      </p:sp>
      <p:sp>
        <p:nvSpPr>
          <p:cNvPr id="10" name="Text 6"/>
          <p:cNvSpPr/>
          <p:nvPr/>
        </p:nvSpPr>
        <p:spPr>
          <a:xfrm>
            <a:off x="1468755" y="5153025"/>
            <a:ext cx="5737741" cy="696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2"/>
              </a:lnSpc>
              <a:buNone/>
            </a:pPr>
            <a:r>
              <a:rPr lang="en-US" sz="17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Extract features like product category, style, price, and material to understand product demand.</a:t>
            </a:r>
            <a:endParaRPr lang="en-US" sz="1714" dirty="0"/>
          </a:p>
        </p:txBody>
      </p:sp>
      <p:sp>
        <p:nvSpPr>
          <p:cNvPr id="11" name="Shape 7"/>
          <p:cNvSpPr/>
          <p:nvPr/>
        </p:nvSpPr>
        <p:spPr>
          <a:xfrm>
            <a:off x="7424023" y="4702612"/>
            <a:ext cx="489585" cy="489585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7586305" y="4793813"/>
            <a:ext cx="164902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9"/>
              </a:lnSpc>
              <a:buNone/>
            </a:pPr>
            <a:r>
              <a:rPr lang="en-US" sz="241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19" dirty="0"/>
          </a:p>
        </p:txBody>
      </p:sp>
      <p:sp>
        <p:nvSpPr>
          <p:cNvPr id="13" name="Text 9"/>
          <p:cNvSpPr/>
          <p:nvPr/>
        </p:nvSpPr>
        <p:spPr>
          <a:xfrm>
            <a:off x="8131135" y="4702612"/>
            <a:ext cx="2967038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0"/>
              </a:lnSpc>
              <a:buNone/>
            </a:pPr>
            <a:r>
              <a:rPr lang="en-US" sz="2016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Demographics</a:t>
            </a:r>
            <a:endParaRPr lang="en-US" sz="2016" dirty="0"/>
          </a:p>
        </p:txBody>
      </p:sp>
      <p:sp>
        <p:nvSpPr>
          <p:cNvPr id="14" name="Text 10"/>
          <p:cNvSpPr/>
          <p:nvPr/>
        </p:nvSpPr>
        <p:spPr>
          <a:xfrm>
            <a:off x="8131135" y="5153025"/>
            <a:ext cx="5737741" cy="696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2"/>
              </a:lnSpc>
              <a:buNone/>
            </a:pPr>
            <a:r>
              <a:rPr lang="en-US" sz="17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customer demographics, such as age, location, and income to identify purchasing patterns.</a:t>
            </a:r>
            <a:endParaRPr lang="en-US" sz="1714" dirty="0"/>
          </a:p>
        </p:txBody>
      </p:sp>
      <p:sp>
        <p:nvSpPr>
          <p:cNvPr id="15" name="Shape 11"/>
          <p:cNvSpPr/>
          <p:nvPr/>
        </p:nvSpPr>
        <p:spPr>
          <a:xfrm>
            <a:off x="761643" y="6311622"/>
            <a:ext cx="489585" cy="489585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2"/>
          <p:cNvSpPr/>
          <p:nvPr/>
        </p:nvSpPr>
        <p:spPr>
          <a:xfrm>
            <a:off x="920829" y="6402824"/>
            <a:ext cx="171093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9"/>
              </a:lnSpc>
              <a:buNone/>
            </a:pPr>
            <a:r>
              <a:rPr lang="en-US" sz="241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19" dirty="0"/>
          </a:p>
        </p:txBody>
      </p:sp>
      <p:sp>
        <p:nvSpPr>
          <p:cNvPr id="17" name="Text 13"/>
          <p:cNvSpPr/>
          <p:nvPr/>
        </p:nvSpPr>
        <p:spPr>
          <a:xfrm>
            <a:off x="1468755" y="6311622"/>
            <a:ext cx="2560201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0"/>
              </a:lnSpc>
              <a:buNone/>
            </a:pPr>
            <a:r>
              <a:rPr lang="en-US" sz="2016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Time Series Features</a:t>
            </a:r>
            <a:endParaRPr lang="en-US" sz="2016" dirty="0"/>
          </a:p>
        </p:txBody>
      </p:sp>
      <p:sp>
        <p:nvSpPr>
          <p:cNvPr id="18" name="Text 14"/>
          <p:cNvSpPr/>
          <p:nvPr/>
        </p:nvSpPr>
        <p:spPr>
          <a:xfrm>
            <a:off x="1468755" y="6762036"/>
            <a:ext cx="5737741" cy="696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2"/>
              </a:lnSpc>
              <a:buNone/>
            </a:pPr>
            <a:r>
              <a:rPr lang="en-US" sz="17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Engineer time-based features like day of the week, month, and year to capture seasonal trends and cyclical patterns.</a:t>
            </a:r>
            <a:endParaRPr lang="en-US" sz="1714" dirty="0"/>
          </a:p>
        </p:txBody>
      </p:sp>
      <p:sp>
        <p:nvSpPr>
          <p:cNvPr id="19" name="Shape 15"/>
          <p:cNvSpPr/>
          <p:nvPr/>
        </p:nvSpPr>
        <p:spPr>
          <a:xfrm>
            <a:off x="7424023" y="6311622"/>
            <a:ext cx="489585" cy="489585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6"/>
          <p:cNvSpPr/>
          <p:nvPr/>
        </p:nvSpPr>
        <p:spPr>
          <a:xfrm>
            <a:off x="7585591" y="6402824"/>
            <a:ext cx="166449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9"/>
              </a:lnSpc>
              <a:buNone/>
            </a:pPr>
            <a:r>
              <a:rPr lang="en-US" sz="241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419" dirty="0"/>
          </a:p>
        </p:txBody>
      </p:sp>
      <p:sp>
        <p:nvSpPr>
          <p:cNvPr id="21" name="Text 17"/>
          <p:cNvSpPr/>
          <p:nvPr/>
        </p:nvSpPr>
        <p:spPr>
          <a:xfrm>
            <a:off x="8131135" y="6311622"/>
            <a:ext cx="2560201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0"/>
              </a:lnSpc>
              <a:buNone/>
            </a:pPr>
            <a:r>
              <a:rPr lang="en-US" sz="2016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Market Trends</a:t>
            </a:r>
            <a:endParaRPr lang="en-US" sz="2016" dirty="0"/>
          </a:p>
        </p:txBody>
      </p:sp>
      <p:sp>
        <p:nvSpPr>
          <p:cNvPr id="22" name="Text 18"/>
          <p:cNvSpPr/>
          <p:nvPr/>
        </p:nvSpPr>
        <p:spPr>
          <a:xfrm>
            <a:off x="8131135" y="6762036"/>
            <a:ext cx="5737741" cy="696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2"/>
              </a:lnSpc>
              <a:buNone/>
            </a:pPr>
            <a:r>
              <a:rPr lang="en-US" sz="17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Consider macroeconomic factors like interest rates, inflation, and consumer confidence to predict future sales.</a:t>
            </a:r>
            <a:endParaRPr lang="en-US" sz="171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932" y="299204"/>
            <a:ext cx="3152537" cy="239375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7724" y="3826193"/>
            <a:ext cx="7669768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Selection and Training</a:t>
            </a:r>
            <a:endParaRPr lang="en-US" sz="4435" dirty="0"/>
          </a:p>
        </p:txBody>
      </p:sp>
      <p:sp>
        <p:nvSpPr>
          <p:cNvPr id="7" name="Shape 3"/>
          <p:cNvSpPr/>
          <p:nvPr/>
        </p:nvSpPr>
        <p:spPr>
          <a:xfrm>
            <a:off x="837724" y="4889182"/>
            <a:ext cx="4158734" cy="2506266"/>
          </a:xfrm>
          <a:prstGeom prst="roundRect">
            <a:avLst>
              <a:gd name="adj" fmla="val 1433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1077039" y="5128498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Regression Models</a:t>
            </a:r>
            <a:endParaRPr lang="en-US" sz="2218" dirty="0"/>
          </a:p>
        </p:txBody>
      </p:sp>
      <p:sp>
        <p:nvSpPr>
          <p:cNvPr id="9" name="Text 5"/>
          <p:cNvSpPr/>
          <p:nvPr/>
        </p:nvSpPr>
        <p:spPr>
          <a:xfrm>
            <a:off x="1077039" y="5624036"/>
            <a:ext cx="3680103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Linear regression, polynomial regression, and support vector regression can be used to predict continuous sales values.</a:t>
            </a:r>
            <a:endParaRPr lang="en-US" sz="1885" dirty="0"/>
          </a:p>
        </p:txBody>
      </p:sp>
      <p:sp>
        <p:nvSpPr>
          <p:cNvPr id="10" name="Shape 6"/>
          <p:cNvSpPr/>
          <p:nvPr/>
        </p:nvSpPr>
        <p:spPr>
          <a:xfrm>
            <a:off x="5235773" y="4889182"/>
            <a:ext cx="4158734" cy="2506266"/>
          </a:xfrm>
          <a:prstGeom prst="roundRect">
            <a:avLst>
              <a:gd name="adj" fmla="val 1433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5475089" y="5128498"/>
            <a:ext cx="3379470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6"/>
              </a:lnSpc>
              <a:buNone/>
            </a:pPr>
            <a:r>
              <a:rPr lang="en-US" sz="266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Random Forest</a:t>
            </a:r>
            <a:endParaRPr lang="en-US" sz="2661" dirty="0"/>
          </a:p>
        </p:txBody>
      </p:sp>
      <p:sp>
        <p:nvSpPr>
          <p:cNvPr id="12" name="Text 8"/>
          <p:cNvSpPr/>
          <p:nvPr/>
        </p:nvSpPr>
        <p:spPr>
          <a:xfrm>
            <a:off x="5475089" y="5694402"/>
            <a:ext cx="368010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ensemble method that combines multiple decision trees to improve accuracy and reduce overfitting.</a:t>
            </a:r>
            <a:endParaRPr lang="en-US" sz="1885" dirty="0"/>
          </a:p>
        </p:txBody>
      </p:sp>
      <p:sp>
        <p:nvSpPr>
          <p:cNvPr id="13" name="Shape 9"/>
          <p:cNvSpPr/>
          <p:nvPr/>
        </p:nvSpPr>
        <p:spPr>
          <a:xfrm>
            <a:off x="9633823" y="4889182"/>
            <a:ext cx="4158734" cy="2506266"/>
          </a:xfrm>
          <a:prstGeom prst="roundRect">
            <a:avLst>
              <a:gd name="adj" fmla="val 1433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9873139" y="5128498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Neural Networks</a:t>
            </a:r>
            <a:endParaRPr lang="en-US" sz="2218" dirty="0"/>
          </a:p>
        </p:txBody>
      </p:sp>
      <p:sp>
        <p:nvSpPr>
          <p:cNvPr id="15" name="Text 11"/>
          <p:cNvSpPr/>
          <p:nvPr/>
        </p:nvSpPr>
        <p:spPr>
          <a:xfrm>
            <a:off x="9873139" y="5624036"/>
            <a:ext cx="3680103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Recurrent neural networks (RNNs) and long short-term memory (LSTM) networks can learn complex patterns from time series data.</a:t>
            </a:r>
            <a:endParaRPr lang="en-US" sz="18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04" y="2756297"/>
            <a:ext cx="4887873" cy="27168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24124" y="864156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Evaluation Metrics</a:t>
            </a:r>
            <a:endParaRPr lang="en-US" sz="4435" dirty="0"/>
          </a:p>
        </p:txBody>
      </p:sp>
      <p:sp>
        <p:nvSpPr>
          <p:cNvPr id="7" name="Shape 3"/>
          <p:cNvSpPr/>
          <p:nvPr/>
        </p:nvSpPr>
        <p:spPr>
          <a:xfrm>
            <a:off x="6324124" y="1927146"/>
            <a:ext cx="7468553" cy="5438180"/>
          </a:xfrm>
          <a:prstGeom prst="roundRect">
            <a:avLst>
              <a:gd name="adj" fmla="val 66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6331744" y="1934766"/>
            <a:ext cx="7453312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6571059" y="2085975"/>
            <a:ext cx="3244215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Metric</a:t>
            </a:r>
            <a:endParaRPr lang="en-US" sz="1885" dirty="0"/>
          </a:p>
        </p:txBody>
      </p:sp>
      <p:sp>
        <p:nvSpPr>
          <p:cNvPr id="10" name="Text 6"/>
          <p:cNvSpPr/>
          <p:nvPr/>
        </p:nvSpPr>
        <p:spPr>
          <a:xfrm>
            <a:off x="10301526" y="2085975"/>
            <a:ext cx="3244215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885" dirty="0"/>
          </a:p>
        </p:txBody>
      </p:sp>
      <p:sp>
        <p:nvSpPr>
          <p:cNvPr id="11" name="Shape 7"/>
          <p:cNvSpPr/>
          <p:nvPr/>
        </p:nvSpPr>
        <p:spPr>
          <a:xfrm>
            <a:off x="6331744" y="2620208"/>
            <a:ext cx="7453312" cy="14514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6571059" y="2771418"/>
            <a:ext cx="3244215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Mean Absolute Error (MAE)</a:t>
            </a:r>
            <a:endParaRPr lang="en-US" sz="1885" dirty="0"/>
          </a:p>
        </p:txBody>
      </p:sp>
      <p:sp>
        <p:nvSpPr>
          <p:cNvPr id="13" name="Text 9"/>
          <p:cNvSpPr/>
          <p:nvPr/>
        </p:nvSpPr>
        <p:spPr>
          <a:xfrm>
            <a:off x="10301526" y="2771418"/>
            <a:ext cx="3244215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Average absolute difference between actual and predicted values.</a:t>
            </a:r>
            <a:endParaRPr lang="en-US" sz="1885" dirty="0"/>
          </a:p>
        </p:txBody>
      </p:sp>
      <p:sp>
        <p:nvSpPr>
          <p:cNvPr id="14" name="Shape 10"/>
          <p:cNvSpPr/>
          <p:nvPr/>
        </p:nvSpPr>
        <p:spPr>
          <a:xfrm>
            <a:off x="6331744" y="4071699"/>
            <a:ext cx="7453312" cy="14514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6571059" y="4222909"/>
            <a:ext cx="3244215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Root Mean Squared Error (RMSE)</a:t>
            </a:r>
            <a:endParaRPr lang="en-US" sz="1885" dirty="0"/>
          </a:p>
        </p:txBody>
      </p:sp>
      <p:sp>
        <p:nvSpPr>
          <p:cNvPr id="16" name="Text 12"/>
          <p:cNvSpPr/>
          <p:nvPr/>
        </p:nvSpPr>
        <p:spPr>
          <a:xfrm>
            <a:off x="10301526" y="4222909"/>
            <a:ext cx="3244215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Square root of the average squared difference between actual and predicted values.</a:t>
            </a:r>
            <a:endParaRPr lang="en-US" sz="1885" dirty="0"/>
          </a:p>
        </p:txBody>
      </p:sp>
      <p:sp>
        <p:nvSpPr>
          <p:cNvPr id="17" name="Shape 13"/>
          <p:cNvSpPr/>
          <p:nvPr/>
        </p:nvSpPr>
        <p:spPr>
          <a:xfrm>
            <a:off x="6331744" y="5523190"/>
            <a:ext cx="7453312" cy="18345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4"/>
          <p:cNvSpPr/>
          <p:nvPr/>
        </p:nvSpPr>
        <p:spPr>
          <a:xfrm>
            <a:off x="6571059" y="5674400"/>
            <a:ext cx="3244215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R-squared</a:t>
            </a:r>
            <a:endParaRPr lang="en-US" sz="1885" dirty="0"/>
          </a:p>
        </p:txBody>
      </p:sp>
      <p:sp>
        <p:nvSpPr>
          <p:cNvPr id="19" name="Text 15"/>
          <p:cNvSpPr/>
          <p:nvPr/>
        </p:nvSpPr>
        <p:spPr>
          <a:xfrm>
            <a:off x="10301526" y="5674400"/>
            <a:ext cx="3244215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Indicates the proportion of variance in the dependent variable explained by the independent variables.</a:t>
            </a:r>
            <a:endParaRPr lang="en-US" sz="188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94" y="2703195"/>
            <a:ext cx="4895493" cy="28230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3408" y="651629"/>
            <a:ext cx="7301151" cy="694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73"/>
              </a:lnSpc>
              <a:buNone/>
            </a:pPr>
            <a:r>
              <a:rPr lang="en-US" sz="4378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Deployment and Integration</a:t>
            </a:r>
            <a:endParaRPr lang="en-US" sz="4378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408" y="1701046"/>
            <a:ext cx="1181576" cy="2095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49433" y="1937266"/>
            <a:ext cx="2780109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218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Deployment</a:t>
            </a:r>
            <a:endParaRPr lang="en-US" sz="2189" dirty="0"/>
          </a:p>
        </p:txBody>
      </p:sp>
      <p:sp>
        <p:nvSpPr>
          <p:cNvPr id="9" name="Text 4"/>
          <p:cNvSpPr/>
          <p:nvPr/>
        </p:nvSpPr>
        <p:spPr>
          <a:xfrm>
            <a:off x="7849433" y="2426375"/>
            <a:ext cx="5953958" cy="11344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77"/>
              </a:lnSpc>
              <a:buNone/>
            </a:pPr>
            <a:r>
              <a:rPr lang="en-US" sz="18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Deploy the model using Streamlit for front-end and Flask for backend integration, enabling cloud or on-premises real-time predictions.</a:t>
            </a:r>
            <a:endParaRPr lang="en-US" sz="18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3408" y="3797022"/>
            <a:ext cx="1181576" cy="18904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49433" y="4033242"/>
            <a:ext cx="3237786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218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Integration with Systems</a:t>
            </a:r>
            <a:endParaRPr lang="en-US" sz="2189" dirty="0"/>
          </a:p>
        </p:txBody>
      </p:sp>
      <p:sp>
        <p:nvSpPr>
          <p:cNvPr id="12" name="Text 6"/>
          <p:cNvSpPr/>
          <p:nvPr/>
        </p:nvSpPr>
        <p:spPr>
          <a:xfrm>
            <a:off x="7849433" y="4522351"/>
            <a:ext cx="5953958" cy="7562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77"/>
              </a:lnSpc>
              <a:buNone/>
            </a:pPr>
            <a:r>
              <a:rPr lang="en-US" sz="18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 the model with POS or ERP systems using Flask for API requests and Streamlit for an interactive interface.</a:t>
            </a:r>
            <a:endParaRPr lang="en-US" sz="18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408" y="5687497"/>
            <a:ext cx="1181576" cy="18904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849433" y="5923717"/>
            <a:ext cx="3761065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218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Monitoring and Maintenance</a:t>
            </a:r>
            <a:endParaRPr lang="en-US" sz="2189" dirty="0"/>
          </a:p>
        </p:txBody>
      </p:sp>
      <p:sp>
        <p:nvSpPr>
          <p:cNvPr id="15" name="Text 8"/>
          <p:cNvSpPr/>
          <p:nvPr/>
        </p:nvSpPr>
        <p:spPr>
          <a:xfrm>
            <a:off x="7849433" y="6412825"/>
            <a:ext cx="5953958" cy="7562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77"/>
              </a:lnSpc>
              <a:buNone/>
            </a:pPr>
            <a:r>
              <a:rPr lang="en-US" sz="18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monitoring, logging, and automated retraining to maintain model performance</a:t>
            </a:r>
            <a:endParaRPr lang="en-US" sz="186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24" y="2366129"/>
            <a:ext cx="4948952" cy="349734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38518" y="763548"/>
            <a:ext cx="7639764" cy="12639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77"/>
              </a:lnSpc>
              <a:buNone/>
            </a:pPr>
            <a:r>
              <a:rPr lang="en-US" sz="3982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Monitoring and Continuous Improvement</a:t>
            </a:r>
            <a:endParaRPr lang="en-US" sz="3982" dirty="0"/>
          </a:p>
        </p:txBody>
      </p:sp>
      <p:sp>
        <p:nvSpPr>
          <p:cNvPr id="7" name="Shape 3"/>
          <p:cNvSpPr/>
          <p:nvPr/>
        </p:nvSpPr>
        <p:spPr>
          <a:xfrm>
            <a:off x="6545580" y="2349818"/>
            <a:ext cx="30480" cy="5116235"/>
          </a:xfrm>
          <a:prstGeom prst="roundRect">
            <a:avLst>
              <a:gd name="adj" fmla="val 105761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6772096" y="2817971"/>
            <a:ext cx="752118" cy="30480"/>
          </a:xfrm>
          <a:prstGeom prst="roundRect">
            <a:avLst>
              <a:gd name="adj" fmla="val 105761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5"/>
          <p:cNvSpPr/>
          <p:nvPr/>
        </p:nvSpPr>
        <p:spPr>
          <a:xfrm>
            <a:off x="6319064" y="2591514"/>
            <a:ext cx="483513" cy="483513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6505515" y="2681526"/>
            <a:ext cx="110490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238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89" dirty="0"/>
          </a:p>
        </p:txBody>
      </p:sp>
      <p:sp>
        <p:nvSpPr>
          <p:cNvPr id="11" name="Text 7"/>
          <p:cNvSpPr/>
          <p:nvPr/>
        </p:nvSpPr>
        <p:spPr>
          <a:xfrm>
            <a:off x="7742753" y="2564606"/>
            <a:ext cx="2909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99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 Monitoring</a:t>
            </a:r>
            <a:endParaRPr lang="en-US" sz="1991" dirty="0"/>
          </a:p>
        </p:txBody>
      </p:sp>
      <p:sp>
        <p:nvSpPr>
          <p:cNvPr id="12" name="Text 8"/>
          <p:cNvSpPr/>
          <p:nvPr/>
        </p:nvSpPr>
        <p:spPr>
          <a:xfrm>
            <a:off x="7742753" y="3009543"/>
            <a:ext cx="6135529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Continuously monitor the performance of the forecasting model and evaluate its accuracy over time.</a:t>
            </a:r>
            <a:endParaRPr lang="en-US" sz="1692" dirty="0"/>
          </a:p>
        </p:txBody>
      </p:sp>
      <p:sp>
        <p:nvSpPr>
          <p:cNvPr id="13" name="Shape 9"/>
          <p:cNvSpPr/>
          <p:nvPr/>
        </p:nvSpPr>
        <p:spPr>
          <a:xfrm>
            <a:off x="6772096" y="4594979"/>
            <a:ext cx="752118" cy="30480"/>
          </a:xfrm>
          <a:prstGeom prst="roundRect">
            <a:avLst>
              <a:gd name="adj" fmla="val 105761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0"/>
          <p:cNvSpPr/>
          <p:nvPr/>
        </p:nvSpPr>
        <p:spPr>
          <a:xfrm>
            <a:off x="6319064" y="4368522"/>
            <a:ext cx="483513" cy="483513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6479322" y="4458533"/>
            <a:ext cx="162878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238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89" dirty="0"/>
          </a:p>
        </p:txBody>
      </p:sp>
      <p:sp>
        <p:nvSpPr>
          <p:cNvPr id="16" name="Text 12"/>
          <p:cNvSpPr/>
          <p:nvPr/>
        </p:nvSpPr>
        <p:spPr>
          <a:xfrm>
            <a:off x="7742753" y="4341614"/>
            <a:ext cx="2528292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99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Updates</a:t>
            </a:r>
            <a:endParaRPr lang="en-US" sz="1991" dirty="0"/>
          </a:p>
        </p:txBody>
      </p:sp>
      <p:sp>
        <p:nvSpPr>
          <p:cNvPr id="17" name="Text 13"/>
          <p:cNvSpPr/>
          <p:nvPr/>
        </p:nvSpPr>
        <p:spPr>
          <a:xfrm>
            <a:off x="7742753" y="4786551"/>
            <a:ext cx="6135529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Regularly update the model with new data to ensure it remains relevant and adapts to changing market conditions.</a:t>
            </a:r>
            <a:endParaRPr lang="en-US" sz="1692" dirty="0"/>
          </a:p>
        </p:txBody>
      </p:sp>
      <p:sp>
        <p:nvSpPr>
          <p:cNvPr id="18" name="Shape 14"/>
          <p:cNvSpPr/>
          <p:nvPr/>
        </p:nvSpPr>
        <p:spPr>
          <a:xfrm>
            <a:off x="6772096" y="6371987"/>
            <a:ext cx="752118" cy="30480"/>
          </a:xfrm>
          <a:prstGeom prst="roundRect">
            <a:avLst>
              <a:gd name="adj" fmla="val 105761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5"/>
          <p:cNvSpPr/>
          <p:nvPr/>
        </p:nvSpPr>
        <p:spPr>
          <a:xfrm>
            <a:off x="6319064" y="6145530"/>
            <a:ext cx="483513" cy="483513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6"/>
          <p:cNvSpPr/>
          <p:nvPr/>
        </p:nvSpPr>
        <p:spPr>
          <a:xfrm>
            <a:off x="6476345" y="6235541"/>
            <a:ext cx="168950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238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89" dirty="0"/>
          </a:p>
        </p:txBody>
      </p:sp>
      <p:sp>
        <p:nvSpPr>
          <p:cNvPr id="21" name="Text 17"/>
          <p:cNvSpPr/>
          <p:nvPr/>
        </p:nvSpPr>
        <p:spPr>
          <a:xfrm>
            <a:off x="7742753" y="6118622"/>
            <a:ext cx="2528292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99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Retraining</a:t>
            </a:r>
            <a:endParaRPr lang="en-US" sz="1991" dirty="0"/>
          </a:p>
        </p:txBody>
      </p:sp>
      <p:sp>
        <p:nvSpPr>
          <p:cNvPr id="22" name="Text 18"/>
          <p:cNvSpPr/>
          <p:nvPr/>
        </p:nvSpPr>
        <p:spPr>
          <a:xfrm>
            <a:off x="7742753" y="6563558"/>
            <a:ext cx="6135529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Retrain the model periodically using new data to improve its performance and maintain accuracy.</a:t>
            </a:r>
            <a:endParaRPr lang="en-US" sz="169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789" y="2222183"/>
            <a:ext cx="5046821" cy="378511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5434" y="883325"/>
            <a:ext cx="7388662" cy="5173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73"/>
              </a:lnSpc>
              <a:buNone/>
            </a:pPr>
            <a:r>
              <a:rPr lang="en-US" sz="3258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and Future Considerations</a:t>
            </a:r>
            <a:endParaRPr lang="en-US" sz="3258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34" y="1664375"/>
            <a:ext cx="439579" cy="43957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5434" y="2279809"/>
            <a:ext cx="2120741" cy="2586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6"/>
              </a:lnSpc>
              <a:buNone/>
            </a:pPr>
            <a:r>
              <a:rPr lang="en-US" sz="162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Enhancements</a:t>
            </a:r>
            <a:endParaRPr lang="en-US" sz="1629" dirty="0"/>
          </a:p>
        </p:txBody>
      </p:sp>
      <p:sp>
        <p:nvSpPr>
          <p:cNvPr id="9" name="Text 4"/>
          <p:cNvSpPr/>
          <p:nvPr/>
        </p:nvSpPr>
        <p:spPr>
          <a:xfrm>
            <a:off x="615434" y="2643902"/>
            <a:ext cx="7913132" cy="562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6"/>
              </a:lnSpc>
              <a:buNone/>
            </a:pPr>
            <a:r>
              <a:rPr lang="en-US" sz="13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advanced forecasting techniques, such as ensemble methods, deep learning, and reinforcement learning.</a:t>
            </a:r>
            <a:endParaRPr lang="en-US" sz="1385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34" y="3734157"/>
            <a:ext cx="439579" cy="43957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5434" y="4349591"/>
            <a:ext cx="2069068" cy="2586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6"/>
              </a:lnSpc>
              <a:buNone/>
            </a:pPr>
            <a:r>
              <a:rPr lang="en-US" sz="162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Business Value</a:t>
            </a:r>
            <a:endParaRPr lang="en-US" sz="1629" dirty="0"/>
          </a:p>
        </p:txBody>
      </p:sp>
      <p:sp>
        <p:nvSpPr>
          <p:cNvPr id="12" name="Text 6"/>
          <p:cNvSpPr/>
          <p:nvPr/>
        </p:nvSpPr>
        <p:spPr>
          <a:xfrm>
            <a:off x="615434" y="4713684"/>
            <a:ext cx="7913132" cy="562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6"/>
              </a:lnSpc>
              <a:buNone/>
            </a:pPr>
            <a:r>
              <a:rPr lang="en-US" sz="13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Sales forecasting can provide valuable insights to optimize inventory management, improve customer service, and enhance marketing effectiveness.</a:t>
            </a:r>
            <a:endParaRPr lang="en-US" sz="1385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34" y="5803940"/>
            <a:ext cx="439579" cy="43957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5434" y="6419374"/>
            <a:ext cx="2169557" cy="2586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6"/>
              </a:lnSpc>
              <a:buNone/>
            </a:pPr>
            <a:r>
              <a:rPr lang="en-US" sz="162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Data-Driven Decisions</a:t>
            </a:r>
            <a:endParaRPr lang="en-US" sz="1629" dirty="0"/>
          </a:p>
        </p:txBody>
      </p:sp>
      <p:sp>
        <p:nvSpPr>
          <p:cNvPr id="15" name="Text 8"/>
          <p:cNvSpPr/>
          <p:nvPr/>
        </p:nvSpPr>
        <p:spPr>
          <a:xfrm>
            <a:off x="615434" y="6783467"/>
            <a:ext cx="7913132" cy="562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6"/>
              </a:lnSpc>
              <a:buNone/>
            </a:pPr>
            <a:r>
              <a:rPr lang="en-US" sz="13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Leveraging data analytics and machine learning can enable furniture stores to make data-driven decisions for sustainable growth and success.</a:t>
            </a:r>
            <a:endParaRPr lang="en-US" sz="13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Macintosh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PRANAV BEJGAM</cp:lastModifiedBy>
  <cp:revision>3</cp:revision>
  <dcterms:created xsi:type="dcterms:W3CDTF">2024-08-24T14:57:16Z</dcterms:created>
  <dcterms:modified xsi:type="dcterms:W3CDTF">2024-08-26T16:13:36Z</dcterms:modified>
</cp:coreProperties>
</file>