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Tomorrow" pitchFamily="2"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10"/>
  </p:normalViewPr>
  <p:slideViewPr>
    <p:cSldViewPr snapToGrid="0" snapToObjects="1">
      <p:cViewPr>
        <p:scale>
          <a:sx n="107" d="100"/>
          <a:sy n="107" d="100"/>
        </p:scale>
        <p:origin x="-312"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717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30553"/>
          </a:xfrm>
          <a:prstGeom prst="rect">
            <a:avLst/>
          </a:prstGeom>
          <a:solidFill>
            <a:srgbClr val="1D1D1B"/>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24154" y="1413629"/>
            <a:ext cx="4925973" cy="5402223"/>
          </a:xfrm>
          <a:prstGeom prst="rect">
            <a:avLst/>
          </a:prstGeom>
        </p:spPr>
      </p:pic>
      <p:sp>
        <p:nvSpPr>
          <p:cNvPr id="4" name="Text 0"/>
          <p:cNvSpPr/>
          <p:nvPr/>
        </p:nvSpPr>
        <p:spPr>
          <a:xfrm>
            <a:off x="784384" y="616268"/>
            <a:ext cx="7575233" cy="3865721"/>
          </a:xfrm>
          <a:prstGeom prst="rect">
            <a:avLst/>
          </a:prstGeom>
          <a:noFill/>
          <a:ln/>
        </p:spPr>
        <p:txBody>
          <a:bodyPr wrap="square" lIns="0" tIns="0" rIns="0" bIns="0" rtlCol="0" anchor="t"/>
          <a:lstStyle/>
          <a:p>
            <a:pPr marL="0" indent="0">
              <a:lnSpc>
                <a:spcPts val="7600"/>
              </a:lnSpc>
              <a:buNone/>
            </a:pPr>
            <a:r>
              <a:rPr lang="en-US" sz="6050" dirty="0">
                <a:solidFill>
                  <a:srgbClr val="EDEDE8"/>
                </a:solidFill>
                <a:latin typeface="Tomorrow" pitchFamily="34" charset="0"/>
                <a:ea typeface="Tomorrow" pitchFamily="34" charset="-122"/>
                <a:cs typeface="Tomorrow" pitchFamily="34" charset="-120"/>
              </a:rPr>
              <a:t>Understanding Customer Purchase Behaviour</a:t>
            </a:r>
            <a:endParaRPr lang="en-US" sz="6050" dirty="0"/>
          </a:p>
        </p:txBody>
      </p:sp>
      <p:sp>
        <p:nvSpPr>
          <p:cNvPr id="5" name="Text 1"/>
          <p:cNvSpPr/>
          <p:nvPr/>
        </p:nvSpPr>
        <p:spPr>
          <a:xfrm>
            <a:off x="784384" y="4818102"/>
            <a:ext cx="7575233" cy="2150983"/>
          </a:xfrm>
          <a:prstGeom prst="rect">
            <a:avLst/>
          </a:prstGeom>
          <a:noFill/>
          <a:ln/>
        </p:spPr>
        <p:txBody>
          <a:bodyPr wrap="square" lIns="0" tIns="0" rIns="0" bIns="0" rtlCol="0" anchor="t"/>
          <a:lstStyle/>
          <a:p>
            <a:pPr marL="0" indent="0">
              <a:lnSpc>
                <a:spcPts val="2800"/>
              </a:lnSpc>
              <a:buNone/>
            </a:pPr>
            <a:r>
              <a:rPr lang="en-US" sz="1750" dirty="0">
                <a:solidFill>
                  <a:srgbClr val="C9C9C0"/>
                </a:solidFill>
                <a:latin typeface="Tomorrow" pitchFamily="34" charset="0"/>
                <a:ea typeface="Tomorrow" pitchFamily="34" charset="-122"/>
                <a:cs typeface="Tomorrow" pitchFamily="34" charset="-120"/>
              </a:rPr>
              <a:t>Customer purchase behaviour is a crucial aspect of business success. It involves understanding how customers make decisions, what factors influence their choices, and how to predict their future actions. By analysing customer behaviour, businesses can improve their marketing strategies, personalise customer experiences, and ultimately drive sales.</a:t>
            </a:r>
            <a:endParaRPr lang="en-US" sz="1750" dirty="0"/>
          </a:p>
        </p:txBody>
      </p:sp>
      <p:sp>
        <p:nvSpPr>
          <p:cNvPr id="6" name="Shape 2"/>
          <p:cNvSpPr/>
          <p:nvPr/>
        </p:nvSpPr>
        <p:spPr>
          <a:xfrm>
            <a:off x="784384" y="7237928"/>
            <a:ext cx="358497" cy="358497"/>
          </a:xfrm>
          <a:prstGeom prst="roundRect">
            <a:avLst>
              <a:gd name="adj" fmla="val 25503939"/>
            </a:avLst>
          </a:prstGeom>
          <a:solidFill>
            <a:srgbClr val="680625"/>
          </a:solidFill>
          <a:ln w="7620">
            <a:solidFill>
              <a:srgbClr val="FFFFFF"/>
            </a:solidFill>
            <a:prstDash val="solid"/>
          </a:ln>
        </p:spPr>
        <p:txBody>
          <a:bodyPr/>
          <a:lstStyle/>
          <a:p>
            <a:endParaRPr lang="en-US"/>
          </a:p>
        </p:txBody>
      </p:sp>
      <p:sp>
        <p:nvSpPr>
          <p:cNvPr id="7" name="Text 3"/>
          <p:cNvSpPr/>
          <p:nvPr/>
        </p:nvSpPr>
        <p:spPr>
          <a:xfrm>
            <a:off x="898565" y="7368421"/>
            <a:ext cx="130135" cy="97512"/>
          </a:xfrm>
          <a:prstGeom prst="rect">
            <a:avLst/>
          </a:prstGeom>
          <a:noFill/>
          <a:ln/>
        </p:spPr>
        <p:txBody>
          <a:bodyPr wrap="none" lIns="0" tIns="0" rIns="0" bIns="0" rtlCol="0" anchor="t"/>
          <a:lstStyle/>
          <a:p>
            <a:pPr marL="0" indent="0" algn="ctr">
              <a:lnSpc>
                <a:spcPts val="750"/>
              </a:lnSpc>
              <a:buNone/>
            </a:pPr>
            <a:r>
              <a:rPr lang="en-US" sz="750" dirty="0">
                <a:solidFill>
                  <a:srgbClr val="FFFFFF"/>
                </a:solidFill>
                <a:latin typeface="Tomorrow" pitchFamily="34" charset="0"/>
                <a:ea typeface="Tomorrow" pitchFamily="34" charset="-122"/>
                <a:cs typeface="Tomorrow" pitchFamily="34" charset="-120"/>
              </a:rPr>
              <a:t>PB</a:t>
            </a:r>
            <a:endParaRPr lang="en-US" sz="750" dirty="0"/>
          </a:p>
        </p:txBody>
      </p:sp>
      <p:sp>
        <p:nvSpPr>
          <p:cNvPr id="8" name="Text 4"/>
          <p:cNvSpPr/>
          <p:nvPr/>
        </p:nvSpPr>
        <p:spPr>
          <a:xfrm>
            <a:off x="1254919" y="7221141"/>
            <a:ext cx="2671643" cy="392192"/>
          </a:xfrm>
          <a:prstGeom prst="rect">
            <a:avLst/>
          </a:prstGeom>
          <a:noFill/>
          <a:ln/>
        </p:spPr>
        <p:txBody>
          <a:bodyPr wrap="none" lIns="0" tIns="0" rIns="0" bIns="0" rtlCol="0" anchor="t"/>
          <a:lstStyle/>
          <a:p>
            <a:pPr marL="0" indent="0" algn="l">
              <a:lnSpc>
                <a:spcPts val="3050"/>
              </a:lnSpc>
              <a:buNone/>
            </a:pPr>
            <a:r>
              <a:rPr lang="en-US" sz="2200" b="1" dirty="0">
                <a:solidFill>
                  <a:srgbClr val="C9C9C0"/>
                </a:solidFill>
                <a:latin typeface="Tomorrow" pitchFamily="34" charset="0"/>
                <a:ea typeface="Tomorrow" pitchFamily="34" charset="-122"/>
                <a:cs typeface="Tomorrow" pitchFamily="34" charset="-120"/>
              </a:rPr>
              <a:t>by Pranav Bejgam</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387721" y="2281833"/>
            <a:ext cx="4998839" cy="3665815"/>
          </a:xfrm>
          <a:prstGeom prst="rect">
            <a:avLst/>
          </a:prstGeom>
        </p:spPr>
      </p:pic>
      <p:sp>
        <p:nvSpPr>
          <p:cNvPr id="4" name="Text 0"/>
          <p:cNvSpPr/>
          <p:nvPr/>
        </p:nvSpPr>
        <p:spPr>
          <a:xfrm>
            <a:off x="682466" y="639723"/>
            <a:ext cx="7779068" cy="1218486"/>
          </a:xfrm>
          <a:prstGeom prst="rect">
            <a:avLst/>
          </a:prstGeom>
          <a:noFill/>
          <a:ln/>
        </p:spPr>
        <p:txBody>
          <a:bodyPr wrap="square" lIns="0" tIns="0" rIns="0" bIns="0" rtlCol="0" anchor="t"/>
          <a:lstStyle/>
          <a:p>
            <a:pPr marL="0" indent="0">
              <a:lnSpc>
                <a:spcPts val="4750"/>
              </a:lnSpc>
              <a:buNone/>
            </a:pPr>
            <a:r>
              <a:rPr lang="en-US" sz="3800" dirty="0">
                <a:solidFill>
                  <a:srgbClr val="EDEDE8"/>
                </a:solidFill>
                <a:latin typeface="Tomorrow" pitchFamily="34" charset="0"/>
                <a:ea typeface="Tomorrow" pitchFamily="34" charset="-122"/>
                <a:cs typeface="Tomorrow" pitchFamily="34" charset="-120"/>
              </a:rPr>
              <a:t>Importance of Predicting Customer Behaviour</a:t>
            </a:r>
            <a:endParaRPr lang="en-US" sz="3800" dirty="0"/>
          </a:p>
        </p:txBody>
      </p:sp>
      <p:sp>
        <p:nvSpPr>
          <p:cNvPr id="5" name="Text 1"/>
          <p:cNvSpPr/>
          <p:nvPr/>
        </p:nvSpPr>
        <p:spPr>
          <a:xfrm>
            <a:off x="682466" y="2150626"/>
            <a:ext cx="7779068" cy="1247775"/>
          </a:xfrm>
          <a:prstGeom prst="rect">
            <a:avLst/>
          </a:prstGeom>
          <a:noFill/>
          <a:ln/>
        </p:spPr>
        <p:txBody>
          <a:bodyPr wrap="square" lIns="0" tIns="0" rIns="0" bIns="0" rtlCol="0" anchor="t"/>
          <a:lstStyle/>
          <a:p>
            <a:pPr marL="0" indent="0">
              <a:lnSpc>
                <a:spcPts val="2450"/>
              </a:lnSpc>
              <a:buNone/>
            </a:pPr>
            <a:r>
              <a:rPr lang="en-US" sz="1500" dirty="0">
                <a:solidFill>
                  <a:srgbClr val="C9C9C0"/>
                </a:solidFill>
                <a:latin typeface="Tomorrow" pitchFamily="34" charset="0"/>
                <a:ea typeface="Tomorrow" pitchFamily="34" charset="-122"/>
                <a:cs typeface="Tomorrow" pitchFamily="34" charset="-120"/>
              </a:rPr>
              <a:t>Predicting customer behavior is essential for businesses to stay ahead of the competition. By anticipating customer needs and preferences, businesses can tailor their offerings and marketing efforts to maximize customer satisfaction and drive sales.</a:t>
            </a:r>
            <a:endParaRPr lang="en-US" sz="1500" dirty="0"/>
          </a:p>
        </p:txBody>
      </p:sp>
      <p:sp>
        <p:nvSpPr>
          <p:cNvPr id="6" name="Shape 2"/>
          <p:cNvSpPr/>
          <p:nvPr/>
        </p:nvSpPr>
        <p:spPr>
          <a:xfrm>
            <a:off x="682466" y="3837027"/>
            <a:ext cx="438626" cy="438626"/>
          </a:xfrm>
          <a:prstGeom prst="roundRect">
            <a:avLst>
              <a:gd name="adj" fmla="val 6668"/>
            </a:avLst>
          </a:prstGeom>
          <a:solidFill>
            <a:srgbClr val="3C3C3A"/>
          </a:solidFill>
          <a:ln/>
        </p:spPr>
        <p:txBody>
          <a:bodyPr/>
          <a:lstStyle/>
          <a:p>
            <a:endParaRPr lang="en-US"/>
          </a:p>
        </p:txBody>
      </p:sp>
      <p:sp>
        <p:nvSpPr>
          <p:cNvPr id="7" name="Text 3"/>
          <p:cNvSpPr/>
          <p:nvPr/>
        </p:nvSpPr>
        <p:spPr>
          <a:xfrm>
            <a:off x="835223" y="3910013"/>
            <a:ext cx="133112" cy="292537"/>
          </a:xfrm>
          <a:prstGeom prst="rect">
            <a:avLst/>
          </a:prstGeom>
          <a:noFill/>
          <a:ln/>
        </p:spPr>
        <p:txBody>
          <a:bodyPr wrap="none" lIns="0" tIns="0" rIns="0" bIns="0" rtlCol="0" anchor="t"/>
          <a:lstStyle/>
          <a:p>
            <a:pPr marL="0" indent="0" algn="ctr">
              <a:lnSpc>
                <a:spcPts val="2300"/>
              </a:lnSpc>
              <a:buNone/>
            </a:pPr>
            <a:r>
              <a:rPr lang="en-US" sz="2300" dirty="0">
                <a:solidFill>
                  <a:srgbClr val="C9C9C0"/>
                </a:solidFill>
                <a:latin typeface="Tomorrow" pitchFamily="34" charset="0"/>
                <a:ea typeface="Tomorrow" pitchFamily="34" charset="-122"/>
                <a:cs typeface="Tomorrow" pitchFamily="34" charset="-120"/>
              </a:rPr>
              <a:t>1</a:t>
            </a:r>
            <a:endParaRPr lang="en-US" sz="2300" dirty="0"/>
          </a:p>
        </p:txBody>
      </p:sp>
      <p:sp>
        <p:nvSpPr>
          <p:cNvPr id="8" name="Text 4"/>
          <p:cNvSpPr/>
          <p:nvPr/>
        </p:nvSpPr>
        <p:spPr>
          <a:xfrm>
            <a:off x="1315998" y="3837027"/>
            <a:ext cx="2437328" cy="304562"/>
          </a:xfrm>
          <a:prstGeom prst="rect">
            <a:avLst/>
          </a:prstGeom>
          <a:noFill/>
          <a:ln/>
        </p:spPr>
        <p:txBody>
          <a:bodyPr wrap="none" lIns="0" tIns="0" rIns="0" bIns="0" rtlCol="0" anchor="t"/>
          <a:lstStyle/>
          <a:p>
            <a:pPr marL="0" indent="0">
              <a:lnSpc>
                <a:spcPts val="2350"/>
              </a:lnSpc>
              <a:buNone/>
            </a:pPr>
            <a:r>
              <a:rPr lang="en-US" sz="1900" dirty="0">
                <a:solidFill>
                  <a:srgbClr val="C9C9C0"/>
                </a:solidFill>
                <a:latin typeface="Tomorrow" pitchFamily="34" charset="0"/>
                <a:ea typeface="Tomorrow" pitchFamily="34" charset="-122"/>
                <a:cs typeface="Tomorrow" pitchFamily="34" charset="-120"/>
              </a:rPr>
              <a:t>Targeted Marketing</a:t>
            </a:r>
            <a:endParaRPr lang="en-US" sz="1900" dirty="0"/>
          </a:p>
        </p:txBody>
      </p:sp>
      <p:sp>
        <p:nvSpPr>
          <p:cNvPr id="9" name="Text 5"/>
          <p:cNvSpPr/>
          <p:nvPr/>
        </p:nvSpPr>
        <p:spPr>
          <a:xfrm>
            <a:off x="1315998" y="4258508"/>
            <a:ext cx="3158609" cy="1559719"/>
          </a:xfrm>
          <a:prstGeom prst="rect">
            <a:avLst/>
          </a:prstGeom>
          <a:noFill/>
          <a:ln/>
        </p:spPr>
        <p:txBody>
          <a:bodyPr wrap="square" lIns="0" tIns="0" rIns="0" bIns="0" rtlCol="0" anchor="t"/>
          <a:lstStyle/>
          <a:p>
            <a:pPr marL="0" indent="0">
              <a:lnSpc>
                <a:spcPts val="2450"/>
              </a:lnSpc>
              <a:buNone/>
            </a:pPr>
            <a:r>
              <a:rPr lang="en-US" sz="1500" dirty="0">
                <a:solidFill>
                  <a:srgbClr val="C9C9C0"/>
                </a:solidFill>
                <a:latin typeface="Tomorrow" pitchFamily="34" charset="0"/>
                <a:ea typeface="Tomorrow" pitchFamily="34" charset="-122"/>
                <a:cs typeface="Tomorrow" pitchFamily="34" charset="-120"/>
              </a:rPr>
              <a:t>Businesses can use predictive models to target specific customer segments with personalized marketing campaigns.</a:t>
            </a:r>
            <a:endParaRPr lang="en-US" sz="1500" dirty="0"/>
          </a:p>
        </p:txBody>
      </p:sp>
      <p:sp>
        <p:nvSpPr>
          <p:cNvPr id="10" name="Shape 6"/>
          <p:cNvSpPr/>
          <p:nvPr/>
        </p:nvSpPr>
        <p:spPr>
          <a:xfrm>
            <a:off x="4669512" y="3837027"/>
            <a:ext cx="438626" cy="438626"/>
          </a:xfrm>
          <a:prstGeom prst="roundRect">
            <a:avLst>
              <a:gd name="adj" fmla="val 6668"/>
            </a:avLst>
          </a:prstGeom>
          <a:solidFill>
            <a:srgbClr val="3C3C3A"/>
          </a:solidFill>
          <a:ln/>
        </p:spPr>
        <p:txBody>
          <a:bodyPr/>
          <a:lstStyle/>
          <a:p>
            <a:endParaRPr lang="en-US"/>
          </a:p>
        </p:txBody>
      </p:sp>
      <p:sp>
        <p:nvSpPr>
          <p:cNvPr id="11" name="Text 7"/>
          <p:cNvSpPr/>
          <p:nvPr/>
        </p:nvSpPr>
        <p:spPr>
          <a:xfrm>
            <a:off x="4790480" y="3910013"/>
            <a:ext cx="196572" cy="292537"/>
          </a:xfrm>
          <a:prstGeom prst="rect">
            <a:avLst/>
          </a:prstGeom>
          <a:noFill/>
          <a:ln/>
        </p:spPr>
        <p:txBody>
          <a:bodyPr wrap="none" lIns="0" tIns="0" rIns="0" bIns="0" rtlCol="0" anchor="t"/>
          <a:lstStyle/>
          <a:p>
            <a:pPr marL="0" indent="0" algn="ctr">
              <a:lnSpc>
                <a:spcPts val="2300"/>
              </a:lnSpc>
              <a:buNone/>
            </a:pPr>
            <a:r>
              <a:rPr lang="en-US" sz="2300" dirty="0">
                <a:solidFill>
                  <a:srgbClr val="C9C9C0"/>
                </a:solidFill>
                <a:latin typeface="Tomorrow" pitchFamily="34" charset="0"/>
                <a:ea typeface="Tomorrow" pitchFamily="34" charset="-122"/>
                <a:cs typeface="Tomorrow" pitchFamily="34" charset="-120"/>
              </a:rPr>
              <a:t>2</a:t>
            </a:r>
            <a:endParaRPr lang="en-US" sz="2300" dirty="0"/>
          </a:p>
        </p:txBody>
      </p:sp>
      <p:sp>
        <p:nvSpPr>
          <p:cNvPr id="12" name="Text 8"/>
          <p:cNvSpPr/>
          <p:nvPr/>
        </p:nvSpPr>
        <p:spPr>
          <a:xfrm>
            <a:off x="5303044" y="3837027"/>
            <a:ext cx="2927390" cy="304562"/>
          </a:xfrm>
          <a:prstGeom prst="rect">
            <a:avLst/>
          </a:prstGeom>
          <a:noFill/>
          <a:ln/>
        </p:spPr>
        <p:txBody>
          <a:bodyPr wrap="none" lIns="0" tIns="0" rIns="0" bIns="0" rtlCol="0" anchor="t"/>
          <a:lstStyle/>
          <a:p>
            <a:pPr marL="0" indent="0">
              <a:lnSpc>
                <a:spcPts val="2350"/>
              </a:lnSpc>
              <a:buNone/>
            </a:pPr>
            <a:r>
              <a:rPr lang="en-US" sz="1900" dirty="0">
                <a:solidFill>
                  <a:srgbClr val="C9C9C0"/>
                </a:solidFill>
                <a:latin typeface="Tomorrow" pitchFamily="34" charset="0"/>
                <a:ea typeface="Tomorrow" pitchFamily="34" charset="-122"/>
                <a:cs typeface="Tomorrow" pitchFamily="34" charset="-120"/>
              </a:rPr>
              <a:t>Inventory Management</a:t>
            </a:r>
            <a:endParaRPr lang="en-US" sz="1900" dirty="0"/>
          </a:p>
        </p:txBody>
      </p:sp>
      <p:sp>
        <p:nvSpPr>
          <p:cNvPr id="13" name="Text 9"/>
          <p:cNvSpPr/>
          <p:nvPr/>
        </p:nvSpPr>
        <p:spPr>
          <a:xfrm>
            <a:off x="5303044" y="4258508"/>
            <a:ext cx="3158609" cy="1247775"/>
          </a:xfrm>
          <a:prstGeom prst="rect">
            <a:avLst/>
          </a:prstGeom>
          <a:noFill/>
          <a:ln/>
        </p:spPr>
        <p:txBody>
          <a:bodyPr wrap="square" lIns="0" tIns="0" rIns="0" bIns="0" rtlCol="0" anchor="t"/>
          <a:lstStyle/>
          <a:p>
            <a:pPr marL="0" indent="0">
              <a:lnSpc>
                <a:spcPts val="2450"/>
              </a:lnSpc>
              <a:buNone/>
            </a:pPr>
            <a:r>
              <a:rPr lang="en-US" sz="1500" dirty="0">
                <a:solidFill>
                  <a:srgbClr val="C9C9C0"/>
                </a:solidFill>
                <a:latin typeface="Tomorrow" pitchFamily="34" charset="0"/>
                <a:ea typeface="Tomorrow" pitchFamily="34" charset="-122"/>
                <a:cs typeface="Tomorrow" pitchFamily="34" charset="-120"/>
              </a:rPr>
              <a:t>By predicting demand, businesses can optimize inventory levels, reducing costs and preventing stockouts.</a:t>
            </a:r>
            <a:endParaRPr lang="en-US" sz="1500" dirty="0"/>
          </a:p>
        </p:txBody>
      </p:sp>
      <p:sp>
        <p:nvSpPr>
          <p:cNvPr id="14" name="Shape 10"/>
          <p:cNvSpPr/>
          <p:nvPr/>
        </p:nvSpPr>
        <p:spPr>
          <a:xfrm>
            <a:off x="682466" y="6232446"/>
            <a:ext cx="438626" cy="438626"/>
          </a:xfrm>
          <a:prstGeom prst="roundRect">
            <a:avLst>
              <a:gd name="adj" fmla="val 6668"/>
            </a:avLst>
          </a:prstGeom>
          <a:solidFill>
            <a:srgbClr val="3C3C3A"/>
          </a:solidFill>
          <a:ln/>
        </p:spPr>
        <p:txBody>
          <a:bodyPr/>
          <a:lstStyle/>
          <a:p>
            <a:endParaRPr lang="en-US"/>
          </a:p>
        </p:txBody>
      </p:sp>
      <p:sp>
        <p:nvSpPr>
          <p:cNvPr id="15" name="Text 11"/>
          <p:cNvSpPr/>
          <p:nvPr/>
        </p:nvSpPr>
        <p:spPr>
          <a:xfrm>
            <a:off x="804029" y="6305431"/>
            <a:ext cx="195382" cy="292537"/>
          </a:xfrm>
          <a:prstGeom prst="rect">
            <a:avLst/>
          </a:prstGeom>
          <a:noFill/>
          <a:ln/>
        </p:spPr>
        <p:txBody>
          <a:bodyPr wrap="none" lIns="0" tIns="0" rIns="0" bIns="0" rtlCol="0" anchor="t"/>
          <a:lstStyle/>
          <a:p>
            <a:pPr marL="0" indent="0" algn="ctr">
              <a:lnSpc>
                <a:spcPts val="2300"/>
              </a:lnSpc>
              <a:buNone/>
            </a:pPr>
            <a:r>
              <a:rPr lang="en-US" sz="2300" dirty="0">
                <a:solidFill>
                  <a:srgbClr val="C9C9C0"/>
                </a:solidFill>
                <a:latin typeface="Tomorrow" pitchFamily="34" charset="0"/>
                <a:ea typeface="Tomorrow" pitchFamily="34" charset="-122"/>
                <a:cs typeface="Tomorrow" pitchFamily="34" charset="-120"/>
              </a:rPr>
              <a:t>3</a:t>
            </a:r>
            <a:endParaRPr lang="en-US" sz="2300" dirty="0"/>
          </a:p>
        </p:txBody>
      </p:sp>
      <p:sp>
        <p:nvSpPr>
          <p:cNvPr id="16" name="Text 12"/>
          <p:cNvSpPr/>
          <p:nvPr/>
        </p:nvSpPr>
        <p:spPr>
          <a:xfrm>
            <a:off x="1315998" y="6232446"/>
            <a:ext cx="2521625" cy="304562"/>
          </a:xfrm>
          <a:prstGeom prst="rect">
            <a:avLst/>
          </a:prstGeom>
          <a:noFill/>
          <a:ln/>
        </p:spPr>
        <p:txBody>
          <a:bodyPr wrap="none" lIns="0" tIns="0" rIns="0" bIns="0" rtlCol="0" anchor="t"/>
          <a:lstStyle/>
          <a:p>
            <a:pPr marL="0" indent="0">
              <a:lnSpc>
                <a:spcPts val="2350"/>
              </a:lnSpc>
              <a:buNone/>
            </a:pPr>
            <a:r>
              <a:rPr lang="en-US" sz="1900" dirty="0">
                <a:solidFill>
                  <a:srgbClr val="C9C9C0"/>
                </a:solidFill>
                <a:latin typeface="Tomorrow" pitchFamily="34" charset="0"/>
                <a:ea typeface="Tomorrow" pitchFamily="34" charset="-122"/>
                <a:cs typeface="Tomorrow" pitchFamily="34" charset="-120"/>
              </a:rPr>
              <a:t>Pricing Optimization</a:t>
            </a:r>
            <a:endParaRPr lang="en-US" sz="1900" dirty="0"/>
          </a:p>
        </p:txBody>
      </p:sp>
      <p:sp>
        <p:nvSpPr>
          <p:cNvPr id="17" name="Text 13"/>
          <p:cNvSpPr/>
          <p:nvPr/>
        </p:nvSpPr>
        <p:spPr>
          <a:xfrm>
            <a:off x="1315998" y="6653927"/>
            <a:ext cx="3158609" cy="935831"/>
          </a:xfrm>
          <a:prstGeom prst="rect">
            <a:avLst/>
          </a:prstGeom>
          <a:noFill/>
          <a:ln/>
        </p:spPr>
        <p:txBody>
          <a:bodyPr wrap="square" lIns="0" tIns="0" rIns="0" bIns="0" rtlCol="0" anchor="t"/>
          <a:lstStyle/>
          <a:p>
            <a:pPr marL="0" indent="0">
              <a:lnSpc>
                <a:spcPts val="2450"/>
              </a:lnSpc>
              <a:buNone/>
            </a:pPr>
            <a:r>
              <a:rPr lang="en-US" sz="1500" dirty="0">
                <a:solidFill>
                  <a:srgbClr val="C9C9C0"/>
                </a:solidFill>
                <a:latin typeface="Tomorrow" pitchFamily="34" charset="0"/>
                <a:ea typeface="Tomorrow" pitchFamily="34" charset="-122"/>
                <a:cs typeface="Tomorrow" pitchFamily="34" charset="-120"/>
              </a:rPr>
              <a:t>Predictive models can help businesses set dynamic pricing strategies to maximize revenue.</a:t>
            </a:r>
            <a:endParaRPr lang="en-US" sz="1500" dirty="0"/>
          </a:p>
        </p:txBody>
      </p:sp>
      <p:sp>
        <p:nvSpPr>
          <p:cNvPr id="18" name="Shape 14"/>
          <p:cNvSpPr/>
          <p:nvPr/>
        </p:nvSpPr>
        <p:spPr>
          <a:xfrm>
            <a:off x="4669512" y="6232446"/>
            <a:ext cx="438626" cy="438626"/>
          </a:xfrm>
          <a:prstGeom prst="roundRect">
            <a:avLst>
              <a:gd name="adj" fmla="val 6668"/>
            </a:avLst>
          </a:prstGeom>
          <a:solidFill>
            <a:srgbClr val="3C3C3A"/>
          </a:solidFill>
          <a:ln/>
        </p:spPr>
        <p:txBody>
          <a:bodyPr/>
          <a:lstStyle/>
          <a:p>
            <a:endParaRPr lang="en-US"/>
          </a:p>
        </p:txBody>
      </p:sp>
      <p:sp>
        <p:nvSpPr>
          <p:cNvPr id="19" name="Text 15"/>
          <p:cNvSpPr/>
          <p:nvPr/>
        </p:nvSpPr>
        <p:spPr>
          <a:xfrm>
            <a:off x="4790480" y="6305431"/>
            <a:ext cx="196572" cy="292537"/>
          </a:xfrm>
          <a:prstGeom prst="rect">
            <a:avLst/>
          </a:prstGeom>
          <a:noFill/>
          <a:ln/>
        </p:spPr>
        <p:txBody>
          <a:bodyPr wrap="none" lIns="0" tIns="0" rIns="0" bIns="0" rtlCol="0" anchor="t"/>
          <a:lstStyle/>
          <a:p>
            <a:pPr marL="0" indent="0" algn="ctr">
              <a:lnSpc>
                <a:spcPts val="2300"/>
              </a:lnSpc>
              <a:buNone/>
            </a:pPr>
            <a:r>
              <a:rPr lang="en-US" sz="2300" dirty="0">
                <a:solidFill>
                  <a:srgbClr val="C9C9C0"/>
                </a:solidFill>
                <a:latin typeface="Tomorrow" pitchFamily="34" charset="0"/>
                <a:ea typeface="Tomorrow" pitchFamily="34" charset="-122"/>
                <a:cs typeface="Tomorrow" pitchFamily="34" charset="-120"/>
              </a:rPr>
              <a:t>4</a:t>
            </a:r>
            <a:endParaRPr lang="en-US" sz="2300" dirty="0"/>
          </a:p>
        </p:txBody>
      </p:sp>
      <p:sp>
        <p:nvSpPr>
          <p:cNvPr id="20" name="Text 16"/>
          <p:cNvSpPr/>
          <p:nvPr/>
        </p:nvSpPr>
        <p:spPr>
          <a:xfrm>
            <a:off x="5303044" y="6232446"/>
            <a:ext cx="2471618" cy="304562"/>
          </a:xfrm>
          <a:prstGeom prst="rect">
            <a:avLst/>
          </a:prstGeom>
          <a:noFill/>
          <a:ln/>
        </p:spPr>
        <p:txBody>
          <a:bodyPr wrap="none" lIns="0" tIns="0" rIns="0" bIns="0" rtlCol="0" anchor="t"/>
          <a:lstStyle/>
          <a:p>
            <a:pPr marL="0" indent="0">
              <a:lnSpc>
                <a:spcPts val="2350"/>
              </a:lnSpc>
              <a:buNone/>
            </a:pPr>
            <a:r>
              <a:rPr lang="en-US" sz="1900" dirty="0">
                <a:solidFill>
                  <a:srgbClr val="C9C9C0"/>
                </a:solidFill>
                <a:latin typeface="Tomorrow" pitchFamily="34" charset="0"/>
                <a:ea typeface="Tomorrow" pitchFamily="34" charset="-122"/>
                <a:cs typeface="Tomorrow" pitchFamily="34" charset="-120"/>
              </a:rPr>
              <a:t>Customer Retention</a:t>
            </a:r>
            <a:endParaRPr lang="en-US" sz="1900" dirty="0"/>
          </a:p>
        </p:txBody>
      </p:sp>
      <p:sp>
        <p:nvSpPr>
          <p:cNvPr id="21" name="Text 17"/>
          <p:cNvSpPr/>
          <p:nvPr/>
        </p:nvSpPr>
        <p:spPr>
          <a:xfrm>
            <a:off x="5303044" y="6653927"/>
            <a:ext cx="3158609" cy="935831"/>
          </a:xfrm>
          <a:prstGeom prst="rect">
            <a:avLst/>
          </a:prstGeom>
          <a:noFill/>
          <a:ln/>
        </p:spPr>
        <p:txBody>
          <a:bodyPr wrap="square" lIns="0" tIns="0" rIns="0" bIns="0" rtlCol="0" anchor="t"/>
          <a:lstStyle/>
          <a:p>
            <a:pPr marL="0" indent="0">
              <a:lnSpc>
                <a:spcPts val="2450"/>
              </a:lnSpc>
              <a:buNone/>
            </a:pPr>
            <a:r>
              <a:rPr lang="en-US" sz="1500" dirty="0">
                <a:solidFill>
                  <a:srgbClr val="C9C9C0"/>
                </a:solidFill>
                <a:latin typeface="Tomorrow" pitchFamily="34" charset="0"/>
                <a:ea typeface="Tomorrow" pitchFamily="34" charset="-122"/>
                <a:cs typeface="Tomorrow" pitchFamily="34" charset="-120"/>
              </a:rPr>
              <a:t>Identifying customers at risk of churn allows businesses to take proactive steps to retain them.</a:t>
            </a:r>
            <a:endParaRPr lang="en-US"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275398"/>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EDEDE8"/>
                </a:solidFill>
                <a:latin typeface="Tomorrow" pitchFamily="34" charset="0"/>
                <a:ea typeface="Tomorrow" pitchFamily="34" charset="-122"/>
                <a:cs typeface="Tomorrow" pitchFamily="34" charset="-120"/>
              </a:rPr>
              <a:t>Data Sources for Modelling Customer Behaviour</a:t>
            </a:r>
            <a:endParaRPr lang="en-US" sz="4450" dirty="0"/>
          </a:p>
        </p:txBody>
      </p:sp>
      <p:sp>
        <p:nvSpPr>
          <p:cNvPr id="3" name="Text 1"/>
          <p:cNvSpPr/>
          <p:nvPr/>
        </p:nvSpPr>
        <p:spPr>
          <a:xfrm>
            <a:off x="793790" y="3146584"/>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Businesses collect a wealth of data about their customers, which can be used to model purchase behavior. This data can come from various sources, including transactional records, website interactions, social media activity, and customer surveys.</a:t>
            </a:r>
            <a:endParaRPr lang="en-US" sz="1750" dirty="0"/>
          </a:p>
        </p:txBody>
      </p:sp>
      <p:sp>
        <p:nvSpPr>
          <p:cNvPr id="4" name="Text 2"/>
          <p:cNvSpPr/>
          <p:nvPr/>
        </p:nvSpPr>
        <p:spPr>
          <a:xfrm>
            <a:off x="793790" y="471725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DEDE8"/>
                </a:solidFill>
                <a:latin typeface="Tomorrow" pitchFamily="34" charset="0"/>
                <a:ea typeface="Tomorrow" pitchFamily="34" charset="-122"/>
                <a:cs typeface="Tomorrow" pitchFamily="34" charset="-120"/>
              </a:rPr>
              <a:t>Transactional Data</a:t>
            </a:r>
            <a:endParaRPr lang="en-US" sz="2200" dirty="0"/>
          </a:p>
        </p:txBody>
      </p:sp>
      <p:sp>
        <p:nvSpPr>
          <p:cNvPr id="5" name="Text 3"/>
          <p:cNvSpPr/>
          <p:nvPr/>
        </p:nvSpPr>
        <p:spPr>
          <a:xfrm>
            <a:off x="793790" y="5298400"/>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Purchase history, order details, and payment information provide insights into customer preferences and spending patterns.</a:t>
            </a:r>
            <a:endParaRPr lang="en-US" sz="1750" dirty="0"/>
          </a:p>
        </p:txBody>
      </p:sp>
      <p:sp>
        <p:nvSpPr>
          <p:cNvPr id="6" name="Text 4"/>
          <p:cNvSpPr/>
          <p:nvPr/>
        </p:nvSpPr>
        <p:spPr>
          <a:xfrm>
            <a:off x="5332928" y="471725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DEDE8"/>
                </a:solidFill>
                <a:latin typeface="Tomorrow" pitchFamily="34" charset="0"/>
                <a:ea typeface="Tomorrow" pitchFamily="34" charset="-122"/>
                <a:cs typeface="Tomorrow" pitchFamily="34" charset="-120"/>
              </a:rPr>
              <a:t>Website Data</a:t>
            </a:r>
            <a:endParaRPr lang="en-US" sz="2200" dirty="0"/>
          </a:p>
        </p:txBody>
      </p:sp>
      <p:sp>
        <p:nvSpPr>
          <p:cNvPr id="7" name="Text 5"/>
          <p:cNvSpPr/>
          <p:nvPr/>
        </p:nvSpPr>
        <p:spPr>
          <a:xfrm>
            <a:off x="5332928" y="5298400"/>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Website visits, page views, and search queries reveal user behavior and product interest.</a:t>
            </a:r>
            <a:endParaRPr lang="en-US" sz="1750" dirty="0"/>
          </a:p>
        </p:txBody>
      </p:sp>
      <p:sp>
        <p:nvSpPr>
          <p:cNvPr id="8" name="Text 6"/>
          <p:cNvSpPr/>
          <p:nvPr/>
        </p:nvSpPr>
        <p:spPr>
          <a:xfrm>
            <a:off x="9872067" y="471725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DEDE8"/>
                </a:solidFill>
                <a:latin typeface="Tomorrow" pitchFamily="34" charset="0"/>
                <a:ea typeface="Tomorrow" pitchFamily="34" charset="-122"/>
                <a:cs typeface="Tomorrow" pitchFamily="34" charset="-120"/>
              </a:rPr>
              <a:t>Social Media Data</a:t>
            </a:r>
            <a:endParaRPr lang="en-US" sz="2200" dirty="0"/>
          </a:p>
        </p:txBody>
      </p:sp>
      <p:sp>
        <p:nvSpPr>
          <p:cNvPr id="9" name="Text 7"/>
          <p:cNvSpPr/>
          <p:nvPr/>
        </p:nvSpPr>
        <p:spPr>
          <a:xfrm>
            <a:off x="9872067" y="5298400"/>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C9C9C0"/>
                </a:solidFill>
                <a:latin typeface="Tomorrow" pitchFamily="34" charset="0"/>
                <a:ea typeface="Tomorrow" pitchFamily="34" charset="-122"/>
                <a:cs typeface="Tomorrow" pitchFamily="34" charset="-120"/>
              </a:rPr>
              <a:t>Social media engagement, posts, and reviews offer valuable insights into customer sentiments and brand perceptions.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392483" y="2314456"/>
            <a:ext cx="4989314" cy="3600688"/>
          </a:xfrm>
          <a:prstGeom prst="rect">
            <a:avLst/>
          </a:prstGeom>
        </p:spPr>
      </p:pic>
      <p:sp>
        <p:nvSpPr>
          <p:cNvPr id="4" name="Text 0"/>
          <p:cNvSpPr/>
          <p:nvPr/>
        </p:nvSpPr>
        <p:spPr>
          <a:xfrm>
            <a:off x="695920" y="714494"/>
            <a:ext cx="7752159" cy="1243013"/>
          </a:xfrm>
          <a:prstGeom prst="rect">
            <a:avLst/>
          </a:prstGeom>
          <a:noFill/>
          <a:ln/>
        </p:spPr>
        <p:txBody>
          <a:bodyPr wrap="square" lIns="0" tIns="0" rIns="0" bIns="0" rtlCol="0" anchor="t"/>
          <a:lstStyle/>
          <a:p>
            <a:pPr marL="0" indent="0">
              <a:lnSpc>
                <a:spcPts val="4850"/>
              </a:lnSpc>
              <a:buNone/>
            </a:pPr>
            <a:r>
              <a:rPr lang="en-US" sz="3900" dirty="0">
                <a:solidFill>
                  <a:srgbClr val="EDEDE8"/>
                </a:solidFill>
                <a:latin typeface="Tomorrow" pitchFamily="34" charset="0"/>
                <a:ea typeface="Tomorrow" pitchFamily="34" charset="-122"/>
                <a:cs typeface="Tomorrow" pitchFamily="34" charset="-120"/>
              </a:rPr>
              <a:t>Machine Learning Techniques for Prediction</a:t>
            </a:r>
            <a:endParaRPr lang="en-US" sz="3900" dirty="0"/>
          </a:p>
        </p:txBody>
      </p:sp>
      <p:sp>
        <p:nvSpPr>
          <p:cNvPr id="5" name="Text 1"/>
          <p:cNvSpPr/>
          <p:nvPr/>
        </p:nvSpPr>
        <p:spPr>
          <a:xfrm>
            <a:off x="695920" y="2255758"/>
            <a:ext cx="7752159" cy="954405"/>
          </a:xfrm>
          <a:prstGeom prst="rect">
            <a:avLst/>
          </a:prstGeom>
          <a:noFill/>
          <a:ln/>
        </p:spPr>
        <p:txBody>
          <a:bodyPr wrap="square" lIns="0" tIns="0" rIns="0" bIns="0" rtlCol="0" anchor="t"/>
          <a:lstStyle/>
          <a:p>
            <a:pPr marL="0" indent="0">
              <a:lnSpc>
                <a:spcPts val="2500"/>
              </a:lnSpc>
              <a:buNone/>
            </a:pPr>
            <a:r>
              <a:rPr lang="en-US" sz="1550" dirty="0">
                <a:solidFill>
                  <a:srgbClr val="C9C9C0"/>
                </a:solidFill>
                <a:latin typeface="Tomorrow" pitchFamily="34" charset="0"/>
                <a:ea typeface="Tomorrow" pitchFamily="34" charset="-122"/>
                <a:cs typeface="Tomorrow" pitchFamily="34" charset="-120"/>
              </a:rPr>
              <a:t>Machine learning algorithms are powerful tools for analyzing customer data and predicting their future behavior. These algorithms learn patterns from historical data and use them to make predictions about future events.</a:t>
            </a:r>
            <a:endParaRPr lang="en-US" sz="1550" dirty="0"/>
          </a:p>
        </p:txBody>
      </p:sp>
      <p:sp>
        <p:nvSpPr>
          <p:cNvPr id="6" name="Shape 2"/>
          <p:cNvSpPr/>
          <p:nvPr/>
        </p:nvSpPr>
        <p:spPr>
          <a:xfrm>
            <a:off x="695920" y="3433882"/>
            <a:ext cx="3776662" cy="2100263"/>
          </a:xfrm>
          <a:prstGeom prst="roundRect">
            <a:avLst>
              <a:gd name="adj" fmla="val 1420"/>
            </a:avLst>
          </a:prstGeom>
          <a:solidFill>
            <a:srgbClr val="3C3C3A"/>
          </a:solidFill>
          <a:ln/>
        </p:spPr>
        <p:txBody>
          <a:bodyPr/>
          <a:lstStyle/>
          <a:p>
            <a:endParaRPr lang="en-US"/>
          </a:p>
        </p:txBody>
      </p:sp>
      <p:sp>
        <p:nvSpPr>
          <p:cNvPr id="7" name="Text 3"/>
          <p:cNvSpPr/>
          <p:nvPr/>
        </p:nvSpPr>
        <p:spPr>
          <a:xfrm>
            <a:off x="894755" y="3632716"/>
            <a:ext cx="2740819" cy="310753"/>
          </a:xfrm>
          <a:prstGeom prst="rect">
            <a:avLst/>
          </a:prstGeom>
          <a:noFill/>
          <a:ln/>
        </p:spPr>
        <p:txBody>
          <a:bodyPr wrap="none" lIns="0" tIns="0" rIns="0" bIns="0" rtlCol="0" anchor="t"/>
          <a:lstStyle/>
          <a:p>
            <a:pPr marL="0" indent="0">
              <a:lnSpc>
                <a:spcPts val="2400"/>
              </a:lnSpc>
              <a:buNone/>
            </a:pPr>
            <a:r>
              <a:rPr lang="en-US" sz="1950" dirty="0">
                <a:solidFill>
                  <a:srgbClr val="C9C9C0"/>
                </a:solidFill>
                <a:latin typeface="Tomorrow" pitchFamily="34" charset="0"/>
                <a:ea typeface="Tomorrow" pitchFamily="34" charset="-122"/>
                <a:cs typeface="Tomorrow" pitchFamily="34" charset="-120"/>
              </a:rPr>
              <a:t>Random Forest Model</a:t>
            </a:r>
            <a:endParaRPr lang="en-US" sz="1950" dirty="0"/>
          </a:p>
        </p:txBody>
      </p:sp>
      <p:sp>
        <p:nvSpPr>
          <p:cNvPr id="8" name="Text 4"/>
          <p:cNvSpPr/>
          <p:nvPr/>
        </p:nvSpPr>
        <p:spPr>
          <a:xfrm>
            <a:off x="894755" y="4062770"/>
            <a:ext cx="3378994" cy="1272540"/>
          </a:xfrm>
          <a:prstGeom prst="rect">
            <a:avLst/>
          </a:prstGeom>
          <a:noFill/>
          <a:ln/>
        </p:spPr>
        <p:txBody>
          <a:bodyPr wrap="square" lIns="0" tIns="0" rIns="0" bIns="0" rtlCol="0" anchor="t"/>
          <a:lstStyle/>
          <a:p>
            <a:pPr marL="0" indent="0">
              <a:lnSpc>
                <a:spcPts val="2500"/>
              </a:lnSpc>
              <a:buNone/>
            </a:pPr>
            <a:r>
              <a:rPr lang="en-US" sz="1550" dirty="0">
                <a:solidFill>
                  <a:srgbClr val="C9C9C0"/>
                </a:solidFill>
                <a:latin typeface="Tomorrow" pitchFamily="34" charset="0"/>
                <a:ea typeface="Tomorrow" pitchFamily="34" charset="-122"/>
                <a:cs typeface="Tomorrow" pitchFamily="34" charset="-120"/>
              </a:rPr>
              <a:t>Predicts outcomes using multiple decision trees, enhancing accuracy and robustness by aggregating their results.</a:t>
            </a:r>
            <a:endParaRPr lang="en-US" sz="1550" dirty="0"/>
          </a:p>
        </p:txBody>
      </p:sp>
      <p:sp>
        <p:nvSpPr>
          <p:cNvPr id="9" name="Shape 5"/>
          <p:cNvSpPr/>
          <p:nvPr/>
        </p:nvSpPr>
        <p:spPr>
          <a:xfrm>
            <a:off x="4671417" y="3433882"/>
            <a:ext cx="3776662" cy="2100263"/>
          </a:xfrm>
          <a:prstGeom prst="roundRect">
            <a:avLst>
              <a:gd name="adj" fmla="val 1420"/>
            </a:avLst>
          </a:prstGeom>
          <a:solidFill>
            <a:srgbClr val="3C3C3A"/>
          </a:solidFill>
          <a:ln/>
        </p:spPr>
        <p:txBody>
          <a:bodyPr/>
          <a:lstStyle/>
          <a:p>
            <a:endParaRPr lang="en-US"/>
          </a:p>
        </p:txBody>
      </p:sp>
      <p:sp>
        <p:nvSpPr>
          <p:cNvPr id="10" name="Text 6"/>
          <p:cNvSpPr/>
          <p:nvPr/>
        </p:nvSpPr>
        <p:spPr>
          <a:xfrm>
            <a:off x="4870252" y="3632716"/>
            <a:ext cx="2657594" cy="310753"/>
          </a:xfrm>
          <a:prstGeom prst="rect">
            <a:avLst/>
          </a:prstGeom>
          <a:noFill/>
          <a:ln/>
        </p:spPr>
        <p:txBody>
          <a:bodyPr wrap="none" lIns="0" tIns="0" rIns="0" bIns="0" rtlCol="0" anchor="t"/>
          <a:lstStyle/>
          <a:p>
            <a:pPr marL="0" indent="0">
              <a:lnSpc>
                <a:spcPts val="2400"/>
              </a:lnSpc>
              <a:buNone/>
            </a:pPr>
            <a:r>
              <a:rPr lang="en-US" sz="1950" dirty="0">
                <a:solidFill>
                  <a:srgbClr val="C9C9C0"/>
                </a:solidFill>
                <a:latin typeface="Tomorrow" pitchFamily="34" charset="0"/>
                <a:ea typeface="Tomorrow" pitchFamily="34" charset="-122"/>
                <a:cs typeface="Tomorrow" pitchFamily="34" charset="-120"/>
              </a:rPr>
              <a:t>Classification Models</a:t>
            </a:r>
            <a:endParaRPr lang="en-US" sz="1950" dirty="0"/>
          </a:p>
        </p:txBody>
      </p:sp>
      <p:sp>
        <p:nvSpPr>
          <p:cNvPr id="11" name="Text 7"/>
          <p:cNvSpPr/>
          <p:nvPr/>
        </p:nvSpPr>
        <p:spPr>
          <a:xfrm>
            <a:off x="4870252" y="4062770"/>
            <a:ext cx="3378994" cy="954405"/>
          </a:xfrm>
          <a:prstGeom prst="rect">
            <a:avLst/>
          </a:prstGeom>
          <a:noFill/>
          <a:ln/>
        </p:spPr>
        <p:txBody>
          <a:bodyPr wrap="square" lIns="0" tIns="0" rIns="0" bIns="0" rtlCol="0" anchor="t"/>
          <a:lstStyle/>
          <a:p>
            <a:pPr marL="0" indent="0">
              <a:lnSpc>
                <a:spcPts val="2500"/>
              </a:lnSpc>
              <a:buNone/>
            </a:pPr>
            <a:r>
              <a:rPr lang="en-US" sz="1550" dirty="0">
                <a:solidFill>
                  <a:srgbClr val="C9C9C0"/>
                </a:solidFill>
                <a:latin typeface="Tomorrow" pitchFamily="34" charset="0"/>
                <a:ea typeface="Tomorrow" pitchFamily="34" charset="-122"/>
                <a:cs typeface="Tomorrow" pitchFamily="34" charset="-120"/>
              </a:rPr>
              <a:t>Predict categorical variables, such as whether a customer will make a purchase or not.</a:t>
            </a:r>
            <a:endParaRPr lang="en-US" sz="1550" dirty="0"/>
          </a:p>
        </p:txBody>
      </p:sp>
      <p:sp>
        <p:nvSpPr>
          <p:cNvPr id="12" name="Shape 8"/>
          <p:cNvSpPr/>
          <p:nvPr/>
        </p:nvSpPr>
        <p:spPr>
          <a:xfrm>
            <a:off x="695920" y="5732978"/>
            <a:ext cx="7752159" cy="1782128"/>
          </a:xfrm>
          <a:prstGeom prst="roundRect">
            <a:avLst>
              <a:gd name="adj" fmla="val 1674"/>
            </a:avLst>
          </a:prstGeom>
          <a:solidFill>
            <a:srgbClr val="3C3C3A"/>
          </a:solidFill>
          <a:ln/>
        </p:spPr>
        <p:txBody>
          <a:bodyPr/>
          <a:lstStyle/>
          <a:p>
            <a:endParaRPr lang="en-US"/>
          </a:p>
        </p:txBody>
      </p:sp>
      <p:sp>
        <p:nvSpPr>
          <p:cNvPr id="13" name="Text 9"/>
          <p:cNvSpPr/>
          <p:nvPr/>
        </p:nvSpPr>
        <p:spPr>
          <a:xfrm>
            <a:off x="894755" y="5931813"/>
            <a:ext cx="2485787" cy="310753"/>
          </a:xfrm>
          <a:prstGeom prst="rect">
            <a:avLst/>
          </a:prstGeom>
          <a:noFill/>
          <a:ln/>
        </p:spPr>
        <p:txBody>
          <a:bodyPr wrap="none" lIns="0" tIns="0" rIns="0" bIns="0" rtlCol="0" anchor="t"/>
          <a:lstStyle/>
          <a:p>
            <a:pPr marL="0" indent="0">
              <a:lnSpc>
                <a:spcPts val="2400"/>
              </a:lnSpc>
              <a:buNone/>
            </a:pPr>
            <a:r>
              <a:rPr lang="en-US" sz="1950" dirty="0">
                <a:solidFill>
                  <a:srgbClr val="C9C9C0"/>
                </a:solidFill>
                <a:latin typeface="Tomorrow" pitchFamily="34" charset="0"/>
                <a:ea typeface="Tomorrow" pitchFamily="34" charset="-122"/>
                <a:cs typeface="Tomorrow" pitchFamily="34" charset="-120"/>
              </a:rPr>
              <a:t>XGB Classifier</a:t>
            </a:r>
            <a:endParaRPr lang="en-US" sz="1950" dirty="0"/>
          </a:p>
        </p:txBody>
      </p:sp>
      <p:sp>
        <p:nvSpPr>
          <p:cNvPr id="14" name="Text 10"/>
          <p:cNvSpPr/>
          <p:nvPr/>
        </p:nvSpPr>
        <p:spPr>
          <a:xfrm>
            <a:off x="894755" y="6361867"/>
            <a:ext cx="7354491" cy="954405"/>
          </a:xfrm>
          <a:prstGeom prst="rect">
            <a:avLst/>
          </a:prstGeom>
          <a:noFill/>
          <a:ln/>
        </p:spPr>
        <p:txBody>
          <a:bodyPr wrap="square" lIns="0" tIns="0" rIns="0" bIns="0" rtlCol="0" anchor="t"/>
          <a:lstStyle/>
          <a:p>
            <a:pPr marL="0" indent="0">
              <a:lnSpc>
                <a:spcPts val="2500"/>
              </a:lnSpc>
              <a:buNone/>
            </a:pPr>
            <a:r>
              <a:rPr lang="en-US" sz="1550" dirty="0">
                <a:solidFill>
                  <a:srgbClr val="C9C9C0"/>
                </a:solidFill>
                <a:latin typeface="Tomorrow" pitchFamily="34" charset="0"/>
                <a:ea typeface="Tomorrow" pitchFamily="34" charset="-122"/>
                <a:cs typeface="Tomorrow" pitchFamily="34" charset="-120"/>
              </a:rPr>
              <a:t>Leverage the power of the XGB Classifier model to predict customer behavior with high accuracy. This advanced algorithm can uncover subtle patterns in your data to forecast future actions.</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0553"/>
          </a:xfrm>
          <a:prstGeom prst="rect">
            <a:avLst/>
          </a:prstGeom>
        </p:spPr>
      </p:pic>
      <p:pic>
        <p:nvPicPr>
          <p:cNvPr id="3" name="Image 1" descr="preencoded.png"/>
          <p:cNvPicPr>
            <a:picLocks noChangeAspect="1"/>
          </p:cNvPicPr>
          <p:nvPr/>
        </p:nvPicPr>
        <p:blipFill>
          <a:blip r:embed="rId4"/>
          <a:stretch>
            <a:fillRect/>
          </a:stretch>
        </p:blipFill>
        <p:spPr>
          <a:xfrm>
            <a:off x="238244" y="1610320"/>
            <a:ext cx="5009912" cy="5009912"/>
          </a:xfrm>
          <a:prstGeom prst="rect">
            <a:avLst/>
          </a:prstGeom>
        </p:spPr>
      </p:pic>
      <p:sp>
        <p:nvSpPr>
          <p:cNvPr id="4" name="Text 0"/>
          <p:cNvSpPr/>
          <p:nvPr/>
        </p:nvSpPr>
        <p:spPr>
          <a:xfrm>
            <a:off x="6153626" y="524232"/>
            <a:ext cx="7809548" cy="1191339"/>
          </a:xfrm>
          <a:prstGeom prst="rect">
            <a:avLst/>
          </a:prstGeom>
          <a:noFill/>
          <a:ln/>
        </p:spPr>
        <p:txBody>
          <a:bodyPr wrap="square" lIns="0" tIns="0" rIns="0" bIns="0" rtlCol="0" anchor="t"/>
          <a:lstStyle/>
          <a:p>
            <a:pPr marL="0" indent="0">
              <a:lnSpc>
                <a:spcPts val="4650"/>
              </a:lnSpc>
              <a:buNone/>
            </a:pPr>
            <a:r>
              <a:rPr lang="en-US" sz="3750" dirty="0">
                <a:solidFill>
                  <a:srgbClr val="EDEDE8"/>
                </a:solidFill>
                <a:latin typeface="Tomorrow" pitchFamily="34" charset="0"/>
                <a:ea typeface="Tomorrow" pitchFamily="34" charset="-122"/>
                <a:cs typeface="Tomorrow" pitchFamily="34" charset="-120"/>
              </a:rPr>
              <a:t>Feature Engineering and Selection</a:t>
            </a:r>
            <a:endParaRPr lang="en-US" sz="3750" dirty="0"/>
          </a:p>
        </p:txBody>
      </p:sp>
      <p:sp>
        <p:nvSpPr>
          <p:cNvPr id="5" name="Text 1"/>
          <p:cNvSpPr/>
          <p:nvPr/>
        </p:nvSpPr>
        <p:spPr>
          <a:xfrm>
            <a:off x="6153626" y="2001560"/>
            <a:ext cx="7809548" cy="914757"/>
          </a:xfrm>
          <a:prstGeom prst="rect">
            <a:avLst/>
          </a:prstGeom>
          <a:noFill/>
          <a:ln/>
        </p:spPr>
        <p:txBody>
          <a:bodyPr wrap="square" lIns="0" tIns="0" rIns="0" bIns="0" rtlCol="0" anchor="t"/>
          <a:lstStyle/>
          <a:p>
            <a:pPr marL="0" indent="0">
              <a:lnSpc>
                <a:spcPts val="2400"/>
              </a:lnSpc>
              <a:buNone/>
            </a:pPr>
            <a:r>
              <a:rPr lang="en-US" sz="1500" dirty="0">
                <a:solidFill>
                  <a:srgbClr val="C9C9C0"/>
                </a:solidFill>
                <a:latin typeface="Tomorrow" pitchFamily="34" charset="0"/>
                <a:ea typeface="Tomorrow" pitchFamily="34" charset="-122"/>
                <a:cs typeface="Tomorrow" pitchFamily="34" charset="-120"/>
              </a:rPr>
              <a:t>Feature engineering involves transforming raw data into meaningful features that can be used by machine learning algorithms. Feature selection aims to identify the most relevant features for accurate prediction.</a:t>
            </a:r>
            <a:endParaRPr lang="en-US" sz="1500" dirty="0"/>
          </a:p>
        </p:txBody>
      </p:sp>
      <p:pic>
        <p:nvPicPr>
          <p:cNvPr id="6" name="Image 2" descr="preencoded.png"/>
          <p:cNvPicPr>
            <a:picLocks noChangeAspect="1"/>
          </p:cNvPicPr>
          <p:nvPr/>
        </p:nvPicPr>
        <p:blipFill>
          <a:blip r:embed="rId5"/>
          <a:stretch>
            <a:fillRect/>
          </a:stretch>
        </p:blipFill>
        <p:spPr>
          <a:xfrm>
            <a:off x="6153626" y="3130748"/>
            <a:ext cx="953214" cy="1525191"/>
          </a:xfrm>
          <a:prstGeom prst="rect">
            <a:avLst/>
          </a:prstGeom>
        </p:spPr>
      </p:pic>
      <p:sp>
        <p:nvSpPr>
          <p:cNvPr id="7" name="Text 2"/>
          <p:cNvSpPr/>
          <p:nvPr/>
        </p:nvSpPr>
        <p:spPr>
          <a:xfrm>
            <a:off x="7392829" y="3321368"/>
            <a:ext cx="2383274" cy="297894"/>
          </a:xfrm>
          <a:prstGeom prst="rect">
            <a:avLst/>
          </a:prstGeom>
          <a:noFill/>
          <a:ln/>
        </p:spPr>
        <p:txBody>
          <a:bodyPr wrap="none" lIns="0" tIns="0" rIns="0" bIns="0" rtlCol="0" anchor="t"/>
          <a:lstStyle/>
          <a:p>
            <a:pPr marL="0" indent="0" algn="l">
              <a:lnSpc>
                <a:spcPts val="2300"/>
              </a:lnSpc>
              <a:buNone/>
            </a:pPr>
            <a:r>
              <a:rPr lang="en-US" sz="1850" dirty="0">
                <a:solidFill>
                  <a:srgbClr val="C9C9C0"/>
                </a:solidFill>
                <a:latin typeface="Tomorrow" pitchFamily="34" charset="0"/>
                <a:ea typeface="Tomorrow" pitchFamily="34" charset="-122"/>
                <a:cs typeface="Tomorrow" pitchFamily="34" charset="-120"/>
              </a:rPr>
              <a:t>Data Cleaning</a:t>
            </a:r>
            <a:endParaRPr lang="en-US" sz="1850" dirty="0"/>
          </a:p>
        </p:txBody>
      </p:sp>
      <p:sp>
        <p:nvSpPr>
          <p:cNvPr id="8" name="Text 3"/>
          <p:cNvSpPr/>
          <p:nvPr/>
        </p:nvSpPr>
        <p:spPr>
          <a:xfrm>
            <a:off x="7392829" y="3733562"/>
            <a:ext cx="6570345" cy="304919"/>
          </a:xfrm>
          <a:prstGeom prst="rect">
            <a:avLst/>
          </a:prstGeom>
          <a:noFill/>
          <a:ln/>
        </p:spPr>
        <p:txBody>
          <a:bodyPr wrap="none" lIns="0" tIns="0" rIns="0" bIns="0" rtlCol="0" anchor="t"/>
          <a:lstStyle/>
          <a:p>
            <a:pPr marL="0" indent="0" algn="l">
              <a:lnSpc>
                <a:spcPts val="2400"/>
              </a:lnSpc>
              <a:buNone/>
            </a:pPr>
            <a:r>
              <a:rPr lang="en-US" sz="1500" dirty="0">
                <a:solidFill>
                  <a:srgbClr val="C9C9C0"/>
                </a:solidFill>
                <a:latin typeface="Tomorrow" pitchFamily="34" charset="0"/>
                <a:ea typeface="Tomorrow" pitchFamily="34" charset="-122"/>
                <a:cs typeface="Tomorrow" pitchFamily="34" charset="-120"/>
              </a:rPr>
              <a:t>Removing inconsistencies and handling missing values.</a:t>
            </a:r>
            <a:endParaRPr lang="en-US" sz="1500" dirty="0"/>
          </a:p>
        </p:txBody>
      </p:sp>
      <p:pic>
        <p:nvPicPr>
          <p:cNvPr id="9" name="Image 3" descr="preencoded.png"/>
          <p:cNvPicPr>
            <a:picLocks noChangeAspect="1"/>
          </p:cNvPicPr>
          <p:nvPr/>
        </p:nvPicPr>
        <p:blipFill>
          <a:blip r:embed="rId6"/>
          <a:stretch>
            <a:fillRect/>
          </a:stretch>
        </p:blipFill>
        <p:spPr>
          <a:xfrm>
            <a:off x="6153626" y="4655939"/>
            <a:ext cx="953214" cy="1525191"/>
          </a:xfrm>
          <a:prstGeom prst="rect">
            <a:avLst/>
          </a:prstGeom>
        </p:spPr>
      </p:pic>
      <p:sp>
        <p:nvSpPr>
          <p:cNvPr id="10" name="Text 4"/>
          <p:cNvSpPr/>
          <p:nvPr/>
        </p:nvSpPr>
        <p:spPr>
          <a:xfrm>
            <a:off x="7392829" y="4846558"/>
            <a:ext cx="2383274" cy="297894"/>
          </a:xfrm>
          <a:prstGeom prst="rect">
            <a:avLst/>
          </a:prstGeom>
          <a:noFill/>
          <a:ln/>
        </p:spPr>
        <p:txBody>
          <a:bodyPr wrap="none" lIns="0" tIns="0" rIns="0" bIns="0" rtlCol="0" anchor="t"/>
          <a:lstStyle/>
          <a:p>
            <a:pPr marL="0" indent="0" algn="l">
              <a:lnSpc>
                <a:spcPts val="2300"/>
              </a:lnSpc>
              <a:buNone/>
            </a:pPr>
            <a:r>
              <a:rPr lang="en-US" sz="1850" dirty="0">
                <a:solidFill>
                  <a:srgbClr val="C9C9C0"/>
                </a:solidFill>
                <a:latin typeface="Tomorrow" pitchFamily="34" charset="0"/>
                <a:ea typeface="Tomorrow" pitchFamily="34" charset="-122"/>
                <a:cs typeface="Tomorrow" pitchFamily="34" charset="-120"/>
              </a:rPr>
              <a:t>Feature Creation</a:t>
            </a:r>
            <a:endParaRPr lang="en-US" sz="1850" dirty="0"/>
          </a:p>
        </p:txBody>
      </p:sp>
      <p:sp>
        <p:nvSpPr>
          <p:cNvPr id="11" name="Text 5"/>
          <p:cNvSpPr/>
          <p:nvPr/>
        </p:nvSpPr>
        <p:spPr>
          <a:xfrm>
            <a:off x="7392829" y="5258753"/>
            <a:ext cx="6570345" cy="609838"/>
          </a:xfrm>
          <a:prstGeom prst="rect">
            <a:avLst/>
          </a:prstGeom>
          <a:noFill/>
          <a:ln/>
        </p:spPr>
        <p:txBody>
          <a:bodyPr wrap="square" lIns="0" tIns="0" rIns="0" bIns="0" rtlCol="0" anchor="t"/>
          <a:lstStyle/>
          <a:p>
            <a:pPr marL="0" indent="0" algn="l">
              <a:lnSpc>
                <a:spcPts val="2400"/>
              </a:lnSpc>
              <a:buNone/>
            </a:pPr>
            <a:r>
              <a:rPr lang="en-US" sz="1500" dirty="0">
                <a:solidFill>
                  <a:srgbClr val="C9C9C0"/>
                </a:solidFill>
                <a:latin typeface="Tomorrow" pitchFamily="34" charset="0"/>
                <a:ea typeface="Tomorrow" pitchFamily="34" charset="-122"/>
                <a:cs typeface="Tomorrow" pitchFamily="34" charset="-120"/>
              </a:rPr>
              <a:t>Deriving new features from existing data, such as customer lifetime value or recency.</a:t>
            </a:r>
            <a:endParaRPr lang="en-US" sz="1500" dirty="0"/>
          </a:p>
        </p:txBody>
      </p:sp>
      <p:pic>
        <p:nvPicPr>
          <p:cNvPr id="12" name="Image 4" descr="preencoded.png"/>
          <p:cNvPicPr>
            <a:picLocks noChangeAspect="1"/>
          </p:cNvPicPr>
          <p:nvPr/>
        </p:nvPicPr>
        <p:blipFill>
          <a:blip r:embed="rId7"/>
          <a:stretch>
            <a:fillRect/>
          </a:stretch>
        </p:blipFill>
        <p:spPr>
          <a:xfrm>
            <a:off x="6153626" y="6181130"/>
            <a:ext cx="953214" cy="1525191"/>
          </a:xfrm>
          <a:prstGeom prst="rect">
            <a:avLst/>
          </a:prstGeom>
        </p:spPr>
      </p:pic>
      <p:sp>
        <p:nvSpPr>
          <p:cNvPr id="13" name="Text 6"/>
          <p:cNvSpPr/>
          <p:nvPr/>
        </p:nvSpPr>
        <p:spPr>
          <a:xfrm>
            <a:off x="7392829" y="6371749"/>
            <a:ext cx="2383274" cy="297894"/>
          </a:xfrm>
          <a:prstGeom prst="rect">
            <a:avLst/>
          </a:prstGeom>
          <a:noFill/>
          <a:ln/>
        </p:spPr>
        <p:txBody>
          <a:bodyPr wrap="none" lIns="0" tIns="0" rIns="0" bIns="0" rtlCol="0" anchor="t"/>
          <a:lstStyle/>
          <a:p>
            <a:pPr marL="0" indent="0" algn="l">
              <a:lnSpc>
                <a:spcPts val="2300"/>
              </a:lnSpc>
              <a:buNone/>
            </a:pPr>
            <a:r>
              <a:rPr lang="en-US" sz="1850" dirty="0">
                <a:solidFill>
                  <a:srgbClr val="C9C9C0"/>
                </a:solidFill>
                <a:latin typeface="Tomorrow" pitchFamily="34" charset="0"/>
                <a:ea typeface="Tomorrow" pitchFamily="34" charset="-122"/>
                <a:cs typeface="Tomorrow" pitchFamily="34" charset="-120"/>
              </a:rPr>
              <a:t>Feature Selection</a:t>
            </a:r>
            <a:endParaRPr lang="en-US" sz="1850" dirty="0"/>
          </a:p>
        </p:txBody>
      </p:sp>
      <p:sp>
        <p:nvSpPr>
          <p:cNvPr id="14" name="Text 7"/>
          <p:cNvSpPr/>
          <p:nvPr/>
        </p:nvSpPr>
        <p:spPr>
          <a:xfrm>
            <a:off x="7392829" y="6783943"/>
            <a:ext cx="6570345" cy="609838"/>
          </a:xfrm>
          <a:prstGeom prst="rect">
            <a:avLst/>
          </a:prstGeom>
          <a:noFill/>
          <a:ln/>
        </p:spPr>
        <p:txBody>
          <a:bodyPr wrap="square" lIns="0" tIns="0" rIns="0" bIns="0" rtlCol="0" anchor="t"/>
          <a:lstStyle/>
          <a:p>
            <a:pPr marL="0" indent="0" algn="l">
              <a:lnSpc>
                <a:spcPts val="2400"/>
              </a:lnSpc>
              <a:buNone/>
            </a:pPr>
            <a:r>
              <a:rPr lang="en-US" sz="1500" dirty="0">
                <a:solidFill>
                  <a:srgbClr val="C9C9C0"/>
                </a:solidFill>
                <a:latin typeface="Tomorrow" pitchFamily="34" charset="0"/>
                <a:ea typeface="Tomorrow" pitchFamily="34" charset="-122"/>
                <a:cs typeface="Tomorrow" pitchFamily="34" charset="-120"/>
              </a:rPr>
              <a:t>Choosing the most relevant features using techniques such as statistical analysis or feature importance scores.</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380458" y="2337078"/>
            <a:ext cx="5013365" cy="3555325"/>
          </a:xfrm>
          <a:prstGeom prst="rect">
            <a:avLst/>
          </a:prstGeom>
        </p:spPr>
      </p:pic>
      <p:sp>
        <p:nvSpPr>
          <p:cNvPr id="4" name="Text 0"/>
          <p:cNvSpPr/>
          <p:nvPr/>
        </p:nvSpPr>
        <p:spPr>
          <a:xfrm>
            <a:off x="662107" y="1111687"/>
            <a:ext cx="7191732" cy="591145"/>
          </a:xfrm>
          <a:prstGeom prst="rect">
            <a:avLst/>
          </a:prstGeom>
          <a:noFill/>
          <a:ln/>
        </p:spPr>
        <p:txBody>
          <a:bodyPr wrap="none" lIns="0" tIns="0" rIns="0" bIns="0" rtlCol="0" anchor="t"/>
          <a:lstStyle/>
          <a:p>
            <a:pPr marL="0" indent="0">
              <a:lnSpc>
                <a:spcPts val="4650"/>
              </a:lnSpc>
              <a:buNone/>
            </a:pPr>
            <a:r>
              <a:rPr lang="en-US" sz="3700" dirty="0">
                <a:solidFill>
                  <a:srgbClr val="EDEDE8"/>
                </a:solidFill>
                <a:latin typeface="Tomorrow" pitchFamily="34" charset="0"/>
                <a:ea typeface="Tomorrow" pitchFamily="34" charset="-122"/>
                <a:cs typeface="Tomorrow" pitchFamily="34" charset="-120"/>
              </a:rPr>
              <a:t>Model Training and Evaluation</a:t>
            </a:r>
            <a:endParaRPr lang="en-US" sz="3700" dirty="0"/>
          </a:p>
        </p:txBody>
      </p:sp>
      <p:sp>
        <p:nvSpPr>
          <p:cNvPr id="5" name="Text 1"/>
          <p:cNvSpPr/>
          <p:nvPr/>
        </p:nvSpPr>
        <p:spPr>
          <a:xfrm>
            <a:off x="662107" y="1986558"/>
            <a:ext cx="7819787" cy="907971"/>
          </a:xfrm>
          <a:prstGeom prst="rect">
            <a:avLst/>
          </a:prstGeom>
          <a:noFill/>
          <a:ln/>
        </p:spPr>
        <p:txBody>
          <a:bodyPr wrap="square" lIns="0" tIns="0" rIns="0" bIns="0" rtlCol="0" anchor="t"/>
          <a:lstStyle/>
          <a:p>
            <a:pPr marL="0" indent="0">
              <a:lnSpc>
                <a:spcPts val="2350"/>
              </a:lnSpc>
              <a:buNone/>
            </a:pPr>
            <a:r>
              <a:rPr lang="en-US" sz="1450" dirty="0">
                <a:solidFill>
                  <a:srgbClr val="C9C9C0"/>
                </a:solidFill>
                <a:latin typeface="Tomorrow" pitchFamily="34" charset="0"/>
                <a:ea typeface="Tomorrow" pitchFamily="34" charset="-122"/>
                <a:cs typeface="Tomorrow" pitchFamily="34" charset="-120"/>
              </a:rPr>
              <a:t>Once features are engineered and selected, machine learning models are trained on historical data to learn patterns and relationships. After training, the models are evaluated to assess their performance and identify areas for improvement.</a:t>
            </a:r>
            <a:endParaRPr lang="en-US" sz="1450" dirty="0"/>
          </a:p>
        </p:txBody>
      </p:sp>
      <p:sp>
        <p:nvSpPr>
          <p:cNvPr id="6" name="Shape 2"/>
          <p:cNvSpPr/>
          <p:nvPr/>
        </p:nvSpPr>
        <p:spPr>
          <a:xfrm>
            <a:off x="662107" y="3107293"/>
            <a:ext cx="7819787" cy="4010501"/>
          </a:xfrm>
          <a:prstGeom prst="roundRect">
            <a:avLst>
              <a:gd name="adj" fmla="val 708"/>
            </a:avLst>
          </a:prstGeom>
          <a:noFill/>
          <a:ln w="7620">
            <a:solidFill>
              <a:srgbClr val="FFFFFF">
                <a:alpha val="24000"/>
              </a:srgbClr>
            </a:solidFill>
            <a:prstDash val="solid"/>
          </a:ln>
        </p:spPr>
        <p:txBody>
          <a:bodyPr/>
          <a:lstStyle/>
          <a:p>
            <a:endParaRPr lang="en-US"/>
          </a:p>
        </p:txBody>
      </p:sp>
      <p:sp>
        <p:nvSpPr>
          <p:cNvPr id="7" name="Shape 3"/>
          <p:cNvSpPr/>
          <p:nvPr/>
        </p:nvSpPr>
        <p:spPr>
          <a:xfrm>
            <a:off x="669727" y="3114913"/>
            <a:ext cx="7804547" cy="847487"/>
          </a:xfrm>
          <a:prstGeom prst="rect">
            <a:avLst/>
          </a:prstGeom>
          <a:solidFill>
            <a:srgbClr val="FFFFFF">
              <a:alpha val="4000"/>
            </a:srgbClr>
          </a:solidFill>
          <a:ln/>
        </p:spPr>
        <p:txBody>
          <a:bodyPr/>
          <a:lstStyle/>
          <a:p>
            <a:endParaRPr lang="en-US"/>
          </a:p>
        </p:txBody>
      </p:sp>
      <p:sp>
        <p:nvSpPr>
          <p:cNvPr id="8" name="Text 4"/>
          <p:cNvSpPr/>
          <p:nvPr/>
        </p:nvSpPr>
        <p:spPr>
          <a:xfrm>
            <a:off x="858798" y="3236000"/>
            <a:ext cx="3520321" cy="302657"/>
          </a:xfrm>
          <a:prstGeom prst="rect">
            <a:avLst/>
          </a:prstGeom>
          <a:noFill/>
          <a:ln/>
        </p:spPr>
        <p:txBody>
          <a:bodyPr wrap="none" lIns="0" tIns="0" rIns="0" bIns="0" rtlCol="0" anchor="t"/>
          <a:lstStyle/>
          <a:p>
            <a:pPr marL="0" indent="0">
              <a:lnSpc>
                <a:spcPts val="2350"/>
              </a:lnSpc>
              <a:buNone/>
            </a:pPr>
            <a:r>
              <a:rPr lang="en-US" sz="1450" dirty="0">
                <a:solidFill>
                  <a:srgbClr val="C9C9C0"/>
                </a:solidFill>
                <a:latin typeface="Tomorrow" pitchFamily="34" charset="0"/>
                <a:ea typeface="Tomorrow" pitchFamily="34" charset="-122"/>
                <a:cs typeface="Tomorrow" pitchFamily="34" charset="-120"/>
              </a:rPr>
              <a:t>Accuracy</a:t>
            </a:r>
            <a:endParaRPr lang="en-US" sz="1450" dirty="0"/>
          </a:p>
        </p:txBody>
      </p:sp>
      <p:sp>
        <p:nvSpPr>
          <p:cNvPr id="9" name="Text 5"/>
          <p:cNvSpPr/>
          <p:nvPr/>
        </p:nvSpPr>
        <p:spPr>
          <a:xfrm>
            <a:off x="4764881" y="3236000"/>
            <a:ext cx="3520321" cy="605314"/>
          </a:xfrm>
          <a:prstGeom prst="rect">
            <a:avLst/>
          </a:prstGeom>
          <a:noFill/>
          <a:ln/>
        </p:spPr>
        <p:txBody>
          <a:bodyPr wrap="square" lIns="0" tIns="0" rIns="0" bIns="0" rtlCol="0" anchor="t"/>
          <a:lstStyle/>
          <a:p>
            <a:pPr marL="0" indent="0">
              <a:lnSpc>
                <a:spcPts val="2350"/>
              </a:lnSpc>
              <a:buNone/>
            </a:pPr>
            <a:r>
              <a:rPr lang="en-US" sz="1450" dirty="0">
                <a:solidFill>
                  <a:srgbClr val="C9C9C0"/>
                </a:solidFill>
                <a:latin typeface="Tomorrow" pitchFamily="34" charset="0"/>
                <a:ea typeface="Tomorrow" pitchFamily="34" charset="-122"/>
                <a:cs typeface="Tomorrow" pitchFamily="34" charset="-120"/>
              </a:rPr>
              <a:t>The percentage of correct predictions made by the model.</a:t>
            </a:r>
            <a:endParaRPr lang="en-US" sz="1450" dirty="0"/>
          </a:p>
        </p:txBody>
      </p:sp>
      <p:sp>
        <p:nvSpPr>
          <p:cNvPr id="10" name="Shape 6"/>
          <p:cNvSpPr/>
          <p:nvPr/>
        </p:nvSpPr>
        <p:spPr>
          <a:xfrm>
            <a:off x="669727" y="3962400"/>
            <a:ext cx="7804547" cy="847487"/>
          </a:xfrm>
          <a:prstGeom prst="rect">
            <a:avLst/>
          </a:prstGeom>
          <a:solidFill>
            <a:srgbClr val="000000">
              <a:alpha val="4000"/>
            </a:srgbClr>
          </a:solidFill>
          <a:ln/>
        </p:spPr>
        <p:txBody>
          <a:bodyPr/>
          <a:lstStyle/>
          <a:p>
            <a:endParaRPr lang="en-US"/>
          </a:p>
        </p:txBody>
      </p:sp>
      <p:sp>
        <p:nvSpPr>
          <p:cNvPr id="11" name="Text 7"/>
          <p:cNvSpPr/>
          <p:nvPr/>
        </p:nvSpPr>
        <p:spPr>
          <a:xfrm>
            <a:off x="858798" y="4083487"/>
            <a:ext cx="3520321" cy="302657"/>
          </a:xfrm>
          <a:prstGeom prst="rect">
            <a:avLst/>
          </a:prstGeom>
          <a:noFill/>
          <a:ln/>
        </p:spPr>
        <p:txBody>
          <a:bodyPr wrap="none" lIns="0" tIns="0" rIns="0" bIns="0" rtlCol="0" anchor="t"/>
          <a:lstStyle/>
          <a:p>
            <a:pPr marL="0" indent="0">
              <a:lnSpc>
                <a:spcPts val="2350"/>
              </a:lnSpc>
              <a:buNone/>
            </a:pPr>
            <a:r>
              <a:rPr lang="en-US" sz="1450" dirty="0">
                <a:solidFill>
                  <a:srgbClr val="C9C9C0"/>
                </a:solidFill>
                <a:latin typeface="Tomorrow" pitchFamily="34" charset="0"/>
                <a:ea typeface="Tomorrow" pitchFamily="34" charset="-122"/>
                <a:cs typeface="Tomorrow" pitchFamily="34" charset="-120"/>
              </a:rPr>
              <a:t>Precision</a:t>
            </a:r>
            <a:endParaRPr lang="en-US" sz="1450" dirty="0"/>
          </a:p>
        </p:txBody>
      </p:sp>
      <p:sp>
        <p:nvSpPr>
          <p:cNvPr id="12" name="Text 8"/>
          <p:cNvSpPr/>
          <p:nvPr/>
        </p:nvSpPr>
        <p:spPr>
          <a:xfrm>
            <a:off x="4764881" y="4083487"/>
            <a:ext cx="3520321" cy="605314"/>
          </a:xfrm>
          <a:prstGeom prst="rect">
            <a:avLst/>
          </a:prstGeom>
          <a:noFill/>
          <a:ln/>
        </p:spPr>
        <p:txBody>
          <a:bodyPr wrap="square" lIns="0" tIns="0" rIns="0" bIns="0" rtlCol="0" anchor="t"/>
          <a:lstStyle/>
          <a:p>
            <a:pPr marL="0" indent="0">
              <a:lnSpc>
                <a:spcPts val="2350"/>
              </a:lnSpc>
              <a:buNone/>
            </a:pPr>
            <a:r>
              <a:rPr lang="en-US" sz="1450" dirty="0">
                <a:solidFill>
                  <a:srgbClr val="C9C9C0"/>
                </a:solidFill>
                <a:latin typeface="Tomorrow" pitchFamily="34" charset="0"/>
                <a:ea typeface="Tomorrow" pitchFamily="34" charset="-122"/>
                <a:cs typeface="Tomorrow" pitchFamily="34" charset="-120"/>
              </a:rPr>
              <a:t>The proportion of positive predictions that are actually correct.</a:t>
            </a:r>
            <a:endParaRPr lang="en-US" sz="1450" dirty="0"/>
          </a:p>
        </p:txBody>
      </p:sp>
      <p:sp>
        <p:nvSpPr>
          <p:cNvPr id="13" name="Shape 9"/>
          <p:cNvSpPr/>
          <p:nvPr/>
        </p:nvSpPr>
        <p:spPr>
          <a:xfrm>
            <a:off x="669727" y="4809887"/>
            <a:ext cx="7804547" cy="1150144"/>
          </a:xfrm>
          <a:prstGeom prst="rect">
            <a:avLst/>
          </a:prstGeom>
          <a:solidFill>
            <a:srgbClr val="FFFFFF">
              <a:alpha val="4000"/>
            </a:srgbClr>
          </a:solidFill>
          <a:ln/>
        </p:spPr>
        <p:txBody>
          <a:bodyPr/>
          <a:lstStyle/>
          <a:p>
            <a:endParaRPr lang="en-US"/>
          </a:p>
        </p:txBody>
      </p:sp>
      <p:sp>
        <p:nvSpPr>
          <p:cNvPr id="14" name="Text 10"/>
          <p:cNvSpPr/>
          <p:nvPr/>
        </p:nvSpPr>
        <p:spPr>
          <a:xfrm>
            <a:off x="858798" y="4930973"/>
            <a:ext cx="3520321" cy="302657"/>
          </a:xfrm>
          <a:prstGeom prst="rect">
            <a:avLst/>
          </a:prstGeom>
          <a:noFill/>
          <a:ln/>
        </p:spPr>
        <p:txBody>
          <a:bodyPr wrap="none" lIns="0" tIns="0" rIns="0" bIns="0" rtlCol="0" anchor="t"/>
          <a:lstStyle/>
          <a:p>
            <a:pPr marL="0" indent="0">
              <a:lnSpc>
                <a:spcPts val="2350"/>
              </a:lnSpc>
              <a:buNone/>
            </a:pPr>
            <a:r>
              <a:rPr lang="en-US" sz="1450" dirty="0">
                <a:solidFill>
                  <a:srgbClr val="C9C9C0"/>
                </a:solidFill>
                <a:latin typeface="Tomorrow" pitchFamily="34" charset="0"/>
                <a:ea typeface="Tomorrow" pitchFamily="34" charset="-122"/>
                <a:cs typeface="Tomorrow" pitchFamily="34" charset="-120"/>
              </a:rPr>
              <a:t>Recall</a:t>
            </a:r>
            <a:endParaRPr lang="en-US" sz="1450" dirty="0"/>
          </a:p>
        </p:txBody>
      </p:sp>
      <p:sp>
        <p:nvSpPr>
          <p:cNvPr id="15" name="Text 11"/>
          <p:cNvSpPr/>
          <p:nvPr/>
        </p:nvSpPr>
        <p:spPr>
          <a:xfrm>
            <a:off x="4764881" y="4930973"/>
            <a:ext cx="3520321" cy="907971"/>
          </a:xfrm>
          <a:prstGeom prst="rect">
            <a:avLst/>
          </a:prstGeom>
          <a:noFill/>
          <a:ln/>
        </p:spPr>
        <p:txBody>
          <a:bodyPr wrap="square" lIns="0" tIns="0" rIns="0" bIns="0" rtlCol="0" anchor="t"/>
          <a:lstStyle/>
          <a:p>
            <a:pPr marL="0" indent="0">
              <a:lnSpc>
                <a:spcPts val="2350"/>
              </a:lnSpc>
              <a:buNone/>
            </a:pPr>
            <a:r>
              <a:rPr lang="en-US" sz="1450" dirty="0">
                <a:solidFill>
                  <a:srgbClr val="C9C9C0"/>
                </a:solidFill>
                <a:latin typeface="Tomorrow" pitchFamily="34" charset="0"/>
                <a:ea typeface="Tomorrow" pitchFamily="34" charset="-122"/>
                <a:cs typeface="Tomorrow" pitchFamily="34" charset="-120"/>
              </a:rPr>
              <a:t>The proportion of actual positive cases that are correctly identified by the model.</a:t>
            </a:r>
            <a:endParaRPr lang="en-US" sz="1450" dirty="0"/>
          </a:p>
        </p:txBody>
      </p:sp>
      <p:sp>
        <p:nvSpPr>
          <p:cNvPr id="16" name="Shape 12"/>
          <p:cNvSpPr/>
          <p:nvPr/>
        </p:nvSpPr>
        <p:spPr>
          <a:xfrm>
            <a:off x="669727" y="5960031"/>
            <a:ext cx="7804547" cy="1150144"/>
          </a:xfrm>
          <a:prstGeom prst="rect">
            <a:avLst/>
          </a:prstGeom>
          <a:solidFill>
            <a:srgbClr val="000000">
              <a:alpha val="4000"/>
            </a:srgbClr>
          </a:solidFill>
          <a:ln/>
        </p:spPr>
        <p:txBody>
          <a:bodyPr/>
          <a:lstStyle/>
          <a:p>
            <a:endParaRPr lang="en-US"/>
          </a:p>
        </p:txBody>
      </p:sp>
      <p:sp>
        <p:nvSpPr>
          <p:cNvPr id="17" name="Text 13"/>
          <p:cNvSpPr/>
          <p:nvPr/>
        </p:nvSpPr>
        <p:spPr>
          <a:xfrm>
            <a:off x="858798" y="6081117"/>
            <a:ext cx="3520321" cy="302657"/>
          </a:xfrm>
          <a:prstGeom prst="rect">
            <a:avLst/>
          </a:prstGeom>
          <a:noFill/>
          <a:ln/>
        </p:spPr>
        <p:txBody>
          <a:bodyPr wrap="none" lIns="0" tIns="0" rIns="0" bIns="0" rtlCol="0" anchor="t"/>
          <a:lstStyle/>
          <a:p>
            <a:pPr marL="0" indent="0">
              <a:lnSpc>
                <a:spcPts val="2350"/>
              </a:lnSpc>
              <a:buNone/>
            </a:pPr>
            <a:r>
              <a:rPr lang="en-US" sz="1450" dirty="0">
                <a:solidFill>
                  <a:srgbClr val="C9C9C0"/>
                </a:solidFill>
                <a:latin typeface="Tomorrow" pitchFamily="34" charset="0"/>
                <a:ea typeface="Tomorrow" pitchFamily="34" charset="-122"/>
                <a:cs typeface="Tomorrow" pitchFamily="34" charset="-120"/>
              </a:rPr>
              <a:t>F1-Score</a:t>
            </a:r>
            <a:endParaRPr lang="en-US" sz="1450" dirty="0"/>
          </a:p>
        </p:txBody>
      </p:sp>
      <p:sp>
        <p:nvSpPr>
          <p:cNvPr id="18" name="Text 14"/>
          <p:cNvSpPr/>
          <p:nvPr/>
        </p:nvSpPr>
        <p:spPr>
          <a:xfrm>
            <a:off x="4764881" y="6081117"/>
            <a:ext cx="3520321" cy="907971"/>
          </a:xfrm>
          <a:prstGeom prst="rect">
            <a:avLst/>
          </a:prstGeom>
          <a:noFill/>
          <a:ln/>
        </p:spPr>
        <p:txBody>
          <a:bodyPr wrap="square" lIns="0" tIns="0" rIns="0" bIns="0" rtlCol="0" anchor="t"/>
          <a:lstStyle/>
          <a:p>
            <a:pPr marL="0" indent="0">
              <a:lnSpc>
                <a:spcPts val="2350"/>
              </a:lnSpc>
              <a:buNone/>
            </a:pPr>
            <a:r>
              <a:rPr lang="en-US" sz="1450" dirty="0">
                <a:solidFill>
                  <a:srgbClr val="C9C9C0"/>
                </a:solidFill>
                <a:latin typeface="Tomorrow" pitchFamily="34" charset="0"/>
                <a:ea typeface="Tomorrow" pitchFamily="34" charset="-122"/>
                <a:cs typeface="Tomorrow" pitchFamily="34" charset="-120"/>
              </a:rPr>
              <a:t>A harmonic mean of precision and recall, providing a balanced measure of model performance.</a:t>
            </a:r>
            <a:endParaRPr lang="en-US" sz="14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370457" y="2814399"/>
            <a:ext cx="5033486" cy="2600682"/>
          </a:xfrm>
          <a:prstGeom prst="rect">
            <a:avLst/>
          </a:prstGeom>
        </p:spPr>
      </p:pic>
      <p:sp>
        <p:nvSpPr>
          <p:cNvPr id="4" name="Text 0"/>
          <p:cNvSpPr/>
          <p:nvPr/>
        </p:nvSpPr>
        <p:spPr>
          <a:xfrm>
            <a:off x="633770" y="644366"/>
            <a:ext cx="6205299" cy="565785"/>
          </a:xfrm>
          <a:prstGeom prst="rect">
            <a:avLst/>
          </a:prstGeom>
          <a:noFill/>
          <a:ln/>
        </p:spPr>
        <p:txBody>
          <a:bodyPr wrap="none" lIns="0" tIns="0" rIns="0" bIns="0" rtlCol="0" anchor="t"/>
          <a:lstStyle/>
          <a:p>
            <a:pPr marL="0" indent="0">
              <a:lnSpc>
                <a:spcPts val="4450"/>
              </a:lnSpc>
              <a:buNone/>
            </a:pPr>
            <a:r>
              <a:rPr lang="en-US" sz="3550" dirty="0">
                <a:solidFill>
                  <a:srgbClr val="EDEDE8"/>
                </a:solidFill>
                <a:latin typeface="Tomorrow" pitchFamily="34" charset="0"/>
                <a:ea typeface="Tomorrow" pitchFamily="34" charset="-122"/>
                <a:cs typeface="Tomorrow" pitchFamily="34" charset="-120"/>
              </a:rPr>
              <a:t>Interpreting Model Outputs</a:t>
            </a:r>
            <a:endParaRPr lang="en-US" sz="3550" dirty="0"/>
          </a:p>
        </p:txBody>
      </p:sp>
      <p:sp>
        <p:nvSpPr>
          <p:cNvPr id="5" name="Text 1"/>
          <p:cNvSpPr/>
          <p:nvPr/>
        </p:nvSpPr>
        <p:spPr>
          <a:xfrm>
            <a:off x="633770" y="1481733"/>
            <a:ext cx="7876461" cy="869037"/>
          </a:xfrm>
          <a:prstGeom prst="rect">
            <a:avLst/>
          </a:prstGeom>
          <a:noFill/>
          <a:ln/>
        </p:spPr>
        <p:txBody>
          <a:bodyPr wrap="square" lIns="0" tIns="0" rIns="0" bIns="0" rtlCol="0" anchor="t"/>
          <a:lstStyle/>
          <a:p>
            <a:pPr marL="0" indent="0">
              <a:lnSpc>
                <a:spcPts val="2250"/>
              </a:lnSpc>
              <a:buNone/>
            </a:pPr>
            <a:r>
              <a:rPr lang="en-US" sz="1400" dirty="0">
                <a:solidFill>
                  <a:srgbClr val="C9C9C0"/>
                </a:solidFill>
                <a:latin typeface="Tomorrow" pitchFamily="34" charset="0"/>
                <a:ea typeface="Tomorrow" pitchFamily="34" charset="-122"/>
                <a:cs typeface="Tomorrow" pitchFamily="34" charset="-120"/>
              </a:rPr>
              <a:t>Once a model is trained and evaluated, it's important to interpret its outputs to gain insights into customer behavior and inform business decisions. This involves analyzing model predictions and understanding the factors that contribute to those predictions.</a:t>
            </a:r>
            <a:endParaRPr lang="en-US" sz="1400" dirty="0"/>
          </a:p>
        </p:txBody>
      </p:sp>
      <p:pic>
        <p:nvPicPr>
          <p:cNvPr id="6" name="Image 2" descr="preencoded.png"/>
          <p:cNvPicPr>
            <a:picLocks noChangeAspect="1"/>
          </p:cNvPicPr>
          <p:nvPr/>
        </p:nvPicPr>
        <p:blipFill>
          <a:blip r:embed="rId5"/>
          <a:stretch>
            <a:fillRect/>
          </a:stretch>
        </p:blipFill>
        <p:spPr>
          <a:xfrm>
            <a:off x="633770" y="2554486"/>
            <a:ext cx="452676" cy="452676"/>
          </a:xfrm>
          <a:prstGeom prst="rect">
            <a:avLst/>
          </a:prstGeom>
        </p:spPr>
      </p:pic>
      <p:sp>
        <p:nvSpPr>
          <p:cNvPr id="7" name="Text 2"/>
          <p:cNvSpPr/>
          <p:nvPr/>
        </p:nvSpPr>
        <p:spPr>
          <a:xfrm>
            <a:off x="633770" y="3188137"/>
            <a:ext cx="2278737" cy="282893"/>
          </a:xfrm>
          <a:prstGeom prst="rect">
            <a:avLst/>
          </a:prstGeom>
          <a:noFill/>
          <a:ln/>
        </p:spPr>
        <p:txBody>
          <a:bodyPr wrap="none" lIns="0" tIns="0" rIns="0" bIns="0" rtlCol="0" anchor="t"/>
          <a:lstStyle/>
          <a:p>
            <a:pPr marL="0" indent="0" algn="l">
              <a:lnSpc>
                <a:spcPts val="2200"/>
              </a:lnSpc>
              <a:buNone/>
            </a:pPr>
            <a:r>
              <a:rPr lang="en-US" sz="1750" dirty="0">
                <a:solidFill>
                  <a:srgbClr val="C9C9C0"/>
                </a:solidFill>
                <a:latin typeface="Tomorrow" pitchFamily="34" charset="0"/>
                <a:ea typeface="Tomorrow" pitchFamily="34" charset="-122"/>
                <a:cs typeface="Tomorrow" pitchFamily="34" charset="-120"/>
              </a:rPr>
              <a:t>Feature Importance</a:t>
            </a:r>
            <a:endParaRPr lang="en-US" sz="1750" dirty="0"/>
          </a:p>
        </p:txBody>
      </p:sp>
      <p:sp>
        <p:nvSpPr>
          <p:cNvPr id="8" name="Text 3"/>
          <p:cNvSpPr/>
          <p:nvPr/>
        </p:nvSpPr>
        <p:spPr>
          <a:xfrm>
            <a:off x="633770" y="3579614"/>
            <a:ext cx="7876461" cy="289679"/>
          </a:xfrm>
          <a:prstGeom prst="rect">
            <a:avLst/>
          </a:prstGeom>
          <a:noFill/>
          <a:ln/>
        </p:spPr>
        <p:txBody>
          <a:bodyPr wrap="none" lIns="0" tIns="0" rIns="0" bIns="0" rtlCol="0" anchor="t"/>
          <a:lstStyle/>
          <a:p>
            <a:pPr marL="0" indent="0" algn="l">
              <a:lnSpc>
                <a:spcPts val="2250"/>
              </a:lnSpc>
              <a:buNone/>
            </a:pPr>
            <a:r>
              <a:rPr lang="en-US" sz="1400" dirty="0">
                <a:solidFill>
                  <a:srgbClr val="C9C9C0"/>
                </a:solidFill>
                <a:latin typeface="Tomorrow" pitchFamily="34" charset="0"/>
                <a:ea typeface="Tomorrow" pitchFamily="34" charset="-122"/>
                <a:cs typeface="Tomorrow" pitchFamily="34" charset="-120"/>
              </a:rPr>
              <a:t>Identifying the most influential features in driving predictions.</a:t>
            </a:r>
            <a:endParaRPr lang="en-US" sz="1400" dirty="0"/>
          </a:p>
        </p:txBody>
      </p:sp>
      <p:pic>
        <p:nvPicPr>
          <p:cNvPr id="9" name="Image 3" descr="preencoded.png"/>
          <p:cNvPicPr>
            <a:picLocks noChangeAspect="1"/>
          </p:cNvPicPr>
          <p:nvPr/>
        </p:nvPicPr>
        <p:blipFill>
          <a:blip r:embed="rId6"/>
          <a:stretch>
            <a:fillRect/>
          </a:stretch>
        </p:blipFill>
        <p:spPr>
          <a:xfrm>
            <a:off x="633770" y="4412456"/>
            <a:ext cx="452676" cy="452676"/>
          </a:xfrm>
          <a:prstGeom prst="rect">
            <a:avLst/>
          </a:prstGeom>
        </p:spPr>
      </p:pic>
      <p:sp>
        <p:nvSpPr>
          <p:cNvPr id="10" name="Text 4"/>
          <p:cNvSpPr/>
          <p:nvPr/>
        </p:nvSpPr>
        <p:spPr>
          <a:xfrm>
            <a:off x="633770" y="5046107"/>
            <a:ext cx="2263497" cy="282893"/>
          </a:xfrm>
          <a:prstGeom prst="rect">
            <a:avLst/>
          </a:prstGeom>
          <a:noFill/>
          <a:ln/>
        </p:spPr>
        <p:txBody>
          <a:bodyPr wrap="none" lIns="0" tIns="0" rIns="0" bIns="0" rtlCol="0" anchor="t"/>
          <a:lstStyle/>
          <a:p>
            <a:pPr marL="0" indent="0" algn="l">
              <a:lnSpc>
                <a:spcPts val="2200"/>
              </a:lnSpc>
              <a:buNone/>
            </a:pPr>
            <a:r>
              <a:rPr lang="en-US" sz="1750" dirty="0">
                <a:solidFill>
                  <a:srgbClr val="C9C9C0"/>
                </a:solidFill>
                <a:latin typeface="Tomorrow" pitchFamily="34" charset="0"/>
                <a:ea typeface="Tomorrow" pitchFamily="34" charset="-122"/>
                <a:cs typeface="Tomorrow" pitchFamily="34" charset="-120"/>
              </a:rPr>
              <a:t>Model Diagnostics</a:t>
            </a:r>
            <a:endParaRPr lang="en-US" sz="1750" dirty="0"/>
          </a:p>
        </p:txBody>
      </p:sp>
      <p:sp>
        <p:nvSpPr>
          <p:cNvPr id="11" name="Text 5"/>
          <p:cNvSpPr/>
          <p:nvPr/>
        </p:nvSpPr>
        <p:spPr>
          <a:xfrm>
            <a:off x="633770" y="5437584"/>
            <a:ext cx="7876461" cy="289679"/>
          </a:xfrm>
          <a:prstGeom prst="rect">
            <a:avLst/>
          </a:prstGeom>
          <a:noFill/>
          <a:ln/>
        </p:spPr>
        <p:txBody>
          <a:bodyPr wrap="none" lIns="0" tIns="0" rIns="0" bIns="0" rtlCol="0" anchor="t"/>
          <a:lstStyle/>
          <a:p>
            <a:pPr marL="0" indent="0" algn="l">
              <a:lnSpc>
                <a:spcPts val="2250"/>
              </a:lnSpc>
              <a:buNone/>
            </a:pPr>
            <a:r>
              <a:rPr lang="en-US" sz="1400" dirty="0">
                <a:solidFill>
                  <a:srgbClr val="C9C9C0"/>
                </a:solidFill>
                <a:latin typeface="Tomorrow" pitchFamily="34" charset="0"/>
                <a:ea typeface="Tomorrow" pitchFamily="34" charset="-122"/>
                <a:cs typeface="Tomorrow" pitchFamily="34" charset="-120"/>
              </a:rPr>
              <a:t>Assessing model performance and identifying potential biases.</a:t>
            </a:r>
            <a:endParaRPr lang="en-US" sz="1400" dirty="0"/>
          </a:p>
        </p:txBody>
      </p:sp>
      <p:pic>
        <p:nvPicPr>
          <p:cNvPr id="12" name="Image 4" descr="preencoded.png"/>
          <p:cNvPicPr>
            <a:picLocks noChangeAspect="1"/>
          </p:cNvPicPr>
          <p:nvPr/>
        </p:nvPicPr>
        <p:blipFill>
          <a:blip r:embed="rId7"/>
          <a:stretch>
            <a:fillRect/>
          </a:stretch>
        </p:blipFill>
        <p:spPr>
          <a:xfrm>
            <a:off x="633770" y="6270427"/>
            <a:ext cx="452676" cy="452676"/>
          </a:xfrm>
          <a:prstGeom prst="rect">
            <a:avLst/>
          </a:prstGeom>
        </p:spPr>
      </p:pic>
      <p:sp>
        <p:nvSpPr>
          <p:cNvPr id="13" name="Text 6"/>
          <p:cNvSpPr/>
          <p:nvPr/>
        </p:nvSpPr>
        <p:spPr>
          <a:xfrm>
            <a:off x="633770" y="6904077"/>
            <a:ext cx="2393394" cy="282893"/>
          </a:xfrm>
          <a:prstGeom prst="rect">
            <a:avLst/>
          </a:prstGeom>
          <a:noFill/>
          <a:ln/>
        </p:spPr>
        <p:txBody>
          <a:bodyPr wrap="none" lIns="0" tIns="0" rIns="0" bIns="0" rtlCol="0" anchor="t"/>
          <a:lstStyle/>
          <a:p>
            <a:pPr marL="0" indent="0" algn="l">
              <a:lnSpc>
                <a:spcPts val="2200"/>
              </a:lnSpc>
              <a:buNone/>
            </a:pPr>
            <a:r>
              <a:rPr lang="en-US" sz="1750" dirty="0">
                <a:solidFill>
                  <a:srgbClr val="C9C9C0"/>
                </a:solidFill>
                <a:latin typeface="Tomorrow" pitchFamily="34" charset="0"/>
                <a:ea typeface="Tomorrow" pitchFamily="34" charset="-122"/>
                <a:cs typeface="Tomorrow" pitchFamily="34" charset="-120"/>
              </a:rPr>
              <a:t>Time Series Analysis</a:t>
            </a:r>
            <a:endParaRPr lang="en-US" sz="1750" dirty="0"/>
          </a:p>
        </p:txBody>
      </p:sp>
      <p:sp>
        <p:nvSpPr>
          <p:cNvPr id="14" name="Text 7"/>
          <p:cNvSpPr/>
          <p:nvPr/>
        </p:nvSpPr>
        <p:spPr>
          <a:xfrm>
            <a:off x="633770" y="7295555"/>
            <a:ext cx="7876461" cy="289679"/>
          </a:xfrm>
          <a:prstGeom prst="rect">
            <a:avLst/>
          </a:prstGeom>
          <a:noFill/>
          <a:ln/>
        </p:spPr>
        <p:txBody>
          <a:bodyPr wrap="none" lIns="0" tIns="0" rIns="0" bIns="0" rtlCol="0" anchor="t"/>
          <a:lstStyle/>
          <a:p>
            <a:pPr marL="0" indent="0" algn="l">
              <a:lnSpc>
                <a:spcPts val="2250"/>
              </a:lnSpc>
              <a:buNone/>
            </a:pPr>
            <a:r>
              <a:rPr lang="en-US" sz="1400" dirty="0">
                <a:solidFill>
                  <a:srgbClr val="C9C9C0"/>
                </a:solidFill>
                <a:latin typeface="Tomorrow" pitchFamily="34" charset="0"/>
                <a:ea typeface="Tomorrow" pitchFamily="34" charset="-122"/>
                <a:cs typeface="Tomorrow" pitchFamily="34" charset="-120"/>
              </a:rPr>
              <a:t>Understanding how customer behavior evolves over time.</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49367" y="511016"/>
            <a:ext cx="10193298" cy="579834"/>
          </a:xfrm>
          <a:prstGeom prst="rect">
            <a:avLst/>
          </a:prstGeom>
          <a:noFill/>
          <a:ln/>
        </p:spPr>
        <p:txBody>
          <a:bodyPr wrap="none" lIns="0" tIns="0" rIns="0" bIns="0" rtlCol="0" anchor="t"/>
          <a:lstStyle/>
          <a:p>
            <a:pPr marL="0" indent="0">
              <a:lnSpc>
                <a:spcPts val="4550"/>
              </a:lnSpc>
              <a:buNone/>
            </a:pPr>
            <a:r>
              <a:rPr lang="en-US" sz="3650" dirty="0">
                <a:solidFill>
                  <a:srgbClr val="EDEDE8"/>
                </a:solidFill>
                <a:latin typeface="Tomorrow" pitchFamily="34" charset="0"/>
                <a:ea typeface="Tomorrow" pitchFamily="34" charset="-122"/>
                <a:cs typeface="Tomorrow" pitchFamily="34" charset="-120"/>
              </a:rPr>
              <a:t>Practical Applications and Business Impact</a:t>
            </a:r>
            <a:endParaRPr lang="en-US" sz="3650" dirty="0"/>
          </a:p>
        </p:txBody>
      </p:sp>
      <p:sp>
        <p:nvSpPr>
          <p:cNvPr id="3" name="Text 1"/>
          <p:cNvSpPr/>
          <p:nvPr/>
        </p:nvSpPr>
        <p:spPr>
          <a:xfrm>
            <a:off x="649367" y="1461849"/>
            <a:ext cx="13331666" cy="296704"/>
          </a:xfrm>
          <a:prstGeom prst="rect">
            <a:avLst/>
          </a:prstGeom>
          <a:noFill/>
          <a:ln/>
        </p:spPr>
        <p:txBody>
          <a:bodyPr wrap="none" lIns="0" tIns="0" rIns="0" bIns="0" rtlCol="0" anchor="t"/>
          <a:lstStyle/>
          <a:p>
            <a:pPr marL="0" indent="0">
              <a:lnSpc>
                <a:spcPts val="2300"/>
              </a:lnSpc>
              <a:buNone/>
            </a:pPr>
            <a:r>
              <a:rPr lang="en-US" sz="1450" dirty="0">
                <a:solidFill>
                  <a:srgbClr val="C9C9C0"/>
                </a:solidFill>
                <a:latin typeface="Tomorrow" pitchFamily="34" charset="0"/>
                <a:ea typeface="Tomorrow" pitchFamily="34" charset="-122"/>
                <a:cs typeface="Tomorrow" pitchFamily="34" charset="-120"/>
              </a:rPr>
              <a:t>Predicting customer purchase behavior has numerous practical applications across various industries, leading to significant business impact.</a:t>
            </a:r>
            <a:endParaRPr lang="en-US" sz="1450" dirty="0"/>
          </a:p>
        </p:txBody>
      </p:sp>
      <p:sp>
        <p:nvSpPr>
          <p:cNvPr id="4" name="Shape 2"/>
          <p:cNvSpPr/>
          <p:nvPr/>
        </p:nvSpPr>
        <p:spPr>
          <a:xfrm>
            <a:off x="7303770" y="1967270"/>
            <a:ext cx="22860" cy="5751314"/>
          </a:xfrm>
          <a:prstGeom prst="roundRect">
            <a:avLst>
              <a:gd name="adj" fmla="val 121744"/>
            </a:avLst>
          </a:prstGeom>
          <a:solidFill>
            <a:srgbClr val="555553"/>
          </a:solidFill>
          <a:ln/>
        </p:spPr>
        <p:txBody>
          <a:bodyPr/>
          <a:lstStyle/>
          <a:p>
            <a:endParaRPr lang="en-US"/>
          </a:p>
        </p:txBody>
      </p:sp>
      <p:sp>
        <p:nvSpPr>
          <p:cNvPr id="5" name="Shape 3"/>
          <p:cNvSpPr/>
          <p:nvPr/>
        </p:nvSpPr>
        <p:spPr>
          <a:xfrm>
            <a:off x="6479977" y="2373273"/>
            <a:ext cx="649367" cy="22860"/>
          </a:xfrm>
          <a:prstGeom prst="roundRect">
            <a:avLst>
              <a:gd name="adj" fmla="val 121744"/>
            </a:avLst>
          </a:prstGeom>
          <a:solidFill>
            <a:srgbClr val="555553"/>
          </a:solidFill>
          <a:ln/>
        </p:spPr>
        <p:txBody>
          <a:bodyPr/>
          <a:lstStyle/>
          <a:p>
            <a:endParaRPr lang="en-US"/>
          </a:p>
        </p:txBody>
      </p:sp>
      <p:sp>
        <p:nvSpPr>
          <p:cNvPr id="6" name="Shape 4"/>
          <p:cNvSpPr/>
          <p:nvPr/>
        </p:nvSpPr>
        <p:spPr>
          <a:xfrm>
            <a:off x="7106483" y="2175986"/>
            <a:ext cx="417433" cy="417433"/>
          </a:xfrm>
          <a:prstGeom prst="roundRect">
            <a:avLst>
              <a:gd name="adj" fmla="val 6667"/>
            </a:avLst>
          </a:prstGeom>
          <a:solidFill>
            <a:srgbClr val="3C3C3A"/>
          </a:solidFill>
          <a:ln/>
        </p:spPr>
        <p:txBody>
          <a:bodyPr/>
          <a:lstStyle/>
          <a:p>
            <a:endParaRPr lang="en-US"/>
          </a:p>
        </p:txBody>
      </p:sp>
      <p:sp>
        <p:nvSpPr>
          <p:cNvPr id="7" name="Text 5"/>
          <p:cNvSpPr/>
          <p:nvPr/>
        </p:nvSpPr>
        <p:spPr>
          <a:xfrm>
            <a:off x="7251859" y="2245519"/>
            <a:ext cx="126683" cy="278249"/>
          </a:xfrm>
          <a:prstGeom prst="rect">
            <a:avLst/>
          </a:prstGeom>
          <a:noFill/>
          <a:ln/>
        </p:spPr>
        <p:txBody>
          <a:bodyPr wrap="none" lIns="0" tIns="0" rIns="0" bIns="0" rtlCol="0" anchor="t"/>
          <a:lstStyle/>
          <a:p>
            <a:pPr marL="0" indent="0" algn="ctr">
              <a:lnSpc>
                <a:spcPts val="2150"/>
              </a:lnSpc>
              <a:buNone/>
            </a:pPr>
            <a:r>
              <a:rPr lang="en-US" sz="2150" dirty="0">
                <a:solidFill>
                  <a:srgbClr val="C9C9C0"/>
                </a:solidFill>
                <a:latin typeface="Tomorrow" pitchFamily="34" charset="0"/>
                <a:ea typeface="Tomorrow" pitchFamily="34" charset="-122"/>
                <a:cs typeface="Tomorrow" pitchFamily="34" charset="-120"/>
              </a:rPr>
              <a:t>1</a:t>
            </a:r>
            <a:endParaRPr lang="en-US" sz="2150" dirty="0"/>
          </a:p>
        </p:txBody>
      </p:sp>
      <p:sp>
        <p:nvSpPr>
          <p:cNvPr id="8" name="Text 6"/>
          <p:cNvSpPr/>
          <p:nvPr/>
        </p:nvSpPr>
        <p:spPr>
          <a:xfrm>
            <a:off x="2455426" y="2152769"/>
            <a:ext cx="3839408" cy="289917"/>
          </a:xfrm>
          <a:prstGeom prst="rect">
            <a:avLst/>
          </a:prstGeom>
          <a:noFill/>
          <a:ln/>
        </p:spPr>
        <p:txBody>
          <a:bodyPr wrap="none" lIns="0" tIns="0" rIns="0" bIns="0" rtlCol="0" anchor="t"/>
          <a:lstStyle/>
          <a:p>
            <a:pPr marL="0" indent="0" algn="r">
              <a:lnSpc>
                <a:spcPts val="2250"/>
              </a:lnSpc>
              <a:buNone/>
            </a:pPr>
            <a:r>
              <a:rPr lang="en-US" sz="1800" dirty="0">
                <a:solidFill>
                  <a:srgbClr val="C9C9C0"/>
                </a:solidFill>
                <a:latin typeface="Tomorrow" pitchFamily="34" charset="0"/>
                <a:ea typeface="Tomorrow" pitchFamily="34" charset="-122"/>
                <a:cs typeface="Tomorrow" pitchFamily="34" charset="-120"/>
              </a:rPr>
              <a:t>Personalized Recommendations</a:t>
            </a:r>
            <a:endParaRPr lang="en-US" sz="1800" dirty="0"/>
          </a:p>
        </p:txBody>
      </p:sp>
      <p:sp>
        <p:nvSpPr>
          <p:cNvPr id="9" name="Text 7"/>
          <p:cNvSpPr/>
          <p:nvPr/>
        </p:nvSpPr>
        <p:spPr>
          <a:xfrm>
            <a:off x="649367" y="2553891"/>
            <a:ext cx="5645468" cy="593408"/>
          </a:xfrm>
          <a:prstGeom prst="rect">
            <a:avLst/>
          </a:prstGeom>
          <a:noFill/>
          <a:ln/>
        </p:spPr>
        <p:txBody>
          <a:bodyPr wrap="square" lIns="0" tIns="0" rIns="0" bIns="0" rtlCol="0" anchor="t"/>
          <a:lstStyle/>
          <a:p>
            <a:pPr marL="0" indent="0" algn="r">
              <a:lnSpc>
                <a:spcPts val="2300"/>
              </a:lnSpc>
              <a:buNone/>
            </a:pPr>
            <a:r>
              <a:rPr lang="en-US" sz="1450" dirty="0">
                <a:solidFill>
                  <a:srgbClr val="C9C9C0"/>
                </a:solidFill>
                <a:latin typeface="Tomorrow" pitchFamily="34" charset="0"/>
                <a:ea typeface="Tomorrow" pitchFamily="34" charset="-122"/>
                <a:cs typeface="Tomorrow" pitchFamily="34" charset="-120"/>
              </a:rPr>
              <a:t>Providing customized product recommendations based on individual customer preferences.</a:t>
            </a:r>
            <a:endParaRPr lang="en-US" sz="1450" dirty="0"/>
          </a:p>
        </p:txBody>
      </p:sp>
      <p:sp>
        <p:nvSpPr>
          <p:cNvPr id="10" name="Shape 8"/>
          <p:cNvSpPr/>
          <p:nvPr/>
        </p:nvSpPr>
        <p:spPr>
          <a:xfrm>
            <a:off x="7501057" y="3300889"/>
            <a:ext cx="649367" cy="22860"/>
          </a:xfrm>
          <a:prstGeom prst="roundRect">
            <a:avLst>
              <a:gd name="adj" fmla="val 121744"/>
            </a:avLst>
          </a:prstGeom>
          <a:solidFill>
            <a:srgbClr val="555553"/>
          </a:solidFill>
          <a:ln/>
        </p:spPr>
        <p:txBody>
          <a:bodyPr/>
          <a:lstStyle/>
          <a:p>
            <a:endParaRPr lang="en-US"/>
          </a:p>
        </p:txBody>
      </p:sp>
      <p:sp>
        <p:nvSpPr>
          <p:cNvPr id="11" name="Shape 9"/>
          <p:cNvSpPr/>
          <p:nvPr/>
        </p:nvSpPr>
        <p:spPr>
          <a:xfrm>
            <a:off x="7106483" y="3103602"/>
            <a:ext cx="417433" cy="417433"/>
          </a:xfrm>
          <a:prstGeom prst="roundRect">
            <a:avLst>
              <a:gd name="adj" fmla="val 6667"/>
            </a:avLst>
          </a:prstGeom>
          <a:solidFill>
            <a:srgbClr val="3C3C3A"/>
          </a:solidFill>
          <a:ln/>
        </p:spPr>
        <p:txBody>
          <a:bodyPr/>
          <a:lstStyle/>
          <a:p>
            <a:endParaRPr lang="en-US"/>
          </a:p>
        </p:txBody>
      </p:sp>
      <p:sp>
        <p:nvSpPr>
          <p:cNvPr id="12" name="Text 10"/>
          <p:cNvSpPr/>
          <p:nvPr/>
        </p:nvSpPr>
        <p:spPr>
          <a:xfrm>
            <a:off x="7221617" y="3173135"/>
            <a:ext cx="187047" cy="278249"/>
          </a:xfrm>
          <a:prstGeom prst="rect">
            <a:avLst/>
          </a:prstGeom>
          <a:noFill/>
          <a:ln/>
        </p:spPr>
        <p:txBody>
          <a:bodyPr wrap="none" lIns="0" tIns="0" rIns="0" bIns="0" rtlCol="0" anchor="t"/>
          <a:lstStyle/>
          <a:p>
            <a:pPr marL="0" indent="0" algn="ctr">
              <a:lnSpc>
                <a:spcPts val="2150"/>
              </a:lnSpc>
              <a:buNone/>
            </a:pPr>
            <a:r>
              <a:rPr lang="en-US" sz="2150" dirty="0">
                <a:solidFill>
                  <a:srgbClr val="C9C9C0"/>
                </a:solidFill>
                <a:latin typeface="Tomorrow" pitchFamily="34" charset="0"/>
                <a:ea typeface="Tomorrow" pitchFamily="34" charset="-122"/>
                <a:cs typeface="Tomorrow" pitchFamily="34" charset="-120"/>
              </a:rPr>
              <a:t>2</a:t>
            </a:r>
            <a:endParaRPr lang="en-US" sz="2150" dirty="0"/>
          </a:p>
        </p:txBody>
      </p:sp>
      <p:sp>
        <p:nvSpPr>
          <p:cNvPr id="13" name="Text 11"/>
          <p:cNvSpPr/>
          <p:nvPr/>
        </p:nvSpPr>
        <p:spPr>
          <a:xfrm>
            <a:off x="8335566" y="3080385"/>
            <a:ext cx="3661053" cy="289917"/>
          </a:xfrm>
          <a:prstGeom prst="rect">
            <a:avLst/>
          </a:prstGeom>
          <a:noFill/>
          <a:ln/>
        </p:spPr>
        <p:txBody>
          <a:bodyPr wrap="none" lIns="0" tIns="0" rIns="0" bIns="0" rtlCol="0" anchor="t"/>
          <a:lstStyle/>
          <a:p>
            <a:pPr marL="0" indent="0" algn="l">
              <a:lnSpc>
                <a:spcPts val="2250"/>
              </a:lnSpc>
              <a:buNone/>
            </a:pPr>
            <a:r>
              <a:rPr lang="en-US" sz="1800" dirty="0">
                <a:solidFill>
                  <a:srgbClr val="C9C9C0"/>
                </a:solidFill>
                <a:latin typeface="Tomorrow" pitchFamily="34" charset="0"/>
                <a:ea typeface="Tomorrow" pitchFamily="34" charset="-122"/>
                <a:cs typeface="Tomorrow" pitchFamily="34" charset="-120"/>
              </a:rPr>
              <a:t>Targeted Marketing Campaigns</a:t>
            </a:r>
            <a:endParaRPr lang="en-US" sz="1800" dirty="0"/>
          </a:p>
        </p:txBody>
      </p:sp>
      <p:sp>
        <p:nvSpPr>
          <p:cNvPr id="14" name="Text 12"/>
          <p:cNvSpPr/>
          <p:nvPr/>
        </p:nvSpPr>
        <p:spPr>
          <a:xfrm>
            <a:off x="8335566" y="3481507"/>
            <a:ext cx="5645468" cy="593408"/>
          </a:xfrm>
          <a:prstGeom prst="rect">
            <a:avLst/>
          </a:prstGeom>
          <a:noFill/>
          <a:ln/>
        </p:spPr>
        <p:txBody>
          <a:bodyPr wrap="square" lIns="0" tIns="0" rIns="0" bIns="0" rtlCol="0" anchor="t"/>
          <a:lstStyle/>
          <a:p>
            <a:pPr marL="0" indent="0" algn="l">
              <a:lnSpc>
                <a:spcPts val="2300"/>
              </a:lnSpc>
              <a:buNone/>
            </a:pPr>
            <a:r>
              <a:rPr lang="en-US" sz="1450" dirty="0">
                <a:solidFill>
                  <a:srgbClr val="C9C9C0"/>
                </a:solidFill>
                <a:latin typeface="Tomorrow" pitchFamily="34" charset="0"/>
                <a:ea typeface="Tomorrow" pitchFamily="34" charset="-122"/>
                <a:cs typeface="Tomorrow" pitchFamily="34" charset="-120"/>
              </a:rPr>
              <a:t>Reaching out to specific customer segments with tailored messages.</a:t>
            </a:r>
            <a:endParaRPr lang="en-US" sz="1450" dirty="0"/>
          </a:p>
        </p:txBody>
      </p:sp>
      <p:sp>
        <p:nvSpPr>
          <p:cNvPr id="15" name="Shape 13"/>
          <p:cNvSpPr/>
          <p:nvPr/>
        </p:nvSpPr>
        <p:spPr>
          <a:xfrm>
            <a:off x="6479977" y="4135755"/>
            <a:ext cx="649367" cy="22860"/>
          </a:xfrm>
          <a:prstGeom prst="roundRect">
            <a:avLst>
              <a:gd name="adj" fmla="val 121744"/>
            </a:avLst>
          </a:prstGeom>
          <a:solidFill>
            <a:srgbClr val="555553"/>
          </a:solidFill>
          <a:ln/>
        </p:spPr>
        <p:txBody>
          <a:bodyPr/>
          <a:lstStyle/>
          <a:p>
            <a:endParaRPr lang="en-US"/>
          </a:p>
        </p:txBody>
      </p:sp>
      <p:sp>
        <p:nvSpPr>
          <p:cNvPr id="16" name="Shape 14"/>
          <p:cNvSpPr/>
          <p:nvPr/>
        </p:nvSpPr>
        <p:spPr>
          <a:xfrm>
            <a:off x="7106483" y="3938468"/>
            <a:ext cx="417433" cy="417433"/>
          </a:xfrm>
          <a:prstGeom prst="roundRect">
            <a:avLst>
              <a:gd name="adj" fmla="val 6667"/>
            </a:avLst>
          </a:prstGeom>
          <a:solidFill>
            <a:srgbClr val="3C3C3A"/>
          </a:solidFill>
          <a:ln/>
        </p:spPr>
        <p:txBody>
          <a:bodyPr/>
          <a:lstStyle/>
          <a:p>
            <a:endParaRPr lang="en-US"/>
          </a:p>
        </p:txBody>
      </p:sp>
      <p:sp>
        <p:nvSpPr>
          <p:cNvPr id="17" name="Text 15"/>
          <p:cNvSpPr/>
          <p:nvPr/>
        </p:nvSpPr>
        <p:spPr>
          <a:xfrm>
            <a:off x="7222212" y="4008001"/>
            <a:ext cx="185976" cy="278249"/>
          </a:xfrm>
          <a:prstGeom prst="rect">
            <a:avLst/>
          </a:prstGeom>
          <a:noFill/>
          <a:ln/>
        </p:spPr>
        <p:txBody>
          <a:bodyPr wrap="none" lIns="0" tIns="0" rIns="0" bIns="0" rtlCol="0" anchor="t"/>
          <a:lstStyle/>
          <a:p>
            <a:pPr marL="0" indent="0" algn="ctr">
              <a:lnSpc>
                <a:spcPts val="2150"/>
              </a:lnSpc>
              <a:buNone/>
            </a:pPr>
            <a:r>
              <a:rPr lang="en-US" sz="2150" dirty="0">
                <a:solidFill>
                  <a:srgbClr val="C9C9C0"/>
                </a:solidFill>
                <a:latin typeface="Tomorrow" pitchFamily="34" charset="0"/>
                <a:ea typeface="Tomorrow" pitchFamily="34" charset="-122"/>
                <a:cs typeface="Tomorrow" pitchFamily="34" charset="-120"/>
              </a:rPr>
              <a:t>3</a:t>
            </a:r>
            <a:endParaRPr lang="en-US" sz="2150" dirty="0"/>
          </a:p>
        </p:txBody>
      </p:sp>
      <p:sp>
        <p:nvSpPr>
          <p:cNvPr id="18" name="Text 16"/>
          <p:cNvSpPr/>
          <p:nvPr/>
        </p:nvSpPr>
        <p:spPr>
          <a:xfrm>
            <a:off x="3410307" y="3915251"/>
            <a:ext cx="2884527" cy="289917"/>
          </a:xfrm>
          <a:prstGeom prst="rect">
            <a:avLst/>
          </a:prstGeom>
          <a:noFill/>
          <a:ln/>
        </p:spPr>
        <p:txBody>
          <a:bodyPr wrap="none" lIns="0" tIns="0" rIns="0" bIns="0" rtlCol="0" anchor="t"/>
          <a:lstStyle/>
          <a:p>
            <a:pPr marL="0" indent="0" algn="r">
              <a:lnSpc>
                <a:spcPts val="2250"/>
              </a:lnSpc>
              <a:buNone/>
            </a:pPr>
            <a:r>
              <a:rPr lang="en-US" sz="1800" dirty="0">
                <a:solidFill>
                  <a:srgbClr val="C9C9C0"/>
                </a:solidFill>
                <a:latin typeface="Tomorrow" pitchFamily="34" charset="0"/>
                <a:ea typeface="Tomorrow" pitchFamily="34" charset="-122"/>
                <a:cs typeface="Tomorrow" pitchFamily="34" charset="-120"/>
              </a:rPr>
              <a:t>Customer Segmentation</a:t>
            </a:r>
            <a:endParaRPr lang="en-US" sz="1800" dirty="0"/>
          </a:p>
        </p:txBody>
      </p:sp>
      <p:sp>
        <p:nvSpPr>
          <p:cNvPr id="19" name="Text 17"/>
          <p:cNvSpPr/>
          <p:nvPr/>
        </p:nvSpPr>
        <p:spPr>
          <a:xfrm>
            <a:off x="649367" y="4316373"/>
            <a:ext cx="5645468" cy="593408"/>
          </a:xfrm>
          <a:prstGeom prst="rect">
            <a:avLst/>
          </a:prstGeom>
          <a:noFill/>
          <a:ln/>
        </p:spPr>
        <p:txBody>
          <a:bodyPr wrap="square" lIns="0" tIns="0" rIns="0" bIns="0" rtlCol="0" anchor="t"/>
          <a:lstStyle/>
          <a:p>
            <a:pPr marL="0" indent="0" algn="r">
              <a:lnSpc>
                <a:spcPts val="2300"/>
              </a:lnSpc>
              <a:buNone/>
            </a:pPr>
            <a:r>
              <a:rPr lang="en-US" sz="1450" dirty="0">
                <a:solidFill>
                  <a:srgbClr val="C9C9C0"/>
                </a:solidFill>
                <a:latin typeface="Tomorrow" pitchFamily="34" charset="0"/>
                <a:ea typeface="Tomorrow" pitchFamily="34" charset="-122"/>
                <a:cs typeface="Tomorrow" pitchFamily="34" charset="-120"/>
              </a:rPr>
              <a:t>Grouping customers based on their behavior to develop targeted strategies.</a:t>
            </a:r>
            <a:endParaRPr lang="en-US" sz="1450" dirty="0"/>
          </a:p>
        </p:txBody>
      </p:sp>
      <p:sp>
        <p:nvSpPr>
          <p:cNvPr id="20" name="Shape 18"/>
          <p:cNvSpPr/>
          <p:nvPr/>
        </p:nvSpPr>
        <p:spPr>
          <a:xfrm>
            <a:off x="7501057" y="4970621"/>
            <a:ext cx="649367" cy="22860"/>
          </a:xfrm>
          <a:prstGeom prst="roundRect">
            <a:avLst>
              <a:gd name="adj" fmla="val 121744"/>
            </a:avLst>
          </a:prstGeom>
          <a:solidFill>
            <a:srgbClr val="555553"/>
          </a:solidFill>
          <a:ln/>
        </p:spPr>
        <p:txBody>
          <a:bodyPr/>
          <a:lstStyle/>
          <a:p>
            <a:endParaRPr lang="en-US"/>
          </a:p>
        </p:txBody>
      </p:sp>
      <p:sp>
        <p:nvSpPr>
          <p:cNvPr id="21" name="Shape 19"/>
          <p:cNvSpPr/>
          <p:nvPr/>
        </p:nvSpPr>
        <p:spPr>
          <a:xfrm>
            <a:off x="7106483" y="4773335"/>
            <a:ext cx="417433" cy="417433"/>
          </a:xfrm>
          <a:prstGeom prst="roundRect">
            <a:avLst>
              <a:gd name="adj" fmla="val 6667"/>
            </a:avLst>
          </a:prstGeom>
          <a:solidFill>
            <a:srgbClr val="3C3C3A"/>
          </a:solidFill>
          <a:ln/>
        </p:spPr>
        <p:txBody>
          <a:bodyPr/>
          <a:lstStyle/>
          <a:p>
            <a:endParaRPr lang="en-US"/>
          </a:p>
        </p:txBody>
      </p:sp>
      <p:sp>
        <p:nvSpPr>
          <p:cNvPr id="22" name="Text 20"/>
          <p:cNvSpPr/>
          <p:nvPr/>
        </p:nvSpPr>
        <p:spPr>
          <a:xfrm>
            <a:off x="7221617" y="4842867"/>
            <a:ext cx="187047" cy="278249"/>
          </a:xfrm>
          <a:prstGeom prst="rect">
            <a:avLst/>
          </a:prstGeom>
          <a:noFill/>
          <a:ln/>
        </p:spPr>
        <p:txBody>
          <a:bodyPr wrap="none" lIns="0" tIns="0" rIns="0" bIns="0" rtlCol="0" anchor="t"/>
          <a:lstStyle/>
          <a:p>
            <a:pPr marL="0" indent="0" algn="ctr">
              <a:lnSpc>
                <a:spcPts val="2150"/>
              </a:lnSpc>
              <a:buNone/>
            </a:pPr>
            <a:r>
              <a:rPr lang="en-US" sz="2150" dirty="0">
                <a:solidFill>
                  <a:srgbClr val="C9C9C0"/>
                </a:solidFill>
                <a:latin typeface="Tomorrow" pitchFamily="34" charset="0"/>
                <a:ea typeface="Tomorrow" pitchFamily="34" charset="-122"/>
                <a:cs typeface="Tomorrow" pitchFamily="34" charset="-120"/>
              </a:rPr>
              <a:t>4</a:t>
            </a:r>
            <a:endParaRPr lang="en-US" sz="2150" dirty="0"/>
          </a:p>
        </p:txBody>
      </p:sp>
      <p:sp>
        <p:nvSpPr>
          <p:cNvPr id="23" name="Text 21"/>
          <p:cNvSpPr/>
          <p:nvPr/>
        </p:nvSpPr>
        <p:spPr>
          <a:xfrm>
            <a:off x="8335566" y="4750117"/>
            <a:ext cx="2319099" cy="289917"/>
          </a:xfrm>
          <a:prstGeom prst="rect">
            <a:avLst/>
          </a:prstGeom>
          <a:noFill/>
          <a:ln/>
        </p:spPr>
        <p:txBody>
          <a:bodyPr wrap="none" lIns="0" tIns="0" rIns="0" bIns="0" rtlCol="0" anchor="t"/>
          <a:lstStyle/>
          <a:p>
            <a:pPr marL="0" indent="0" algn="l">
              <a:lnSpc>
                <a:spcPts val="2250"/>
              </a:lnSpc>
              <a:buNone/>
            </a:pPr>
            <a:r>
              <a:rPr lang="en-US" sz="1800" dirty="0">
                <a:solidFill>
                  <a:srgbClr val="C9C9C0"/>
                </a:solidFill>
                <a:latin typeface="Tomorrow" pitchFamily="34" charset="0"/>
                <a:ea typeface="Tomorrow" pitchFamily="34" charset="-122"/>
                <a:cs typeface="Tomorrow" pitchFamily="34" charset="-120"/>
              </a:rPr>
              <a:t>Fraud Detection</a:t>
            </a:r>
            <a:endParaRPr lang="en-US" sz="1800" dirty="0"/>
          </a:p>
        </p:txBody>
      </p:sp>
      <p:sp>
        <p:nvSpPr>
          <p:cNvPr id="24" name="Text 22"/>
          <p:cNvSpPr/>
          <p:nvPr/>
        </p:nvSpPr>
        <p:spPr>
          <a:xfrm>
            <a:off x="8335566" y="5151239"/>
            <a:ext cx="5645468" cy="593408"/>
          </a:xfrm>
          <a:prstGeom prst="rect">
            <a:avLst/>
          </a:prstGeom>
          <a:noFill/>
          <a:ln/>
        </p:spPr>
        <p:txBody>
          <a:bodyPr wrap="square" lIns="0" tIns="0" rIns="0" bIns="0" rtlCol="0" anchor="t"/>
          <a:lstStyle/>
          <a:p>
            <a:pPr marL="0" indent="0" algn="l">
              <a:lnSpc>
                <a:spcPts val="2300"/>
              </a:lnSpc>
              <a:buNone/>
            </a:pPr>
            <a:r>
              <a:rPr lang="en-US" sz="1450" dirty="0">
                <a:solidFill>
                  <a:srgbClr val="C9C9C0"/>
                </a:solidFill>
                <a:latin typeface="Tomorrow" pitchFamily="34" charset="0"/>
                <a:ea typeface="Tomorrow" pitchFamily="34" charset="-122"/>
                <a:cs typeface="Tomorrow" pitchFamily="34" charset="-120"/>
              </a:rPr>
              <a:t>Identifying fraudulent transactions by analyzing unusual purchase patterns.</a:t>
            </a:r>
            <a:endParaRPr lang="en-US" sz="1450" dirty="0"/>
          </a:p>
        </p:txBody>
      </p:sp>
      <p:sp>
        <p:nvSpPr>
          <p:cNvPr id="25" name="Shape 23"/>
          <p:cNvSpPr/>
          <p:nvPr/>
        </p:nvSpPr>
        <p:spPr>
          <a:xfrm>
            <a:off x="6479977" y="5805488"/>
            <a:ext cx="649367" cy="22860"/>
          </a:xfrm>
          <a:prstGeom prst="roundRect">
            <a:avLst>
              <a:gd name="adj" fmla="val 121744"/>
            </a:avLst>
          </a:prstGeom>
          <a:solidFill>
            <a:srgbClr val="555553"/>
          </a:solidFill>
          <a:ln/>
        </p:spPr>
        <p:txBody>
          <a:bodyPr/>
          <a:lstStyle/>
          <a:p>
            <a:endParaRPr lang="en-US"/>
          </a:p>
        </p:txBody>
      </p:sp>
      <p:sp>
        <p:nvSpPr>
          <p:cNvPr id="26" name="Shape 24"/>
          <p:cNvSpPr/>
          <p:nvPr/>
        </p:nvSpPr>
        <p:spPr>
          <a:xfrm>
            <a:off x="7106483" y="5608201"/>
            <a:ext cx="417433" cy="417433"/>
          </a:xfrm>
          <a:prstGeom prst="roundRect">
            <a:avLst>
              <a:gd name="adj" fmla="val 6667"/>
            </a:avLst>
          </a:prstGeom>
          <a:solidFill>
            <a:srgbClr val="3C3C3A"/>
          </a:solidFill>
          <a:ln/>
        </p:spPr>
        <p:txBody>
          <a:bodyPr/>
          <a:lstStyle/>
          <a:p>
            <a:endParaRPr lang="en-US"/>
          </a:p>
        </p:txBody>
      </p:sp>
      <p:sp>
        <p:nvSpPr>
          <p:cNvPr id="27" name="Text 25"/>
          <p:cNvSpPr/>
          <p:nvPr/>
        </p:nvSpPr>
        <p:spPr>
          <a:xfrm>
            <a:off x="7222450" y="5677733"/>
            <a:ext cx="185380" cy="278249"/>
          </a:xfrm>
          <a:prstGeom prst="rect">
            <a:avLst/>
          </a:prstGeom>
          <a:noFill/>
          <a:ln/>
        </p:spPr>
        <p:txBody>
          <a:bodyPr wrap="none" lIns="0" tIns="0" rIns="0" bIns="0" rtlCol="0" anchor="t"/>
          <a:lstStyle/>
          <a:p>
            <a:pPr marL="0" indent="0" algn="ctr">
              <a:lnSpc>
                <a:spcPts val="2150"/>
              </a:lnSpc>
              <a:buNone/>
            </a:pPr>
            <a:r>
              <a:rPr lang="en-US" sz="2150" dirty="0">
                <a:solidFill>
                  <a:srgbClr val="C9C9C0"/>
                </a:solidFill>
                <a:latin typeface="Tomorrow" pitchFamily="34" charset="0"/>
                <a:ea typeface="Tomorrow" pitchFamily="34" charset="-122"/>
                <a:cs typeface="Tomorrow" pitchFamily="34" charset="-120"/>
              </a:rPr>
              <a:t>5</a:t>
            </a:r>
            <a:endParaRPr lang="en-US" sz="2150" dirty="0"/>
          </a:p>
        </p:txBody>
      </p:sp>
      <p:sp>
        <p:nvSpPr>
          <p:cNvPr id="28" name="Text 26"/>
          <p:cNvSpPr/>
          <p:nvPr/>
        </p:nvSpPr>
        <p:spPr>
          <a:xfrm>
            <a:off x="3560088" y="5584984"/>
            <a:ext cx="2734747" cy="289917"/>
          </a:xfrm>
          <a:prstGeom prst="rect">
            <a:avLst/>
          </a:prstGeom>
          <a:noFill/>
          <a:ln/>
        </p:spPr>
        <p:txBody>
          <a:bodyPr wrap="none" lIns="0" tIns="0" rIns="0" bIns="0" rtlCol="0" anchor="t"/>
          <a:lstStyle/>
          <a:p>
            <a:pPr marL="0" indent="0" algn="r">
              <a:lnSpc>
                <a:spcPts val="2250"/>
              </a:lnSpc>
              <a:buNone/>
            </a:pPr>
            <a:r>
              <a:rPr lang="en-US" sz="1800" dirty="0">
                <a:solidFill>
                  <a:srgbClr val="C9C9C0"/>
                </a:solidFill>
                <a:latin typeface="Tomorrow" pitchFamily="34" charset="0"/>
                <a:ea typeface="Tomorrow" pitchFamily="34" charset="-122"/>
                <a:cs typeface="Tomorrow" pitchFamily="34" charset="-120"/>
              </a:rPr>
              <a:t>Inventory Optimization</a:t>
            </a:r>
            <a:endParaRPr lang="en-US" sz="1800" dirty="0"/>
          </a:p>
        </p:txBody>
      </p:sp>
      <p:sp>
        <p:nvSpPr>
          <p:cNvPr id="29" name="Text 27"/>
          <p:cNvSpPr/>
          <p:nvPr/>
        </p:nvSpPr>
        <p:spPr>
          <a:xfrm>
            <a:off x="649367" y="5986105"/>
            <a:ext cx="5645468" cy="296704"/>
          </a:xfrm>
          <a:prstGeom prst="rect">
            <a:avLst/>
          </a:prstGeom>
          <a:noFill/>
          <a:ln/>
        </p:spPr>
        <p:txBody>
          <a:bodyPr wrap="none" lIns="0" tIns="0" rIns="0" bIns="0" rtlCol="0" anchor="t"/>
          <a:lstStyle/>
          <a:p>
            <a:pPr marL="0" indent="0" algn="r">
              <a:lnSpc>
                <a:spcPts val="2300"/>
              </a:lnSpc>
              <a:buNone/>
            </a:pPr>
            <a:r>
              <a:rPr lang="en-US" sz="1450" dirty="0">
                <a:solidFill>
                  <a:srgbClr val="C9C9C0"/>
                </a:solidFill>
                <a:latin typeface="Tomorrow" pitchFamily="34" charset="0"/>
                <a:ea typeface="Tomorrow" pitchFamily="34" charset="-122"/>
                <a:cs typeface="Tomorrow" pitchFamily="34" charset="-120"/>
              </a:rPr>
              <a:t>Predicting demand to optimize stock levels and reduce waste.</a:t>
            </a:r>
            <a:endParaRPr lang="en-US" sz="1450" dirty="0"/>
          </a:p>
        </p:txBody>
      </p:sp>
      <p:sp>
        <p:nvSpPr>
          <p:cNvPr id="30" name="Shape 28"/>
          <p:cNvSpPr/>
          <p:nvPr/>
        </p:nvSpPr>
        <p:spPr>
          <a:xfrm>
            <a:off x="7501057" y="6640354"/>
            <a:ext cx="649367" cy="22860"/>
          </a:xfrm>
          <a:prstGeom prst="roundRect">
            <a:avLst>
              <a:gd name="adj" fmla="val 121744"/>
            </a:avLst>
          </a:prstGeom>
          <a:solidFill>
            <a:srgbClr val="555553"/>
          </a:solidFill>
          <a:ln/>
        </p:spPr>
        <p:txBody>
          <a:bodyPr/>
          <a:lstStyle/>
          <a:p>
            <a:endParaRPr lang="en-US"/>
          </a:p>
        </p:txBody>
      </p:sp>
      <p:sp>
        <p:nvSpPr>
          <p:cNvPr id="31" name="Shape 29"/>
          <p:cNvSpPr/>
          <p:nvPr/>
        </p:nvSpPr>
        <p:spPr>
          <a:xfrm>
            <a:off x="7106483" y="6443067"/>
            <a:ext cx="417433" cy="417433"/>
          </a:xfrm>
          <a:prstGeom prst="roundRect">
            <a:avLst>
              <a:gd name="adj" fmla="val 6667"/>
            </a:avLst>
          </a:prstGeom>
          <a:solidFill>
            <a:srgbClr val="3C3C3A"/>
          </a:solidFill>
          <a:ln/>
        </p:spPr>
        <p:txBody>
          <a:bodyPr/>
          <a:lstStyle/>
          <a:p>
            <a:endParaRPr lang="en-US"/>
          </a:p>
        </p:txBody>
      </p:sp>
      <p:sp>
        <p:nvSpPr>
          <p:cNvPr id="32" name="Text 30"/>
          <p:cNvSpPr/>
          <p:nvPr/>
        </p:nvSpPr>
        <p:spPr>
          <a:xfrm>
            <a:off x="7218402" y="6512600"/>
            <a:ext cx="193477" cy="278249"/>
          </a:xfrm>
          <a:prstGeom prst="rect">
            <a:avLst/>
          </a:prstGeom>
          <a:noFill/>
          <a:ln/>
        </p:spPr>
        <p:txBody>
          <a:bodyPr wrap="none" lIns="0" tIns="0" rIns="0" bIns="0" rtlCol="0" anchor="t"/>
          <a:lstStyle/>
          <a:p>
            <a:pPr marL="0" indent="0" algn="ctr">
              <a:lnSpc>
                <a:spcPts val="2150"/>
              </a:lnSpc>
              <a:buNone/>
            </a:pPr>
            <a:r>
              <a:rPr lang="en-US" sz="2150" dirty="0">
                <a:solidFill>
                  <a:srgbClr val="C9C9C0"/>
                </a:solidFill>
                <a:latin typeface="Tomorrow" pitchFamily="34" charset="0"/>
                <a:ea typeface="Tomorrow" pitchFamily="34" charset="-122"/>
                <a:cs typeface="Tomorrow" pitchFamily="34" charset="-120"/>
              </a:rPr>
              <a:t>6</a:t>
            </a:r>
            <a:endParaRPr lang="en-US" sz="2150" dirty="0"/>
          </a:p>
        </p:txBody>
      </p:sp>
      <p:sp>
        <p:nvSpPr>
          <p:cNvPr id="33" name="Text 31"/>
          <p:cNvSpPr/>
          <p:nvPr/>
        </p:nvSpPr>
        <p:spPr>
          <a:xfrm>
            <a:off x="8335566" y="6419850"/>
            <a:ext cx="2319099" cy="289917"/>
          </a:xfrm>
          <a:prstGeom prst="rect">
            <a:avLst/>
          </a:prstGeom>
          <a:noFill/>
          <a:ln/>
        </p:spPr>
        <p:txBody>
          <a:bodyPr wrap="none" lIns="0" tIns="0" rIns="0" bIns="0" rtlCol="0" anchor="t"/>
          <a:lstStyle/>
          <a:p>
            <a:pPr marL="0" indent="0" algn="l">
              <a:lnSpc>
                <a:spcPts val="2250"/>
              </a:lnSpc>
              <a:buNone/>
            </a:pPr>
            <a:r>
              <a:rPr lang="en-US" sz="1800" dirty="0">
                <a:solidFill>
                  <a:srgbClr val="C9C9C0"/>
                </a:solidFill>
                <a:latin typeface="Tomorrow" pitchFamily="34" charset="0"/>
                <a:ea typeface="Tomorrow" pitchFamily="34" charset="-122"/>
                <a:cs typeface="Tomorrow" pitchFamily="34" charset="-120"/>
              </a:rPr>
              <a:t>Pricing Strategies</a:t>
            </a:r>
            <a:endParaRPr lang="en-US" sz="1800" dirty="0"/>
          </a:p>
        </p:txBody>
      </p:sp>
      <p:sp>
        <p:nvSpPr>
          <p:cNvPr id="34" name="Text 32"/>
          <p:cNvSpPr/>
          <p:nvPr/>
        </p:nvSpPr>
        <p:spPr>
          <a:xfrm>
            <a:off x="8335566" y="6820972"/>
            <a:ext cx="5645468" cy="296704"/>
          </a:xfrm>
          <a:prstGeom prst="rect">
            <a:avLst/>
          </a:prstGeom>
          <a:noFill/>
          <a:ln/>
        </p:spPr>
        <p:txBody>
          <a:bodyPr wrap="none" lIns="0" tIns="0" rIns="0" bIns="0" rtlCol="0" anchor="t"/>
          <a:lstStyle/>
          <a:p>
            <a:pPr marL="0" indent="0" algn="l">
              <a:lnSpc>
                <a:spcPts val="2300"/>
              </a:lnSpc>
              <a:buNone/>
            </a:pPr>
            <a:r>
              <a:rPr lang="en-US" sz="1450" dirty="0">
                <a:solidFill>
                  <a:srgbClr val="C9C9C0"/>
                </a:solidFill>
                <a:latin typeface="Tomorrow" pitchFamily="34" charset="0"/>
                <a:ea typeface="Tomorrow" pitchFamily="34" charset="-122"/>
                <a:cs typeface="Tomorrow" pitchFamily="34" charset="-120"/>
              </a:rPr>
              <a:t>Developing dynamic pricing models to maximize revenue.</a:t>
            </a:r>
            <a:endParaRPr lang="en-US" sz="14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749</Words>
  <Application>Microsoft Macintosh PowerPoint</Application>
  <PresentationFormat>Custom</PresentationFormat>
  <Paragraphs>88</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Tomorrow</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PRANAV BEJGAM</cp:lastModifiedBy>
  <cp:revision>2</cp:revision>
  <dcterms:created xsi:type="dcterms:W3CDTF">2024-09-05T04:51:11Z</dcterms:created>
  <dcterms:modified xsi:type="dcterms:W3CDTF">2024-09-05T04:55:56Z</dcterms:modified>
</cp:coreProperties>
</file>