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9_0.xml" ContentType="application/vnd.ms-powerpoint.comments+xml"/>
  <Override PartName="/ppt/notesSlides/notesSlide10.xml" ContentType="application/vnd.openxmlformats-officedocument.presentationml.notesSlide+xml"/>
  <Override PartName="/ppt/comments/modernComment_10A_0.xml" ContentType="application/vnd.ms-powerpoint.comments+xml"/>
  <Override PartName="/ppt/notesSlides/notesSlide11.xml" ContentType="application/vnd.openxmlformats-officedocument.presentationml.notesSlide+xml"/>
  <Override PartName="/ppt/comments/modernComment_10B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D_0.xml" ContentType="application/vnd.ms-powerpoint.comments+xml"/>
  <Override PartName="/ppt/notesSlides/notesSlide14.xml" ContentType="application/vnd.openxmlformats-officedocument.presentationml.notesSlide+xml"/>
  <Override PartName="/ppt/comments/modernComment_10F_0.xml" ContentType="application/vnd.ms-powerpoint.comments+xml"/>
  <Override PartName="/ppt/notesSlides/notesSlide15.xml" ContentType="application/vnd.openxmlformats-officedocument.presentationml.notesSlide+xml"/>
  <Override PartName="/ppt/comments/modernComment_10E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0"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DA3C69-F2CB-7215-C146-52963EF0AD88}" name="SATHYABHAMA A" initials="SA" userId="c06ac9ef9b7d456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70D527-D573-4F5F-8132-BE487B3B67F3}">
  <a:tblStyle styleId="{3B70D527-D573-4F5F-8132-BE487B3B67F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408BBDFC-9593-43C5-A0B7-621CA639EBEF}" authorId="{AFDA3C69-F2CB-7215-C146-52963EF0AD88}" created="2024-04-07T13:12:37.275">
    <pc:sldMkLst xmlns:pc="http://schemas.microsoft.com/office/powerpoint/2013/main/command">
      <pc:docMk/>
      <pc:sldMk cId="0" sldId="256"/>
    </pc:sldMkLst>
    <p188:txBody>
      <a:bodyPr/>
      <a:lstStyle/>
      <a:p>
        <a:r>
          <a:rPr lang="en-IN"/>
          <a:t>Insert first slide and Add captions in the first slide as capstone project with appropriate title for the project, group members names, guide, etc</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A973D01E-6356-42F7-BC09-C804A5E14B99}" authorId="{AFDA3C69-F2CB-7215-C146-52963EF0AD88}" created="2024-04-07T13:14:49.068">
    <ac:deMkLst xmlns:ac="http://schemas.microsoft.com/office/drawing/2013/main/command">
      <pc:docMk xmlns:pc="http://schemas.microsoft.com/office/powerpoint/2013/main/command"/>
      <pc:sldMk xmlns:pc="http://schemas.microsoft.com/office/powerpoint/2013/main/command" cId="0" sldId="257"/>
      <ac:spMk id="90" creationId="{00000000-0000-0000-0000-000000000000}"/>
    </ac:deMkLst>
    <p188:txBody>
      <a:bodyPr/>
      <a:lstStyle/>
      <a:p>
        <a:r>
          <a:rPr lang="en-IN"/>
          <a:t>Language should be improved</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FCFA5780-D97B-4E2A-A84D-5C7BFC0922F2}" authorId="{AFDA3C69-F2CB-7215-C146-52963EF0AD88}" created="2024-04-07T13:16:11.984">
    <pc:sldMkLst xmlns:pc="http://schemas.microsoft.com/office/powerpoint/2013/main/command">
      <pc:docMk/>
      <pc:sldMk cId="0" sldId="259"/>
    </pc:sldMkLst>
    <p188:txBody>
      <a:bodyPr/>
      <a:lstStyle/>
      <a:p>
        <a:r>
          <a:rPr lang="en-IN"/>
          <a:t>Add figure caption and source from which the figures are taken</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80693173-AF1C-4538-9A45-F2EEBFE65717}" authorId="{AFDA3C69-F2CB-7215-C146-52963EF0AD88}" created="2024-04-07T13:16:52.089">
    <pc:sldMkLst xmlns:pc="http://schemas.microsoft.com/office/powerpoint/2013/main/command">
      <pc:docMk/>
      <pc:sldMk cId="0" sldId="260"/>
    </pc:sldMkLst>
    <p188:txBody>
      <a:bodyPr/>
      <a:lstStyle/>
      <a:p>
        <a:r>
          <a:rPr lang="en-IN"/>
          <a:t>Here also add  figure caption and source</a:t>
        </a:r>
      </a:p>
    </p188:txBody>
  </p188:cm>
</p188:cmLst>
</file>

<file path=ppt/comments/modernComment_109_0.xml><?xml version="1.0" encoding="utf-8"?>
<p188:cmLst xmlns:a="http://schemas.openxmlformats.org/drawingml/2006/main" xmlns:r="http://schemas.openxmlformats.org/officeDocument/2006/relationships" xmlns:p188="http://schemas.microsoft.com/office/powerpoint/2018/8/main">
  <p188:cm id="{7B7DE38A-9A30-4E62-89D5-58FD996751DA}" authorId="{AFDA3C69-F2CB-7215-C146-52963EF0AD88}" created="2024-04-07T13:19:02.589">
    <ac:deMkLst xmlns:ac="http://schemas.microsoft.com/office/drawing/2013/main/command">
      <pc:docMk xmlns:pc="http://schemas.microsoft.com/office/powerpoint/2013/main/command"/>
      <pc:sldMk xmlns:pc="http://schemas.microsoft.com/office/powerpoint/2013/main/command" cId="0" sldId="265"/>
      <ac:picMk id="143" creationId="{00000000-0000-0000-0000-000000000000}"/>
    </ac:deMkLst>
    <p188:txBody>
      <a:bodyPr/>
      <a:lstStyle/>
      <a:p>
        <a:r>
          <a:rPr lang="en-IN"/>
          <a:t>Check the fig no, while copying do not copy the fig no
Add source</a:t>
        </a:r>
      </a:p>
    </p188:txBody>
  </p188:cm>
</p188:cmLst>
</file>

<file path=ppt/comments/modernComment_10A_0.xml><?xml version="1.0" encoding="utf-8"?>
<p188:cmLst xmlns:a="http://schemas.openxmlformats.org/drawingml/2006/main" xmlns:r="http://schemas.openxmlformats.org/officeDocument/2006/relationships" xmlns:p188="http://schemas.microsoft.com/office/powerpoint/2018/8/main">
  <p188:cm id="{B46B81FA-D464-463E-A732-AA503ED24608}" authorId="{AFDA3C69-F2CB-7215-C146-52963EF0AD88}" created="2024-04-07T13:19:26.081">
    <pc:sldMkLst xmlns:pc="http://schemas.microsoft.com/office/powerpoint/2013/main/command">
      <pc:docMk/>
      <pc:sldMk cId="0" sldId="266"/>
    </pc:sldMkLst>
    <p188:txBody>
      <a:bodyPr/>
      <a:lstStyle/>
      <a:p>
        <a:r>
          <a:rPr lang="en-IN"/>
          <a:t>Fig caption and source</a:t>
        </a:r>
      </a:p>
    </p188:txBody>
  </p188:cm>
</p188:cmLst>
</file>

<file path=ppt/comments/modernComment_10B_0.xml><?xml version="1.0" encoding="utf-8"?>
<p188:cmLst xmlns:a="http://schemas.openxmlformats.org/drawingml/2006/main" xmlns:r="http://schemas.openxmlformats.org/officeDocument/2006/relationships" xmlns:p188="http://schemas.microsoft.com/office/powerpoint/2018/8/main">
  <p188:cm id="{3DBD7CEF-7F8C-4AB7-9093-D8E2C0CDE7ED}" authorId="{AFDA3C69-F2CB-7215-C146-52963EF0AD88}" created="2024-04-07T13:21:56.031">
    <ac:deMkLst xmlns:ac="http://schemas.microsoft.com/office/drawing/2013/main/command">
      <pc:docMk xmlns:pc="http://schemas.microsoft.com/office/powerpoint/2013/main/command"/>
      <pc:sldMk xmlns:pc="http://schemas.microsoft.com/office/powerpoint/2013/main/command" cId="0" sldId="267"/>
      <ac:spMk id="155" creationId="{00000000-0000-0000-0000-000000000000}"/>
    </ac:deMkLst>
    <p188:txBody>
      <a:bodyPr/>
      <a:lstStyle/>
      <a:p>
        <a:r>
          <a:rPr lang="en-IN"/>
          <a:t>Are these applicable to Savonius or general to all type turbines including horizontal axis?</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3E47C09A-A428-4F1F-B048-9FEC15A162F3}" authorId="{AFDA3C69-F2CB-7215-C146-52963EF0AD88}" created="2024-04-07T13:23:41.286">
    <ac:deMkLst xmlns:ac="http://schemas.microsoft.com/office/drawing/2013/main/command">
      <pc:docMk xmlns:pc="http://schemas.microsoft.com/office/powerpoint/2013/main/command"/>
      <pc:sldMk xmlns:pc="http://schemas.microsoft.com/office/powerpoint/2013/main/command" cId="0" sldId="269"/>
      <ac:spMk id="165" creationId="{00000000-0000-0000-0000-000000000000}"/>
    </ac:deMkLst>
    <p188:txBody>
      <a:bodyPr/>
      <a:lstStyle/>
      <a:p>
        <a:r>
          <a:rPr lang="en-IN"/>
          <a:t>Add literature source from which these are taken</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A2E7250E-4ECE-4F44-BE72-F6BBD1DCA43B}" authorId="{AFDA3C69-F2CB-7215-C146-52963EF0AD88}" created="2024-04-07T13:24:08.576">
    <pc:sldMkLst xmlns:pc="http://schemas.microsoft.com/office/powerpoint/2013/main/command">
      <pc:docMk/>
      <pc:sldMk cId="0" sldId="270"/>
    </pc:sldMkLst>
    <p188:txBody>
      <a:bodyPr/>
      <a:lstStyle/>
      <a:p>
        <a:r>
          <a:rPr lang="en-IN"/>
          <a:t>Add fig caption and source</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7893851C-F335-4B45-86F6-22A093ACDABA}" authorId="{AFDA3C69-F2CB-7215-C146-52963EF0AD88}" created="2024-04-07T13:25:54.468">
    <pc:sldMkLst xmlns:pc="http://schemas.microsoft.com/office/powerpoint/2013/main/command">
      <pc:docMk/>
      <pc:sldMk cId="0" sldId="271"/>
    </pc:sldMkLst>
    <p188:txBody>
      <a:bodyPr/>
      <a:lstStyle/>
      <a:p>
        <a:r>
          <a:rPr lang="en-IN"/>
          <a:t>Add another slide wherein write your objectives clearly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0.xm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ars.els-cdn.com/content/image/1-s2.0-S1364032122004324-gr2.jpg"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hyperlink" Target="https://www.sciencedirect.com/science/article/pii/S1364032122004324#sec1" TargetMode="Externa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F_0.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0.xm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sciencedirect.com/science/article/pii/S1364032122004324#sec1" TargetMode="Externa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Wind_turbine" TargetMode="External"/><Relationship Id="rId2" Type="http://schemas.openxmlformats.org/officeDocument/2006/relationships/hyperlink" Target="https://www.sciencedirect.com/science/article/pii/S1364032122004324#bib1" TargetMode="External"/><Relationship Id="rId1" Type="http://schemas.openxmlformats.org/officeDocument/2006/relationships/slideLayout" Target="../slideLayouts/slideLayout1.xml"/><Relationship Id="rId5" Type="http://schemas.openxmlformats.org/officeDocument/2006/relationships/hyperlink" Target="https://youtu.be/JUGKoUUzimU?si=bmnRPwK9KjAOY1vo" TargetMode="External"/><Relationship Id="rId4" Type="http://schemas.openxmlformats.org/officeDocument/2006/relationships/hyperlink" Target="https://youtu.be/ldt405jIR0E?si=IQ-abx_BYVOAuqGJ" TargetMode="Externa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9_0.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sciencedirect.com/science/article/pii/S1364032122004324#sec1" TargetMode="Externa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2399813" y="2226608"/>
            <a:ext cx="7392360"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dirty="0">
                <a:solidFill>
                  <a:srgbClr val="222222"/>
                </a:solidFill>
                <a:effectLst/>
                <a:highlight>
                  <a:srgbClr val="FFFFFF"/>
                </a:highlight>
                <a:latin typeface="Arial" panose="020B0604020202020204" pitchFamily="34" charset="0"/>
              </a:rPr>
              <a:t>Savonius Wind </a:t>
            </a:r>
            <a:r>
              <a:rPr lang="en-US" sz="3200" b="1" dirty="0">
                <a:solidFill>
                  <a:srgbClr val="222222"/>
                </a:solidFill>
                <a:highlight>
                  <a:srgbClr val="FFFFFF"/>
                </a:highlight>
                <a:latin typeface="Arial" panose="020B0604020202020204" pitchFamily="34" charset="0"/>
              </a:rPr>
              <a:t>T</a:t>
            </a:r>
            <a:r>
              <a:rPr lang="en-US" sz="3200" b="1" i="0" dirty="0">
                <a:solidFill>
                  <a:srgbClr val="222222"/>
                </a:solidFill>
                <a:effectLst/>
                <a:highlight>
                  <a:srgbClr val="FFFFFF"/>
                </a:highlight>
                <a:latin typeface="Arial" panose="020B0604020202020204" pitchFamily="34" charset="0"/>
              </a:rPr>
              <a:t>urbine </a:t>
            </a:r>
            <a:r>
              <a:rPr lang="en-US" sz="3200" b="1" dirty="0">
                <a:solidFill>
                  <a:srgbClr val="222222"/>
                </a:solidFill>
                <a:highlight>
                  <a:srgbClr val="FFFFFF"/>
                </a:highlight>
                <a:latin typeface="Arial" panose="020B0604020202020204" pitchFamily="34" charset="0"/>
              </a:rPr>
              <a:t>B</a:t>
            </a:r>
            <a:r>
              <a:rPr lang="en-US" sz="3200" b="1" i="0" dirty="0">
                <a:solidFill>
                  <a:srgbClr val="222222"/>
                </a:solidFill>
                <a:effectLst/>
                <a:highlight>
                  <a:srgbClr val="FFFFFF"/>
                </a:highlight>
                <a:latin typeface="Arial" panose="020B0604020202020204" pitchFamily="34" charset="0"/>
              </a:rPr>
              <a:t>lade </a:t>
            </a:r>
            <a:r>
              <a:rPr lang="en-US" sz="3200" b="1" dirty="0">
                <a:solidFill>
                  <a:srgbClr val="222222"/>
                </a:solidFill>
                <a:highlight>
                  <a:srgbClr val="FFFFFF"/>
                </a:highlight>
                <a:latin typeface="Arial" panose="020B0604020202020204" pitchFamily="34" charset="0"/>
              </a:rPr>
              <a:t>D</a:t>
            </a:r>
            <a:r>
              <a:rPr lang="en-US" sz="3200" b="1" i="0" dirty="0">
                <a:solidFill>
                  <a:srgbClr val="222222"/>
                </a:solidFill>
                <a:effectLst/>
                <a:highlight>
                  <a:srgbClr val="FFFFFF"/>
                </a:highlight>
                <a:latin typeface="Arial" panose="020B0604020202020204" pitchFamily="34" charset="0"/>
              </a:rPr>
              <a:t>esign and Performance </a:t>
            </a:r>
            <a:r>
              <a:rPr lang="en-US" sz="3200" b="1" dirty="0">
                <a:solidFill>
                  <a:srgbClr val="222222"/>
                </a:solidFill>
                <a:highlight>
                  <a:srgbClr val="FFFFFF"/>
                </a:highlight>
                <a:latin typeface="Arial" panose="020B0604020202020204" pitchFamily="34" charset="0"/>
              </a:rPr>
              <a:t>A</a:t>
            </a:r>
            <a:r>
              <a:rPr lang="en-US" sz="3200" b="1" i="0" dirty="0">
                <a:solidFill>
                  <a:srgbClr val="222222"/>
                </a:solidFill>
                <a:effectLst/>
                <a:highlight>
                  <a:srgbClr val="FFFFFF"/>
                </a:highlight>
                <a:latin typeface="Arial" panose="020B0604020202020204" pitchFamily="34" charset="0"/>
              </a:rPr>
              <a:t>nalysis</a:t>
            </a:r>
            <a:endParaRPr sz="1050" b="1" u="sng" dirty="0"/>
          </a:p>
        </p:txBody>
      </p:sp>
      <p:sp>
        <p:nvSpPr>
          <p:cNvPr id="2" name="TextBox 1">
            <a:extLst>
              <a:ext uri="{FF2B5EF4-FFF2-40B4-BE49-F238E27FC236}">
                <a16:creationId xmlns:a16="http://schemas.microsoft.com/office/drawing/2014/main" id="{BCE8590F-5D4B-964E-53B4-03DA5F947B7E}"/>
              </a:ext>
            </a:extLst>
          </p:cNvPr>
          <p:cNvSpPr txBox="1"/>
          <p:nvPr/>
        </p:nvSpPr>
        <p:spPr>
          <a:xfrm>
            <a:off x="4108009" y="1142619"/>
            <a:ext cx="3975968" cy="523220"/>
          </a:xfrm>
          <a:prstGeom prst="rect">
            <a:avLst/>
          </a:prstGeom>
          <a:noFill/>
        </p:spPr>
        <p:txBody>
          <a:bodyPr wrap="square" rtlCol="0">
            <a:spAutoFit/>
          </a:bodyPr>
          <a:lstStyle/>
          <a:p>
            <a:r>
              <a:rPr lang="en-IN" sz="2800" b="1" dirty="0"/>
              <a:t>CAPSTONE PROJECT</a:t>
            </a:r>
          </a:p>
        </p:txBody>
      </p:sp>
      <p:sp>
        <p:nvSpPr>
          <p:cNvPr id="3" name="TextBox 2">
            <a:extLst>
              <a:ext uri="{FF2B5EF4-FFF2-40B4-BE49-F238E27FC236}">
                <a16:creationId xmlns:a16="http://schemas.microsoft.com/office/drawing/2014/main" id="{AF6A7953-015F-EE1D-197B-C8D995DAF9FE}"/>
              </a:ext>
            </a:extLst>
          </p:cNvPr>
          <p:cNvSpPr txBox="1"/>
          <p:nvPr/>
        </p:nvSpPr>
        <p:spPr>
          <a:xfrm>
            <a:off x="1996106" y="298752"/>
            <a:ext cx="8199783" cy="461665"/>
          </a:xfrm>
          <a:prstGeom prst="rect">
            <a:avLst/>
          </a:prstGeom>
          <a:noFill/>
        </p:spPr>
        <p:txBody>
          <a:bodyPr wrap="square" rtlCol="0">
            <a:spAutoFit/>
          </a:bodyPr>
          <a:lstStyle/>
          <a:p>
            <a:r>
              <a:rPr lang="en-IN" sz="2400" b="1" dirty="0"/>
              <a:t>NATIONAL INSTITUTE OF TECHNOLOGY KARNATAKA  </a:t>
            </a:r>
          </a:p>
        </p:txBody>
      </p:sp>
      <p:sp>
        <p:nvSpPr>
          <p:cNvPr id="4" name="TextBox 3">
            <a:extLst>
              <a:ext uri="{FF2B5EF4-FFF2-40B4-BE49-F238E27FC236}">
                <a16:creationId xmlns:a16="http://schemas.microsoft.com/office/drawing/2014/main" id="{D7DC07B4-1194-47B7-1BF4-0E437C9C2118}"/>
              </a:ext>
            </a:extLst>
          </p:cNvPr>
          <p:cNvSpPr txBox="1"/>
          <p:nvPr/>
        </p:nvSpPr>
        <p:spPr>
          <a:xfrm>
            <a:off x="4150821" y="4387775"/>
            <a:ext cx="3890345" cy="369332"/>
          </a:xfrm>
          <a:prstGeom prst="rect">
            <a:avLst/>
          </a:prstGeom>
          <a:noFill/>
        </p:spPr>
        <p:txBody>
          <a:bodyPr wrap="square" rtlCol="0">
            <a:spAutoFit/>
          </a:bodyPr>
          <a:lstStyle/>
          <a:p>
            <a:r>
              <a:rPr lang="en-IN" sz="1800" b="1" dirty="0"/>
              <a:t>Project Guide:</a:t>
            </a:r>
            <a:r>
              <a:rPr lang="en-IN" sz="1800" dirty="0"/>
              <a:t> Dr. Sathyabhama A </a:t>
            </a:r>
          </a:p>
        </p:txBody>
      </p:sp>
      <p:sp>
        <p:nvSpPr>
          <p:cNvPr id="5" name="TextBox 4">
            <a:extLst>
              <a:ext uri="{FF2B5EF4-FFF2-40B4-BE49-F238E27FC236}">
                <a16:creationId xmlns:a16="http://schemas.microsoft.com/office/drawing/2014/main" id="{FF200449-6EF0-996C-0121-ABAA960D48C8}"/>
              </a:ext>
            </a:extLst>
          </p:cNvPr>
          <p:cNvSpPr txBox="1"/>
          <p:nvPr/>
        </p:nvSpPr>
        <p:spPr>
          <a:xfrm>
            <a:off x="4210044" y="5081920"/>
            <a:ext cx="3771900" cy="1477328"/>
          </a:xfrm>
          <a:prstGeom prst="rect">
            <a:avLst/>
          </a:prstGeom>
          <a:noFill/>
        </p:spPr>
        <p:txBody>
          <a:bodyPr wrap="square" rtlCol="0">
            <a:spAutoFit/>
          </a:bodyPr>
          <a:lstStyle/>
          <a:p>
            <a:pPr algn="ctr"/>
            <a:r>
              <a:rPr lang="en-IN" sz="1800" b="1" dirty="0"/>
              <a:t>Group Member:</a:t>
            </a:r>
          </a:p>
          <a:p>
            <a:pPr algn="ctr"/>
            <a:r>
              <a:rPr lang="en-IN" sz="1800" dirty="0"/>
              <a:t>Pranav Bhosale 221ME211</a:t>
            </a:r>
          </a:p>
          <a:p>
            <a:pPr algn="ctr"/>
            <a:r>
              <a:rPr lang="en-IN" sz="1800" dirty="0"/>
              <a:t>Devesh Bramhne 221ME114</a:t>
            </a:r>
          </a:p>
          <a:p>
            <a:pPr algn="ctr"/>
            <a:r>
              <a:rPr lang="en-IN" sz="1800" dirty="0"/>
              <a:t>Vaibhav Kedar 221Me325</a:t>
            </a:r>
          </a:p>
          <a:p>
            <a:pPr algn="ctr"/>
            <a:r>
              <a:rPr lang="en-IN" sz="1800" dirty="0"/>
              <a:t>Shreyas Nageshwar 221ME349</a:t>
            </a:r>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rotWithShape="1">
          <a:blip r:embed="rId4">
            <a:alphaModFix/>
          </a:blip>
          <a:srcRect/>
          <a:stretch/>
        </p:blipFill>
        <p:spPr>
          <a:xfrm>
            <a:off x="327329" y="870418"/>
            <a:ext cx="11537342" cy="5303769"/>
          </a:xfrm>
          <a:prstGeom prst="rect">
            <a:avLst/>
          </a:prstGeom>
          <a:noFill/>
          <a:ln>
            <a:noFill/>
          </a:ln>
        </p:spPr>
      </p:pic>
      <p:sp>
        <p:nvSpPr>
          <p:cNvPr id="150" name="Google Shape;150;p23"/>
          <p:cNvSpPr txBox="1"/>
          <p:nvPr/>
        </p:nvSpPr>
        <p:spPr>
          <a:xfrm>
            <a:off x="349856" y="329979"/>
            <a:ext cx="735723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Blade Designs of the Savonius Wind turbine year by year</a:t>
            </a:r>
            <a:endParaRPr dirty="0"/>
          </a:p>
        </p:txBody>
      </p:sp>
      <p:sp>
        <p:nvSpPr>
          <p:cNvPr id="2" name="TextBox 1">
            <a:extLst>
              <a:ext uri="{FF2B5EF4-FFF2-40B4-BE49-F238E27FC236}">
                <a16:creationId xmlns:a16="http://schemas.microsoft.com/office/drawing/2014/main" id="{D35A0B0D-8060-D0B5-CC97-25DCFE6495B3}"/>
              </a:ext>
            </a:extLst>
          </p:cNvPr>
          <p:cNvSpPr txBox="1"/>
          <p:nvPr/>
        </p:nvSpPr>
        <p:spPr>
          <a:xfrm>
            <a:off x="6096000" y="6374132"/>
            <a:ext cx="6107596" cy="523220"/>
          </a:xfrm>
          <a:prstGeom prst="rect">
            <a:avLst/>
          </a:prstGeom>
          <a:noFill/>
        </p:spPr>
        <p:txBody>
          <a:bodyPr wrap="square" rtlCol="0">
            <a:spAutoFit/>
          </a:bodyPr>
          <a:lstStyle/>
          <a:p>
            <a:r>
              <a:rPr lang="en-IN" dirty="0">
                <a:hlinkClick r:id="rId5"/>
              </a:rPr>
              <a:t>https://ars.els-cdn.com/content/image/1-s2.0-S1364032122004324-gr2.jpg</a:t>
            </a:r>
            <a:endParaRPr lang="en-IN" dirty="0"/>
          </a:p>
          <a:p>
            <a:endParaRPr lang="en-IN" dirty="0"/>
          </a:p>
        </p:txBody>
      </p:sp>
    </p:spTree>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295523" y="0"/>
            <a:ext cx="11600953" cy="67710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Recent Trends in Blade Design:</a:t>
            </a:r>
            <a:endParaRPr sz="1200"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Aerodynamic, material science, manufacturing technologies, smart system integration are the main areas where we can make modification to design more efficient blade for turbine. </a:t>
            </a:r>
            <a:endParaRPr sz="1200"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Aerodynamic Optimization: </a:t>
            </a:r>
            <a:r>
              <a:rPr lang="en-IN" sz="1800" dirty="0">
                <a:solidFill>
                  <a:schemeClr val="dk1"/>
                </a:solidFill>
                <a:latin typeface="Calibri"/>
                <a:ea typeface="Calibri"/>
                <a:cs typeface="Calibri"/>
                <a:sym typeface="Calibri"/>
              </a:rPr>
              <a:t>We can optimizing the blade shape, curvature, and orientation to improve the capture and conversion of wind energy.</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3D Printing Technology: </a:t>
            </a:r>
            <a:r>
              <a:rPr lang="en-IN" sz="1800" dirty="0">
                <a:solidFill>
                  <a:schemeClr val="dk1"/>
                </a:solidFill>
                <a:latin typeface="Calibri"/>
                <a:ea typeface="Calibri"/>
                <a:cs typeface="Calibri"/>
                <a:sym typeface="Calibri"/>
              </a:rPr>
              <a:t>We can customize the design of the blade for specific wind conditions to increase the efficiency.</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Composite Material: </a:t>
            </a:r>
            <a:r>
              <a:rPr lang="en-IN" sz="1800" dirty="0">
                <a:solidFill>
                  <a:schemeClr val="dk1"/>
                </a:solidFill>
                <a:latin typeface="Calibri"/>
                <a:ea typeface="Calibri"/>
                <a:cs typeface="Calibri"/>
                <a:sym typeface="Calibri"/>
              </a:rPr>
              <a:t>We can shift towards using lightweight and durable composite materials for Savonius turbine blades. Composite materials offer advantages such as high strength-to-weight ratio, corrosion resistance, and flexibility in design, allowing for more efficient and durable blades. Composite materials like carbon fibre composite, advanced polymer, hybrid materials.</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Smart Blade Technology: </a:t>
            </a:r>
            <a:r>
              <a:rPr lang="en-IN" sz="1800" dirty="0">
                <a:solidFill>
                  <a:schemeClr val="dk1"/>
                </a:solidFill>
                <a:latin typeface="Calibri"/>
                <a:ea typeface="Calibri"/>
                <a:cs typeface="Calibri"/>
                <a:sym typeface="Calibri"/>
              </a:rPr>
              <a:t>We can add sensors within the blade to detect the wind direction itself and can get oriented itself accordingly. We can also add control systems.</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Segmented Blade Configuration: </a:t>
            </a:r>
            <a:r>
              <a:rPr lang="en-IN" sz="1800" dirty="0">
                <a:solidFill>
                  <a:schemeClr val="dk1"/>
                </a:solidFill>
                <a:latin typeface="Calibri"/>
                <a:ea typeface="Calibri"/>
                <a:cs typeface="Calibri"/>
                <a:sym typeface="Calibri"/>
              </a:rPr>
              <a:t>This can help us in easier transportation, assembly and maintenance of turbine. Segmented bodies give flexibility in the blade length adjustment, and allow for quick replacement of damage sections, reducing downtime and cost of maintenance. </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Integration of Additive Manufacturing: </a:t>
            </a:r>
            <a:r>
              <a:rPr lang="en-IN" sz="1800" dirty="0">
                <a:solidFill>
                  <a:schemeClr val="dk1"/>
                </a:solidFill>
                <a:latin typeface="Calibri"/>
                <a:ea typeface="Calibri"/>
                <a:cs typeface="Calibri"/>
                <a:sym typeface="Calibri"/>
              </a:rPr>
              <a:t>We can use Laser Sintering to manufacture blades. Laser Sintering is a type of 3D printing in which powder is fuse into solid by using laser thermal energy. </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Elliptical Blades: </a:t>
            </a:r>
            <a:r>
              <a:rPr lang="en-IN" sz="1800" dirty="0">
                <a:solidFill>
                  <a:schemeClr val="dk1"/>
                </a:solidFill>
                <a:latin typeface="Calibri"/>
                <a:ea typeface="Calibri"/>
                <a:cs typeface="Calibri"/>
                <a:sym typeface="Calibri"/>
              </a:rPr>
              <a:t>The blades have been changed from cylindrical to elliptical to improve aerodynamic efficiency.</a:t>
            </a:r>
            <a:endParaRPr sz="1200" dirty="0"/>
          </a:p>
          <a:p>
            <a:pPr marL="342900" marR="0" lvl="0" indent="-342900" algn="l" rtl="0">
              <a:spcBef>
                <a:spcPts val="0"/>
              </a:spcBef>
              <a:spcAft>
                <a:spcPts val="0"/>
              </a:spcAft>
              <a:buClr>
                <a:schemeClr val="dk1"/>
              </a:buClr>
              <a:buSzPts val="2000"/>
              <a:buFont typeface="Calibri"/>
              <a:buAutoNum type="arabicParenR"/>
            </a:pPr>
            <a:r>
              <a:rPr lang="en-IN" sz="1800" b="1" dirty="0">
                <a:solidFill>
                  <a:schemeClr val="dk1"/>
                </a:solidFill>
                <a:latin typeface="Calibri"/>
                <a:ea typeface="Calibri"/>
                <a:cs typeface="Calibri"/>
                <a:sym typeface="Calibri"/>
              </a:rPr>
              <a:t>Helical Model: </a:t>
            </a:r>
            <a:r>
              <a:rPr lang="en-IN" sz="1800" dirty="0">
                <a:solidFill>
                  <a:schemeClr val="dk1"/>
                </a:solidFill>
                <a:latin typeface="Calibri"/>
                <a:ea typeface="Calibri"/>
                <a:cs typeface="Calibri"/>
                <a:sym typeface="Calibri"/>
              </a:rPr>
              <a:t>The helical model has been modified to reduce wind resistance.</a:t>
            </a:r>
          </a:p>
          <a:p>
            <a:pPr marL="342900" marR="0" lvl="0" indent="-342900" algn="l" rtl="0">
              <a:spcBef>
                <a:spcPts val="0"/>
              </a:spcBef>
              <a:spcAft>
                <a:spcPts val="0"/>
              </a:spcAft>
              <a:buClr>
                <a:schemeClr val="dk1"/>
              </a:buClr>
              <a:buSzPts val="2000"/>
              <a:buFont typeface="Calibri"/>
              <a:buAutoNum type="arabicParenR"/>
            </a:pPr>
            <a:endParaRPr lang="en-IN"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2000"/>
            </a:pPr>
            <a:r>
              <a:rPr lang="en-IN" sz="1800" dirty="0">
                <a:solidFill>
                  <a:schemeClr val="dk1"/>
                </a:solidFill>
                <a:latin typeface="Calibri"/>
                <a:ea typeface="Calibri"/>
                <a:cs typeface="Calibri"/>
                <a:sym typeface="Calibri"/>
              </a:rPr>
              <a:t> We can use above mentioned technologies to optimize the blade design and increase the efficiency of the all type of turbine including HAWT and VAWT.</a:t>
            </a:r>
            <a:endParaRPr sz="1800" dirty="0">
              <a:solidFill>
                <a:schemeClr val="dk1"/>
              </a:solidFill>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81662" y="155050"/>
            <a:ext cx="11505537" cy="66171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Some methods to optimize the SWT-</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a:ea typeface="Calibri"/>
                <a:cs typeface="Calibri"/>
                <a:sym typeface="Calibri"/>
              </a:rPr>
              <a:t>Airfoil Based SWT-  </a:t>
            </a:r>
            <a:r>
              <a:rPr lang="en-IN" sz="2000" dirty="0">
                <a:solidFill>
                  <a:schemeClr val="dk1"/>
                </a:solidFill>
                <a:latin typeface="Calibri"/>
                <a:ea typeface="Calibri"/>
                <a:cs typeface="Calibri"/>
                <a:sym typeface="Calibri"/>
              </a:rPr>
              <a:t>A new airfoil-based SWT with a high Cp was developed. They observed a 27% increase in Cp for an optimum airfoil-based SWT.</a:t>
            </a:r>
            <a:endParaRPr dirty="0"/>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err="1">
                <a:solidFill>
                  <a:schemeClr val="dk1"/>
                </a:solidFill>
                <a:latin typeface="Calibri"/>
                <a:ea typeface="Calibri"/>
                <a:cs typeface="Calibri"/>
                <a:sym typeface="Calibri"/>
              </a:rPr>
              <a:t>Scooplet</a:t>
            </a:r>
            <a:r>
              <a:rPr lang="en-IN" sz="2000" b="1" dirty="0">
                <a:solidFill>
                  <a:schemeClr val="dk1"/>
                </a:solidFill>
                <a:latin typeface="Calibri"/>
                <a:ea typeface="Calibri"/>
                <a:cs typeface="Calibri"/>
                <a:sym typeface="Calibri"/>
              </a:rPr>
              <a:t>-</a:t>
            </a:r>
            <a:r>
              <a:rPr lang="en-IN" sz="2000" dirty="0">
                <a:solidFill>
                  <a:schemeClr val="dk1"/>
                </a:solidFill>
                <a:latin typeface="Calibri"/>
                <a:ea typeface="Calibri"/>
                <a:cs typeface="Calibri"/>
                <a:sym typeface="Calibri"/>
              </a:rPr>
              <a:t> It showed a 39% increase in the maximum Cp for the suggested </a:t>
            </a:r>
            <a:r>
              <a:rPr lang="en-IN" sz="2000" dirty="0" err="1">
                <a:solidFill>
                  <a:schemeClr val="dk1"/>
                </a:solidFill>
                <a:latin typeface="Calibri"/>
                <a:ea typeface="Calibri"/>
                <a:cs typeface="Calibri"/>
                <a:sym typeface="Calibri"/>
              </a:rPr>
              <a:t>scooplet</a:t>
            </a:r>
            <a:r>
              <a:rPr lang="en-IN" sz="2000" dirty="0">
                <a:solidFill>
                  <a:schemeClr val="dk1"/>
                </a:solidFill>
                <a:latin typeface="Calibri"/>
                <a:ea typeface="Calibri"/>
                <a:cs typeface="Calibri"/>
                <a:sym typeface="Calibri"/>
              </a:rPr>
              <a:t>-based design compared to the standard design.</a:t>
            </a:r>
            <a:endParaRPr dirty="0"/>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a:ea typeface="Calibri"/>
                <a:cs typeface="Calibri"/>
                <a:sym typeface="Calibri"/>
              </a:rPr>
              <a:t>Omni-Directional Guide Vane(ODGV)- </a:t>
            </a:r>
            <a:r>
              <a:rPr lang="en-IN" sz="2000" dirty="0">
                <a:solidFill>
                  <a:schemeClr val="dk1"/>
                </a:solidFill>
                <a:latin typeface="Calibri"/>
                <a:ea typeface="Calibri"/>
                <a:cs typeface="Calibri"/>
                <a:sym typeface="Calibri"/>
              </a:rPr>
              <a:t>Suitable for all directional wind flow.</a:t>
            </a:r>
            <a:endParaRPr dirty="0"/>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a:ea typeface="Calibri"/>
                <a:cs typeface="Calibri"/>
                <a:sym typeface="Calibri"/>
              </a:rPr>
              <a:t>Deflected Plate- </a:t>
            </a:r>
            <a:r>
              <a:rPr lang="en-IN" sz="2000" dirty="0">
                <a:solidFill>
                  <a:schemeClr val="dk1"/>
                </a:solidFill>
                <a:latin typeface="Calibri"/>
                <a:ea typeface="Calibri"/>
                <a:cs typeface="Calibri"/>
                <a:sym typeface="Calibri"/>
              </a:rPr>
              <a:t>The efficiency increased by up to 30% by using deflected plate. </a:t>
            </a:r>
            <a:endParaRPr dirty="0"/>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a:ea typeface="Calibri"/>
                <a:cs typeface="Calibri"/>
                <a:sym typeface="Calibri"/>
              </a:rPr>
              <a:t>Slotted Blade- </a:t>
            </a:r>
            <a:r>
              <a:rPr lang="en-IN" sz="2000" dirty="0">
                <a:solidFill>
                  <a:schemeClr val="dk1"/>
                </a:solidFill>
                <a:latin typeface="Calibri"/>
                <a:ea typeface="Calibri"/>
                <a:cs typeface="Calibri"/>
                <a:sym typeface="Calibri"/>
              </a:rPr>
              <a:t>The Cp value obtained using this slotted blade is 14.4% higher than that obtained using the conventional setup.</a:t>
            </a:r>
            <a:endParaRPr dirty="0"/>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a:ea typeface="Calibri"/>
                <a:cs typeface="Calibri"/>
                <a:sym typeface="Calibri"/>
              </a:rPr>
              <a:t>Multiple Layer- </a:t>
            </a:r>
            <a:r>
              <a:rPr lang="en-IN" sz="2000" dirty="0">
                <a:solidFill>
                  <a:schemeClr val="dk1"/>
                </a:solidFill>
                <a:latin typeface="Calibri"/>
                <a:ea typeface="Calibri"/>
                <a:cs typeface="Calibri"/>
                <a:sym typeface="Calibri"/>
              </a:rPr>
              <a:t>The Cp value obtained using multiple layer is 17.6% higher than that obtained using conventional setup.</a:t>
            </a:r>
            <a:endParaRPr dirty="0"/>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b="1" dirty="0">
                <a:solidFill>
                  <a:schemeClr val="dk1"/>
                </a:solidFill>
                <a:latin typeface="Calibri"/>
                <a:ea typeface="Calibri"/>
                <a:cs typeface="Calibri"/>
                <a:sym typeface="Calibri"/>
              </a:rPr>
              <a:t>Use of AI to Optimize the blade design:</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p:nvPr/>
        </p:nvSpPr>
        <p:spPr>
          <a:xfrm>
            <a:off x="2193898" y="5007399"/>
            <a:ext cx="851054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(a)ODGV Model    (b)Deflector Plate   (C)Radial Wind Turbine</a:t>
            </a:r>
          </a:p>
          <a:p>
            <a:r>
              <a:rPr lang="en-IN" sz="1800" dirty="0">
                <a:solidFill>
                  <a:schemeClr val="dk1"/>
                </a:solidFill>
                <a:latin typeface="Calibri"/>
                <a:ea typeface="Calibri"/>
                <a:cs typeface="Calibri"/>
                <a:sym typeface="Calibri"/>
              </a:rPr>
              <a:t>(</a:t>
            </a:r>
            <a:r>
              <a:rPr lang="en-IN" sz="1800" dirty="0">
                <a:hlinkClick r:id="rId4"/>
              </a:rPr>
              <a:t>https://www.sciencedirect.com/science/article/pii/S1364032122004324#sec1</a:t>
            </a:r>
            <a:r>
              <a:rPr lang="en-IN" sz="1800" dirty="0"/>
              <a:t>)</a:t>
            </a:r>
          </a:p>
        </p:txBody>
      </p:sp>
      <p:pic>
        <p:nvPicPr>
          <p:cNvPr id="166" name="Google Shape;166;p26"/>
          <p:cNvPicPr preferRelativeResize="0"/>
          <p:nvPr/>
        </p:nvPicPr>
        <p:blipFill rotWithShape="1">
          <a:blip r:embed="rId5">
            <a:alphaModFix/>
          </a:blip>
          <a:srcRect/>
          <a:stretch/>
        </p:blipFill>
        <p:spPr>
          <a:xfrm>
            <a:off x="1859030" y="651603"/>
            <a:ext cx="8593199" cy="3614986"/>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306159" y="155122"/>
            <a:ext cx="11605533" cy="51398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Optimization Using AI:</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 AI-based optimization technique requires simply a set of available turbine data that can be fitted with a machine learning or neural network model to estimate the possible output from the SWT.</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With few lines of code, this approach can assess a vast number of design factors. </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In very short time, the optimizer and AI-based prediction model can check hundreds of combinations.</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Hence, the optimization process requires less cost, minimum pieces of infrastructure, and a very short amount of time.</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And hence optimization becomes easy.</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On the other hand, optimization using traditional techniques requires lot of efforts and much more time.</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Traditional techniques include, creation of SWT model form given data and this model is tested using simulation model and calculate the value of Cp using a corresponding formula. </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Computational analysis of each and every part of SWT and then checking for all optimum design of the SWT requires lot if time, money and efforts.</a:t>
            </a:r>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Therefore, optimization using AI is now becoming a future, as it requires less cost, time, efforts and gives best design.</a:t>
            </a:r>
            <a:endParaRPr sz="2000">
              <a:solidFill>
                <a:schemeClr val="dk1"/>
              </a:solidFill>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7" descr="Fig. 4"/>
          <p:cNvPicPr preferRelativeResize="0"/>
          <p:nvPr/>
        </p:nvPicPr>
        <p:blipFill rotWithShape="1">
          <a:blip r:embed="rId4">
            <a:alphaModFix/>
          </a:blip>
          <a:srcRect/>
          <a:stretch/>
        </p:blipFill>
        <p:spPr>
          <a:xfrm>
            <a:off x="1164619" y="677680"/>
            <a:ext cx="6702118" cy="5105075"/>
          </a:xfrm>
          <a:prstGeom prst="rect">
            <a:avLst/>
          </a:prstGeom>
          <a:noFill/>
          <a:ln>
            <a:noFill/>
          </a:ln>
        </p:spPr>
      </p:pic>
      <p:sp>
        <p:nvSpPr>
          <p:cNvPr id="172" name="Google Shape;172;p27"/>
          <p:cNvSpPr txBox="1"/>
          <p:nvPr/>
        </p:nvSpPr>
        <p:spPr>
          <a:xfrm>
            <a:off x="183731" y="144969"/>
            <a:ext cx="1057679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 Use of AI to optimize the blade design and hence to increase the efficiency of the turbine</a:t>
            </a:r>
            <a:endParaRPr/>
          </a:p>
        </p:txBody>
      </p:sp>
      <p:sp>
        <p:nvSpPr>
          <p:cNvPr id="7" name="TextBox 6">
            <a:extLst>
              <a:ext uri="{FF2B5EF4-FFF2-40B4-BE49-F238E27FC236}">
                <a16:creationId xmlns:a16="http://schemas.microsoft.com/office/drawing/2014/main" id="{CC589D48-682D-2FCC-B932-3FC7680B62A4}"/>
              </a:ext>
            </a:extLst>
          </p:cNvPr>
          <p:cNvSpPr txBox="1"/>
          <p:nvPr/>
        </p:nvSpPr>
        <p:spPr>
          <a:xfrm>
            <a:off x="8140148" y="2922440"/>
            <a:ext cx="3687418" cy="738664"/>
          </a:xfrm>
          <a:prstGeom prst="rect">
            <a:avLst/>
          </a:prstGeom>
          <a:noFill/>
        </p:spPr>
        <p:txBody>
          <a:bodyPr wrap="square" rtlCol="0">
            <a:spAutoFit/>
          </a:bodyPr>
          <a:lstStyle/>
          <a:p>
            <a:r>
              <a:rPr lang="en-IN" dirty="0"/>
              <a:t>Fig. Use of AI to optimize the blade design </a:t>
            </a:r>
          </a:p>
          <a:p>
            <a:r>
              <a:rPr lang="en-IN" dirty="0"/>
              <a:t>(</a:t>
            </a:r>
            <a:r>
              <a:rPr lang="en-IN" dirty="0">
                <a:hlinkClick r:id="rId5"/>
              </a:rPr>
              <a:t>https://www.sciencedirect.com/science/article/pii/S1364032122004324#sec1</a:t>
            </a:r>
            <a:r>
              <a:rPr lang="en-IN" dirty="0"/>
              <a:t>)</a:t>
            </a:r>
          </a:p>
        </p:txBody>
      </p:sp>
    </p:spTree>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CEDAC-2DE9-5C19-190E-4EA14F399064}"/>
              </a:ext>
            </a:extLst>
          </p:cNvPr>
          <p:cNvSpPr txBox="1"/>
          <p:nvPr/>
        </p:nvSpPr>
        <p:spPr>
          <a:xfrm>
            <a:off x="551619" y="278296"/>
            <a:ext cx="11236189" cy="3170099"/>
          </a:xfrm>
          <a:prstGeom prst="rect">
            <a:avLst/>
          </a:prstGeom>
          <a:noFill/>
        </p:spPr>
        <p:txBody>
          <a:bodyPr wrap="square" rtlCol="0">
            <a:spAutoFit/>
          </a:bodyPr>
          <a:lstStyle/>
          <a:p>
            <a:r>
              <a:rPr lang="en-IN" sz="2000" b="1" u="sng" dirty="0"/>
              <a:t>Objectives of the Project:</a:t>
            </a:r>
          </a:p>
          <a:p>
            <a:endParaRPr lang="en-IN" sz="2000" b="1" u="sng" dirty="0"/>
          </a:p>
          <a:p>
            <a:endParaRPr lang="en-IN" sz="2000" b="1" u="sng" dirty="0"/>
          </a:p>
          <a:p>
            <a:pPr marL="457200" indent="-457200">
              <a:buFont typeface="+mj-lt"/>
              <a:buAutoNum type="arabicPeriod"/>
            </a:pPr>
            <a:r>
              <a:rPr lang="en-IN" sz="2000" dirty="0"/>
              <a:t>Increase the efficiency of the SWT using modern technologies, performing simulations, analysis on the model of SWT.</a:t>
            </a:r>
          </a:p>
          <a:p>
            <a:pPr marL="457200" indent="-457200">
              <a:buFont typeface="+mj-lt"/>
              <a:buAutoNum type="arabicPeriod"/>
            </a:pPr>
            <a:r>
              <a:rPr lang="en-IN" sz="2000" dirty="0"/>
              <a:t>Optimize the blade design to get more efficient SWT model by performing simulations.</a:t>
            </a:r>
          </a:p>
          <a:p>
            <a:pPr marL="457200" indent="-457200">
              <a:buFont typeface="+mj-lt"/>
              <a:buAutoNum type="arabicPeriod"/>
            </a:pPr>
            <a:r>
              <a:rPr lang="en-IN" sz="2000" dirty="0"/>
              <a:t>Thinking on a composite material for the blade with good mechanical properties and lightweight also corrosion resistance, suitable for various conditions.</a:t>
            </a:r>
          </a:p>
          <a:p>
            <a:pPr marL="457200" indent="-457200">
              <a:buFont typeface="+mj-lt"/>
              <a:buAutoNum type="arabicPeriod"/>
            </a:pPr>
            <a:r>
              <a:rPr lang="en-IN" sz="2000" dirty="0"/>
              <a:t> Also if possible try to use smart blade technology, omni-directional guide vane, AI optimization. </a:t>
            </a:r>
          </a:p>
        </p:txBody>
      </p:sp>
    </p:spTree>
    <p:extLst>
      <p:ext uri="{BB962C8B-B14F-4D97-AF65-F5344CB8AC3E}">
        <p14:creationId xmlns:p14="http://schemas.microsoft.com/office/powerpoint/2010/main" val="417091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EEF90-FFED-3108-39C2-4CA1E20FD5E6}"/>
              </a:ext>
            </a:extLst>
          </p:cNvPr>
          <p:cNvSpPr txBox="1"/>
          <p:nvPr/>
        </p:nvSpPr>
        <p:spPr>
          <a:xfrm>
            <a:off x="667909" y="489005"/>
            <a:ext cx="10901239" cy="2923877"/>
          </a:xfrm>
          <a:prstGeom prst="rect">
            <a:avLst/>
          </a:prstGeom>
          <a:noFill/>
        </p:spPr>
        <p:txBody>
          <a:bodyPr wrap="square" rtlCol="0">
            <a:spAutoFit/>
          </a:bodyPr>
          <a:lstStyle/>
          <a:p>
            <a:r>
              <a:rPr lang="en-IN" sz="1600" b="1" dirty="0"/>
              <a:t>References:</a:t>
            </a:r>
          </a:p>
          <a:p>
            <a:endParaRPr lang="en-IN" dirty="0"/>
          </a:p>
          <a:p>
            <a:r>
              <a:rPr lang="en-US" dirty="0"/>
              <a:t>1)  Towards next generation Savonius wind turbine: Artificial intelligence in blade design trends and framework</a:t>
            </a:r>
          </a:p>
          <a:p>
            <a:r>
              <a:rPr lang="en-US" dirty="0"/>
              <a:t>              </a:t>
            </a:r>
            <a:r>
              <a:rPr lang="en-US" dirty="0">
                <a:hlinkClick r:id="rId2"/>
              </a:rPr>
              <a:t>https://www.sciencedirect.com/science/article/pii/S1364032122004324#bib1</a:t>
            </a:r>
            <a:r>
              <a:rPr lang="en-US" dirty="0"/>
              <a:t> </a:t>
            </a:r>
            <a:endParaRPr lang="en-IN" dirty="0"/>
          </a:p>
          <a:p>
            <a:endParaRPr lang="en-IN" dirty="0"/>
          </a:p>
          <a:p>
            <a:r>
              <a:rPr lang="en-IN" dirty="0"/>
              <a:t>2) Wind turbine</a:t>
            </a:r>
          </a:p>
          <a:p>
            <a:r>
              <a:rPr lang="en-IN" dirty="0"/>
              <a:t>              </a:t>
            </a:r>
            <a:r>
              <a:rPr lang="en-IN" dirty="0">
                <a:hlinkClick r:id="rId3"/>
              </a:rPr>
              <a:t>https://en.wikipedia.org/wiki/Wind_turbine</a:t>
            </a:r>
            <a:r>
              <a:rPr lang="en-IN" dirty="0"/>
              <a:t> </a:t>
            </a:r>
          </a:p>
          <a:p>
            <a:endParaRPr lang="en-IN" dirty="0"/>
          </a:p>
          <a:p>
            <a:r>
              <a:rPr lang="en-IN" dirty="0"/>
              <a:t>3) Video-  Vertical Axis Wind Turbine Aerodynamics and Design </a:t>
            </a:r>
          </a:p>
          <a:p>
            <a:r>
              <a:rPr lang="en-IN" dirty="0"/>
              <a:t>               </a:t>
            </a:r>
            <a:r>
              <a:rPr lang="en-IN" dirty="0">
                <a:hlinkClick r:id="rId4"/>
              </a:rPr>
              <a:t>https://youtu.be/ldt405jIR0E?si=IQ-abx_BYVOAuqGJ</a:t>
            </a:r>
            <a:r>
              <a:rPr lang="en-IN" dirty="0"/>
              <a:t> </a:t>
            </a:r>
          </a:p>
          <a:p>
            <a:endParaRPr lang="en-IN" dirty="0"/>
          </a:p>
          <a:p>
            <a:r>
              <a:rPr lang="en-IN" dirty="0"/>
              <a:t>4) Video- Comparison of efficiency of various wind turbines Savonius, Darrieus, HAWT 	 </a:t>
            </a:r>
          </a:p>
          <a:p>
            <a:r>
              <a:rPr lang="en-IN" dirty="0"/>
              <a:t>         </a:t>
            </a:r>
            <a:r>
              <a:rPr lang="en-IN" dirty="0">
                <a:hlinkClick r:id="rId5"/>
              </a:rPr>
              <a:t>https://youtu.be/JUGKoUUzimU?si=bmnRPwK9KjAOY1vo</a:t>
            </a:r>
            <a:r>
              <a:rPr lang="en-IN" dirty="0"/>
              <a:t> </a:t>
            </a:r>
          </a:p>
        </p:txBody>
      </p:sp>
    </p:spTree>
    <p:extLst>
      <p:ext uri="{BB962C8B-B14F-4D97-AF65-F5344CB8AC3E}">
        <p14:creationId xmlns:p14="http://schemas.microsoft.com/office/powerpoint/2010/main" val="308491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p:nvPr/>
        </p:nvSpPr>
        <p:spPr>
          <a:xfrm>
            <a:off x="84481" y="130628"/>
            <a:ext cx="11775882" cy="69864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Wind Turbine</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A wind turbine is a device that converts the kinetic energy of wind into electrical energy. Wind turbines use blades that collect the wind's kinetic energy, which creates lift and causes the blades to turn. The blades are connected to a drive shaft that turns an electric generator, which produces electricity.</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There are 2 types of wind turbines:</a:t>
            </a:r>
            <a:endParaRPr dirty="0"/>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1) Horizontal Axis Wind Turbine(HAWT)- </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a:t>
            </a:r>
            <a:r>
              <a:rPr lang="en-IN" sz="2000" dirty="0" err="1">
                <a:solidFill>
                  <a:schemeClr val="dk1"/>
                </a:solidFill>
                <a:latin typeface="Calibri"/>
                <a:ea typeface="Calibri"/>
                <a:cs typeface="Calibri"/>
                <a:sym typeface="Calibri"/>
              </a:rPr>
              <a:t>i</a:t>
            </a:r>
            <a:r>
              <a:rPr lang="en-IN" sz="2000" dirty="0">
                <a:solidFill>
                  <a:schemeClr val="dk1"/>
                </a:solidFill>
                <a:latin typeface="Calibri"/>
                <a:ea typeface="Calibri"/>
                <a:cs typeface="Calibri"/>
                <a:sym typeface="Calibri"/>
              </a:rPr>
              <a:t>) In it the axis of rotation of blade of the turbine is parallel to the direction of the wind.</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ii)This is most commonly use wind turbine to produce electricity.</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iii) It produce electricity in the large scale and thus have large efficiency.</a:t>
            </a:r>
            <a:endParaRPr dirty="0"/>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2) Vertical Axis Wind Turbine(VAWT)-</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a:t>
            </a:r>
            <a:r>
              <a:rPr lang="en-IN" sz="2000" dirty="0" err="1">
                <a:solidFill>
                  <a:schemeClr val="dk1"/>
                </a:solidFill>
                <a:latin typeface="Calibri"/>
                <a:ea typeface="Calibri"/>
                <a:cs typeface="Calibri"/>
                <a:sym typeface="Calibri"/>
              </a:rPr>
              <a:t>i</a:t>
            </a:r>
            <a:r>
              <a:rPr lang="en-IN" sz="2000" dirty="0">
                <a:solidFill>
                  <a:schemeClr val="dk1"/>
                </a:solidFill>
                <a:latin typeface="Calibri"/>
                <a:ea typeface="Calibri"/>
                <a:cs typeface="Calibri"/>
                <a:sym typeface="Calibri"/>
              </a:rPr>
              <a:t>) In it the axis of rotation of blade of the turbine is perpendicular to the direction of the wind.</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ii) This wind turbine is used for small scale production of the electricity like for one house.</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iii) VAWT’s are not that much efficiency of that HAWT, but still there are some advantages over HAWT.</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Furter there are 2 types of the VAWT:</a:t>
            </a:r>
            <a:endParaRPr dirty="0"/>
          </a:p>
          <a:p>
            <a:pPr marL="342900" marR="0" lvl="0" indent="-342900" algn="l" rtl="0">
              <a:spcBef>
                <a:spcPts val="0"/>
              </a:spcBef>
              <a:spcAft>
                <a:spcPts val="0"/>
              </a:spcAft>
              <a:buClr>
                <a:schemeClr val="dk1"/>
              </a:buClr>
              <a:buSzPts val="2000"/>
              <a:buFont typeface="Calibri"/>
              <a:buAutoNum type="arabicParenR"/>
            </a:pPr>
            <a:r>
              <a:rPr lang="en-IN" sz="2000" b="1" dirty="0">
                <a:solidFill>
                  <a:schemeClr val="dk1"/>
                </a:solidFill>
                <a:latin typeface="Calibri"/>
                <a:ea typeface="Calibri"/>
                <a:cs typeface="Calibri"/>
                <a:sym typeface="Calibri"/>
              </a:rPr>
              <a:t>Drag Type- </a:t>
            </a:r>
            <a:r>
              <a:rPr lang="en-US" sz="2000" dirty="0">
                <a:solidFill>
                  <a:schemeClr val="dk1"/>
                </a:solidFill>
                <a:latin typeface="Calibri"/>
                <a:ea typeface="Calibri"/>
                <a:cs typeface="Calibri"/>
                <a:sym typeface="Calibri"/>
              </a:rPr>
              <a:t>Blades are moved due the </a:t>
            </a:r>
            <a:r>
              <a:rPr lang="en-IN" sz="2000" dirty="0">
                <a:solidFill>
                  <a:schemeClr val="dk1"/>
                </a:solidFill>
                <a:latin typeface="Calibri"/>
                <a:ea typeface="Calibri"/>
                <a:cs typeface="Calibri"/>
                <a:sym typeface="Calibri"/>
              </a:rPr>
              <a:t>drag force experienced by the blades due to the wind. Has simple structure and less efficient.  Eg.  Savonius  Wind Turbine</a:t>
            </a:r>
            <a:endParaRPr dirty="0"/>
          </a:p>
          <a:p>
            <a:pPr marL="342900" marR="0" lvl="0" indent="-342900" algn="l" rtl="0">
              <a:spcBef>
                <a:spcPts val="0"/>
              </a:spcBef>
              <a:spcAft>
                <a:spcPts val="0"/>
              </a:spcAft>
              <a:buClr>
                <a:schemeClr val="dk1"/>
              </a:buClr>
              <a:buSzPts val="2000"/>
              <a:buFont typeface="Calibri"/>
              <a:buAutoNum type="arabicParenR"/>
            </a:pPr>
            <a:r>
              <a:rPr lang="en-IN" sz="2000" b="1" dirty="0">
                <a:solidFill>
                  <a:schemeClr val="dk1"/>
                </a:solidFill>
                <a:latin typeface="Calibri"/>
                <a:ea typeface="Calibri"/>
                <a:cs typeface="Calibri"/>
                <a:sym typeface="Calibri"/>
              </a:rPr>
              <a:t>Lift Type- </a:t>
            </a:r>
            <a:r>
              <a:rPr lang="en-IN" sz="2000" dirty="0">
                <a:solidFill>
                  <a:schemeClr val="dk1"/>
                </a:solidFill>
                <a:latin typeface="Calibri"/>
                <a:ea typeface="Calibri"/>
                <a:cs typeface="Calibri"/>
                <a:sym typeface="Calibri"/>
              </a:rPr>
              <a:t>Blades are moved due the lifting force experienced  by the blades. Are more complex than drag type and also more efficient. Eg. Darrieus Wind Turbine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p:nvPr/>
        </p:nvSpPr>
        <p:spPr>
          <a:xfrm>
            <a:off x="247815" y="520739"/>
            <a:ext cx="11696369"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Advantages of VAWT over HAWT:</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Can be located at ground level/sea level.</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Simpler blade geometry.</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Lower blade tip speed, and thus less noise is created.</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Wind direction doesn’t matter, omni directional wind turbine.</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Automatic orientation of the blade direction towards the wind direction.</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Gearbox, generator can be placed at ground level.</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Easy maintenance.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Disadvantages:</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No self start, we have to start the rotation of the blade externally.</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Height is low and thus inefficient to utilize the wind at high attitude.</a:t>
            </a:r>
            <a:endParaRPr/>
          </a:p>
          <a:p>
            <a:pPr marL="342900" marR="0" lvl="0" indent="-342900" algn="l" rtl="0">
              <a:spcBef>
                <a:spcPts val="0"/>
              </a:spcBef>
              <a:spcAft>
                <a:spcPts val="0"/>
              </a:spcAft>
              <a:buClr>
                <a:schemeClr val="dk1"/>
              </a:buClr>
              <a:buSzPts val="2000"/>
              <a:buFont typeface="Calibri"/>
              <a:buAutoNum type="arabicParenR"/>
            </a:pPr>
            <a:r>
              <a:rPr lang="en-IN" sz="2000">
                <a:solidFill>
                  <a:schemeClr val="dk1"/>
                </a:solidFill>
                <a:latin typeface="Calibri"/>
                <a:ea typeface="Calibri"/>
                <a:cs typeface="Calibri"/>
                <a:sym typeface="Calibri"/>
              </a:rPr>
              <a:t>Due to the creation of the aerodynamic dead zone, efficiency the turbine decreases. </a:t>
            </a:r>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1" name="Google Shape;101;p16" descr="What are Vertical Axis Wind Turbines (VAWTs)?"/>
          <p:cNvPicPr preferRelativeResize="0"/>
          <p:nvPr/>
        </p:nvPicPr>
        <p:blipFill rotWithShape="1">
          <a:blip r:embed="rId4">
            <a:alphaModFix/>
          </a:blip>
          <a:srcRect/>
          <a:stretch/>
        </p:blipFill>
        <p:spPr>
          <a:xfrm>
            <a:off x="6734755" y="916389"/>
            <a:ext cx="5104737" cy="4349362"/>
          </a:xfrm>
          <a:prstGeom prst="rect">
            <a:avLst/>
          </a:prstGeom>
          <a:noFill/>
          <a:ln>
            <a:noFill/>
          </a:ln>
        </p:spPr>
      </p:pic>
      <p:sp>
        <p:nvSpPr>
          <p:cNvPr id="2" name="TextBox 1">
            <a:extLst>
              <a:ext uri="{FF2B5EF4-FFF2-40B4-BE49-F238E27FC236}">
                <a16:creationId xmlns:a16="http://schemas.microsoft.com/office/drawing/2014/main" id="{C4EC3C7F-89C9-860B-1A99-DB21FFAEA414}"/>
              </a:ext>
            </a:extLst>
          </p:cNvPr>
          <p:cNvSpPr txBox="1"/>
          <p:nvPr/>
        </p:nvSpPr>
        <p:spPr>
          <a:xfrm>
            <a:off x="1581563" y="5426764"/>
            <a:ext cx="3489464" cy="523220"/>
          </a:xfrm>
          <a:prstGeom prst="rect">
            <a:avLst/>
          </a:prstGeom>
          <a:noFill/>
        </p:spPr>
        <p:txBody>
          <a:bodyPr wrap="square" rtlCol="0">
            <a:spAutoFit/>
          </a:bodyPr>
          <a:lstStyle/>
          <a:p>
            <a:r>
              <a:rPr lang="en-IN" dirty="0"/>
              <a:t>Fig. Different parts of HAWT and VAWT</a:t>
            </a:r>
          </a:p>
          <a:p>
            <a:r>
              <a:rPr lang="en-IN" dirty="0"/>
              <a:t>(www.google )</a:t>
            </a:r>
          </a:p>
        </p:txBody>
      </p:sp>
      <p:sp>
        <p:nvSpPr>
          <p:cNvPr id="3" name="TextBox 2">
            <a:extLst>
              <a:ext uri="{FF2B5EF4-FFF2-40B4-BE49-F238E27FC236}">
                <a16:creationId xmlns:a16="http://schemas.microsoft.com/office/drawing/2014/main" id="{CCFC9FE5-F251-9561-CD46-4798EE051A9E}"/>
              </a:ext>
            </a:extLst>
          </p:cNvPr>
          <p:cNvSpPr txBox="1"/>
          <p:nvPr/>
        </p:nvSpPr>
        <p:spPr>
          <a:xfrm>
            <a:off x="8612254" y="5426765"/>
            <a:ext cx="2022613" cy="307777"/>
          </a:xfrm>
          <a:prstGeom prst="rect">
            <a:avLst/>
          </a:prstGeom>
          <a:noFill/>
        </p:spPr>
        <p:txBody>
          <a:bodyPr wrap="square" rtlCol="0">
            <a:spAutoFit/>
          </a:bodyPr>
          <a:lstStyle/>
          <a:p>
            <a:r>
              <a:rPr lang="en-IN" dirty="0"/>
              <a:t>Fig. HAWT and VAWT</a:t>
            </a:r>
          </a:p>
        </p:txBody>
      </p:sp>
      <p:sp>
        <p:nvSpPr>
          <p:cNvPr id="4" name="TextBox 3">
            <a:extLst>
              <a:ext uri="{FF2B5EF4-FFF2-40B4-BE49-F238E27FC236}">
                <a16:creationId xmlns:a16="http://schemas.microsoft.com/office/drawing/2014/main" id="{A8DFC85F-5311-4F7D-9980-67F896978DF9}"/>
              </a:ext>
            </a:extLst>
          </p:cNvPr>
          <p:cNvSpPr txBox="1"/>
          <p:nvPr/>
        </p:nvSpPr>
        <p:spPr>
          <a:xfrm>
            <a:off x="10488433" y="6457772"/>
            <a:ext cx="1703567" cy="307777"/>
          </a:xfrm>
          <a:prstGeom prst="rect">
            <a:avLst/>
          </a:prstGeom>
          <a:noFill/>
        </p:spPr>
        <p:txBody>
          <a:bodyPr wrap="square" rtlCol="0">
            <a:spAutoFit/>
          </a:bodyPr>
          <a:lstStyle/>
          <a:p>
            <a:r>
              <a:rPr lang="en-IN" dirty="0"/>
              <a:t>Source- Google</a:t>
            </a:r>
          </a:p>
        </p:txBody>
      </p:sp>
      <p:pic>
        <p:nvPicPr>
          <p:cNvPr id="1026" name="Picture 2">
            <a:extLst>
              <a:ext uri="{FF2B5EF4-FFF2-40B4-BE49-F238E27FC236}">
                <a16:creationId xmlns:a16="http://schemas.microsoft.com/office/drawing/2014/main" id="{DDF777B2-3E83-5873-A1A9-320AC4136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580" y="1013790"/>
            <a:ext cx="5645979" cy="4065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7"/>
          <p:cNvGraphicFramePr/>
          <p:nvPr/>
        </p:nvGraphicFramePr>
        <p:xfrm>
          <a:off x="1030136" y="560640"/>
          <a:ext cx="8127975" cy="2494340"/>
        </p:xfrm>
        <a:graphic>
          <a:graphicData uri="http://schemas.openxmlformats.org/drawingml/2006/table">
            <a:tbl>
              <a:tblPr firstRow="1" bandRow="1">
                <a:noFill/>
                <a:tableStyleId>{3B70D527-D573-4F5F-8132-BE487B3B67F3}</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IN" sz="1800" u="none" strike="noStrike" cap="none"/>
                        <a:t>Characteristics </a:t>
                      </a:r>
                      <a:endParaRPr/>
                    </a:p>
                  </a:txBody>
                  <a:tcPr marL="91450" marR="91450" marT="45725" marB="45725"/>
                </a:tc>
                <a:tc>
                  <a:txBody>
                    <a:bodyPr/>
                    <a:lstStyle/>
                    <a:p>
                      <a:pPr marL="0" marR="0" lvl="0" indent="0" algn="l" rtl="0">
                        <a:spcBef>
                          <a:spcPts val="0"/>
                        </a:spcBef>
                        <a:spcAft>
                          <a:spcPts val="0"/>
                        </a:spcAft>
                        <a:buNone/>
                      </a:pPr>
                      <a:r>
                        <a:rPr lang="en-IN" sz="1800" dirty="0"/>
                        <a:t>Darrieus Wind Turbine</a:t>
                      </a:r>
                      <a:endParaRPr dirty="0"/>
                    </a:p>
                  </a:txBody>
                  <a:tcPr marL="91450" marR="91450" marT="45725" marB="45725"/>
                </a:tc>
                <a:tc>
                  <a:txBody>
                    <a:bodyPr/>
                    <a:lstStyle/>
                    <a:p>
                      <a:pPr marL="0" marR="0" lvl="0" indent="0" algn="l" rtl="0">
                        <a:spcBef>
                          <a:spcPts val="0"/>
                        </a:spcBef>
                        <a:spcAft>
                          <a:spcPts val="0"/>
                        </a:spcAft>
                        <a:buNone/>
                      </a:pPr>
                      <a:r>
                        <a:rPr lang="en-IN" sz="1800" dirty="0"/>
                        <a:t>Savonius Wind Turbine</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Force</a:t>
                      </a:r>
                      <a:endParaRPr/>
                    </a:p>
                  </a:txBody>
                  <a:tcPr marL="91450" marR="91450" marT="45725" marB="45725"/>
                </a:tc>
                <a:tc>
                  <a:txBody>
                    <a:bodyPr/>
                    <a:lstStyle/>
                    <a:p>
                      <a:pPr marL="0" marR="0" lvl="0" indent="0" algn="l" rtl="0">
                        <a:spcBef>
                          <a:spcPts val="0"/>
                        </a:spcBef>
                        <a:spcAft>
                          <a:spcPts val="0"/>
                        </a:spcAft>
                        <a:buNone/>
                      </a:pPr>
                      <a:r>
                        <a:rPr lang="en-IN" sz="1800"/>
                        <a:t>Lift</a:t>
                      </a:r>
                      <a:endParaRPr/>
                    </a:p>
                  </a:txBody>
                  <a:tcPr marL="91450" marR="91450" marT="45725" marB="45725"/>
                </a:tc>
                <a:tc>
                  <a:txBody>
                    <a:bodyPr/>
                    <a:lstStyle/>
                    <a:p>
                      <a:pPr marL="0" marR="0" lvl="0" indent="0" algn="l" rtl="0">
                        <a:spcBef>
                          <a:spcPts val="0"/>
                        </a:spcBef>
                        <a:spcAft>
                          <a:spcPts val="0"/>
                        </a:spcAft>
                        <a:buNone/>
                      </a:pPr>
                      <a:r>
                        <a:rPr lang="en-IN" sz="1800"/>
                        <a:t>Drag</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800"/>
                        <a:t>Torque</a:t>
                      </a:r>
                      <a:endParaRPr/>
                    </a:p>
                  </a:txBody>
                  <a:tcPr marL="91450" marR="91450" marT="45725" marB="45725"/>
                </a:tc>
                <a:tc>
                  <a:txBody>
                    <a:bodyPr/>
                    <a:lstStyle/>
                    <a:p>
                      <a:pPr marL="0" marR="0" lvl="0" indent="0" algn="l" rtl="0">
                        <a:spcBef>
                          <a:spcPts val="0"/>
                        </a:spcBef>
                        <a:spcAft>
                          <a:spcPts val="0"/>
                        </a:spcAft>
                        <a:buNone/>
                      </a:pPr>
                      <a:r>
                        <a:rPr lang="en-IN" sz="1800"/>
                        <a:t>Low</a:t>
                      </a:r>
                      <a:endParaRPr/>
                    </a:p>
                  </a:txBody>
                  <a:tcPr marL="91450" marR="91450" marT="45725" marB="45725"/>
                </a:tc>
                <a:tc>
                  <a:txBody>
                    <a:bodyPr/>
                    <a:lstStyle/>
                    <a:p>
                      <a:pPr marL="0" marR="0" lvl="0" indent="0" algn="l" rtl="0">
                        <a:spcBef>
                          <a:spcPts val="0"/>
                        </a:spcBef>
                        <a:spcAft>
                          <a:spcPts val="0"/>
                        </a:spcAft>
                        <a:buNone/>
                      </a:pPr>
                      <a:r>
                        <a:rPr lang="en-IN" sz="1800"/>
                        <a:t>High</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800"/>
                        <a:t>Rotational Speed</a:t>
                      </a:r>
                      <a:endParaRPr/>
                    </a:p>
                  </a:txBody>
                  <a:tcPr marL="91450" marR="91450" marT="45725" marB="45725"/>
                </a:tc>
                <a:tc>
                  <a:txBody>
                    <a:bodyPr/>
                    <a:lstStyle/>
                    <a:p>
                      <a:pPr marL="0" marR="0" lvl="0" indent="0" algn="l" rtl="0">
                        <a:spcBef>
                          <a:spcPts val="0"/>
                        </a:spcBef>
                        <a:spcAft>
                          <a:spcPts val="0"/>
                        </a:spcAft>
                        <a:buNone/>
                      </a:pPr>
                      <a:r>
                        <a:rPr lang="en-IN" sz="1800"/>
                        <a:t>High</a:t>
                      </a:r>
                      <a:endParaRPr/>
                    </a:p>
                  </a:txBody>
                  <a:tcPr marL="91450" marR="91450" marT="45725" marB="45725"/>
                </a:tc>
                <a:tc>
                  <a:txBody>
                    <a:bodyPr/>
                    <a:lstStyle/>
                    <a:p>
                      <a:pPr marL="0" marR="0" lvl="0" indent="0" algn="l" rtl="0">
                        <a:spcBef>
                          <a:spcPts val="0"/>
                        </a:spcBef>
                        <a:spcAft>
                          <a:spcPts val="0"/>
                        </a:spcAft>
                        <a:buNone/>
                      </a:pPr>
                      <a:r>
                        <a:rPr lang="en-IN" sz="1800"/>
                        <a:t>low</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IN" sz="1800"/>
                        <a:t>Self Start</a:t>
                      </a:r>
                      <a:endParaRPr/>
                    </a:p>
                  </a:txBody>
                  <a:tcPr marL="91450" marR="91450" marT="45725" marB="45725"/>
                </a:tc>
                <a:tc>
                  <a:txBody>
                    <a:bodyPr/>
                    <a:lstStyle/>
                    <a:p>
                      <a:pPr marL="0" marR="0" lvl="0" indent="0" algn="l" rtl="0">
                        <a:spcBef>
                          <a:spcPts val="0"/>
                        </a:spcBef>
                        <a:spcAft>
                          <a:spcPts val="0"/>
                        </a:spcAft>
                        <a:buNone/>
                      </a:pPr>
                      <a:r>
                        <a:rPr lang="en-IN" sz="1800"/>
                        <a:t>No</a:t>
                      </a:r>
                      <a:endParaRPr/>
                    </a:p>
                  </a:txBody>
                  <a:tcPr marL="91450" marR="91450" marT="45725" marB="45725"/>
                </a:tc>
                <a:tc>
                  <a:txBody>
                    <a:bodyPr/>
                    <a:lstStyle/>
                    <a:p>
                      <a:pPr marL="0" marR="0" lvl="0" indent="0" algn="l" rtl="0">
                        <a:spcBef>
                          <a:spcPts val="0"/>
                        </a:spcBef>
                        <a:spcAft>
                          <a:spcPts val="0"/>
                        </a:spcAft>
                        <a:buNone/>
                      </a:pPr>
                      <a:r>
                        <a:rPr lang="en-IN" sz="1800"/>
                        <a:t>Yes</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IN" sz="1800"/>
                        <a:t>Efficiency, Tip Speed, Power Coefficient</a:t>
                      </a:r>
                      <a:endParaRPr/>
                    </a:p>
                  </a:txBody>
                  <a:tcPr marL="91450" marR="91450" marT="45725" marB="45725"/>
                </a:tc>
                <a:tc>
                  <a:txBody>
                    <a:bodyPr/>
                    <a:lstStyle/>
                    <a:p>
                      <a:pPr marL="0" marR="0" lvl="0" indent="0" algn="l" rtl="0">
                        <a:spcBef>
                          <a:spcPts val="0"/>
                        </a:spcBef>
                        <a:spcAft>
                          <a:spcPts val="0"/>
                        </a:spcAft>
                        <a:buNone/>
                      </a:pPr>
                      <a:r>
                        <a:rPr lang="en-IN" sz="1800"/>
                        <a:t>High</a:t>
                      </a:r>
                      <a:endParaRPr/>
                    </a:p>
                  </a:txBody>
                  <a:tcPr marL="91450" marR="91450" marT="45725" marB="45725"/>
                </a:tc>
                <a:tc>
                  <a:txBody>
                    <a:bodyPr/>
                    <a:lstStyle/>
                    <a:p>
                      <a:pPr marL="0" marR="0" lvl="0" indent="0" algn="l" rtl="0">
                        <a:spcBef>
                          <a:spcPts val="0"/>
                        </a:spcBef>
                        <a:spcAft>
                          <a:spcPts val="0"/>
                        </a:spcAft>
                        <a:buNone/>
                      </a:pPr>
                      <a:r>
                        <a:rPr lang="en-IN" sz="1800"/>
                        <a:t>Low</a:t>
                      </a:r>
                      <a:endParaRPr/>
                    </a:p>
                  </a:txBody>
                  <a:tcPr marL="91450" marR="91450" marT="45725" marB="45725"/>
                </a:tc>
                <a:extLst>
                  <a:ext uri="{0D108BD9-81ED-4DB2-BD59-A6C34878D82A}">
                    <a16:rowId xmlns:a16="http://schemas.microsoft.com/office/drawing/2014/main" val="10005"/>
                  </a:ext>
                </a:extLst>
              </a:tr>
            </a:tbl>
          </a:graphicData>
        </a:graphic>
      </p:graphicFrame>
      <p:sp>
        <p:nvSpPr>
          <p:cNvPr id="107" name="Google Shape;107;p17"/>
          <p:cNvSpPr txBox="1"/>
          <p:nvPr/>
        </p:nvSpPr>
        <p:spPr>
          <a:xfrm>
            <a:off x="84813" y="91439"/>
            <a:ext cx="617286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Comparison of the Darrieus and Savonius Wind Turbine:</a:t>
            </a:r>
            <a:endParaRPr dirty="0"/>
          </a:p>
        </p:txBody>
      </p:sp>
      <p:pic>
        <p:nvPicPr>
          <p:cNvPr id="108" name="Google Shape;108;p17" descr="Darrieus' Turbine Design on the International Road Basra-Al-Amarah |  European Journal of Engineering and Technology Research"/>
          <p:cNvPicPr preferRelativeResize="0"/>
          <p:nvPr/>
        </p:nvPicPr>
        <p:blipFill rotWithShape="1">
          <a:blip r:embed="rId4">
            <a:alphaModFix/>
          </a:blip>
          <a:srcRect/>
          <a:stretch/>
        </p:blipFill>
        <p:spPr>
          <a:xfrm>
            <a:off x="1268262" y="3244130"/>
            <a:ext cx="4059113" cy="3522429"/>
          </a:xfrm>
          <a:prstGeom prst="rect">
            <a:avLst/>
          </a:prstGeom>
          <a:noFill/>
          <a:ln>
            <a:noFill/>
          </a:ln>
        </p:spPr>
      </p:pic>
      <p:pic>
        <p:nvPicPr>
          <p:cNvPr id="109" name="Google Shape;109;p17" descr="5 Savonius Vertical Axis Wind Turbines [20] The Savonius rotor sweeps... |  Download Scientific Diagram"/>
          <p:cNvPicPr preferRelativeResize="0"/>
          <p:nvPr/>
        </p:nvPicPr>
        <p:blipFill rotWithShape="1">
          <a:blip r:embed="rId5">
            <a:alphaModFix/>
          </a:blip>
          <a:srcRect/>
          <a:stretch/>
        </p:blipFill>
        <p:spPr>
          <a:xfrm>
            <a:off x="5617596" y="3244129"/>
            <a:ext cx="3808840" cy="3522429"/>
          </a:xfrm>
          <a:prstGeom prst="rect">
            <a:avLst/>
          </a:prstGeom>
          <a:noFill/>
          <a:ln>
            <a:noFill/>
          </a:ln>
        </p:spPr>
      </p:pic>
      <p:sp>
        <p:nvSpPr>
          <p:cNvPr id="110" name="Google Shape;110;p17"/>
          <p:cNvSpPr txBox="1"/>
          <p:nvPr/>
        </p:nvSpPr>
        <p:spPr>
          <a:xfrm>
            <a:off x="0" y="4331268"/>
            <a:ext cx="155050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Calibri"/>
                <a:ea typeface="Calibri"/>
                <a:cs typeface="Calibri"/>
                <a:sym typeface="Calibri"/>
              </a:rPr>
              <a:t>Fig. Darrieus Wind Turbine</a:t>
            </a:r>
            <a:endParaRPr sz="1200" dirty="0"/>
          </a:p>
        </p:txBody>
      </p:sp>
      <p:sp>
        <p:nvSpPr>
          <p:cNvPr id="111" name="Google Shape;111;p17"/>
          <p:cNvSpPr txBox="1"/>
          <p:nvPr/>
        </p:nvSpPr>
        <p:spPr>
          <a:xfrm>
            <a:off x="9426436" y="4331267"/>
            <a:ext cx="135569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Calibri"/>
                <a:ea typeface="Calibri"/>
                <a:cs typeface="Calibri"/>
                <a:sym typeface="Calibri"/>
              </a:rPr>
              <a:t>Fig.Savoniius Wind Turbine</a:t>
            </a:r>
            <a:endParaRPr sz="1200" dirty="0"/>
          </a:p>
        </p:txBody>
      </p:sp>
      <p:sp>
        <p:nvSpPr>
          <p:cNvPr id="2" name="TextBox 1">
            <a:extLst>
              <a:ext uri="{FF2B5EF4-FFF2-40B4-BE49-F238E27FC236}">
                <a16:creationId xmlns:a16="http://schemas.microsoft.com/office/drawing/2014/main" id="{A9442BBD-2A5D-A76C-EC51-1401F2B235DC}"/>
              </a:ext>
            </a:extLst>
          </p:cNvPr>
          <p:cNvSpPr txBox="1"/>
          <p:nvPr/>
        </p:nvSpPr>
        <p:spPr>
          <a:xfrm>
            <a:off x="9396121" y="4851454"/>
            <a:ext cx="1416326" cy="307777"/>
          </a:xfrm>
          <a:prstGeom prst="rect">
            <a:avLst/>
          </a:prstGeom>
          <a:noFill/>
        </p:spPr>
        <p:txBody>
          <a:bodyPr wrap="square" rtlCol="0">
            <a:spAutoFit/>
          </a:bodyPr>
          <a:lstStyle/>
          <a:p>
            <a:r>
              <a:rPr lang="en-IN" dirty="0"/>
              <a:t>Source-Google</a:t>
            </a: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p:nvPr/>
        </p:nvSpPr>
        <p:spPr>
          <a:xfrm>
            <a:off x="179472" y="167332"/>
            <a:ext cx="11473732" cy="62170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Savonius Wind Turbine:</a:t>
            </a:r>
            <a:endParaRPr dirty="0"/>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IN" sz="2000" dirty="0">
                <a:solidFill>
                  <a:schemeClr val="dk1"/>
                </a:solidFill>
                <a:latin typeface="Calibri"/>
                <a:ea typeface="Calibri"/>
                <a:cs typeface="Calibri"/>
                <a:sym typeface="Calibri"/>
              </a:rPr>
              <a:t>Johann Ernst Bessler made the first attempt to build such a wind turbine in Furstenberg, Germany, in 1745. Savonius turbine is a simple vertical axis device. Depending on total number of blades, it has half-cylindrical blades attached to the main shaft opposite to each other (for two bladed), which creates the drag force from incoming wind and generates mechanical torque, which drives the generator for electricity generation.</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Invented by Finnish Engineer, Sigurd Savonius in 1920.</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It contains of 2-3 scoops like blades which rotates due to drag force.</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This drag action is used to convert the wind energy into mechanical which rotes the shaft and thus electricity is generated.</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Blades can rotate in any direction regardless of facing.</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Rotational speed is low but it produces high torque.</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It is slow speed wind turbine.</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Not commonly preferred for large energy production.</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There are two half cylindrical or elliptically blades arranged in ‘S’ shape.</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First blade is called Advancing blade and second is called Returning blade.</a:t>
            </a:r>
            <a:endParaRPr dirty="0"/>
          </a:p>
          <a:p>
            <a:pPr marL="342900" marR="0" lvl="0" indent="-342900" algn="l" rtl="0">
              <a:spcBef>
                <a:spcPts val="0"/>
              </a:spcBef>
              <a:spcAft>
                <a:spcPts val="0"/>
              </a:spcAft>
              <a:buClr>
                <a:schemeClr val="dk1"/>
              </a:buClr>
              <a:buSzPts val="2000"/>
              <a:buFont typeface="Calibri"/>
              <a:buAutoNum type="arabicParenR"/>
            </a:pPr>
            <a:r>
              <a:rPr lang="en-IN" sz="2000" dirty="0">
                <a:solidFill>
                  <a:schemeClr val="dk1"/>
                </a:solidFill>
                <a:latin typeface="Calibri"/>
                <a:ea typeface="Calibri"/>
                <a:cs typeface="Calibri"/>
                <a:sym typeface="Calibri"/>
              </a:rPr>
              <a:t>Drag coefficient of the concave surface is high than that of convex.</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descr="Savonius wind turbines: A review of recent advances in design and  performance enhancements - ScienceDirect"/>
          <p:cNvSpPr/>
          <p:nvPr/>
        </p:nvSpPr>
        <p:spPr>
          <a:xfrm>
            <a:off x="5943600" y="962108"/>
            <a:ext cx="2619292" cy="2619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9" descr="Savonius wind turbines: A review of recent advances in design and  performance enhancements - ScienceDirect"/>
          <p:cNvPicPr preferRelativeResize="0"/>
          <p:nvPr/>
        </p:nvPicPr>
        <p:blipFill rotWithShape="1">
          <a:blip r:embed="rId3">
            <a:alphaModFix/>
          </a:blip>
          <a:srcRect/>
          <a:stretch/>
        </p:blipFill>
        <p:spPr>
          <a:xfrm>
            <a:off x="354752" y="420732"/>
            <a:ext cx="5268311" cy="4706616"/>
          </a:xfrm>
          <a:prstGeom prst="rect">
            <a:avLst/>
          </a:prstGeom>
          <a:noFill/>
          <a:ln>
            <a:noFill/>
          </a:ln>
        </p:spPr>
      </p:pic>
      <p:pic>
        <p:nvPicPr>
          <p:cNvPr id="123" name="Google Shape;123;p19" descr="Profile of the blade."/>
          <p:cNvPicPr preferRelativeResize="0"/>
          <p:nvPr/>
        </p:nvPicPr>
        <p:blipFill rotWithShape="1">
          <a:blip r:embed="rId4">
            <a:alphaModFix/>
          </a:blip>
          <a:srcRect/>
          <a:stretch/>
        </p:blipFill>
        <p:spPr>
          <a:xfrm>
            <a:off x="5943600" y="557904"/>
            <a:ext cx="5740086" cy="3941626"/>
          </a:xfrm>
          <a:prstGeom prst="rect">
            <a:avLst/>
          </a:prstGeom>
          <a:noFill/>
          <a:ln>
            <a:noFill/>
          </a:ln>
        </p:spPr>
      </p:pic>
      <p:sp>
        <p:nvSpPr>
          <p:cNvPr id="124" name="Google Shape;124;p19"/>
          <p:cNvSpPr txBox="1"/>
          <p:nvPr/>
        </p:nvSpPr>
        <p:spPr>
          <a:xfrm>
            <a:off x="9414308" y="5412976"/>
            <a:ext cx="18049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Profile of blade</a:t>
            </a:r>
            <a:endParaRPr/>
          </a:p>
        </p:txBody>
      </p:sp>
      <p:sp>
        <p:nvSpPr>
          <p:cNvPr id="2" name="TextBox 1">
            <a:extLst>
              <a:ext uri="{FF2B5EF4-FFF2-40B4-BE49-F238E27FC236}">
                <a16:creationId xmlns:a16="http://schemas.microsoft.com/office/drawing/2014/main" id="{93BB14BF-7FB0-241C-6C84-EE5664D23FC0}"/>
              </a:ext>
            </a:extLst>
          </p:cNvPr>
          <p:cNvSpPr txBox="1"/>
          <p:nvPr/>
        </p:nvSpPr>
        <p:spPr>
          <a:xfrm>
            <a:off x="4571006" y="5443753"/>
            <a:ext cx="1833770" cy="523220"/>
          </a:xfrm>
          <a:prstGeom prst="rect">
            <a:avLst/>
          </a:prstGeom>
          <a:noFill/>
        </p:spPr>
        <p:txBody>
          <a:bodyPr wrap="square" rtlCol="0">
            <a:spAutoFit/>
          </a:bodyPr>
          <a:lstStyle/>
          <a:p>
            <a:r>
              <a:rPr lang="en-IN" dirty="0"/>
              <a:t>Fig. Blade profile</a:t>
            </a:r>
          </a:p>
          <a:p>
            <a:r>
              <a:rPr lang="en-IN" dirty="0"/>
              <a:t>(google)</a:t>
            </a:r>
          </a:p>
        </p:txBody>
      </p:sp>
      <p:sp>
        <p:nvSpPr>
          <p:cNvPr id="5" name="TextBox 4">
            <a:extLst>
              <a:ext uri="{FF2B5EF4-FFF2-40B4-BE49-F238E27FC236}">
                <a16:creationId xmlns:a16="http://schemas.microsoft.com/office/drawing/2014/main" id="{C1716FED-52B8-C93F-4B67-8DAFB32857B6}"/>
              </a:ext>
            </a:extLst>
          </p:cNvPr>
          <p:cNvSpPr txBox="1"/>
          <p:nvPr/>
        </p:nvSpPr>
        <p:spPr>
          <a:xfrm>
            <a:off x="10669656" y="6410739"/>
            <a:ext cx="1625048" cy="307777"/>
          </a:xfrm>
          <a:prstGeom prst="rect">
            <a:avLst/>
          </a:prstGeom>
          <a:noFill/>
        </p:spPr>
        <p:txBody>
          <a:bodyPr wrap="square" rtlCol="0">
            <a:spAutoFit/>
          </a:bodyPr>
          <a:lstStyle/>
          <a:p>
            <a:r>
              <a:rPr lang="en-IN" dirty="0"/>
              <a:t>Source: Google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p:nvPr/>
        </p:nvSpPr>
        <p:spPr>
          <a:xfrm>
            <a:off x="286247" y="234564"/>
            <a:ext cx="11569148" cy="46474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Some Important Terms:</a:t>
            </a:r>
            <a:endParaRPr dirty="0"/>
          </a:p>
          <a:p>
            <a:pPr marL="0" marR="0" lvl="0" indent="0" algn="l" rtl="0">
              <a:spcBef>
                <a:spcPts val="0"/>
              </a:spcBef>
              <a:spcAft>
                <a:spcPts val="0"/>
              </a:spcAft>
              <a:buNone/>
            </a:pP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1)Power Characteristic- </a:t>
            </a:r>
            <a:r>
              <a:rPr lang="en-IN" sz="2000" dirty="0">
                <a:solidFill>
                  <a:schemeClr val="dk1"/>
                </a:solidFill>
                <a:latin typeface="Calibri"/>
                <a:ea typeface="Calibri"/>
                <a:cs typeface="Calibri"/>
                <a:sym typeface="Calibri"/>
              </a:rPr>
              <a:t>Total power available from wind for electricity generation.</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where, ρ is air density (kg/m3 ) </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V is the wind speed (m/s)</a:t>
            </a:r>
            <a:endParaRPr dirty="0"/>
          </a:p>
          <a:p>
            <a:pPr marL="0" marR="0" lvl="0" indent="0" algn="l" rtl="0">
              <a:spcBef>
                <a:spcPts val="0"/>
              </a:spcBef>
              <a:spcAft>
                <a:spcPts val="0"/>
              </a:spcAft>
              <a:buNone/>
            </a:pPr>
            <a:r>
              <a:rPr lang="en-IN" sz="2000" dirty="0">
                <a:solidFill>
                  <a:schemeClr val="dk1"/>
                </a:solidFill>
                <a:latin typeface="Calibri"/>
                <a:ea typeface="Calibri"/>
                <a:cs typeface="Calibri"/>
                <a:sym typeface="Calibri"/>
              </a:rPr>
              <a:t>                                                                    A is the cross-sectional area of the turbine.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2)Tip Speed Ratio(TSR)-  </a:t>
            </a:r>
            <a:r>
              <a:rPr lang="en-IN" sz="2000" dirty="0">
                <a:solidFill>
                  <a:schemeClr val="dk1"/>
                </a:solidFill>
                <a:latin typeface="Calibri"/>
                <a:ea typeface="Calibri"/>
                <a:cs typeface="Calibri"/>
                <a:sym typeface="Calibri"/>
              </a:rPr>
              <a:t>Ratio between the tip speed of the blade to the inlet wind velocity.</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3) Blade Arc Angle- </a:t>
            </a:r>
            <a:r>
              <a:rPr lang="en-IN" sz="2000" dirty="0">
                <a:solidFill>
                  <a:schemeClr val="dk1"/>
                </a:solidFill>
                <a:latin typeface="Calibri"/>
                <a:ea typeface="Calibri"/>
                <a:cs typeface="Calibri"/>
                <a:sym typeface="Calibri"/>
              </a:rPr>
              <a:t>The blade arc angle is the angle of the cup from inside to the tip of the blade, and a change in blade arc angle leads to variation in drag forces.</a:t>
            </a:r>
            <a:endParaRPr sz="2000" dirty="0">
              <a:solidFill>
                <a:schemeClr val="dk1"/>
              </a:solidFill>
              <a:latin typeface="Calibri"/>
              <a:ea typeface="Calibri"/>
              <a:cs typeface="Calibri"/>
              <a:sym typeface="Calibri"/>
            </a:endParaRPr>
          </a:p>
        </p:txBody>
      </p:sp>
      <p:pic>
        <p:nvPicPr>
          <p:cNvPr id="135" name="Google Shape;135;p21"/>
          <p:cNvPicPr preferRelativeResize="0"/>
          <p:nvPr/>
        </p:nvPicPr>
        <p:blipFill rotWithShape="1">
          <a:blip r:embed="rId3">
            <a:alphaModFix/>
          </a:blip>
          <a:srcRect/>
          <a:stretch/>
        </p:blipFill>
        <p:spPr>
          <a:xfrm>
            <a:off x="4317639" y="1413060"/>
            <a:ext cx="2014121" cy="612250"/>
          </a:xfrm>
          <a:prstGeom prst="rect">
            <a:avLst/>
          </a:prstGeom>
          <a:noFill/>
          <a:ln>
            <a:noFill/>
          </a:ln>
        </p:spPr>
      </p:pic>
      <p:pic>
        <p:nvPicPr>
          <p:cNvPr id="136" name="Google Shape;136;p21"/>
          <p:cNvPicPr preferRelativeResize="0"/>
          <p:nvPr/>
        </p:nvPicPr>
        <p:blipFill rotWithShape="1">
          <a:blip r:embed="rId4">
            <a:alphaModFix/>
          </a:blip>
          <a:srcRect/>
          <a:stretch/>
        </p:blipFill>
        <p:spPr>
          <a:xfrm>
            <a:off x="5077855" y="3608439"/>
            <a:ext cx="896510" cy="4900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p:nvPr/>
        </p:nvSpPr>
        <p:spPr>
          <a:xfrm>
            <a:off x="469127" y="250466"/>
            <a:ext cx="10948946"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4)Distance Between Blades- </a:t>
            </a:r>
            <a:r>
              <a:rPr lang="en-IN" sz="2000" dirty="0">
                <a:solidFill>
                  <a:schemeClr val="dk1"/>
                </a:solidFill>
                <a:latin typeface="Calibri"/>
                <a:ea typeface="Calibri"/>
                <a:cs typeface="Calibri"/>
                <a:sym typeface="Calibri"/>
              </a:rPr>
              <a:t>The gap between the two blades is simply measured from blade to blade.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5)Overlap Ratio (OR)- </a:t>
            </a:r>
            <a:r>
              <a:rPr lang="en-IN" sz="2000" dirty="0">
                <a:solidFill>
                  <a:schemeClr val="dk1"/>
                </a:solidFill>
                <a:latin typeface="Calibri"/>
                <a:ea typeface="Calibri"/>
                <a:cs typeface="Calibri"/>
                <a:sym typeface="Calibri"/>
              </a:rPr>
              <a:t>The overlap ratio is defined as the ratio between the overlap distance and the radius of the blade.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b="1" dirty="0">
                <a:solidFill>
                  <a:schemeClr val="dk1"/>
                </a:solidFill>
                <a:latin typeface="Calibri"/>
                <a:ea typeface="Calibri"/>
                <a:cs typeface="Calibri"/>
                <a:sym typeface="Calibri"/>
              </a:rPr>
              <a:t>6)Aspect Ratio(AR)-</a:t>
            </a:r>
            <a:r>
              <a:rPr lang="en-IN" sz="2000" dirty="0">
                <a:solidFill>
                  <a:schemeClr val="dk1"/>
                </a:solidFill>
                <a:latin typeface="Calibri"/>
                <a:ea typeface="Calibri"/>
                <a:cs typeface="Calibri"/>
                <a:sym typeface="Calibri"/>
              </a:rPr>
              <a:t>The aspect ratio is defined as the ratio of the rotor radius to the blade length. The efficiency of the blade is proportional to the aspect ratio.</a:t>
            </a:r>
            <a:endParaRPr dirty="0"/>
          </a:p>
        </p:txBody>
      </p:sp>
      <p:pic>
        <p:nvPicPr>
          <p:cNvPr id="3" name="Picture 2">
            <a:extLst>
              <a:ext uri="{FF2B5EF4-FFF2-40B4-BE49-F238E27FC236}">
                <a16:creationId xmlns:a16="http://schemas.microsoft.com/office/drawing/2014/main" id="{2BE4AE75-14A0-1429-2FD1-3DDA76988BE2}"/>
              </a:ext>
            </a:extLst>
          </p:cNvPr>
          <p:cNvPicPr>
            <a:picLocks noChangeAspect="1"/>
          </p:cNvPicPr>
          <p:nvPr/>
        </p:nvPicPr>
        <p:blipFill>
          <a:blip r:embed="rId4"/>
          <a:stretch>
            <a:fillRect/>
          </a:stretch>
        </p:blipFill>
        <p:spPr>
          <a:xfrm>
            <a:off x="2243371" y="975055"/>
            <a:ext cx="3406435" cy="1120237"/>
          </a:xfrm>
          <a:prstGeom prst="rect">
            <a:avLst/>
          </a:prstGeom>
        </p:spPr>
      </p:pic>
      <p:pic>
        <p:nvPicPr>
          <p:cNvPr id="5" name="Picture 4">
            <a:extLst>
              <a:ext uri="{FF2B5EF4-FFF2-40B4-BE49-F238E27FC236}">
                <a16:creationId xmlns:a16="http://schemas.microsoft.com/office/drawing/2014/main" id="{61B5F4B3-CDC3-10BB-6439-F5803EDB20EC}"/>
              </a:ext>
            </a:extLst>
          </p:cNvPr>
          <p:cNvPicPr>
            <a:picLocks noChangeAspect="1"/>
          </p:cNvPicPr>
          <p:nvPr/>
        </p:nvPicPr>
        <p:blipFill>
          <a:blip r:embed="rId5"/>
          <a:stretch>
            <a:fillRect/>
          </a:stretch>
        </p:blipFill>
        <p:spPr>
          <a:xfrm>
            <a:off x="2243371" y="2819881"/>
            <a:ext cx="3700229" cy="2218785"/>
          </a:xfrm>
          <a:prstGeom prst="rect">
            <a:avLst/>
          </a:prstGeom>
        </p:spPr>
      </p:pic>
      <p:sp>
        <p:nvSpPr>
          <p:cNvPr id="6" name="TextBox 5">
            <a:extLst>
              <a:ext uri="{FF2B5EF4-FFF2-40B4-BE49-F238E27FC236}">
                <a16:creationId xmlns:a16="http://schemas.microsoft.com/office/drawing/2014/main" id="{99783C15-034E-89A5-A165-071FEC5DA100}"/>
              </a:ext>
            </a:extLst>
          </p:cNvPr>
          <p:cNvSpPr txBox="1"/>
          <p:nvPr/>
        </p:nvSpPr>
        <p:spPr>
          <a:xfrm>
            <a:off x="5422228" y="1210215"/>
            <a:ext cx="6402770" cy="523220"/>
          </a:xfrm>
          <a:prstGeom prst="rect">
            <a:avLst/>
          </a:prstGeom>
          <a:noFill/>
        </p:spPr>
        <p:txBody>
          <a:bodyPr wrap="square" rtlCol="0">
            <a:spAutoFit/>
          </a:bodyPr>
          <a:lstStyle/>
          <a:p>
            <a:r>
              <a:rPr lang="en-IN" dirty="0"/>
              <a:t>Fig. Distance between blades</a:t>
            </a:r>
          </a:p>
          <a:p>
            <a:r>
              <a:rPr lang="en-IN" dirty="0"/>
              <a:t>(</a:t>
            </a:r>
            <a:r>
              <a:rPr lang="en-IN" dirty="0">
                <a:hlinkClick r:id="rId6"/>
              </a:rPr>
              <a:t>https://www.sciencedirect.com/science/article/pii/S1364032122004324#sec1</a:t>
            </a:r>
            <a:r>
              <a:rPr lang="en-IN" dirty="0"/>
              <a:t>)</a:t>
            </a:r>
          </a:p>
        </p:txBody>
      </p:sp>
      <p:sp>
        <p:nvSpPr>
          <p:cNvPr id="9" name="TextBox 8">
            <a:extLst>
              <a:ext uri="{FF2B5EF4-FFF2-40B4-BE49-F238E27FC236}">
                <a16:creationId xmlns:a16="http://schemas.microsoft.com/office/drawing/2014/main" id="{0CD96BB2-D8B8-7053-4335-B411211B7D86}"/>
              </a:ext>
            </a:extLst>
          </p:cNvPr>
          <p:cNvSpPr txBox="1"/>
          <p:nvPr/>
        </p:nvSpPr>
        <p:spPr>
          <a:xfrm>
            <a:off x="5675243" y="3429000"/>
            <a:ext cx="6556679" cy="523220"/>
          </a:xfrm>
          <a:prstGeom prst="rect">
            <a:avLst/>
          </a:prstGeom>
          <a:noFill/>
        </p:spPr>
        <p:txBody>
          <a:bodyPr wrap="square" rtlCol="0">
            <a:spAutoFit/>
          </a:bodyPr>
          <a:lstStyle/>
          <a:p>
            <a:r>
              <a:rPr lang="en-IN" dirty="0"/>
              <a:t>Fig. Top view of SWT blade</a:t>
            </a:r>
          </a:p>
          <a:p>
            <a:r>
              <a:rPr lang="en-IN" dirty="0"/>
              <a:t>(</a:t>
            </a:r>
            <a:r>
              <a:rPr lang="en-IN" dirty="0">
                <a:hlinkClick r:id="rId6"/>
              </a:rPr>
              <a:t>https://www.sciencedirect.com/science/article/pii/S1364032122004324#sec1</a:t>
            </a:r>
            <a:r>
              <a:rPr lang="en-IN" dirty="0"/>
              <a:t>)</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1882</Words>
  <Application>Microsoft Office PowerPoint</Application>
  <PresentationFormat>Widescreen</PresentationFormat>
  <Paragraphs>181</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Sathyabhama A</dc:creator>
  <cp:lastModifiedBy>Pranav Bhosale</cp:lastModifiedBy>
  <cp:revision>7</cp:revision>
  <dcterms:modified xsi:type="dcterms:W3CDTF">2024-04-09T06:14:36Z</dcterms:modified>
</cp:coreProperties>
</file>