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2A7C7B-488B-47E9-A46E-8A02F82E222C}">
          <p14:sldIdLst>
            <p14:sldId id="256"/>
            <p14:sldId id="257"/>
            <p14:sldId id="259"/>
            <p14:sldId id="260"/>
            <p14:sldId id="258"/>
            <p14:sldId id="261"/>
            <p14:sldId id="262"/>
          </p14:sldIdLst>
        </p14:section>
        <p14:section name="Untitled Section" id="{8B176300-BF4B-4987-8360-DDA599AFC657}">
          <p14:sldIdLst>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6" d="100"/>
          <a:sy n="96" d="100"/>
        </p:scale>
        <p:origin x="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16220-0187-83CA-A56E-41230BAFD0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DD95C9-3DBA-9693-B80C-8B491E2AC8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68F902-E733-496C-DD65-000FA40C119A}"/>
              </a:ext>
            </a:extLst>
          </p:cNvPr>
          <p:cNvSpPr>
            <a:spLocks noGrp="1"/>
          </p:cNvSpPr>
          <p:nvPr>
            <p:ph type="dt" sz="half" idx="10"/>
          </p:nvPr>
        </p:nvSpPr>
        <p:spPr/>
        <p:txBody>
          <a:bodyPr/>
          <a:lstStyle/>
          <a:p>
            <a:fld id="{6A8D14FB-7CF2-478C-81E8-D54251A87B51}" type="datetimeFigureOut">
              <a:rPr lang="en-IN" smtClean="0"/>
              <a:t>05-08-2024</a:t>
            </a:fld>
            <a:endParaRPr lang="en-IN"/>
          </a:p>
        </p:txBody>
      </p:sp>
      <p:sp>
        <p:nvSpPr>
          <p:cNvPr id="5" name="Footer Placeholder 4">
            <a:extLst>
              <a:ext uri="{FF2B5EF4-FFF2-40B4-BE49-F238E27FC236}">
                <a16:creationId xmlns:a16="http://schemas.microsoft.com/office/drawing/2014/main" id="{DE303FC3-BAEB-6F36-1942-B143600778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310A1-A22A-30C2-4BCB-DAB678F85F10}"/>
              </a:ext>
            </a:extLst>
          </p:cNvPr>
          <p:cNvSpPr>
            <a:spLocks noGrp="1"/>
          </p:cNvSpPr>
          <p:nvPr>
            <p:ph type="sldNum" sz="quarter" idx="12"/>
          </p:nvPr>
        </p:nvSpPr>
        <p:spPr/>
        <p:txBody>
          <a:bodyPr/>
          <a:lstStyle/>
          <a:p>
            <a:fld id="{E104CA45-482A-4349-839E-1DD27A082106}" type="slidenum">
              <a:rPr lang="en-IN" smtClean="0"/>
              <a:t>‹#›</a:t>
            </a:fld>
            <a:endParaRPr lang="en-IN"/>
          </a:p>
        </p:txBody>
      </p:sp>
    </p:spTree>
    <p:extLst>
      <p:ext uri="{BB962C8B-B14F-4D97-AF65-F5344CB8AC3E}">
        <p14:creationId xmlns:p14="http://schemas.microsoft.com/office/powerpoint/2010/main" val="63604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4BF4-50E5-5F0D-0422-D4ED1AC57E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D541FF-7591-9C22-0C29-6C3C76C883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9723EB-7A18-BB79-2590-0DFC17B921B3}"/>
              </a:ext>
            </a:extLst>
          </p:cNvPr>
          <p:cNvSpPr>
            <a:spLocks noGrp="1"/>
          </p:cNvSpPr>
          <p:nvPr>
            <p:ph type="dt" sz="half" idx="10"/>
          </p:nvPr>
        </p:nvSpPr>
        <p:spPr/>
        <p:txBody>
          <a:bodyPr/>
          <a:lstStyle/>
          <a:p>
            <a:fld id="{6A8D14FB-7CF2-478C-81E8-D54251A87B51}" type="datetimeFigureOut">
              <a:rPr lang="en-IN" smtClean="0"/>
              <a:t>05-08-2024</a:t>
            </a:fld>
            <a:endParaRPr lang="en-IN"/>
          </a:p>
        </p:txBody>
      </p:sp>
      <p:sp>
        <p:nvSpPr>
          <p:cNvPr id="5" name="Footer Placeholder 4">
            <a:extLst>
              <a:ext uri="{FF2B5EF4-FFF2-40B4-BE49-F238E27FC236}">
                <a16:creationId xmlns:a16="http://schemas.microsoft.com/office/drawing/2014/main" id="{8F9D4855-FB73-10F8-A8D9-8D876845AE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0423E4-B517-A7B4-433E-A641D6983BC5}"/>
              </a:ext>
            </a:extLst>
          </p:cNvPr>
          <p:cNvSpPr>
            <a:spLocks noGrp="1"/>
          </p:cNvSpPr>
          <p:nvPr>
            <p:ph type="sldNum" sz="quarter" idx="12"/>
          </p:nvPr>
        </p:nvSpPr>
        <p:spPr/>
        <p:txBody>
          <a:bodyPr/>
          <a:lstStyle/>
          <a:p>
            <a:fld id="{E104CA45-482A-4349-839E-1DD27A082106}" type="slidenum">
              <a:rPr lang="en-IN" smtClean="0"/>
              <a:t>‹#›</a:t>
            </a:fld>
            <a:endParaRPr lang="en-IN"/>
          </a:p>
        </p:txBody>
      </p:sp>
    </p:spTree>
    <p:extLst>
      <p:ext uri="{BB962C8B-B14F-4D97-AF65-F5344CB8AC3E}">
        <p14:creationId xmlns:p14="http://schemas.microsoft.com/office/powerpoint/2010/main" val="1469832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A820E6-38BB-ADD8-0BDA-8FDDCCD54A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DE2EBF-7817-C262-305B-68D0872173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BB0E73-A59E-966D-7402-B9706847CF84}"/>
              </a:ext>
            </a:extLst>
          </p:cNvPr>
          <p:cNvSpPr>
            <a:spLocks noGrp="1"/>
          </p:cNvSpPr>
          <p:nvPr>
            <p:ph type="dt" sz="half" idx="10"/>
          </p:nvPr>
        </p:nvSpPr>
        <p:spPr/>
        <p:txBody>
          <a:bodyPr/>
          <a:lstStyle/>
          <a:p>
            <a:fld id="{6A8D14FB-7CF2-478C-81E8-D54251A87B51}" type="datetimeFigureOut">
              <a:rPr lang="en-IN" smtClean="0"/>
              <a:t>05-08-2024</a:t>
            </a:fld>
            <a:endParaRPr lang="en-IN"/>
          </a:p>
        </p:txBody>
      </p:sp>
      <p:sp>
        <p:nvSpPr>
          <p:cNvPr id="5" name="Footer Placeholder 4">
            <a:extLst>
              <a:ext uri="{FF2B5EF4-FFF2-40B4-BE49-F238E27FC236}">
                <a16:creationId xmlns:a16="http://schemas.microsoft.com/office/drawing/2014/main" id="{F1F6AF1F-96FB-85D8-8E6A-F5D645AA02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356AC5-B54D-43E3-B519-33CB28A9CB0B}"/>
              </a:ext>
            </a:extLst>
          </p:cNvPr>
          <p:cNvSpPr>
            <a:spLocks noGrp="1"/>
          </p:cNvSpPr>
          <p:nvPr>
            <p:ph type="sldNum" sz="quarter" idx="12"/>
          </p:nvPr>
        </p:nvSpPr>
        <p:spPr/>
        <p:txBody>
          <a:bodyPr/>
          <a:lstStyle/>
          <a:p>
            <a:fld id="{E104CA45-482A-4349-839E-1DD27A082106}" type="slidenum">
              <a:rPr lang="en-IN" smtClean="0"/>
              <a:t>‹#›</a:t>
            </a:fld>
            <a:endParaRPr lang="en-IN"/>
          </a:p>
        </p:txBody>
      </p:sp>
    </p:spTree>
    <p:extLst>
      <p:ext uri="{BB962C8B-B14F-4D97-AF65-F5344CB8AC3E}">
        <p14:creationId xmlns:p14="http://schemas.microsoft.com/office/powerpoint/2010/main" val="168030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84E9-70D2-0797-645C-CB7F1F0740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E73E11-840E-900F-C12B-BF21331599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5552A6-D68E-5160-0CD5-5BB697CF3218}"/>
              </a:ext>
            </a:extLst>
          </p:cNvPr>
          <p:cNvSpPr>
            <a:spLocks noGrp="1"/>
          </p:cNvSpPr>
          <p:nvPr>
            <p:ph type="dt" sz="half" idx="10"/>
          </p:nvPr>
        </p:nvSpPr>
        <p:spPr/>
        <p:txBody>
          <a:bodyPr/>
          <a:lstStyle/>
          <a:p>
            <a:fld id="{6A8D14FB-7CF2-478C-81E8-D54251A87B51}" type="datetimeFigureOut">
              <a:rPr lang="en-IN" smtClean="0"/>
              <a:t>05-08-2024</a:t>
            </a:fld>
            <a:endParaRPr lang="en-IN"/>
          </a:p>
        </p:txBody>
      </p:sp>
      <p:sp>
        <p:nvSpPr>
          <p:cNvPr id="5" name="Footer Placeholder 4">
            <a:extLst>
              <a:ext uri="{FF2B5EF4-FFF2-40B4-BE49-F238E27FC236}">
                <a16:creationId xmlns:a16="http://schemas.microsoft.com/office/drawing/2014/main" id="{92EB61F5-D79D-E888-6DBA-88A02E5E3A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51AEFA-E987-FE72-06A6-F667A38A3311}"/>
              </a:ext>
            </a:extLst>
          </p:cNvPr>
          <p:cNvSpPr>
            <a:spLocks noGrp="1"/>
          </p:cNvSpPr>
          <p:nvPr>
            <p:ph type="sldNum" sz="quarter" idx="12"/>
          </p:nvPr>
        </p:nvSpPr>
        <p:spPr/>
        <p:txBody>
          <a:bodyPr/>
          <a:lstStyle/>
          <a:p>
            <a:fld id="{E104CA45-482A-4349-839E-1DD27A082106}" type="slidenum">
              <a:rPr lang="en-IN" smtClean="0"/>
              <a:t>‹#›</a:t>
            </a:fld>
            <a:endParaRPr lang="en-IN"/>
          </a:p>
        </p:txBody>
      </p:sp>
    </p:spTree>
    <p:extLst>
      <p:ext uri="{BB962C8B-B14F-4D97-AF65-F5344CB8AC3E}">
        <p14:creationId xmlns:p14="http://schemas.microsoft.com/office/powerpoint/2010/main" val="71483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6A1F-39C4-26DA-DCE3-1964B3BA59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E1D08D-5E02-40AE-4E1D-147E7CF117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3A1313-ED5B-CFF1-38F4-231518BAA94E}"/>
              </a:ext>
            </a:extLst>
          </p:cNvPr>
          <p:cNvSpPr>
            <a:spLocks noGrp="1"/>
          </p:cNvSpPr>
          <p:nvPr>
            <p:ph type="dt" sz="half" idx="10"/>
          </p:nvPr>
        </p:nvSpPr>
        <p:spPr/>
        <p:txBody>
          <a:bodyPr/>
          <a:lstStyle/>
          <a:p>
            <a:fld id="{6A8D14FB-7CF2-478C-81E8-D54251A87B51}" type="datetimeFigureOut">
              <a:rPr lang="en-IN" smtClean="0"/>
              <a:t>05-08-2024</a:t>
            </a:fld>
            <a:endParaRPr lang="en-IN"/>
          </a:p>
        </p:txBody>
      </p:sp>
      <p:sp>
        <p:nvSpPr>
          <p:cNvPr id="5" name="Footer Placeholder 4">
            <a:extLst>
              <a:ext uri="{FF2B5EF4-FFF2-40B4-BE49-F238E27FC236}">
                <a16:creationId xmlns:a16="http://schemas.microsoft.com/office/drawing/2014/main" id="{1F750170-28D9-1E5B-7B81-70FF7D04D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0EA95C-340A-B087-1EB3-D37BB5C48BF1}"/>
              </a:ext>
            </a:extLst>
          </p:cNvPr>
          <p:cNvSpPr>
            <a:spLocks noGrp="1"/>
          </p:cNvSpPr>
          <p:nvPr>
            <p:ph type="sldNum" sz="quarter" idx="12"/>
          </p:nvPr>
        </p:nvSpPr>
        <p:spPr/>
        <p:txBody>
          <a:bodyPr/>
          <a:lstStyle/>
          <a:p>
            <a:fld id="{E104CA45-482A-4349-839E-1DD27A082106}" type="slidenum">
              <a:rPr lang="en-IN" smtClean="0"/>
              <a:t>‹#›</a:t>
            </a:fld>
            <a:endParaRPr lang="en-IN"/>
          </a:p>
        </p:txBody>
      </p:sp>
    </p:spTree>
    <p:extLst>
      <p:ext uri="{BB962C8B-B14F-4D97-AF65-F5344CB8AC3E}">
        <p14:creationId xmlns:p14="http://schemas.microsoft.com/office/powerpoint/2010/main" val="3105514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15AB-88D6-A6F5-CB0A-3C5388B39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ABBC6D-0331-09FC-836C-8BBFCC21C8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B3626A-739B-BC8D-DFEF-2A628C3672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26E941-1C79-870E-9A52-F5376967F831}"/>
              </a:ext>
            </a:extLst>
          </p:cNvPr>
          <p:cNvSpPr>
            <a:spLocks noGrp="1"/>
          </p:cNvSpPr>
          <p:nvPr>
            <p:ph type="dt" sz="half" idx="10"/>
          </p:nvPr>
        </p:nvSpPr>
        <p:spPr/>
        <p:txBody>
          <a:bodyPr/>
          <a:lstStyle/>
          <a:p>
            <a:fld id="{6A8D14FB-7CF2-478C-81E8-D54251A87B51}" type="datetimeFigureOut">
              <a:rPr lang="en-IN" smtClean="0"/>
              <a:t>05-08-2024</a:t>
            </a:fld>
            <a:endParaRPr lang="en-IN"/>
          </a:p>
        </p:txBody>
      </p:sp>
      <p:sp>
        <p:nvSpPr>
          <p:cNvPr id="6" name="Footer Placeholder 5">
            <a:extLst>
              <a:ext uri="{FF2B5EF4-FFF2-40B4-BE49-F238E27FC236}">
                <a16:creationId xmlns:a16="http://schemas.microsoft.com/office/drawing/2014/main" id="{B1901F3E-CC3D-0DB9-1758-7F178D9AAC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848EA8-695A-7410-57B7-D17337187067}"/>
              </a:ext>
            </a:extLst>
          </p:cNvPr>
          <p:cNvSpPr>
            <a:spLocks noGrp="1"/>
          </p:cNvSpPr>
          <p:nvPr>
            <p:ph type="sldNum" sz="quarter" idx="12"/>
          </p:nvPr>
        </p:nvSpPr>
        <p:spPr/>
        <p:txBody>
          <a:bodyPr/>
          <a:lstStyle/>
          <a:p>
            <a:fld id="{E104CA45-482A-4349-839E-1DD27A082106}" type="slidenum">
              <a:rPr lang="en-IN" smtClean="0"/>
              <a:t>‹#›</a:t>
            </a:fld>
            <a:endParaRPr lang="en-IN"/>
          </a:p>
        </p:txBody>
      </p:sp>
    </p:spTree>
    <p:extLst>
      <p:ext uri="{BB962C8B-B14F-4D97-AF65-F5344CB8AC3E}">
        <p14:creationId xmlns:p14="http://schemas.microsoft.com/office/powerpoint/2010/main" val="3241968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708C-6E85-957E-5AB8-33DDC223B2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6E6F2B-94DA-6DFD-C61C-1D40A1E606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876B9C-0760-5058-7B5A-BC506AE8D6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BB44C8-E1FD-F30D-0384-ED6D18318E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CC9A22-A842-D163-C104-776CC06CCE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E01886-D12A-0F29-4452-9B8B9F49E647}"/>
              </a:ext>
            </a:extLst>
          </p:cNvPr>
          <p:cNvSpPr>
            <a:spLocks noGrp="1"/>
          </p:cNvSpPr>
          <p:nvPr>
            <p:ph type="dt" sz="half" idx="10"/>
          </p:nvPr>
        </p:nvSpPr>
        <p:spPr/>
        <p:txBody>
          <a:bodyPr/>
          <a:lstStyle/>
          <a:p>
            <a:fld id="{6A8D14FB-7CF2-478C-81E8-D54251A87B51}" type="datetimeFigureOut">
              <a:rPr lang="en-IN" smtClean="0"/>
              <a:t>05-08-2024</a:t>
            </a:fld>
            <a:endParaRPr lang="en-IN"/>
          </a:p>
        </p:txBody>
      </p:sp>
      <p:sp>
        <p:nvSpPr>
          <p:cNvPr id="8" name="Footer Placeholder 7">
            <a:extLst>
              <a:ext uri="{FF2B5EF4-FFF2-40B4-BE49-F238E27FC236}">
                <a16:creationId xmlns:a16="http://schemas.microsoft.com/office/drawing/2014/main" id="{3D53778C-D9F5-737C-417C-781708A110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2FABB6-1A92-EEAC-6AF6-8D607A08CFAE}"/>
              </a:ext>
            </a:extLst>
          </p:cNvPr>
          <p:cNvSpPr>
            <a:spLocks noGrp="1"/>
          </p:cNvSpPr>
          <p:nvPr>
            <p:ph type="sldNum" sz="quarter" idx="12"/>
          </p:nvPr>
        </p:nvSpPr>
        <p:spPr/>
        <p:txBody>
          <a:bodyPr/>
          <a:lstStyle/>
          <a:p>
            <a:fld id="{E104CA45-482A-4349-839E-1DD27A082106}" type="slidenum">
              <a:rPr lang="en-IN" smtClean="0"/>
              <a:t>‹#›</a:t>
            </a:fld>
            <a:endParaRPr lang="en-IN"/>
          </a:p>
        </p:txBody>
      </p:sp>
    </p:spTree>
    <p:extLst>
      <p:ext uri="{BB962C8B-B14F-4D97-AF65-F5344CB8AC3E}">
        <p14:creationId xmlns:p14="http://schemas.microsoft.com/office/powerpoint/2010/main" val="2732225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C681C-E997-024B-3EAD-142B2424A5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C33FC4-A324-72A1-C26E-59A8E1840670}"/>
              </a:ext>
            </a:extLst>
          </p:cNvPr>
          <p:cNvSpPr>
            <a:spLocks noGrp="1"/>
          </p:cNvSpPr>
          <p:nvPr>
            <p:ph type="dt" sz="half" idx="10"/>
          </p:nvPr>
        </p:nvSpPr>
        <p:spPr/>
        <p:txBody>
          <a:bodyPr/>
          <a:lstStyle/>
          <a:p>
            <a:fld id="{6A8D14FB-7CF2-478C-81E8-D54251A87B51}" type="datetimeFigureOut">
              <a:rPr lang="en-IN" smtClean="0"/>
              <a:t>05-08-2024</a:t>
            </a:fld>
            <a:endParaRPr lang="en-IN"/>
          </a:p>
        </p:txBody>
      </p:sp>
      <p:sp>
        <p:nvSpPr>
          <p:cNvPr id="4" name="Footer Placeholder 3">
            <a:extLst>
              <a:ext uri="{FF2B5EF4-FFF2-40B4-BE49-F238E27FC236}">
                <a16:creationId xmlns:a16="http://schemas.microsoft.com/office/drawing/2014/main" id="{2F5F7E83-BD2E-3D3E-A33B-A895B63EB0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70FC46-03EC-E0E5-D02C-A571A40663EF}"/>
              </a:ext>
            </a:extLst>
          </p:cNvPr>
          <p:cNvSpPr>
            <a:spLocks noGrp="1"/>
          </p:cNvSpPr>
          <p:nvPr>
            <p:ph type="sldNum" sz="quarter" idx="12"/>
          </p:nvPr>
        </p:nvSpPr>
        <p:spPr/>
        <p:txBody>
          <a:bodyPr/>
          <a:lstStyle/>
          <a:p>
            <a:fld id="{E104CA45-482A-4349-839E-1DD27A082106}" type="slidenum">
              <a:rPr lang="en-IN" smtClean="0"/>
              <a:t>‹#›</a:t>
            </a:fld>
            <a:endParaRPr lang="en-IN"/>
          </a:p>
        </p:txBody>
      </p:sp>
    </p:spTree>
    <p:extLst>
      <p:ext uri="{BB962C8B-B14F-4D97-AF65-F5344CB8AC3E}">
        <p14:creationId xmlns:p14="http://schemas.microsoft.com/office/powerpoint/2010/main" val="154785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527AE2-0E2B-C7CB-3FFF-72E7631188AD}"/>
              </a:ext>
            </a:extLst>
          </p:cNvPr>
          <p:cNvSpPr>
            <a:spLocks noGrp="1"/>
          </p:cNvSpPr>
          <p:nvPr>
            <p:ph type="dt" sz="half" idx="10"/>
          </p:nvPr>
        </p:nvSpPr>
        <p:spPr/>
        <p:txBody>
          <a:bodyPr/>
          <a:lstStyle/>
          <a:p>
            <a:fld id="{6A8D14FB-7CF2-478C-81E8-D54251A87B51}" type="datetimeFigureOut">
              <a:rPr lang="en-IN" smtClean="0"/>
              <a:t>05-08-2024</a:t>
            </a:fld>
            <a:endParaRPr lang="en-IN"/>
          </a:p>
        </p:txBody>
      </p:sp>
      <p:sp>
        <p:nvSpPr>
          <p:cNvPr id="3" name="Footer Placeholder 2">
            <a:extLst>
              <a:ext uri="{FF2B5EF4-FFF2-40B4-BE49-F238E27FC236}">
                <a16:creationId xmlns:a16="http://schemas.microsoft.com/office/drawing/2014/main" id="{E0584BA8-6099-D413-BBE4-B762AF0FDC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2E615E-CC8C-D149-194F-01B0B05523D7}"/>
              </a:ext>
            </a:extLst>
          </p:cNvPr>
          <p:cNvSpPr>
            <a:spLocks noGrp="1"/>
          </p:cNvSpPr>
          <p:nvPr>
            <p:ph type="sldNum" sz="quarter" idx="12"/>
          </p:nvPr>
        </p:nvSpPr>
        <p:spPr/>
        <p:txBody>
          <a:bodyPr/>
          <a:lstStyle/>
          <a:p>
            <a:fld id="{E104CA45-482A-4349-839E-1DD27A082106}" type="slidenum">
              <a:rPr lang="en-IN" smtClean="0"/>
              <a:t>‹#›</a:t>
            </a:fld>
            <a:endParaRPr lang="en-IN"/>
          </a:p>
        </p:txBody>
      </p:sp>
    </p:spTree>
    <p:extLst>
      <p:ext uri="{BB962C8B-B14F-4D97-AF65-F5344CB8AC3E}">
        <p14:creationId xmlns:p14="http://schemas.microsoft.com/office/powerpoint/2010/main" val="2751000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D474-8A02-98F8-B33D-530580597E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4C75FF-6FFC-3912-9446-E5FAF6DE9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1E784E-D4F0-6BAB-2AEB-D01F1E590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F90BC-D5EE-0679-52F3-3E7DB7D57BE0}"/>
              </a:ext>
            </a:extLst>
          </p:cNvPr>
          <p:cNvSpPr>
            <a:spLocks noGrp="1"/>
          </p:cNvSpPr>
          <p:nvPr>
            <p:ph type="dt" sz="half" idx="10"/>
          </p:nvPr>
        </p:nvSpPr>
        <p:spPr/>
        <p:txBody>
          <a:bodyPr/>
          <a:lstStyle/>
          <a:p>
            <a:fld id="{6A8D14FB-7CF2-478C-81E8-D54251A87B51}" type="datetimeFigureOut">
              <a:rPr lang="en-IN" smtClean="0"/>
              <a:t>05-08-2024</a:t>
            </a:fld>
            <a:endParaRPr lang="en-IN"/>
          </a:p>
        </p:txBody>
      </p:sp>
      <p:sp>
        <p:nvSpPr>
          <p:cNvPr id="6" name="Footer Placeholder 5">
            <a:extLst>
              <a:ext uri="{FF2B5EF4-FFF2-40B4-BE49-F238E27FC236}">
                <a16:creationId xmlns:a16="http://schemas.microsoft.com/office/drawing/2014/main" id="{896A0327-0C17-F521-6F04-75279D5B38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0F09AA-0952-97A3-E899-5FEBBD9B3387}"/>
              </a:ext>
            </a:extLst>
          </p:cNvPr>
          <p:cNvSpPr>
            <a:spLocks noGrp="1"/>
          </p:cNvSpPr>
          <p:nvPr>
            <p:ph type="sldNum" sz="quarter" idx="12"/>
          </p:nvPr>
        </p:nvSpPr>
        <p:spPr/>
        <p:txBody>
          <a:bodyPr/>
          <a:lstStyle/>
          <a:p>
            <a:fld id="{E104CA45-482A-4349-839E-1DD27A082106}" type="slidenum">
              <a:rPr lang="en-IN" smtClean="0"/>
              <a:t>‹#›</a:t>
            </a:fld>
            <a:endParaRPr lang="en-IN"/>
          </a:p>
        </p:txBody>
      </p:sp>
    </p:spTree>
    <p:extLst>
      <p:ext uri="{BB962C8B-B14F-4D97-AF65-F5344CB8AC3E}">
        <p14:creationId xmlns:p14="http://schemas.microsoft.com/office/powerpoint/2010/main" val="3397329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106A-1D0E-DFF6-A7A2-489212072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C01C3D-2A8E-A348-F3B4-B34CB3CDE9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58D3C6-F453-5B55-E7FE-0D17633B5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7CA94D-6060-E3AD-A218-E9CDAA617CDB}"/>
              </a:ext>
            </a:extLst>
          </p:cNvPr>
          <p:cNvSpPr>
            <a:spLocks noGrp="1"/>
          </p:cNvSpPr>
          <p:nvPr>
            <p:ph type="dt" sz="half" idx="10"/>
          </p:nvPr>
        </p:nvSpPr>
        <p:spPr/>
        <p:txBody>
          <a:bodyPr/>
          <a:lstStyle/>
          <a:p>
            <a:fld id="{6A8D14FB-7CF2-478C-81E8-D54251A87B51}" type="datetimeFigureOut">
              <a:rPr lang="en-IN" smtClean="0"/>
              <a:t>05-08-2024</a:t>
            </a:fld>
            <a:endParaRPr lang="en-IN"/>
          </a:p>
        </p:txBody>
      </p:sp>
      <p:sp>
        <p:nvSpPr>
          <p:cNvPr id="6" name="Footer Placeholder 5">
            <a:extLst>
              <a:ext uri="{FF2B5EF4-FFF2-40B4-BE49-F238E27FC236}">
                <a16:creationId xmlns:a16="http://schemas.microsoft.com/office/drawing/2014/main" id="{E668325B-5035-4207-60F7-F341D590FB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B125CB-AC0B-F09C-1D6A-BB196555CED1}"/>
              </a:ext>
            </a:extLst>
          </p:cNvPr>
          <p:cNvSpPr>
            <a:spLocks noGrp="1"/>
          </p:cNvSpPr>
          <p:nvPr>
            <p:ph type="sldNum" sz="quarter" idx="12"/>
          </p:nvPr>
        </p:nvSpPr>
        <p:spPr/>
        <p:txBody>
          <a:bodyPr/>
          <a:lstStyle/>
          <a:p>
            <a:fld id="{E104CA45-482A-4349-839E-1DD27A082106}" type="slidenum">
              <a:rPr lang="en-IN" smtClean="0"/>
              <a:t>‹#›</a:t>
            </a:fld>
            <a:endParaRPr lang="en-IN"/>
          </a:p>
        </p:txBody>
      </p:sp>
    </p:spTree>
    <p:extLst>
      <p:ext uri="{BB962C8B-B14F-4D97-AF65-F5344CB8AC3E}">
        <p14:creationId xmlns:p14="http://schemas.microsoft.com/office/powerpoint/2010/main" val="2289174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254774-278C-34B5-036B-5529BDC54D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923613-186D-185F-6A5C-AAC6606436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7D6CF8-EB74-E486-53EC-E9C891E9AE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8D14FB-7CF2-478C-81E8-D54251A87B51}" type="datetimeFigureOut">
              <a:rPr lang="en-IN" smtClean="0"/>
              <a:t>05-08-2024</a:t>
            </a:fld>
            <a:endParaRPr lang="en-IN"/>
          </a:p>
        </p:txBody>
      </p:sp>
      <p:sp>
        <p:nvSpPr>
          <p:cNvPr id="5" name="Footer Placeholder 4">
            <a:extLst>
              <a:ext uri="{FF2B5EF4-FFF2-40B4-BE49-F238E27FC236}">
                <a16:creationId xmlns:a16="http://schemas.microsoft.com/office/drawing/2014/main" id="{AC8E3C46-39BF-66DA-8784-3A4BB6B252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28FA1B-8650-69E1-85B3-FD8E6D84E1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4CA45-482A-4349-839E-1DD27A082106}" type="slidenum">
              <a:rPr lang="en-IN" smtClean="0"/>
              <a:t>‹#›</a:t>
            </a:fld>
            <a:endParaRPr lang="en-IN"/>
          </a:p>
        </p:txBody>
      </p:sp>
    </p:spTree>
    <p:extLst>
      <p:ext uri="{BB962C8B-B14F-4D97-AF65-F5344CB8AC3E}">
        <p14:creationId xmlns:p14="http://schemas.microsoft.com/office/powerpoint/2010/main" val="1839182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54BCC0-07DE-7900-8FBF-3A784D813ABD}"/>
              </a:ext>
            </a:extLst>
          </p:cNvPr>
          <p:cNvSpPr txBox="1"/>
          <p:nvPr/>
        </p:nvSpPr>
        <p:spPr>
          <a:xfrm>
            <a:off x="323353" y="489005"/>
            <a:ext cx="11545294" cy="7879080"/>
          </a:xfrm>
          <a:prstGeom prst="rect">
            <a:avLst/>
          </a:prstGeom>
          <a:noFill/>
        </p:spPr>
        <p:txBody>
          <a:bodyPr wrap="square" rtlCol="0">
            <a:spAutoFit/>
          </a:bodyPr>
          <a:lstStyle/>
          <a:p>
            <a:r>
              <a:rPr lang="en-IN" sz="2000" b="1" dirty="0"/>
              <a:t>Smart Wireless Device</a:t>
            </a:r>
          </a:p>
          <a:p>
            <a:endParaRPr lang="en-IN" dirty="0"/>
          </a:p>
          <a:p>
            <a:r>
              <a:rPr lang="en-IN" b="1" dirty="0"/>
              <a:t>WSN- </a:t>
            </a:r>
            <a:r>
              <a:rPr lang="en-IN" dirty="0"/>
              <a:t>Wireless Sensor Network Technology: Range is very low, &lt;100mm</a:t>
            </a:r>
          </a:p>
          <a:p>
            <a:endParaRPr lang="en-IN" dirty="0"/>
          </a:p>
          <a:p>
            <a:r>
              <a:rPr lang="en-IN" b="1" dirty="0"/>
              <a:t>Smart wearable devices: </a:t>
            </a:r>
            <a:r>
              <a:rPr lang="en-IN" dirty="0"/>
              <a:t>Smart Vest, Smart Helmet, Smart Strap.</a:t>
            </a:r>
          </a:p>
          <a:p>
            <a:r>
              <a:rPr lang="en-IN" dirty="0"/>
              <a:t>This devices required Body Sensor Network (BSN).</a:t>
            </a:r>
          </a:p>
          <a:p>
            <a:endParaRPr lang="en-IN" dirty="0"/>
          </a:p>
          <a:p>
            <a:r>
              <a:rPr lang="en-IN" b="1" dirty="0" err="1"/>
              <a:t>LoRoWAN</a:t>
            </a:r>
            <a:r>
              <a:rPr lang="en-IN" b="1" dirty="0"/>
              <a:t>-</a:t>
            </a:r>
            <a:r>
              <a:rPr lang="en-IN" dirty="0"/>
              <a:t> Long Range Wide Area Networking is used to transmit the information. </a:t>
            </a:r>
          </a:p>
          <a:p>
            <a:pPr marL="285750" indent="-285750">
              <a:buFont typeface="Arial" panose="020B0604020202020204" pitchFamily="34" charset="0"/>
              <a:buChar char="•"/>
            </a:pPr>
            <a:r>
              <a:rPr lang="en-US" b="0" i="0" dirty="0">
                <a:solidFill>
                  <a:srgbClr val="16191F"/>
                </a:solidFill>
                <a:effectLst/>
                <a:latin typeface="Amazon Ember"/>
              </a:rPr>
              <a:t>LoRa is a wireless audio frequency technology that operates in a license-free radio frequency spectrum. LoRa is a physical layer protocol that uses spread spectrum modulation and supports long-range communication at the cost of a narrow bandwidth. It uses a narrow band waveform with a central frequency to send data, which makes it robust to interference.</a:t>
            </a:r>
          </a:p>
          <a:p>
            <a:pPr marL="285750" indent="-285750">
              <a:buFont typeface="Arial" panose="020B0604020202020204" pitchFamily="34" charset="0"/>
              <a:buChar char="•"/>
            </a:pPr>
            <a:endParaRPr lang="en-US" dirty="0">
              <a:solidFill>
                <a:srgbClr val="16191F"/>
              </a:solidFill>
              <a:latin typeface="Amazon Ember"/>
            </a:endParaRPr>
          </a:p>
          <a:p>
            <a:r>
              <a:rPr lang="en-US" b="1" i="0" dirty="0">
                <a:solidFill>
                  <a:srgbClr val="16191F"/>
                </a:solidFill>
                <a:effectLst/>
                <a:latin typeface="Amazon Ember"/>
              </a:rPr>
              <a:t>Characteristics of </a:t>
            </a:r>
            <a:r>
              <a:rPr lang="en-US" b="1" i="0" dirty="0" err="1">
                <a:solidFill>
                  <a:srgbClr val="16191F"/>
                </a:solidFill>
                <a:effectLst/>
                <a:latin typeface="Amazon Ember"/>
              </a:rPr>
              <a:t>LoRoWAN</a:t>
            </a:r>
            <a:r>
              <a:rPr lang="en-US" b="1" i="0" dirty="0">
                <a:solidFill>
                  <a:srgbClr val="16191F"/>
                </a:solidFill>
                <a:effectLst/>
                <a:latin typeface="Amazon Ember"/>
              </a:rPr>
              <a:t>:</a:t>
            </a:r>
          </a:p>
          <a:p>
            <a:pPr algn="l">
              <a:buFont typeface="Arial" panose="020B0604020202020204" pitchFamily="34" charset="0"/>
              <a:buChar char="•"/>
            </a:pPr>
            <a:r>
              <a:rPr lang="en-US" b="0" i="0" dirty="0">
                <a:solidFill>
                  <a:srgbClr val="16191F"/>
                </a:solidFill>
                <a:effectLst/>
                <a:latin typeface="Amazon Ember"/>
              </a:rPr>
              <a:t>Long range communication up to 10 miles in line of sight.</a:t>
            </a:r>
          </a:p>
          <a:p>
            <a:pPr algn="l">
              <a:buFont typeface="Arial" panose="020B0604020202020204" pitchFamily="34" charset="0"/>
              <a:buChar char="•"/>
            </a:pPr>
            <a:r>
              <a:rPr lang="en-US" b="0" i="0" dirty="0">
                <a:solidFill>
                  <a:srgbClr val="16191F"/>
                </a:solidFill>
                <a:effectLst/>
                <a:latin typeface="Amazon Ember"/>
              </a:rPr>
              <a:t>Long battery duration of up to 10 years. For enhanced battery life, you can operate your devices in class A or class B mode, which requires increased downlink latency.</a:t>
            </a:r>
          </a:p>
          <a:p>
            <a:pPr algn="l">
              <a:buFont typeface="Arial" panose="020B0604020202020204" pitchFamily="34" charset="0"/>
              <a:buChar char="•"/>
            </a:pPr>
            <a:r>
              <a:rPr lang="en-US" b="0" i="0" dirty="0">
                <a:solidFill>
                  <a:srgbClr val="16191F"/>
                </a:solidFill>
                <a:effectLst/>
                <a:latin typeface="Amazon Ember"/>
              </a:rPr>
              <a:t>Low cost for devices and maintenance.</a:t>
            </a:r>
          </a:p>
          <a:p>
            <a:pPr algn="l">
              <a:buFont typeface="Arial" panose="020B0604020202020204" pitchFamily="34" charset="0"/>
              <a:buChar char="•"/>
            </a:pPr>
            <a:r>
              <a:rPr lang="en-US" b="0" i="0" dirty="0">
                <a:solidFill>
                  <a:srgbClr val="16191F"/>
                </a:solidFill>
                <a:effectLst/>
                <a:latin typeface="Amazon Ember"/>
              </a:rPr>
              <a:t>License-free radio spectrum but region-specific regulations apply.</a:t>
            </a:r>
          </a:p>
          <a:p>
            <a:pPr algn="l">
              <a:buFont typeface="Arial" panose="020B0604020202020204" pitchFamily="34" charset="0"/>
              <a:buChar char="•"/>
            </a:pPr>
            <a:r>
              <a:rPr lang="en-US" b="0" i="0" dirty="0">
                <a:solidFill>
                  <a:srgbClr val="16191F"/>
                </a:solidFill>
                <a:effectLst/>
                <a:latin typeface="Amazon Ember"/>
              </a:rPr>
              <a:t>Low power but has a limited payload size of 51 bytes to 241 bytes depending on the data rate. The data rate can be 0,3 Kbit/s – 27 Kbit/s data rate with a 222 maximal payload size.</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884149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CB4836-2B43-E4CF-25B9-37FBA1668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793" y="425670"/>
            <a:ext cx="8729689" cy="5446368"/>
          </a:xfrm>
          <a:prstGeom prst="rect">
            <a:avLst/>
          </a:prstGeom>
        </p:spPr>
      </p:pic>
    </p:spTree>
    <p:extLst>
      <p:ext uri="{BB962C8B-B14F-4D97-AF65-F5344CB8AC3E}">
        <p14:creationId xmlns:p14="http://schemas.microsoft.com/office/powerpoint/2010/main" val="4272773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EB0334-A15A-91E6-7BF8-8584A21514B7}"/>
              </a:ext>
            </a:extLst>
          </p:cNvPr>
          <p:cNvSpPr txBox="1"/>
          <p:nvPr/>
        </p:nvSpPr>
        <p:spPr>
          <a:xfrm>
            <a:off x="874643" y="592372"/>
            <a:ext cx="4635610" cy="923330"/>
          </a:xfrm>
          <a:prstGeom prst="rect">
            <a:avLst/>
          </a:prstGeom>
          <a:noFill/>
        </p:spPr>
        <p:txBody>
          <a:bodyPr wrap="square" rtlCol="0">
            <a:spAutoFit/>
          </a:bodyPr>
          <a:lstStyle/>
          <a:p>
            <a:r>
              <a:rPr lang="en-IN" dirty="0"/>
              <a:t>Sensor </a:t>
            </a:r>
          </a:p>
          <a:p>
            <a:endParaRPr lang="en-IN" dirty="0"/>
          </a:p>
          <a:p>
            <a:r>
              <a:rPr lang="en-IN" dirty="0"/>
              <a:t>Electronic </a:t>
            </a:r>
            <a:r>
              <a:rPr lang="en-IN" dirty="0" err="1"/>
              <a:t>wala</a:t>
            </a:r>
            <a:r>
              <a:rPr lang="en-IN" dirty="0"/>
              <a:t> </a:t>
            </a:r>
            <a:r>
              <a:rPr lang="en-IN" dirty="0" err="1"/>
              <a:t>bnda</a:t>
            </a:r>
            <a:endParaRPr lang="en-IN" dirty="0"/>
          </a:p>
        </p:txBody>
      </p:sp>
    </p:spTree>
    <p:extLst>
      <p:ext uri="{BB962C8B-B14F-4D97-AF65-F5344CB8AC3E}">
        <p14:creationId xmlns:p14="http://schemas.microsoft.com/office/powerpoint/2010/main" val="905897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011400-D80B-910C-F523-63F7248F23EB}"/>
              </a:ext>
            </a:extLst>
          </p:cNvPr>
          <p:cNvSpPr txBox="1"/>
          <p:nvPr/>
        </p:nvSpPr>
        <p:spPr>
          <a:xfrm>
            <a:off x="318052" y="234563"/>
            <a:ext cx="11227242" cy="65248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MEMS sensors-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Micro Electro Mechanical Systems.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1) It is miniature device that can be measure physical quantitate like temp, pressure, acceleration and magnetic field.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2) Made up of- micro actuators, microelectronics, micro sensors, mechanical microstructures integrated onto a single chip.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3)Much smaller than human hair, 0.02mm to 1mm.</a:t>
            </a:r>
          </a:p>
          <a:p>
            <a:endParaRPr lang="en-IN" sz="2000" b="1" dirty="0"/>
          </a:p>
          <a:p>
            <a:r>
              <a:rPr lang="en-IN" sz="2000" b="1" dirty="0"/>
              <a:t>Applications of MEMS-</a:t>
            </a:r>
          </a:p>
          <a:p>
            <a:endParaRPr lang="en-IN" dirty="0"/>
          </a:p>
          <a:p>
            <a:pPr marL="342900" indent="-342900">
              <a:buFont typeface="+mj-lt"/>
              <a:buAutoNum type="arabicParenR"/>
            </a:pPr>
            <a:r>
              <a:rPr lang="en-IN" dirty="0"/>
              <a:t>Space Satellite</a:t>
            </a:r>
          </a:p>
          <a:p>
            <a:pPr marL="342900" indent="-342900">
              <a:buFont typeface="+mj-lt"/>
              <a:buAutoNum type="arabicParenR"/>
            </a:pPr>
            <a:r>
              <a:rPr lang="en-IN" dirty="0"/>
              <a:t>Launch Vehicles</a:t>
            </a:r>
          </a:p>
          <a:p>
            <a:pPr marL="342900" indent="-342900">
              <a:buFont typeface="+mj-lt"/>
              <a:buAutoNum type="arabicParenR"/>
            </a:pPr>
            <a:r>
              <a:rPr lang="en-IN" dirty="0"/>
              <a:t>Aerospace Equipment’s</a:t>
            </a:r>
          </a:p>
          <a:p>
            <a:pPr marL="342900" indent="-342900">
              <a:buFont typeface="+mj-lt"/>
              <a:buAutoNum type="arabicParenR"/>
            </a:pPr>
            <a:r>
              <a:rPr lang="en-IN" dirty="0"/>
              <a:t>Aircraft</a:t>
            </a:r>
          </a:p>
          <a:p>
            <a:pPr marL="342900" indent="-342900">
              <a:buFont typeface="+mj-lt"/>
              <a:buAutoNum type="arabicParenR"/>
            </a:pPr>
            <a:r>
              <a:rPr lang="en-IN" dirty="0"/>
              <a:t>Vehicles</a:t>
            </a:r>
          </a:p>
          <a:p>
            <a:pPr marL="342900" indent="-342900">
              <a:buFont typeface="+mj-lt"/>
              <a:buAutoNum type="arabicParenR"/>
            </a:pPr>
            <a:r>
              <a:rPr lang="en-IN" dirty="0"/>
              <a:t>Oil and Gas</a:t>
            </a:r>
          </a:p>
          <a:p>
            <a:pPr marL="342900" indent="-342900">
              <a:buFont typeface="+mj-lt"/>
              <a:buAutoNum type="arabicParenR"/>
            </a:pPr>
            <a:r>
              <a:rPr lang="en-IN" dirty="0"/>
              <a:t>Mining</a:t>
            </a:r>
          </a:p>
          <a:p>
            <a:pPr marL="342900" indent="-342900">
              <a:buFont typeface="+mj-lt"/>
              <a:buAutoNum type="arabicParenR"/>
            </a:pPr>
            <a:r>
              <a:rPr lang="en-IN" dirty="0"/>
              <a:t>Special Medical</a:t>
            </a:r>
          </a:p>
          <a:p>
            <a:endParaRPr lang="en-IN" dirty="0"/>
          </a:p>
          <a:p>
            <a:r>
              <a:rPr lang="en-IN" dirty="0"/>
              <a:t>Silicone used to make MEMS.</a:t>
            </a:r>
          </a:p>
          <a:p>
            <a:endParaRPr lang="en-IN" dirty="0"/>
          </a:p>
          <a:p>
            <a:endParaRPr lang="en-IN" dirty="0"/>
          </a:p>
          <a:p>
            <a:pPr marL="342900" indent="-342900">
              <a:buFont typeface="+mj-lt"/>
              <a:buAutoNum type="arabicParenR"/>
            </a:pPr>
            <a:endParaRPr lang="en-IN" dirty="0"/>
          </a:p>
          <a:p>
            <a:pPr marL="342900" indent="-342900">
              <a:buFont typeface="+mj-lt"/>
              <a:buAutoNum type="arabicParenR"/>
            </a:pPr>
            <a:endParaRPr lang="en-IN" dirty="0"/>
          </a:p>
        </p:txBody>
      </p:sp>
    </p:spTree>
    <p:extLst>
      <p:ext uri="{BB962C8B-B14F-4D97-AF65-F5344CB8AC3E}">
        <p14:creationId xmlns:p14="http://schemas.microsoft.com/office/powerpoint/2010/main" val="2341403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597A8C-4D44-0D7B-5E78-B3C02481E2FE}"/>
              </a:ext>
            </a:extLst>
          </p:cNvPr>
          <p:cNvSpPr txBox="1"/>
          <p:nvPr/>
        </p:nvSpPr>
        <p:spPr>
          <a:xfrm>
            <a:off x="233215" y="183688"/>
            <a:ext cx="12274825" cy="3139321"/>
          </a:xfrm>
          <a:prstGeom prst="rect">
            <a:avLst/>
          </a:prstGeom>
          <a:noFill/>
        </p:spPr>
        <p:txBody>
          <a:bodyPr wrap="square">
            <a:spAutoFit/>
          </a:bodyPr>
          <a:lstStyle/>
          <a:p>
            <a:r>
              <a:rPr lang="en-IN" dirty="0"/>
              <a:t>Satellite Communication:</a:t>
            </a:r>
          </a:p>
          <a:p>
            <a:r>
              <a:rPr lang="en-US" dirty="0"/>
              <a:t>Satellite communications use a combination of orbiting satellites above the Earth and ground stations to transmit and relay information using microwaves from one point on Earth to another.</a:t>
            </a:r>
          </a:p>
          <a:p>
            <a:endParaRPr lang="en-US" dirty="0"/>
          </a:p>
          <a:p>
            <a:r>
              <a:rPr lang="en-US" dirty="0"/>
              <a:t>There are three stages in the process:</a:t>
            </a:r>
          </a:p>
          <a:p>
            <a:endParaRPr lang="en-US" dirty="0"/>
          </a:p>
          <a:p>
            <a:pPr marL="285750" indent="-285750">
              <a:buFont typeface="Arial" panose="020B0604020202020204" pitchFamily="34" charset="0"/>
              <a:buChar char="•"/>
            </a:pPr>
            <a:r>
              <a:rPr lang="en-US" dirty="0"/>
              <a:t>Uplink</a:t>
            </a:r>
          </a:p>
          <a:p>
            <a:pPr marL="285750" indent="-285750">
              <a:buFont typeface="Arial" panose="020B0604020202020204" pitchFamily="34" charset="0"/>
              <a:buChar char="•"/>
            </a:pPr>
            <a:r>
              <a:rPr lang="en-US" dirty="0"/>
              <a:t>Transponder</a:t>
            </a:r>
          </a:p>
          <a:p>
            <a:pPr marL="285750" indent="-285750">
              <a:buFont typeface="Arial" panose="020B0604020202020204" pitchFamily="34" charset="0"/>
              <a:buChar char="•"/>
            </a:pPr>
            <a:r>
              <a:rPr lang="en-US" dirty="0"/>
              <a:t>Downlink</a:t>
            </a:r>
          </a:p>
          <a:p>
            <a:pPr marL="285750" indent="-285750">
              <a:buFont typeface="Arial" panose="020B0604020202020204" pitchFamily="34" charset="0"/>
              <a:buChar char="•"/>
            </a:pPr>
            <a:endParaRPr lang="en-US" dirty="0"/>
          </a:p>
          <a:p>
            <a:endParaRPr lang="en-IN" dirty="0"/>
          </a:p>
        </p:txBody>
      </p:sp>
      <p:pic>
        <p:nvPicPr>
          <p:cNvPr id="1026" name="Picture 2" descr="Diagram of a one way communication satellite network consisting of three stages: uplink, transponder and downlink..">
            <a:extLst>
              <a:ext uri="{FF2B5EF4-FFF2-40B4-BE49-F238E27FC236}">
                <a16:creationId xmlns:a16="http://schemas.microsoft.com/office/drawing/2014/main" id="{43D4A2AC-825D-0CA5-CB15-96BC012836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3485" y="1371601"/>
            <a:ext cx="4702374" cy="27023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859BD2F-C9D1-82B8-6B0E-B81A402DA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406" y="2763468"/>
            <a:ext cx="3716602" cy="3711005"/>
          </a:xfrm>
          <a:prstGeom prst="rect">
            <a:avLst/>
          </a:prstGeom>
        </p:spPr>
      </p:pic>
    </p:spTree>
    <p:extLst>
      <p:ext uri="{BB962C8B-B14F-4D97-AF65-F5344CB8AC3E}">
        <p14:creationId xmlns:p14="http://schemas.microsoft.com/office/powerpoint/2010/main" val="180277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998BB6-B9AA-3645-A7AD-3A532FB7621F}"/>
              </a:ext>
            </a:extLst>
          </p:cNvPr>
          <p:cNvSpPr txBox="1"/>
          <p:nvPr/>
        </p:nvSpPr>
        <p:spPr>
          <a:xfrm>
            <a:off x="156482" y="1656942"/>
            <a:ext cx="8472487" cy="923330"/>
          </a:xfrm>
          <a:prstGeom prst="rect">
            <a:avLst/>
          </a:prstGeom>
          <a:noFill/>
        </p:spPr>
        <p:txBody>
          <a:bodyPr wrap="square">
            <a:spAutoFit/>
          </a:bodyPr>
          <a:lstStyle/>
          <a:p>
            <a:r>
              <a:rPr lang="en-IN" dirty="0"/>
              <a:t>Low Earth Orbit Satellite- Communication, Military Reconnaissance, Spying.</a:t>
            </a:r>
          </a:p>
          <a:p>
            <a:r>
              <a:rPr lang="en-IN" dirty="0"/>
              <a:t>Geostationary Earth Orbit Satellite: Communication, TV, Radio, Satellite Phone, Weather Forecasting.</a:t>
            </a:r>
          </a:p>
        </p:txBody>
      </p:sp>
      <p:sp>
        <p:nvSpPr>
          <p:cNvPr id="5" name="TextBox 4">
            <a:extLst>
              <a:ext uri="{FF2B5EF4-FFF2-40B4-BE49-F238E27FC236}">
                <a16:creationId xmlns:a16="http://schemas.microsoft.com/office/drawing/2014/main" id="{CAE7FBA7-947D-36D9-5FDD-3AD6FAF912AE}"/>
              </a:ext>
            </a:extLst>
          </p:cNvPr>
          <p:cNvSpPr txBox="1"/>
          <p:nvPr/>
        </p:nvSpPr>
        <p:spPr>
          <a:xfrm>
            <a:off x="156482" y="179614"/>
            <a:ext cx="11879035" cy="1477328"/>
          </a:xfrm>
          <a:prstGeom prst="rect">
            <a:avLst/>
          </a:prstGeom>
          <a:noFill/>
        </p:spPr>
        <p:txBody>
          <a:bodyPr wrap="square">
            <a:spAutoFit/>
          </a:bodyPr>
          <a:lstStyle/>
          <a:p>
            <a:pPr algn="l"/>
            <a:r>
              <a:rPr lang="en-US" b="1" i="0" dirty="0">
                <a:solidFill>
                  <a:srgbClr val="000000"/>
                </a:solidFill>
                <a:effectLst/>
                <a:latin typeface="fsindustrie"/>
              </a:rPr>
              <a:t>Based on the orbit, communication satellites fall into one of four categories:</a:t>
            </a:r>
          </a:p>
          <a:p>
            <a:pPr algn="l">
              <a:buFont typeface="+mj-lt"/>
              <a:buAutoNum type="arabicPeriod"/>
            </a:pPr>
            <a:r>
              <a:rPr lang="en-US" b="0" i="0" dirty="0">
                <a:solidFill>
                  <a:srgbClr val="000000"/>
                </a:solidFill>
                <a:effectLst/>
                <a:latin typeface="fsindustrie"/>
              </a:rPr>
              <a:t>Geostationary Earth orbit (GEO)</a:t>
            </a:r>
          </a:p>
          <a:p>
            <a:pPr algn="l">
              <a:buFont typeface="+mj-lt"/>
              <a:buAutoNum type="arabicPeriod"/>
            </a:pPr>
            <a:r>
              <a:rPr lang="en-US" b="0" i="0" dirty="0">
                <a:solidFill>
                  <a:srgbClr val="000000"/>
                </a:solidFill>
                <a:effectLst/>
                <a:latin typeface="fsindustrie"/>
              </a:rPr>
              <a:t>Medium Earth orbit (MEO)</a:t>
            </a:r>
          </a:p>
          <a:p>
            <a:pPr algn="l">
              <a:buFont typeface="+mj-lt"/>
              <a:buAutoNum type="arabicPeriod"/>
            </a:pPr>
            <a:r>
              <a:rPr lang="en-US" b="0" i="0" dirty="0">
                <a:solidFill>
                  <a:srgbClr val="000000"/>
                </a:solidFill>
                <a:effectLst/>
                <a:latin typeface="fsindustrie"/>
              </a:rPr>
              <a:t>Low Earth orbit (LEO)</a:t>
            </a:r>
          </a:p>
          <a:p>
            <a:pPr algn="l">
              <a:buFont typeface="+mj-lt"/>
              <a:buAutoNum type="arabicPeriod"/>
            </a:pPr>
            <a:r>
              <a:rPr lang="en-US" b="0" i="0" dirty="0">
                <a:solidFill>
                  <a:srgbClr val="000000"/>
                </a:solidFill>
                <a:effectLst/>
                <a:latin typeface="fsindustrie"/>
              </a:rPr>
              <a:t>Highly elliptical orbit (HEO)</a:t>
            </a:r>
          </a:p>
        </p:txBody>
      </p:sp>
      <p:pic>
        <p:nvPicPr>
          <p:cNvPr id="6" name="Picture 5">
            <a:extLst>
              <a:ext uri="{FF2B5EF4-FFF2-40B4-BE49-F238E27FC236}">
                <a16:creationId xmlns:a16="http://schemas.microsoft.com/office/drawing/2014/main" id="{7E28C9A7-2245-1BF3-AA3F-B2022154C2D6}"/>
              </a:ext>
            </a:extLst>
          </p:cNvPr>
          <p:cNvPicPr>
            <a:picLocks noChangeAspect="1"/>
          </p:cNvPicPr>
          <p:nvPr/>
        </p:nvPicPr>
        <p:blipFill>
          <a:blip r:embed="rId2"/>
          <a:stretch>
            <a:fillRect/>
          </a:stretch>
        </p:blipFill>
        <p:spPr>
          <a:xfrm>
            <a:off x="2530928" y="1793641"/>
            <a:ext cx="6994071" cy="4198264"/>
          </a:xfrm>
          <a:prstGeom prst="rect">
            <a:avLst/>
          </a:prstGeom>
        </p:spPr>
      </p:pic>
    </p:spTree>
    <p:extLst>
      <p:ext uri="{BB962C8B-B14F-4D97-AF65-F5344CB8AC3E}">
        <p14:creationId xmlns:p14="http://schemas.microsoft.com/office/powerpoint/2010/main" val="387750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FF5E4F-C538-C14B-C87F-0D4F44234552}"/>
              </a:ext>
            </a:extLst>
          </p:cNvPr>
          <p:cNvSpPr txBox="1"/>
          <p:nvPr/>
        </p:nvSpPr>
        <p:spPr>
          <a:xfrm>
            <a:off x="683813" y="441297"/>
            <a:ext cx="11171582" cy="5355312"/>
          </a:xfrm>
          <a:prstGeom prst="rect">
            <a:avLst/>
          </a:prstGeom>
          <a:noFill/>
        </p:spPr>
        <p:txBody>
          <a:bodyPr wrap="square" rtlCol="0">
            <a:spAutoFit/>
          </a:bodyPr>
          <a:lstStyle/>
          <a:p>
            <a:r>
              <a:rPr lang="en-IN" sz="2000" b="1" dirty="0"/>
              <a:t>Temperature Sensors-</a:t>
            </a:r>
          </a:p>
          <a:p>
            <a:r>
              <a:rPr lang="en-US" dirty="0"/>
              <a:t>A temperature sensor is a device, typically, a thermocouple or resistance temperature detector, that provides temperature measurement in a readable form through an electrical signal.</a:t>
            </a:r>
          </a:p>
          <a:p>
            <a:endParaRPr lang="en-US" dirty="0"/>
          </a:p>
          <a:p>
            <a:r>
              <a:rPr lang="en-US" dirty="0"/>
              <a:t>There are many types of temperature sensors, but, the most common way to categorize them is based on the mode of connection which includes, contact and non-contact temperature sensors.</a:t>
            </a:r>
          </a:p>
          <a:p>
            <a:endParaRPr lang="en-US" dirty="0"/>
          </a:p>
          <a:p>
            <a:r>
              <a:rPr lang="en-US" b="1" dirty="0"/>
              <a:t>Contact sensors </a:t>
            </a:r>
            <a:r>
              <a:rPr lang="en-US" dirty="0"/>
              <a:t>include thermocouples and thermistors because they are in direct contact with the object they are to measure. Whereas, the </a:t>
            </a:r>
            <a:r>
              <a:rPr lang="en-US" b="1" dirty="0"/>
              <a:t>non-contact temperature sensors </a:t>
            </a:r>
            <a:r>
              <a:rPr lang="en-US" dirty="0"/>
              <a:t>measure the thermal radiation released by the heat source. Such temperature meters are often used in hazardous environments like nuclear power plants or thermal power plants.</a:t>
            </a:r>
          </a:p>
          <a:p>
            <a:endParaRPr lang="en-US" dirty="0"/>
          </a:p>
          <a:p>
            <a:r>
              <a:rPr lang="en-US" b="1" dirty="0"/>
              <a:t>How Does Temperature Sensor Works:</a:t>
            </a:r>
            <a:endParaRPr lang="en-US" dirty="0"/>
          </a:p>
          <a:p>
            <a:r>
              <a:rPr lang="en-US" dirty="0"/>
              <a:t>The basic principle of working the temperature sensors is the voltage across the diode terminals. If the voltage increases, the temperature also rises, followed by a voltage drop between the transistor terminals of the base and emitter in a diode.</a:t>
            </a:r>
          </a:p>
          <a:p>
            <a:endParaRPr lang="en-US" dirty="0"/>
          </a:p>
          <a:p>
            <a:r>
              <a:rPr lang="en-US" dirty="0"/>
              <a:t>Besides this, </a:t>
            </a:r>
            <a:r>
              <a:rPr lang="en-US" dirty="0" err="1"/>
              <a:t>Encardio</a:t>
            </a:r>
            <a:r>
              <a:rPr lang="en-US" dirty="0"/>
              <a:t> Rite has a vibrating wire temperature sensor that works on the principle of stress change due to temperature change.</a:t>
            </a:r>
            <a:endParaRPr lang="en-IN" dirty="0"/>
          </a:p>
        </p:txBody>
      </p:sp>
    </p:spTree>
    <p:extLst>
      <p:ext uri="{BB962C8B-B14F-4D97-AF65-F5344CB8AC3E}">
        <p14:creationId xmlns:p14="http://schemas.microsoft.com/office/powerpoint/2010/main" val="428223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8038B2F-9774-45E9-8CD0-04E4BF39CD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236" y="485031"/>
            <a:ext cx="8579416" cy="6000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606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681319-ADEA-F2C2-A389-22036523A1C1}"/>
              </a:ext>
            </a:extLst>
          </p:cNvPr>
          <p:cNvSpPr txBox="1"/>
          <p:nvPr/>
        </p:nvSpPr>
        <p:spPr>
          <a:xfrm>
            <a:off x="87463" y="190832"/>
            <a:ext cx="11974665" cy="2862322"/>
          </a:xfrm>
          <a:prstGeom prst="rect">
            <a:avLst/>
          </a:prstGeom>
          <a:noFill/>
        </p:spPr>
        <p:txBody>
          <a:bodyPr wrap="square">
            <a:spAutoFit/>
          </a:bodyPr>
          <a:lstStyle/>
          <a:p>
            <a:r>
              <a:rPr lang="en-US" b="1" dirty="0"/>
              <a:t>1) Critical Health Parameters: </a:t>
            </a:r>
            <a:r>
              <a:rPr lang="en-US" dirty="0"/>
              <a:t>If the body temperature/heartbeat become critical (if it crosses the Threshold level) an alert message will be sent.</a:t>
            </a:r>
          </a:p>
          <a:p>
            <a:endParaRPr lang="en-US" dirty="0"/>
          </a:p>
          <a:p>
            <a:r>
              <a:rPr lang="en-US" b="1" dirty="0"/>
              <a:t>2) Fall Detection: </a:t>
            </a:r>
            <a:r>
              <a:rPr lang="en-US" dirty="0"/>
              <a:t>If the soldier suddenly falls to the ground, it will be detected by an accelerometer and the alert message will be sent.</a:t>
            </a:r>
          </a:p>
          <a:p>
            <a:endParaRPr lang="en-US" dirty="0"/>
          </a:p>
          <a:p>
            <a:r>
              <a:rPr lang="en-US" b="1" dirty="0"/>
              <a:t>3) Surrounding Atmosphere: </a:t>
            </a:r>
            <a:r>
              <a:rPr lang="en-US" dirty="0"/>
              <a:t>If any gases exceed the limits which are harmful to the soldiers and oxygen levels in the atmosphere.</a:t>
            </a:r>
          </a:p>
          <a:p>
            <a:endParaRPr lang="en-US" dirty="0"/>
          </a:p>
          <a:p>
            <a:r>
              <a:rPr lang="en-US" b="1" dirty="0"/>
              <a:t>4) Emergency Switch: </a:t>
            </a:r>
            <a:r>
              <a:rPr lang="en-US" dirty="0"/>
              <a:t>Push-button will be used to achieve the SOS (Save Our Ship) facility.</a:t>
            </a:r>
            <a:endParaRPr lang="en-IN" dirty="0"/>
          </a:p>
        </p:txBody>
      </p:sp>
    </p:spTree>
    <p:extLst>
      <p:ext uri="{BB962C8B-B14F-4D97-AF65-F5344CB8AC3E}">
        <p14:creationId xmlns:p14="http://schemas.microsoft.com/office/powerpoint/2010/main" val="355461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330C5D-1286-6D73-52FD-277BD5545B7E}"/>
              </a:ext>
            </a:extLst>
          </p:cNvPr>
          <p:cNvSpPr txBox="1"/>
          <p:nvPr/>
        </p:nvSpPr>
        <p:spPr>
          <a:xfrm>
            <a:off x="389616" y="648031"/>
            <a:ext cx="12078030" cy="369332"/>
          </a:xfrm>
          <a:prstGeom prst="rect">
            <a:avLst/>
          </a:prstGeom>
          <a:noFill/>
        </p:spPr>
        <p:txBody>
          <a:bodyPr wrap="square" rtlCol="0">
            <a:spAutoFit/>
          </a:bodyPr>
          <a:lstStyle/>
          <a:p>
            <a:r>
              <a:rPr lang="en-IN" dirty="0"/>
              <a:t>Most affected area during injury </a:t>
            </a:r>
          </a:p>
        </p:txBody>
      </p:sp>
      <p:sp>
        <p:nvSpPr>
          <p:cNvPr id="6" name="TextBox 5">
            <a:extLst>
              <a:ext uri="{FF2B5EF4-FFF2-40B4-BE49-F238E27FC236}">
                <a16:creationId xmlns:a16="http://schemas.microsoft.com/office/drawing/2014/main" id="{F67868F3-E2E8-FA72-83AF-5ED08AAA1F9A}"/>
              </a:ext>
            </a:extLst>
          </p:cNvPr>
          <p:cNvSpPr txBox="1"/>
          <p:nvPr/>
        </p:nvSpPr>
        <p:spPr>
          <a:xfrm>
            <a:off x="190500" y="1112627"/>
            <a:ext cx="12001500" cy="3693319"/>
          </a:xfrm>
          <a:prstGeom prst="rect">
            <a:avLst/>
          </a:prstGeom>
          <a:noFill/>
        </p:spPr>
        <p:txBody>
          <a:bodyPr wrap="square">
            <a:spAutoFit/>
          </a:bodyPr>
          <a:lstStyle/>
          <a:p>
            <a:r>
              <a:rPr lang="en-US" dirty="0"/>
              <a:t>In this study we present a new approach to the design of the military personal </a:t>
            </a:r>
            <a:r>
              <a:rPr lang="en-US" dirty="0" err="1"/>
              <a:t>armour</a:t>
            </a:r>
            <a:r>
              <a:rPr lang="en-US" dirty="0"/>
              <a:t> system (MPAS). This approach is based on a computerized analysis of the exact anatomical location of 405 penetrating war injuries (290 shrapnel and 115 bullet injuries) in 164 soldiers killed in the Lebanon war. All the penetrating injuries (hits) were plotted on a computerized image of the human body. About 90 per cent of all hits were to the front of the body; 55 per cent of all hits were to the left side. About 45 per cent of all hits were to the torso, which is slightly more than the torso's proportion of total body-surface area (36 per cent). Of all hits to the torso, 64 per cent of the shrapnel hits and 73.3 per cent of the bullet hits were limited to the front mid torso (T4 to T9). The head at the level of the helmet received 9 per cent of all hits, most of which were over the frontal bones (72.4 per cent). The body part with the greatest density of penetrating injuries was the face, with 22.2 per cent of all penetrating wounds, and in particular the mid face, from the level of the lips to the level of the zygomatic bones, was especially vulnerable, sustaining 10 per cent of all the penetrating wounds. These findings suggest several possible modifications in the standard MPAS: an additional protective device over the front mid torso may be incorporated; the face may be protected by a transparent and lightweight face-shield; a horizontal margin added to the standard helmet may protect the upper face from missiles from above; a chin cover may protect the lower face.</a:t>
            </a:r>
            <a:endParaRPr lang="en-IN" dirty="0"/>
          </a:p>
        </p:txBody>
      </p:sp>
      <p:sp>
        <p:nvSpPr>
          <p:cNvPr id="7" name="TextBox 6">
            <a:extLst>
              <a:ext uri="{FF2B5EF4-FFF2-40B4-BE49-F238E27FC236}">
                <a16:creationId xmlns:a16="http://schemas.microsoft.com/office/drawing/2014/main" id="{F95C3A2B-927F-28D3-874B-CE74A7ECEBD4}"/>
              </a:ext>
            </a:extLst>
          </p:cNvPr>
          <p:cNvSpPr txBox="1"/>
          <p:nvPr/>
        </p:nvSpPr>
        <p:spPr>
          <a:xfrm>
            <a:off x="5734050" y="5745373"/>
            <a:ext cx="914400" cy="461665"/>
          </a:xfrm>
          <a:prstGeom prst="rect">
            <a:avLst/>
          </a:prstGeom>
          <a:noFill/>
        </p:spPr>
        <p:txBody>
          <a:bodyPr wrap="square" rtlCol="0">
            <a:spAutoFit/>
          </a:bodyPr>
          <a:lstStyle/>
          <a:p>
            <a:r>
              <a:rPr lang="en-IN" sz="2400" b="1" dirty="0"/>
              <a:t>waist</a:t>
            </a:r>
          </a:p>
        </p:txBody>
      </p:sp>
    </p:spTree>
    <p:extLst>
      <p:ext uri="{BB962C8B-B14F-4D97-AF65-F5344CB8AC3E}">
        <p14:creationId xmlns:p14="http://schemas.microsoft.com/office/powerpoint/2010/main" val="4051185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12BCD1-2BA2-E960-A677-F0537FE17602}"/>
              </a:ext>
            </a:extLst>
          </p:cNvPr>
          <p:cNvSpPr txBox="1"/>
          <p:nvPr/>
        </p:nvSpPr>
        <p:spPr>
          <a:xfrm>
            <a:off x="500931" y="520810"/>
            <a:ext cx="3784821" cy="369332"/>
          </a:xfrm>
          <a:prstGeom prst="rect">
            <a:avLst/>
          </a:prstGeom>
          <a:noFill/>
        </p:spPr>
        <p:txBody>
          <a:bodyPr wrap="square" rtlCol="0">
            <a:spAutoFit/>
          </a:bodyPr>
          <a:lstStyle/>
          <a:p>
            <a:r>
              <a:rPr lang="en-IN" dirty="0"/>
              <a:t>Body parameter</a:t>
            </a:r>
          </a:p>
        </p:txBody>
      </p:sp>
    </p:spTree>
    <p:extLst>
      <p:ext uri="{BB962C8B-B14F-4D97-AF65-F5344CB8AC3E}">
        <p14:creationId xmlns:p14="http://schemas.microsoft.com/office/powerpoint/2010/main" val="998427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1032</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Amazon Ember</vt:lpstr>
      <vt:lpstr>Arial</vt:lpstr>
      <vt:lpstr>Calibri</vt:lpstr>
      <vt:lpstr>Calibri Light</vt:lpstr>
      <vt:lpstr>fsindustrie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 Bhosale</dc:creator>
  <cp:lastModifiedBy>Pranav Bhosale</cp:lastModifiedBy>
  <cp:revision>3</cp:revision>
  <dcterms:created xsi:type="dcterms:W3CDTF">2024-03-15T19:08:39Z</dcterms:created>
  <dcterms:modified xsi:type="dcterms:W3CDTF">2024-08-05T19:49:16Z</dcterms:modified>
</cp:coreProperties>
</file>