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9" r:id="rId3"/>
    <p:sldId id="261" r:id="rId4"/>
    <p:sldId id="262" r:id="rId5"/>
    <p:sldId id="263" r:id="rId6"/>
    <p:sldId id="264" r:id="rId7"/>
    <p:sldId id="265" r:id="rId8"/>
    <p:sldId id="260" r:id="rId9"/>
    <p:sldId id="266" r:id="rId10"/>
    <p:sldId id="267" r:id="rId11"/>
    <p:sldId id="268" r:id="rId12"/>
    <p:sldId id="269" r:id="rId13"/>
    <p:sldId id="270" r:id="rId14"/>
    <p:sldId id="271" r:id="rId15"/>
    <p:sldId id="273" r:id="rId16"/>
    <p:sldId id="272"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489"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ACF4-3D92-4408-B187-D7F84DF3B1F5}" type="datetimeFigureOut">
              <a:rPr lang="en-AE" smtClean="0"/>
              <a:t>22/12/2022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E53C2-E68A-42AB-83AB-C516915AA982}" type="slidenum">
              <a:rPr lang="en-AE" smtClean="0"/>
              <a:t>‹#›</a:t>
            </a:fld>
            <a:endParaRPr lang="en-AE"/>
          </a:p>
        </p:txBody>
      </p:sp>
    </p:spTree>
    <p:extLst>
      <p:ext uri="{BB962C8B-B14F-4D97-AF65-F5344CB8AC3E}">
        <p14:creationId xmlns:p14="http://schemas.microsoft.com/office/powerpoint/2010/main" val="263417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B8F-7E5C-AD2A-D988-66FD41888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CB8548-8812-5AD2-84BD-294C2079F145}"/>
              </a:ext>
            </a:extLst>
          </p:cNvPr>
          <p:cNvSpPr>
            <a:spLocks noGrp="1"/>
          </p:cNvSpPr>
          <p:nvPr>
            <p:ph type="subTitle" idx="1"/>
          </p:nvPr>
        </p:nvSpPr>
        <p:spPr>
          <a:xfrm>
            <a:off x="1524000" y="3602038"/>
            <a:ext cx="9144000" cy="1655762"/>
          </a:xfrm>
        </p:spPr>
        <p:txBody>
          <a:bodyPr/>
          <a:lstStyle>
            <a:lvl1pPr marL="0" indent="0" algn="ctr">
              <a:buNone/>
              <a:defRPr sz="2400">
                <a:solidFill>
                  <a:srgbClr val="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025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ADC3-DE4E-DF3E-B7AE-E3646EB7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4605A-76DD-7792-9F8E-D4D6AC8F5272}"/>
              </a:ext>
            </a:extLst>
          </p:cNvPr>
          <p:cNvSpPr>
            <a:spLocks noGrp="1"/>
          </p:cNvSpPr>
          <p:nvPr>
            <p:ph type="body" orient="vert" idx="1"/>
          </p:nvPr>
        </p:nvSpPr>
        <p:spPr>
          <a:xfrm>
            <a:off x="838200" y="1825625"/>
            <a:ext cx="10515600" cy="4020993"/>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DF55-6A72-AD90-4145-C1372252A1F6}"/>
              </a:ext>
            </a:extLst>
          </p:cNvPr>
          <p:cNvSpPr>
            <a:spLocks noGrp="1"/>
          </p:cNvSpPr>
          <p:nvPr>
            <p:ph type="title" orient="vert"/>
          </p:nvPr>
        </p:nvSpPr>
        <p:spPr>
          <a:xfrm>
            <a:off x="8724900" y="365125"/>
            <a:ext cx="2628900" cy="53983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3AA39-9AB4-2087-2FC8-F87C610CFA19}"/>
              </a:ext>
            </a:extLst>
          </p:cNvPr>
          <p:cNvSpPr>
            <a:spLocks noGrp="1"/>
          </p:cNvSpPr>
          <p:nvPr>
            <p:ph type="body" orient="vert" idx="1"/>
          </p:nvPr>
        </p:nvSpPr>
        <p:spPr>
          <a:xfrm>
            <a:off x="838200" y="365125"/>
            <a:ext cx="7734300" cy="5398366"/>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60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0F42-422F-46A6-46E3-BC525E448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FF006-85C0-780D-2962-1172E065F352}"/>
              </a:ext>
            </a:extLst>
          </p:cNvPr>
          <p:cNvSpPr>
            <a:spLocks noGrp="1"/>
          </p:cNvSpPr>
          <p:nvPr>
            <p:ph idx="1"/>
          </p:nvPr>
        </p:nvSpPr>
        <p:spPr>
          <a:xfrm>
            <a:off x="838200" y="1816389"/>
            <a:ext cx="10515600" cy="35684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Icon&#10;&#10;Description automatically generated with low confidence">
            <a:extLst>
              <a:ext uri="{FF2B5EF4-FFF2-40B4-BE49-F238E27FC236}">
                <a16:creationId xmlns:a16="http://schemas.microsoft.com/office/drawing/2014/main" id="{A891843D-0901-A8D6-C44C-A510705DE6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2509" y="365125"/>
            <a:ext cx="2122073" cy="617759"/>
          </a:xfrm>
          <a:prstGeom prst="rect">
            <a:avLst/>
          </a:prstGeom>
        </p:spPr>
      </p:pic>
    </p:spTree>
    <p:extLst>
      <p:ext uri="{BB962C8B-B14F-4D97-AF65-F5344CB8AC3E}">
        <p14:creationId xmlns:p14="http://schemas.microsoft.com/office/powerpoint/2010/main" val="9615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D017-CCB1-7FB4-38BC-240A69BEBF9C}"/>
              </a:ext>
            </a:extLst>
          </p:cNvPr>
          <p:cNvSpPr>
            <a:spLocks noGrp="1"/>
          </p:cNvSpPr>
          <p:nvPr>
            <p:ph type="title"/>
          </p:nvPr>
        </p:nvSpPr>
        <p:spPr>
          <a:xfrm>
            <a:off x="831850" y="1007774"/>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4083FD-3ECD-9CAF-CA1E-B5500AF38278}"/>
              </a:ext>
            </a:extLst>
          </p:cNvPr>
          <p:cNvSpPr>
            <a:spLocks noGrp="1"/>
          </p:cNvSpPr>
          <p:nvPr>
            <p:ph type="body" idx="1"/>
          </p:nvPr>
        </p:nvSpPr>
        <p:spPr>
          <a:xfrm>
            <a:off x="831850" y="3887499"/>
            <a:ext cx="10515600" cy="1500187"/>
          </a:xfrm>
        </p:spPr>
        <p:txBody>
          <a:bodyPr/>
          <a:lstStyle>
            <a:lvl1pPr marL="0" indent="0">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85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65E4-CC2F-2479-79D1-E3D040B034C9}"/>
              </a:ext>
            </a:extLst>
          </p:cNvPr>
          <p:cNvSpPr>
            <a:spLocks noGrp="1"/>
          </p:cNvSpPr>
          <p:nvPr>
            <p:ph type="title"/>
          </p:nvPr>
        </p:nvSpPr>
        <p:spPr>
          <a:xfrm>
            <a:off x="838200" y="448252"/>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54C9EA4-E607-60B5-050E-A08B080F07B7}"/>
              </a:ext>
            </a:extLst>
          </p:cNvPr>
          <p:cNvSpPr>
            <a:spLocks noGrp="1"/>
          </p:cNvSpPr>
          <p:nvPr>
            <p:ph sz="half" idx="1"/>
          </p:nvPr>
        </p:nvSpPr>
        <p:spPr>
          <a:xfrm>
            <a:off x="838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1CEE106-3359-C740-5F54-2EE01F9FE3D4}"/>
              </a:ext>
            </a:extLst>
          </p:cNvPr>
          <p:cNvSpPr>
            <a:spLocks noGrp="1"/>
          </p:cNvSpPr>
          <p:nvPr>
            <p:ph sz="half" idx="2"/>
          </p:nvPr>
        </p:nvSpPr>
        <p:spPr>
          <a:xfrm>
            <a:off x="6172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8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E212-4518-F40A-342A-5E6E6E532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4A661-7C07-3643-37E7-54961C4D4731}"/>
              </a:ext>
            </a:extLst>
          </p:cNvPr>
          <p:cNvSpPr>
            <a:spLocks noGrp="1"/>
          </p:cNvSpPr>
          <p:nvPr>
            <p:ph type="body" idx="1"/>
          </p:nvPr>
        </p:nvSpPr>
        <p:spPr>
          <a:xfrm>
            <a:off x="839788" y="1681163"/>
            <a:ext cx="5157787"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C418-9453-1890-3E5F-4769AE67F202}"/>
              </a:ext>
            </a:extLst>
          </p:cNvPr>
          <p:cNvSpPr>
            <a:spLocks noGrp="1"/>
          </p:cNvSpPr>
          <p:nvPr>
            <p:ph sz="half" idx="2"/>
          </p:nvPr>
        </p:nvSpPr>
        <p:spPr>
          <a:xfrm>
            <a:off x="839788" y="2505075"/>
            <a:ext cx="5157787"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AB85-A549-4DD7-F3D4-27F37F9FF4F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EC8C9-E098-828A-CC73-A44C00473BC2}"/>
              </a:ext>
            </a:extLst>
          </p:cNvPr>
          <p:cNvSpPr>
            <a:spLocks noGrp="1"/>
          </p:cNvSpPr>
          <p:nvPr>
            <p:ph sz="quarter" idx="4"/>
          </p:nvPr>
        </p:nvSpPr>
        <p:spPr>
          <a:xfrm>
            <a:off x="6172200" y="2505075"/>
            <a:ext cx="5183188"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3708-3E32-8C1B-CC33-1485EACCC4C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599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1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DBC-4588-E59F-AA47-609DB2B25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08DB0-3C31-DFAD-B90C-AF03EE7B6149}"/>
              </a:ext>
            </a:extLst>
          </p:cNvPr>
          <p:cNvSpPr>
            <a:spLocks noGrp="1"/>
          </p:cNvSpPr>
          <p:nvPr>
            <p:ph idx="1"/>
          </p:nvPr>
        </p:nvSpPr>
        <p:spPr>
          <a:xfrm>
            <a:off x="5183188" y="987425"/>
            <a:ext cx="6172200" cy="4873625"/>
          </a:xfrm>
        </p:spPr>
        <p:txBody>
          <a:bodyPr/>
          <a:lstStyle>
            <a:lvl1pPr>
              <a:defRPr sz="3200">
                <a:solidFill>
                  <a:srgbClr val="000000"/>
                </a:solidFill>
              </a:defRPr>
            </a:lvl1pPr>
            <a:lvl2pPr>
              <a:defRPr sz="2800">
                <a:solidFill>
                  <a:srgbClr val="000000"/>
                </a:solidFill>
              </a:defRPr>
            </a:lvl2pPr>
            <a:lvl3pPr>
              <a:defRPr sz="2400">
                <a:solidFill>
                  <a:srgbClr val="000000"/>
                </a:solidFill>
              </a:defRPr>
            </a:lvl3pPr>
            <a:lvl4pPr>
              <a:defRPr sz="2000">
                <a:solidFill>
                  <a:srgbClr val="000000"/>
                </a:solidFill>
              </a:defRPr>
            </a:lvl4pPr>
            <a:lvl5pPr>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E87675-B04D-AD2A-BE73-48ECEFD607B0}"/>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8719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4145-CE11-4B12-E75F-8EF2E3FC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700B40-A36F-B575-55A0-325E550FF964}"/>
              </a:ext>
            </a:extLst>
          </p:cNvPr>
          <p:cNvSpPr>
            <a:spLocks noGrp="1"/>
          </p:cNvSpPr>
          <p:nvPr>
            <p:ph type="pic" idx="1"/>
          </p:nvPr>
        </p:nvSpPr>
        <p:spPr>
          <a:xfrm>
            <a:off x="5183188" y="987425"/>
            <a:ext cx="6172200" cy="4873625"/>
          </a:xfrm>
        </p:spPr>
        <p:txBody>
          <a:bodyPr/>
          <a:lstStyle>
            <a:lvl1pPr marL="0" indent="0">
              <a:buNone/>
              <a:defRPr sz="3200">
                <a:solidFill>
                  <a:srgbClr val="00000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CE8EE8-FCBE-293A-3FF6-15565A3B0CAD}"/>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585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E6BF8-36A2-7737-195F-ED9C32BC9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809097-FC57-4236-2E1F-988C846282BB}"/>
              </a:ext>
            </a:extLst>
          </p:cNvPr>
          <p:cNvSpPr>
            <a:spLocks noGrp="1"/>
          </p:cNvSpPr>
          <p:nvPr>
            <p:ph type="body" idx="1"/>
          </p:nvPr>
        </p:nvSpPr>
        <p:spPr>
          <a:xfrm>
            <a:off x="838200" y="1825625"/>
            <a:ext cx="10515600" cy="35499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54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3482-5063-0D4C-159A-15BA478AF5D1}"/>
              </a:ext>
            </a:extLst>
          </p:cNvPr>
          <p:cNvSpPr>
            <a:spLocks noGrp="1"/>
          </p:cNvSpPr>
          <p:nvPr>
            <p:ph type="title"/>
          </p:nvPr>
        </p:nvSpPr>
        <p:spPr/>
        <p:txBody>
          <a:bodyPr>
            <a:normAutofit/>
          </a:bodyPr>
          <a:lstStyle/>
          <a:p>
            <a:r>
              <a:rPr lang="en-AE" sz="3500" dirty="0"/>
              <a:t>Evaluating Regression Model</a:t>
            </a:r>
          </a:p>
        </p:txBody>
      </p:sp>
      <p:sp>
        <p:nvSpPr>
          <p:cNvPr id="3" name="Content Placeholder 2">
            <a:extLst>
              <a:ext uri="{FF2B5EF4-FFF2-40B4-BE49-F238E27FC236}">
                <a16:creationId xmlns:a16="http://schemas.microsoft.com/office/drawing/2014/main" id="{26DBB806-C237-A7ED-9435-9869CCE9C416}"/>
              </a:ext>
            </a:extLst>
          </p:cNvPr>
          <p:cNvSpPr>
            <a:spLocks noGrp="1"/>
          </p:cNvSpPr>
          <p:nvPr>
            <p:ph idx="1"/>
          </p:nvPr>
        </p:nvSpPr>
        <p:spPr/>
        <p:txBody>
          <a:bodyPr>
            <a:normAutofit fontScale="85000" lnSpcReduction="20000"/>
          </a:bodyPr>
          <a:lstStyle/>
          <a:p>
            <a:r>
              <a:rPr lang="en-US" dirty="0"/>
              <a:t>There are 3 main evaluation metrics of the linear Regression model</a:t>
            </a:r>
          </a:p>
          <a:p>
            <a:endParaRPr lang="en-US" dirty="0"/>
          </a:p>
          <a:p>
            <a:pPr algn="l"/>
            <a:r>
              <a:rPr lang="en-IN" b="1" i="0" dirty="0">
                <a:solidFill>
                  <a:srgbClr val="292929"/>
                </a:solidFill>
                <a:effectLst/>
                <a:latin typeface="source-serif-pro"/>
              </a:rPr>
              <a:t>MSE: Mean Squared Error</a:t>
            </a:r>
          </a:p>
          <a:p>
            <a:pPr algn="l"/>
            <a:r>
              <a:rPr lang="en-US" b="1" i="0" dirty="0">
                <a:solidFill>
                  <a:srgbClr val="292929"/>
                </a:solidFill>
                <a:effectLst/>
                <a:latin typeface="source-serif-pro"/>
              </a:rPr>
              <a:t>RMSE: Root mean Squared Error</a:t>
            </a:r>
          </a:p>
          <a:p>
            <a:pPr algn="l"/>
            <a:r>
              <a:rPr lang="en-IN" b="1" i="0" dirty="0">
                <a:solidFill>
                  <a:srgbClr val="292929"/>
                </a:solidFill>
                <a:effectLst/>
                <a:latin typeface="source-serif-pro"/>
              </a:rPr>
              <a:t>R Square</a:t>
            </a:r>
          </a:p>
          <a:p>
            <a:pPr algn="l"/>
            <a:r>
              <a:rPr lang="en-IN" b="1" i="0" dirty="0">
                <a:solidFill>
                  <a:srgbClr val="292929"/>
                </a:solidFill>
                <a:effectLst/>
                <a:latin typeface="source-serif-pro"/>
              </a:rPr>
              <a:t>Adjusted R Square</a:t>
            </a:r>
          </a:p>
          <a:p>
            <a:pPr marL="0" indent="0">
              <a:buNone/>
            </a:pPr>
            <a:br>
              <a:rPr lang="en-IN" dirty="0">
                <a:effectLst/>
              </a:rPr>
            </a:br>
            <a:br>
              <a:rPr lang="en-IN" dirty="0">
                <a:effectLst/>
              </a:rPr>
            </a:br>
            <a:br>
              <a:rPr lang="en-IN" dirty="0"/>
            </a:br>
            <a:endParaRPr lang="en-AE" dirty="0"/>
          </a:p>
        </p:txBody>
      </p:sp>
    </p:spTree>
    <p:extLst>
      <p:ext uri="{BB962C8B-B14F-4D97-AF65-F5344CB8AC3E}">
        <p14:creationId xmlns:p14="http://schemas.microsoft.com/office/powerpoint/2010/main" val="277289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63ED5-0110-35B6-623C-0FA6E938FA9C}"/>
              </a:ext>
            </a:extLst>
          </p:cNvPr>
          <p:cNvSpPr txBox="1"/>
          <p:nvPr/>
        </p:nvSpPr>
        <p:spPr>
          <a:xfrm>
            <a:off x="578325" y="333317"/>
            <a:ext cx="6097136" cy="1461939"/>
          </a:xfrm>
          <a:prstGeom prst="rect">
            <a:avLst/>
          </a:prstGeom>
          <a:noFill/>
        </p:spPr>
        <p:txBody>
          <a:bodyPr wrap="square">
            <a:spAutoFit/>
          </a:bodyPr>
          <a:lstStyle/>
          <a:p>
            <a:pPr algn="l"/>
            <a:r>
              <a:rPr lang="en-IN" sz="3500" b="1" i="0" dirty="0">
                <a:effectLst/>
                <a:latin typeface="sohne"/>
              </a:rPr>
              <a:t>L2: Ridge</a:t>
            </a:r>
          </a:p>
          <a:p>
            <a:br>
              <a:rPr lang="en-IN" dirty="0"/>
            </a:br>
            <a:br>
              <a:rPr lang="en-IN" dirty="0"/>
            </a:br>
            <a:endParaRPr lang="en-IN" dirty="0"/>
          </a:p>
        </p:txBody>
      </p:sp>
      <p:pic>
        <p:nvPicPr>
          <p:cNvPr id="5" name="Picture 4">
            <a:extLst>
              <a:ext uri="{FF2B5EF4-FFF2-40B4-BE49-F238E27FC236}">
                <a16:creationId xmlns:a16="http://schemas.microsoft.com/office/drawing/2014/main" id="{B03319D2-7035-53CF-EDA2-06EB27BB6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29" y="1408347"/>
            <a:ext cx="6215928" cy="2434288"/>
          </a:xfrm>
          <a:prstGeom prst="rect">
            <a:avLst/>
          </a:prstGeom>
        </p:spPr>
      </p:pic>
      <p:sp>
        <p:nvSpPr>
          <p:cNvPr id="7" name="TextBox 6">
            <a:extLst>
              <a:ext uri="{FF2B5EF4-FFF2-40B4-BE49-F238E27FC236}">
                <a16:creationId xmlns:a16="http://schemas.microsoft.com/office/drawing/2014/main" id="{5536C5B0-9155-DD9B-A0E8-B37B2388EB12}"/>
              </a:ext>
            </a:extLst>
          </p:cNvPr>
          <p:cNvSpPr txBox="1"/>
          <p:nvPr/>
        </p:nvSpPr>
        <p:spPr>
          <a:xfrm>
            <a:off x="518929" y="4526323"/>
            <a:ext cx="9507371"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92929"/>
                </a:solidFill>
                <a:effectLst/>
                <a:latin typeface="source-serif-pro"/>
              </a:rPr>
              <a:t>Ridge cost function: Sum of Error + Sum of the squares of coefficients</a:t>
            </a:r>
          </a:p>
          <a:p>
            <a:pPr marL="285750" indent="-285750" algn="l">
              <a:buFont typeface="Arial" panose="020B0604020202020204" pitchFamily="34" charset="0"/>
              <a:buChar char="•"/>
            </a:pPr>
            <a:endParaRPr lang="en-US" b="0" i="0" dirty="0">
              <a:solidFill>
                <a:srgbClr val="292929"/>
              </a:solidFill>
              <a:effectLst/>
              <a:latin typeface="source-serif-pro"/>
            </a:endParaRPr>
          </a:p>
          <a:p>
            <a:pPr marL="285750" indent="-285750" algn="l">
              <a:buFont typeface="Arial" panose="020B0604020202020204" pitchFamily="34" charset="0"/>
              <a:buChar char="•"/>
            </a:pPr>
            <a:r>
              <a:rPr lang="en-US" b="0" i="0" dirty="0">
                <a:solidFill>
                  <a:srgbClr val="292929"/>
                </a:solidFill>
                <a:effectLst/>
                <a:latin typeface="source-serif-pro"/>
              </a:rPr>
              <a:t>Ridge shrink the parameter it helps in preventing multi collinearity.</a:t>
            </a:r>
          </a:p>
        </p:txBody>
      </p:sp>
    </p:spTree>
    <p:extLst>
      <p:ext uri="{BB962C8B-B14F-4D97-AF65-F5344CB8AC3E}">
        <p14:creationId xmlns:p14="http://schemas.microsoft.com/office/powerpoint/2010/main" val="225794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F983E-9DDB-8D38-7A12-BB0018F9EBD3}"/>
              </a:ext>
            </a:extLst>
          </p:cNvPr>
          <p:cNvSpPr txBox="1"/>
          <p:nvPr/>
        </p:nvSpPr>
        <p:spPr>
          <a:xfrm>
            <a:off x="933166" y="517562"/>
            <a:ext cx="6097136" cy="646331"/>
          </a:xfrm>
          <a:prstGeom prst="rect">
            <a:avLst/>
          </a:prstGeom>
          <a:noFill/>
        </p:spPr>
        <p:txBody>
          <a:bodyPr wrap="square">
            <a:spAutoFit/>
          </a:bodyPr>
          <a:lstStyle/>
          <a:p>
            <a:br>
              <a:rPr lang="en-IN" dirty="0"/>
            </a:br>
            <a:endParaRPr lang="en-IN" dirty="0"/>
          </a:p>
        </p:txBody>
      </p:sp>
      <p:sp>
        <p:nvSpPr>
          <p:cNvPr id="5" name="TextBox 4">
            <a:extLst>
              <a:ext uri="{FF2B5EF4-FFF2-40B4-BE49-F238E27FC236}">
                <a16:creationId xmlns:a16="http://schemas.microsoft.com/office/drawing/2014/main" id="{70800608-FBD9-45B3-06F6-766A3352A61C}"/>
              </a:ext>
            </a:extLst>
          </p:cNvPr>
          <p:cNvSpPr txBox="1"/>
          <p:nvPr/>
        </p:nvSpPr>
        <p:spPr>
          <a:xfrm>
            <a:off x="1021877" y="275946"/>
            <a:ext cx="6097136" cy="630942"/>
          </a:xfrm>
          <a:prstGeom prst="rect">
            <a:avLst/>
          </a:prstGeom>
          <a:noFill/>
        </p:spPr>
        <p:txBody>
          <a:bodyPr wrap="square">
            <a:spAutoFit/>
          </a:bodyPr>
          <a:lstStyle/>
          <a:p>
            <a:pPr algn="l"/>
            <a:r>
              <a:rPr lang="en-IN" sz="3500" b="1" i="0" dirty="0">
                <a:effectLst/>
                <a:latin typeface="sohne"/>
              </a:rPr>
              <a:t>Elastic Net</a:t>
            </a:r>
          </a:p>
        </p:txBody>
      </p:sp>
      <p:pic>
        <p:nvPicPr>
          <p:cNvPr id="7" name="Picture 6">
            <a:extLst>
              <a:ext uri="{FF2B5EF4-FFF2-40B4-BE49-F238E27FC236}">
                <a16:creationId xmlns:a16="http://schemas.microsoft.com/office/drawing/2014/main" id="{29906BC4-DA89-4566-DD12-9D6A3538E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80" y="1231923"/>
            <a:ext cx="5622409" cy="2794167"/>
          </a:xfrm>
          <a:prstGeom prst="rect">
            <a:avLst/>
          </a:prstGeom>
        </p:spPr>
      </p:pic>
      <p:sp>
        <p:nvSpPr>
          <p:cNvPr id="9" name="TextBox 8">
            <a:extLst>
              <a:ext uri="{FF2B5EF4-FFF2-40B4-BE49-F238E27FC236}">
                <a16:creationId xmlns:a16="http://schemas.microsoft.com/office/drawing/2014/main" id="{C80C417C-67E3-23F0-786C-9434916ADAC3}"/>
              </a:ext>
            </a:extLst>
          </p:cNvPr>
          <p:cNvSpPr txBox="1"/>
          <p:nvPr/>
        </p:nvSpPr>
        <p:spPr>
          <a:xfrm>
            <a:off x="435022" y="4427646"/>
            <a:ext cx="10217055" cy="646331"/>
          </a:xfrm>
          <a:prstGeom prst="rect">
            <a:avLst/>
          </a:prstGeom>
          <a:noFill/>
        </p:spPr>
        <p:txBody>
          <a:bodyPr wrap="square">
            <a:spAutoFit/>
          </a:bodyPr>
          <a:lstStyle/>
          <a:p>
            <a:pPr algn="l"/>
            <a:r>
              <a:rPr lang="en-US" b="0" i="0" dirty="0">
                <a:solidFill>
                  <a:srgbClr val="292929"/>
                </a:solidFill>
                <a:effectLst/>
                <a:latin typeface="source-serif-pro"/>
              </a:rPr>
              <a:t>Elastic net uses the combination of LASSO &amp; Ridge.</a:t>
            </a:r>
          </a:p>
          <a:p>
            <a:pPr algn="l"/>
            <a:r>
              <a:rPr lang="en-US" b="0" i="0" dirty="0">
                <a:solidFill>
                  <a:srgbClr val="292929"/>
                </a:solidFill>
                <a:effectLst/>
                <a:latin typeface="source-serif-pro"/>
              </a:rPr>
              <a:t>Elastic net: Sum of errors + Sum of the absolute value of coefficients + Sum of the squares of coefficients.</a:t>
            </a:r>
          </a:p>
        </p:txBody>
      </p:sp>
    </p:spTree>
    <p:extLst>
      <p:ext uri="{BB962C8B-B14F-4D97-AF65-F5344CB8AC3E}">
        <p14:creationId xmlns:p14="http://schemas.microsoft.com/office/powerpoint/2010/main" val="341046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F60D17-D110-084F-EBAF-917D33DEECC9}"/>
              </a:ext>
            </a:extLst>
          </p:cNvPr>
          <p:cNvSpPr txBox="1"/>
          <p:nvPr/>
        </p:nvSpPr>
        <p:spPr>
          <a:xfrm>
            <a:off x="632916" y="289594"/>
            <a:ext cx="6097136" cy="630942"/>
          </a:xfrm>
          <a:prstGeom prst="rect">
            <a:avLst/>
          </a:prstGeom>
          <a:noFill/>
        </p:spPr>
        <p:txBody>
          <a:bodyPr wrap="square">
            <a:spAutoFit/>
          </a:bodyPr>
          <a:lstStyle/>
          <a:p>
            <a:pPr algn="l"/>
            <a:r>
              <a:rPr lang="en-IN" sz="3500" b="1" i="0" dirty="0">
                <a:effectLst/>
                <a:latin typeface="sohne"/>
              </a:rPr>
              <a:t>Polynomial Regression</a:t>
            </a:r>
          </a:p>
        </p:txBody>
      </p:sp>
      <p:pic>
        <p:nvPicPr>
          <p:cNvPr id="4" name="Picture 3">
            <a:extLst>
              <a:ext uri="{FF2B5EF4-FFF2-40B4-BE49-F238E27FC236}">
                <a16:creationId xmlns:a16="http://schemas.microsoft.com/office/drawing/2014/main" id="{FDBC74EB-76F7-0D2E-08DD-E25CE9935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61" y="1311038"/>
            <a:ext cx="9060408" cy="4530204"/>
          </a:xfrm>
          <a:prstGeom prst="rect">
            <a:avLst/>
          </a:prstGeom>
        </p:spPr>
      </p:pic>
    </p:spTree>
    <p:extLst>
      <p:ext uri="{BB962C8B-B14F-4D97-AF65-F5344CB8AC3E}">
        <p14:creationId xmlns:p14="http://schemas.microsoft.com/office/powerpoint/2010/main" val="128788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57F0D-08A3-0F44-02FC-9F9C500FE497}"/>
              </a:ext>
            </a:extLst>
          </p:cNvPr>
          <p:cNvPicPr>
            <a:picLocks noChangeAspect="1"/>
          </p:cNvPicPr>
          <p:nvPr/>
        </p:nvPicPr>
        <p:blipFill>
          <a:blip r:embed="rId2"/>
          <a:stretch>
            <a:fillRect/>
          </a:stretch>
        </p:blipFill>
        <p:spPr>
          <a:xfrm>
            <a:off x="399374" y="1554126"/>
            <a:ext cx="11744611" cy="3638847"/>
          </a:xfrm>
          <a:prstGeom prst="rect">
            <a:avLst/>
          </a:prstGeom>
        </p:spPr>
      </p:pic>
      <p:sp>
        <p:nvSpPr>
          <p:cNvPr id="6" name="TextBox 5">
            <a:extLst>
              <a:ext uri="{FF2B5EF4-FFF2-40B4-BE49-F238E27FC236}">
                <a16:creationId xmlns:a16="http://schemas.microsoft.com/office/drawing/2014/main" id="{C2AC5BAA-B032-A23E-7393-E13FC1997F24}"/>
              </a:ext>
            </a:extLst>
          </p:cNvPr>
          <p:cNvSpPr txBox="1"/>
          <p:nvPr/>
        </p:nvSpPr>
        <p:spPr>
          <a:xfrm>
            <a:off x="632916" y="289594"/>
            <a:ext cx="6097136" cy="630942"/>
          </a:xfrm>
          <a:prstGeom prst="rect">
            <a:avLst/>
          </a:prstGeom>
          <a:noFill/>
        </p:spPr>
        <p:txBody>
          <a:bodyPr wrap="square">
            <a:spAutoFit/>
          </a:bodyPr>
          <a:lstStyle/>
          <a:p>
            <a:pPr algn="l"/>
            <a:r>
              <a:rPr lang="en-IN" sz="3500" b="1" i="0" dirty="0">
                <a:effectLst/>
                <a:latin typeface="sohne"/>
              </a:rPr>
              <a:t>Polynomial Regression</a:t>
            </a:r>
          </a:p>
        </p:txBody>
      </p:sp>
    </p:spTree>
    <p:extLst>
      <p:ext uri="{BB962C8B-B14F-4D97-AF65-F5344CB8AC3E}">
        <p14:creationId xmlns:p14="http://schemas.microsoft.com/office/powerpoint/2010/main" val="239650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8FB52-A698-4396-FA5D-C18CA265B926}"/>
              </a:ext>
            </a:extLst>
          </p:cNvPr>
          <p:cNvSpPr txBox="1"/>
          <p:nvPr/>
        </p:nvSpPr>
        <p:spPr>
          <a:xfrm>
            <a:off x="632915" y="289594"/>
            <a:ext cx="9814445" cy="630942"/>
          </a:xfrm>
          <a:prstGeom prst="rect">
            <a:avLst/>
          </a:prstGeom>
          <a:noFill/>
        </p:spPr>
        <p:txBody>
          <a:bodyPr wrap="square">
            <a:spAutoFit/>
          </a:bodyPr>
          <a:lstStyle/>
          <a:p>
            <a:pPr algn="l"/>
            <a:r>
              <a:rPr lang="en-IN" sz="3500" b="1" i="0" dirty="0">
                <a:effectLst/>
                <a:latin typeface="sohne"/>
              </a:rPr>
              <a:t>Logistic  Regression (Logit Regression)</a:t>
            </a:r>
          </a:p>
        </p:txBody>
      </p:sp>
      <p:sp>
        <p:nvSpPr>
          <p:cNvPr id="4" name="TextBox 3">
            <a:extLst>
              <a:ext uri="{FF2B5EF4-FFF2-40B4-BE49-F238E27FC236}">
                <a16:creationId xmlns:a16="http://schemas.microsoft.com/office/drawing/2014/main" id="{B461B168-D589-71DD-23AA-ACD5B8E2EDFB}"/>
              </a:ext>
            </a:extLst>
          </p:cNvPr>
          <p:cNvSpPr txBox="1"/>
          <p:nvPr/>
        </p:nvSpPr>
        <p:spPr>
          <a:xfrm>
            <a:off x="632914" y="1283858"/>
            <a:ext cx="9814445" cy="397031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2"/>
                </a:solidFill>
                <a:effectLst/>
                <a:latin typeface="IBM Plex Sans" panose="020B0503050203000203" pitchFamily="34" charset="0"/>
              </a:rPr>
              <a:t>It is often used for classification and </a:t>
            </a:r>
            <a:r>
              <a:rPr lang="en-US" dirty="0">
                <a:solidFill>
                  <a:schemeClr val="tx2"/>
                </a:solidFill>
                <a:latin typeface="IBM Plex Sans" panose="020B0503050203000203" pitchFamily="34" charset="0"/>
              </a:rPr>
              <a:t>it </a:t>
            </a:r>
            <a:r>
              <a:rPr lang="en-US" b="0" i="0" dirty="0">
                <a:solidFill>
                  <a:schemeClr val="tx2"/>
                </a:solidFill>
                <a:effectLst/>
                <a:latin typeface="IBM Plex Sans" panose="020B0503050203000203" pitchFamily="34" charset="0"/>
              </a:rPr>
              <a:t>estimates the probability of an event</a:t>
            </a:r>
          </a:p>
          <a:p>
            <a:pPr marL="285750" indent="-285750">
              <a:buFont typeface="Arial" panose="020B0604020202020204" pitchFamily="34" charset="0"/>
              <a:buChar char="•"/>
            </a:pPr>
            <a:endParaRPr lang="en-US" b="0" i="0" dirty="0">
              <a:solidFill>
                <a:schemeClr val="tx2"/>
              </a:solidFill>
              <a:effectLst/>
              <a:latin typeface="IBM Plex Sans" panose="020B0503050203000203" pitchFamily="34" charset="0"/>
            </a:endParaRPr>
          </a:p>
          <a:p>
            <a:pPr marL="285750" indent="-285750">
              <a:buFont typeface="Arial" panose="020B0604020202020204" pitchFamily="34" charset="0"/>
              <a:buChar char="•"/>
            </a:pPr>
            <a:r>
              <a:rPr lang="en-US" b="0" i="0" dirty="0">
                <a:solidFill>
                  <a:schemeClr val="tx2"/>
                </a:solidFill>
                <a:effectLst/>
                <a:latin typeface="Helvetica Neue"/>
              </a:rPr>
              <a:t>for logistic regression, we calculate probability, i.e. y is the probability of a given variable x belonging to a certain class. Thus, it is obvious that the value of y should lie between 0 and </a:t>
            </a:r>
          </a:p>
          <a:p>
            <a:pPr marL="285750" indent="-285750">
              <a:buFont typeface="Arial" panose="020B0604020202020204" pitchFamily="34" charset="0"/>
              <a:buChar char="•"/>
            </a:pPr>
            <a:endParaRPr lang="en-US" dirty="0">
              <a:solidFill>
                <a:schemeClr val="tx2"/>
              </a:solidFill>
              <a:latin typeface="Helvetica Neue"/>
            </a:endParaRPr>
          </a:p>
          <a:p>
            <a:pPr marL="285750" indent="-285750">
              <a:buFont typeface="Arial" panose="020B0604020202020204" pitchFamily="34" charset="0"/>
              <a:buChar char="•"/>
            </a:pPr>
            <a:r>
              <a:rPr lang="en-US" dirty="0">
                <a:solidFill>
                  <a:schemeClr val="tx2"/>
                </a:solidFill>
              </a:rPr>
              <a:t>For linear regression, the model is defined by: 𝑦=𝛽0+𝛽1𝑥 - (</a:t>
            </a:r>
            <a:r>
              <a:rPr lang="en-US" dirty="0" err="1">
                <a:solidFill>
                  <a:schemeClr val="tx2"/>
                </a:solidFill>
              </a:rPr>
              <a:t>i</a:t>
            </a:r>
            <a:r>
              <a:rPr lang="en-US" dirty="0">
                <a:solidFill>
                  <a:schemeClr val="tx2"/>
                </a:solidFill>
              </a:rPr>
              <a:t>)</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But, when we use equation(</a:t>
            </a:r>
            <a:r>
              <a:rPr lang="en-US" dirty="0" err="1">
                <a:solidFill>
                  <a:schemeClr val="tx2"/>
                </a:solidFill>
              </a:rPr>
              <a:t>i</a:t>
            </a:r>
            <a:r>
              <a:rPr lang="en-US" dirty="0">
                <a:solidFill>
                  <a:schemeClr val="tx2"/>
                </a:solidFill>
              </a:rPr>
              <a:t>) to calculate probability, we would get values less than 0 as well as greater than 1. That doesn’t make any sense . So, we need to use such an equation which always gives values between 0 and 1, as we desire while calculating the probability.</a:t>
            </a:r>
          </a:p>
          <a:p>
            <a:endParaRPr lang="en-US" dirty="0">
              <a:solidFill>
                <a:schemeClr val="tx2"/>
              </a:solidFill>
            </a:endParaRPr>
          </a:p>
          <a:p>
            <a:pPr marL="285750" indent="-285750">
              <a:buFont typeface="Arial" panose="020B0604020202020204" pitchFamily="34" charset="0"/>
              <a:buChar char="•"/>
            </a:pPr>
            <a:r>
              <a:rPr lang="en-US" dirty="0">
                <a:solidFill>
                  <a:schemeClr val="tx2"/>
                </a:solidFill>
              </a:rPr>
              <a:t>We use the sigmoid function as the underlying function in Logistic regression</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endParaRPr lang="en-IN" dirty="0">
              <a:solidFill>
                <a:schemeClr val="tx2"/>
              </a:solidFill>
            </a:endParaRPr>
          </a:p>
        </p:txBody>
      </p:sp>
    </p:spTree>
    <p:extLst>
      <p:ext uri="{BB962C8B-B14F-4D97-AF65-F5344CB8AC3E}">
        <p14:creationId xmlns:p14="http://schemas.microsoft.com/office/powerpoint/2010/main" val="159867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22A52-3F07-2AA6-E68F-62F518B49295}"/>
              </a:ext>
            </a:extLst>
          </p:cNvPr>
          <p:cNvSpPr txBox="1"/>
          <p:nvPr/>
        </p:nvSpPr>
        <p:spPr>
          <a:xfrm>
            <a:off x="632915" y="289594"/>
            <a:ext cx="9814445" cy="630942"/>
          </a:xfrm>
          <a:prstGeom prst="rect">
            <a:avLst/>
          </a:prstGeom>
          <a:noFill/>
        </p:spPr>
        <p:txBody>
          <a:bodyPr wrap="square">
            <a:spAutoFit/>
          </a:bodyPr>
          <a:lstStyle/>
          <a:p>
            <a:pPr algn="l"/>
            <a:r>
              <a:rPr lang="en-IN" sz="3500" b="1" i="0" dirty="0">
                <a:effectLst/>
                <a:latin typeface="sohne"/>
              </a:rPr>
              <a:t>Sigmoid Function </a:t>
            </a:r>
          </a:p>
        </p:txBody>
      </p:sp>
      <p:pic>
        <p:nvPicPr>
          <p:cNvPr id="4" name="Graphic 3">
            <a:extLst>
              <a:ext uri="{FF2B5EF4-FFF2-40B4-BE49-F238E27FC236}">
                <a16:creationId xmlns:a16="http://schemas.microsoft.com/office/drawing/2014/main" id="{94E6D138-D76B-89E9-159A-0A5F9E6F50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339" y="1430712"/>
            <a:ext cx="5384387" cy="3332357"/>
          </a:xfrm>
          <a:prstGeom prst="rect">
            <a:avLst/>
          </a:prstGeom>
        </p:spPr>
      </p:pic>
      <p:sp>
        <p:nvSpPr>
          <p:cNvPr id="6" name="TextBox 5">
            <a:extLst>
              <a:ext uri="{FF2B5EF4-FFF2-40B4-BE49-F238E27FC236}">
                <a16:creationId xmlns:a16="http://schemas.microsoft.com/office/drawing/2014/main" id="{3933E093-C38C-8120-C759-BF11A8D16FE0}"/>
              </a:ext>
            </a:extLst>
          </p:cNvPr>
          <p:cNvSpPr txBox="1"/>
          <p:nvPr/>
        </p:nvSpPr>
        <p:spPr>
          <a:xfrm>
            <a:off x="5675763" y="1309473"/>
            <a:ext cx="6097136" cy="3139321"/>
          </a:xfrm>
          <a:prstGeom prst="rect">
            <a:avLst/>
          </a:prstGeom>
          <a:noFill/>
        </p:spPr>
        <p:txBody>
          <a:bodyPr wrap="square">
            <a:spAutoFit/>
          </a:bodyPr>
          <a:lstStyle/>
          <a:p>
            <a:pPr algn="l"/>
            <a:r>
              <a:rPr lang="en-US" b="0" i="0" dirty="0">
                <a:solidFill>
                  <a:srgbClr val="000000"/>
                </a:solidFill>
                <a:effectLst/>
                <a:latin typeface="Helvetica Neue"/>
              </a:rPr>
              <a:t>Why do we use the Sigmoid Function?</a:t>
            </a:r>
          </a:p>
          <a:p>
            <a:pPr algn="l"/>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The sigmoid function’s range is bounded between 0 and 1. Thus it’s useful in calculating the probability for the Logistic function. </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 It’s derivative is easy to calculate than other functions which is useful during gradient descent calculation. </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342900" indent="-342900" algn="l">
              <a:buFont typeface="Arial" panose="020B0604020202020204" pitchFamily="34" charset="0"/>
              <a:buChar char="•"/>
            </a:pPr>
            <a:r>
              <a:rPr lang="en-US" b="0" i="0" dirty="0">
                <a:solidFill>
                  <a:srgbClr val="000000"/>
                </a:solidFill>
                <a:effectLst/>
                <a:latin typeface="Helvetica Neue"/>
              </a:rPr>
              <a:t> It is a simple way of introducing non-linearity to the model.</a:t>
            </a:r>
          </a:p>
        </p:txBody>
      </p:sp>
    </p:spTree>
    <p:extLst>
      <p:ext uri="{BB962C8B-B14F-4D97-AF65-F5344CB8AC3E}">
        <p14:creationId xmlns:p14="http://schemas.microsoft.com/office/powerpoint/2010/main" val="56732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C0030-B087-9135-2997-2987D4FF0A39}"/>
              </a:ext>
            </a:extLst>
          </p:cNvPr>
          <p:cNvSpPr txBox="1"/>
          <p:nvPr/>
        </p:nvSpPr>
        <p:spPr>
          <a:xfrm>
            <a:off x="632915" y="289594"/>
            <a:ext cx="9814445" cy="630942"/>
          </a:xfrm>
          <a:prstGeom prst="rect">
            <a:avLst/>
          </a:prstGeom>
          <a:noFill/>
        </p:spPr>
        <p:txBody>
          <a:bodyPr wrap="square">
            <a:spAutoFit/>
          </a:bodyPr>
          <a:lstStyle/>
          <a:p>
            <a:pPr algn="l"/>
            <a:r>
              <a:rPr lang="en-IN" sz="3500" b="1" i="0" dirty="0">
                <a:effectLst/>
                <a:latin typeface="sohne"/>
              </a:rPr>
              <a:t>Cost / Loss function </a:t>
            </a:r>
          </a:p>
        </p:txBody>
      </p:sp>
      <p:pic>
        <p:nvPicPr>
          <p:cNvPr id="4" name="Picture 3">
            <a:extLst>
              <a:ext uri="{FF2B5EF4-FFF2-40B4-BE49-F238E27FC236}">
                <a16:creationId xmlns:a16="http://schemas.microsoft.com/office/drawing/2014/main" id="{663B75C8-8019-0B03-FA87-623ED1FD7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34" y="1323118"/>
            <a:ext cx="9933169" cy="1604327"/>
          </a:xfrm>
          <a:prstGeom prst="rect">
            <a:avLst/>
          </a:prstGeom>
        </p:spPr>
      </p:pic>
      <p:sp>
        <p:nvSpPr>
          <p:cNvPr id="6" name="TextBox 5">
            <a:extLst>
              <a:ext uri="{FF2B5EF4-FFF2-40B4-BE49-F238E27FC236}">
                <a16:creationId xmlns:a16="http://schemas.microsoft.com/office/drawing/2014/main" id="{B6FA3484-FAD8-8B40-93DA-042029FCCCB4}"/>
              </a:ext>
            </a:extLst>
          </p:cNvPr>
          <p:cNvSpPr txBox="1"/>
          <p:nvPr/>
        </p:nvSpPr>
        <p:spPr>
          <a:xfrm>
            <a:off x="878575" y="3330027"/>
            <a:ext cx="8436022" cy="369332"/>
          </a:xfrm>
          <a:prstGeom prst="rect">
            <a:avLst/>
          </a:prstGeom>
          <a:noFill/>
        </p:spPr>
        <p:txBody>
          <a:bodyPr wrap="square">
            <a:spAutoFit/>
          </a:bodyPr>
          <a:lstStyle/>
          <a:p>
            <a:r>
              <a:rPr lang="en-US" b="0" i="0" dirty="0">
                <a:solidFill>
                  <a:srgbClr val="202124"/>
                </a:solidFill>
                <a:effectLst/>
                <a:latin typeface="Roboto" panose="02000000000000000000" pitchFamily="2" charset="0"/>
              </a:rPr>
              <a:t>The cost function used in Logistic Regression is </a:t>
            </a:r>
            <a:r>
              <a:rPr lang="en-US" b="1" i="0" dirty="0">
                <a:solidFill>
                  <a:srgbClr val="202124"/>
                </a:solidFill>
                <a:effectLst/>
                <a:latin typeface="Roboto" panose="02000000000000000000" pitchFamily="2" charset="0"/>
              </a:rPr>
              <a:t>Log Loss</a:t>
            </a:r>
            <a:r>
              <a:rPr lang="en-US" b="0" i="0" dirty="0">
                <a:solidFill>
                  <a:srgbClr val="202124"/>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42445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40162-A618-6145-9653-11F5123956BC}"/>
              </a:ext>
            </a:extLst>
          </p:cNvPr>
          <p:cNvSpPr txBox="1"/>
          <p:nvPr/>
        </p:nvSpPr>
        <p:spPr>
          <a:xfrm>
            <a:off x="612443" y="495700"/>
            <a:ext cx="9814445" cy="646331"/>
          </a:xfrm>
          <a:prstGeom prst="rect">
            <a:avLst/>
          </a:prstGeom>
          <a:noFill/>
        </p:spPr>
        <p:txBody>
          <a:bodyPr wrap="square">
            <a:spAutoFit/>
          </a:bodyPr>
          <a:lstStyle/>
          <a:p>
            <a:r>
              <a:rPr lang="en-IN" sz="3600" b="1" dirty="0"/>
              <a:t>Evaluating Classifier  - Confusion Matrix </a:t>
            </a:r>
          </a:p>
        </p:txBody>
      </p:sp>
      <p:sp>
        <p:nvSpPr>
          <p:cNvPr id="4" name="Content Placeholder 2">
            <a:extLst>
              <a:ext uri="{FF2B5EF4-FFF2-40B4-BE49-F238E27FC236}">
                <a16:creationId xmlns:a16="http://schemas.microsoft.com/office/drawing/2014/main" id="{D907041B-0E25-DF4C-DB80-D8E19FF5147D}"/>
              </a:ext>
            </a:extLst>
          </p:cNvPr>
          <p:cNvSpPr txBox="1">
            <a:spLocks/>
          </p:cNvSpPr>
          <p:nvPr/>
        </p:nvSpPr>
        <p:spPr>
          <a:xfrm>
            <a:off x="612443" y="1341081"/>
            <a:ext cx="8761413" cy="3416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a:t>
            </a:r>
            <a:r>
              <a:rPr lang="en-US" b="1" dirty="0"/>
              <a:t>confusion matrix</a:t>
            </a:r>
            <a:r>
              <a:rPr lang="en-US" dirty="0"/>
              <a:t> is a table that is often used to describe the performance of a classification model (or "classifier") on a set of test data for which the true values are known.</a:t>
            </a:r>
          </a:p>
        </p:txBody>
      </p:sp>
      <p:pic>
        <p:nvPicPr>
          <p:cNvPr id="5" name="Picture 4">
            <a:extLst>
              <a:ext uri="{FF2B5EF4-FFF2-40B4-BE49-F238E27FC236}">
                <a16:creationId xmlns:a16="http://schemas.microsoft.com/office/drawing/2014/main" id="{962049C5-CDB8-30EF-FB13-09AF82FF3EB6}"/>
              </a:ext>
            </a:extLst>
          </p:cNvPr>
          <p:cNvPicPr>
            <a:picLocks noChangeAspect="1"/>
          </p:cNvPicPr>
          <p:nvPr/>
        </p:nvPicPr>
        <p:blipFill>
          <a:blip r:embed="rId2"/>
          <a:stretch>
            <a:fillRect/>
          </a:stretch>
        </p:blipFill>
        <p:spPr>
          <a:xfrm>
            <a:off x="3358088" y="2789960"/>
            <a:ext cx="3861578" cy="2898216"/>
          </a:xfrm>
          <a:prstGeom prst="rect">
            <a:avLst/>
          </a:prstGeom>
        </p:spPr>
      </p:pic>
    </p:spTree>
    <p:extLst>
      <p:ext uri="{BB962C8B-B14F-4D97-AF65-F5344CB8AC3E}">
        <p14:creationId xmlns:p14="http://schemas.microsoft.com/office/powerpoint/2010/main" val="239834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FB794E-6183-2F9D-6871-BC75675CB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896" y="2406417"/>
            <a:ext cx="10124207" cy="2045166"/>
          </a:xfrm>
          <a:prstGeom prst="rect">
            <a:avLst/>
          </a:prstGeom>
        </p:spPr>
      </p:pic>
      <p:sp>
        <p:nvSpPr>
          <p:cNvPr id="4" name="TextBox 3">
            <a:extLst>
              <a:ext uri="{FF2B5EF4-FFF2-40B4-BE49-F238E27FC236}">
                <a16:creationId xmlns:a16="http://schemas.microsoft.com/office/drawing/2014/main" id="{7B9AEA1E-5E37-8514-1094-6B254730E1DA}"/>
              </a:ext>
            </a:extLst>
          </p:cNvPr>
          <p:cNvSpPr txBox="1"/>
          <p:nvPr/>
        </p:nvSpPr>
        <p:spPr>
          <a:xfrm>
            <a:off x="591972" y="250040"/>
            <a:ext cx="9814445" cy="646331"/>
          </a:xfrm>
          <a:prstGeom prst="rect">
            <a:avLst/>
          </a:prstGeom>
          <a:noFill/>
        </p:spPr>
        <p:txBody>
          <a:bodyPr wrap="square">
            <a:spAutoFit/>
          </a:bodyPr>
          <a:lstStyle/>
          <a:p>
            <a:r>
              <a:rPr lang="en-IN" sz="3600" b="1" dirty="0"/>
              <a:t>Accuracy</a:t>
            </a:r>
          </a:p>
        </p:txBody>
      </p:sp>
    </p:spTree>
    <p:extLst>
      <p:ext uri="{BB962C8B-B14F-4D97-AF65-F5344CB8AC3E}">
        <p14:creationId xmlns:p14="http://schemas.microsoft.com/office/powerpoint/2010/main" val="252401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F7AF6-A584-BD53-B184-5EAE8F5997BC}"/>
              </a:ext>
            </a:extLst>
          </p:cNvPr>
          <p:cNvSpPr txBox="1"/>
          <p:nvPr/>
        </p:nvSpPr>
        <p:spPr>
          <a:xfrm>
            <a:off x="864927" y="453367"/>
            <a:ext cx="6097136" cy="553998"/>
          </a:xfrm>
          <a:prstGeom prst="rect">
            <a:avLst/>
          </a:prstGeom>
          <a:noFill/>
        </p:spPr>
        <p:txBody>
          <a:bodyPr wrap="square">
            <a:spAutoFit/>
          </a:bodyPr>
          <a:lstStyle/>
          <a:p>
            <a:r>
              <a:rPr lang="en-US" sz="3000" b="1" dirty="0"/>
              <a:t>Precision</a:t>
            </a:r>
            <a:endParaRPr lang="en-IN" sz="3000" dirty="0"/>
          </a:p>
        </p:txBody>
      </p:sp>
      <p:sp>
        <p:nvSpPr>
          <p:cNvPr id="4" name="Content Placeholder 2">
            <a:extLst>
              <a:ext uri="{FF2B5EF4-FFF2-40B4-BE49-F238E27FC236}">
                <a16:creationId xmlns:a16="http://schemas.microsoft.com/office/drawing/2014/main" id="{2ABE2DA5-B1A9-90DA-1874-9363CF6B8431}"/>
              </a:ext>
            </a:extLst>
          </p:cNvPr>
          <p:cNvSpPr txBox="1">
            <a:spLocks/>
          </p:cNvSpPr>
          <p:nvPr/>
        </p:nvSpPr>
        <p:spPr>
          <a:xfrm>
            <a:off x="615867" y="1311481"/>
            <a:ext cx="8761413" cy="3416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It is </a:t>
            </a:r>
            <a:r>
              <a:rPr lang="en-US" dirty="0"/>
              <a:t>Also called Positive predictive value. The ratio of correct positive predictions to the total predicted positives</a:t>
            </a:r>
          </a:p>
          <a:p>
            <a:r>
              <a:rPr lang="en-US" b="1" dirty="0"/>
              <a:t>How many Positive value classifier correctly classified </a:t>
            </a:r>
          </a:p>
        </p:txBody>
      </p:sp>
      <p:pic>
        <p:nvPicPr>
          <p:cNvPr id="5" name="Picture 4">
            <a:extLst>
              <a:ext uri="{FF2B5EF4-FFF2-40B4-BE49-F238E27FC236}">
                <a16:creationId xmlns:a16="http://schemas.microsoft.com/office/drawing/2014/main" id="{C9403D9B-9832-1FEC-5824-6C9E3D638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462" y="3708926"/>
            <a:ext cx="7605818" cy="1904966"/>
          </a:xfrm>
          <a:prstGeom prst="rect">
            <a:avLst/>
          </a:prstGeom>
        </p:spPr>
      </p:pic>
    </p:spTree>
    <p:extLst>
      <p:ext uri="{BB962C8B-B14F-4D97-AF65-F5344CB8AC3E}">
        <p14:creationId xmlns:p14="http://schemas.microsoft.com/office/powerpoint/2010/main" val="368959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250-FBB0-378B-FEF3-F82CF04EE9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3500" dirty="0"/>
              <a:t>MSE : Mean Square Error</a:t>
            </a:r>
          </a:p>
        </p:txBody>
      </p:sp>
      <p:sp>
        <p:nvSpPr>
          <p:cNvPr id="3" name="Content Placeholder 2">
            <a:extLst>
              <a:ext uri="{FF2B5EF4-FFF2-40B4-BE49-F238E27FC236}">
                <a16:creationId xmlns:a16="http://schemas.microsoft.com/office/drawing/2014/main" id="{E7EB925F-429C-E18F-D8AE-C96431EEBE8C}"/>
              </a:ext>
            </a:extLst>
          </p:cNvPr>
          <p:cNvSpPr txBox="1">
            <a:spLocks/>
          </p:cNvSpPr>
          <p:nvPr/>
        </p:nvSpPr>
        <p:spPr>
          <a:xfrm>
            <a:off x="838200" y="1816389"/>
            <a:ext cx="10515600" cy="35684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IN" dirty="0"/>
            </a:br>
            <a:br>
              <a:rPr lang="en-IN" dirty="0"/>
            </a:br>
            <a:br>
              <a:rPr lang="en-IN" dirty="0"/>
            </a:br>
            <a:endParaRPr lang="en-AE" dirty="0"/>
          </a:p>
        </p:txBody>
      </p:sp>
      <p:pic>
        <p:nvPicPr>
          <p:cNvPr id="5" name="Picture 4">
            <a:extLst>
              <a:ext uri="{FF2B5EF4-FFF2-40B4-BE49-F238E27FC236}">
                <a16:creationId xmlns:a16="http://schemas.microsoft.com/office/drawing/2014/main" id="{2FB7B254-D1E5-2F88-796D-98E04AA11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25" y="1300909"/>
            <a:ext cx="6789760" cy="3819240"/>
          </a:xfrm>
          <a:prstGeom prst="rect">
            <a:avLst/>
          </a:prstGeom>
        </p:spPr>
      </p:pic>
      <p:sp>
        <p:nvSpPr>
          <p:cNvPr id="6" name="TextBox 5">
            <a:extLst>
              <a:ext uri="{FF2B5EF4-FFF2-40B4-BE49-F238E27FC236}">
                <a16:creationId xmlns:a16="http://schemas.microsoft.com/office/drawing/2014/main" id="{75754693-885E-124E-7C73-E6F30637C365}"/>
              </a:ext>
            </a:extLst>
          </p:cNvPr>
          <p:cNvSpPr txBox="1"/>
          <p:nvPr/>
        </p:nvSpPr>
        <p:spPr>
          <a:xfrm>
            <a:off x="573206" y="5036024"/>
            <a:ext cx="9567081" cy="369332"/>
          </a:xfrm>
          <a:prstGeom prst="rect">
            <a:avLst/>
          </a:prstGeom>
          <a:noFill/>
        </p:spPr>
        <p:txBody>
          <a:bodyPr wrap="square" rtlCol="0">
            <a:spAutoFit/>
          </a:bodyPr>
          <a:lstStyle/>
          <a:p>
            <a:r>
              <a:rPr lang="en-IN" dirty="0"/>
              <a:t>It is used as loss/cost function in linear Regression model</a:t>
            </a:r>
          </a:p>
        </p:txBody>
      </p:sp>
    </p:spTree>
    <p:extLst>
      <p:ext uri="{BB962C8B-B14F-4D97-AF65-F5344CB8AC3E}">
        <p14:creationId xmlns:p14="http://schemas.microsoft.com/office/powerpoint/2010/main" val="181268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CD2CE-886C-3679-3A5E-A18027D5ED05}"/>
              </a:ext>
            </a:extLst>
          </p:cNvPr>
          <p:cNvSpPr txBox="1"/>
          <p:nvPr/>
        </p:nvSpPr>
        <p:spPr>
          <a:xfrm>
            <a:off x="864927" y="453367"/>
            <a:ext cx="6097136" cy="553998"/>
          </a:xfrm>
          <a:prstGeom prst="rect">
            <a:avLst/>
          </a:prstGeom>
          <a:noFill/>
        </p:spPr>
        <p:txBody>
          <a:bodyPr wrap="square">
            <a:spAutoFit/>
          </a:bodyPr>
          <a:lstStyle/>
          <a:p>
            <a:r>
              <a:rPr lang="en-US" sz="3000" b="1" dirty="0"/>
              <a:t>Recall</a:t>
            </a:r>
            <a:endParaRPr lang="en-IN" sz="3000" dirty="0"/>
          </a:p>
        </p:txBody>
      </p:sp>
      <p:pic>
        <p:nvPicPr>
          <p:cNvPr id="3" name="Picture 2">
            <a:extLst>
              <a:ext uri="{FF2B5EF4-FFF2-40B4-BE49-F238E27FC236}">
                <a16:creationId xmlns:a16="http://schemas.microsoft.com/office/drawing/2014/main" id="{5017CCB5-C5E3-C6DC-B1D0-C08C989E1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020" y="2842139"/>
            <a:ext cx="8749921" cy="3098058"/>
          </a:xfrm>
          <a:prstGeom prst="rect">
            <a:avLst/>
          </a:prstGeom>
        </p:spPr>
      </p:pic>
      <p:sp>
        <p:nvSpPr>
          <p:cNvPr id="5" name="TextBox 4">
            <a:extLst>
              <a:ext uri="{FF2B5EF4-FFF2-40B4-BE49-F238E27FC236}">
                <a16:creationId xmlns:a16="http://schemas.microsoft.com/office/drawing/2014/main" id="{2566F9A6-F70C-A72A-E0DF-F46E1258B304}"/>
              </a:ext>
            </a:extLst>
          </p:cNvPr>
          <p:cNvSpPr txBox="1"/>
          <p:nvPr/>
        </p:nvSpPr>
        <p:spPr>
          <a:xfrm>
            <a:off x="698026" y="1130195"/>
            <a:ext cx="10052713" cy="923330"/>
          </a:xfrm>
          <a:prstGeom prst="rect">
            <a:avLst/>
          </a:prstGeom>
          <a:noFill/>
        </p:spPr>
        <p:txBody>
          <a:bodyPr wrap="square">
            <a:spAutoFit/>
          </a:bodyPr>
          <a:lstStyle/>
          <a:p>
            <a:r>
              <a:rPr lang="en-US" dirty="0">
                <a:solidFill>
                  <a:schemeClr val="tx2"/>
                </a:solidFill>
              </a:rPr>
              <a:t>Recall is defined as the ratio of the total number of correctly classified positive classes divide by the total number of positive classes. Or, out of all the positive classes, how much we have predicted correctly. Recall should be high.</a:t>
            </a:r>
            <a:endParaRPr lang="en-IN" dirty="0">
              <a:solidFill>
                <a:schemeClr val="tx2"/>
              </a:solidFill>
            </a:endParaRPr>
          </a:p>
        </p:txBody>
      </p:sp>
    </p:spTree>
    <p:extLst>
      <p:ext uri="{BB962C8B-B14F-4D97-AF65-F5344CB8AC3E}">
        <p14:creationId xmlns:p14="http://schemas.microsoft.com/office/powerpoint/2010/main" val="182536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250-FBB0-378B-FEF3-F82CF04EE9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3500" dirty="0"/>
              <a:t>RMSE : Root Mean Square error</a:t>
            </a:r>
          </a:p>
        </p:txBody>
      </p:sp>
      <p:sp>
        <p:nvSpPr>
          <p:cNvPr id="3" name="Content Placeholder 2">
            <a:extLst>
              <a:ext uri="{FF2B5EF4-FFF2-40B4-BE49-F238E27FC236}">
                <a16:creationId xmlns:a16="http://schemas.microsoft.com/office/drawing/2014/main" id="{E7EB925F-429C-E18F-D8AE-C96431EEBE8C}"/>
              </a:ext>
            </a:extLst>
          </p:cNvPr>
          <p:cNvSpPr txBox="1">
            <a:spLocks/>
          </p:cNvSpPr>
          <p:nvPr/>
        </p:nvSpPr>
        <p:spPr>
          <a:xfrm>
            <a:off x="838200" y="1816389"/>
            <a:ext cx="10515600" cy="35684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IN" dirty="0"/>
            </a:br>
            <a:br>
              <a:rPr lang="en-IN" dirty="0"/>
            </a:br>
            <a:br>
              <a:rPr lang="en-IN" dirty="0"/>
            </a:br>
            <a:endParaRPr lang="en-AE" dirty="0"/>
          </a:p>
        </p:txBody>
      </p:sp>
      <p:sp>
        <p:nvSpPr>
          <p:cNvPr id="6" name="TextBox 5">
            <a:extLst>
              <a:ext uri="{FF2B5EF4-FFF2-40B4-BE49-F238E27FC236}">
                <a16:creationId xmlns:a16="http://schemas.microsoft.com/office/drawing/2014/main" id="{75754693-885E-124E-7C73-E6F30637C365}"/>
              </a:ext>
            </a:extLst>
          </p:cNvPr>
          <p:cNvSpPr txBox="1"/>
          <p:nvPr/>
        </p:nvSpPr>
        <p:spPr>
          <a:xfrm>
            <a:off x="416256" y="4461470"/>
            <a:ext cx="11627893" cy="923330"/>
          </a:xfrm>
          <a:prstGeom prst="rect">
            <a:avLst/>
          </a:prstGeom>
          <a:noFill/>
        </p:spPr>
        <p:txBody>
          <a:bodyPr wrap="square" rtlCol="0">
            <a:spAutoFit/>
          </a:bodyPr>
          <a:lstStyle/>
          <a:p>
            <a:r>
              <a:rPr lang="en-US" dirty="0"/>
              <a:t>RMSE is the square root of MSE. MSE is measured in units that are the square of the target variable, while RMSE is measured in the same units as the target variable. Due to its formulation, MSE, just like the squared loss function that it derives from, effectively penalizes larger errors more severely</a:t>
            </a:r>
            <a:endParaRPr lang="en-IN" dirty="0"/>
          </a:p>
        </p:txBody>
      </p:sp>
      <p:pic>
        <p:nvPicPr>
          <p:cNvPr id="7" name="Picture 6">
            <a:extLst>
              <a:ext uri="{FF2B5EF4-FFF2-40B4-BE49-F238E27FC236}">
                <a16:creationId xmlns:a16="http://schemas.microsoft.com/office/drawing/2014/main" id="{5A21F9FE-E3D6-FF9D-2610-84BECCB43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507" y="1404085"/>
            <a:ext cx="8947245" cy="2990082"/>
          </a:xfrm>
          <a:prstGeom prst="rect">
            <a:avLst/>
          </a:prstGeom>
        </p:spPr>
      </p:pic>
    </p:spTree>
    <p:extLst>
      <p:ext uri="{BB962C8B-B14F-4D97-AF65-F5344CB8AC3E}">
        <p14:creationId xmlns:p14="http://schemas.microsoft.com/office/powerpoint/2010/main" val="1426489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250-FBB0-378B-FEF3-F82CF04EE9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3500" dirty="0"/>
              <a:t>R Square</a:t>
            </a:r>
          </a:p>
        </p:txBody>
      </p:sp>
      <p:sp>
        <p:nvSpPr>
          <p:cNvPr id="3" name="Content Placeholder 2">
            <a:extLst>
              <a:ext uri="{FF2B5EF4-FFF2-40B4-BE49-F238E27FC236}">
                <a16:creationId xmlns:a16="http://schemas.microsoft.com/office/drawing/2014/main" id="{E7EB925F-429C-E18F-D8AE-C96431EEBE8C}"/>
              </a:ext>
            </a:extLst>
          </p:cNvPr>
          <p:cNvSpPr txBox="1">
            <a:spLocks/>
          </p:cNvSpPr>
          <p:nvPr/>
        </p:nvSpPr>
        <p:spPr>
          <a:xfrm>
            <a:off x="838200" y="1816389"/>
            <a:ext cx="10515600" cy="35684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IN" dirty="0"/>
            </a:br>
            <a:br>
              <a:rPr lang="en-IN" dirty="0"/>
            </a:br>
            <a:br>
              <a:rPr lang="en-IN" dirty="0"/>
            </a:br>
            <a:endParaRPr lang="en-AE" dirty="0"/>
          </a:p>
        </p:txBody>
      </p:sp>
      <p:pic>
        <p:nvPicPr>
          <p:cNvPr id="9" name="Picture 8">
            <a:extLst>
              <a:ext uri="{FF2B5EF4-FFF2-40B4-BE49-F238E27FC236}">
                <a16:creationId xmlns:a16="http://schemas.microsoft.com/office/drawing/2014/main" id="{220DB447-11A6-2BA2-0329-ABBD5ADE3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02" y="1558546"/>
            <a:ext cx="11430000" cy="2266950"/>
          </a:xfrm>
          <a:prstGeom prst="rect">
            <a:avLst/>
          </a:prstGeom>
        </p:spPr>
      </p:pic>
      <p:sp>
        <p:nvSpPr>
          <p:cNvPr id="11" name="TextBox 10">
            <a:extLst>
              <a:ext uri="{FF2B5EF4-FFF2-40B4-BE49-F238E27FC236}">
                <a16:creationId xmlns:a16="http://schemas.microsoft.com/office/drawing/2014/main" id="{42F918AA-4D65-BB3B-0C3B-70F73F6BD355}"/>
              </a:ext>
            </a:extLst>
          </p:cNvPr>
          <p:cNvSpPr txBox="1"/>
          <p:nvPr/>
        </p:nvSpPr>
        <p:spPr>
          <a:xfrm>
            <a:off x="339488" y="4184471"/>
            <a:ext cx="10708375" cy="646331"/>
          </a:xfrm>
          <a:prstGeom prst="rect">
            <a:avLst/>
          </a:prstGeom>
          <a:noFill/>
        </p:spPr>
        <p:txBody>
          <a:bodyPr wrap="square">
            <a:spAutoFit/>
          </a:bodyPr>
          <a:lstStyle/>
          <a:p>
            <a:r>
              <a:rPr lang="en-US" b="0" i="0" dirty="0">
                <a:effectLst/>
                <a:latin typeface="Arial" panose="020B0604020202020204" pitchFamily="34" charset="0"/>
              </a:rPr>
              <a:t>the </a:t>
            </a:r>
            <a:r>
              <a:rPr lang="en-US" b="1" i="0" dirty="0">
                <a:effectLst/>
                <a:latin typeface="Arial" panose="020B0604020202020204" pitchFamily="34" charset="0"/>
              </a:rPr>
              <a:t>coefficient of determination</a:t>
            </a:r>
            <a:r>
              <a:rPr lang="en-US" b="0" i="0" dirty="0">
                <a:effectLst/>
                <a:latin typeface="Arial" panose="020B0604020202020204" pitchFamily="34" charset="0"/>
              </a:rPr>
              <a:t>, denoted </a:t>
            </a:r>
            <a:r>
              <a:rPr lang="en-US" b="0" i="1" dirty="0">
                <a:effectLst/>
                <a:latin typeface="Arial" panose="020B0604020202020204" pitchFamily="34" charset="0"/>
              </a:rPr>
              <a:t>R</a:t>
            </a:r>
            <a:r>
              <a:rPr lang="en-US" b="0" i="0" baseline="30000" dirty="0">
                <a:effectLst/>
                <a:latin typeface="Arial" panose="020B0604020202020204" pitchFamily="34" charset="0"/>
              </a:rPr>
              <a:t>2</a:t>
            </a:r>
            <a:r>
              <a:rPr lang="en-US" b="0" i="0" dirty="0">
                <a:effectLst/>
                <a:latin typeface="Arial" panose="020B0604020202020204" pitchFamily="34" charset="0"/>
              </a:rPr>
              <a:t> or </a:t>
            </a:r>
            <a:r>
              <a:rPr lang="en-US" b="0" i="1" dirty="0">
                <a:effectLst/>
                <a:latin typeface="Arial" panose="020B0604020202020204" pitchFamily="34" charset="0"/>
              </a:rPr>
              <a:t>r</a:t>
            </a:r>
            <a:r>
              <a:rPr lang="en-US" b="0" i="0" baseline="30000" dirty="0">
                <a:effectLst/>
                <a:latin typeface="Arial" panose="020B0604020202020204" pitchFamily="34" charset="0"/>
              </a:rPr>
              <a:t>2</a:t>
            </a:r>
            <a:r>
              <a:rPr lang="en-US" b="0" i="0" dirty="0">
                <a:effectLst/>
                <a:latin typeface="Arial" panose="020B0604020202020204" pitchFamily="34" charset="0"/>
              </a:rPr>
              <a:t> and pronounced "R squared", is the proportion of the variation in the dependent variable that is predictable from the independent variable(s).</a:t>
            </a:r>
            <a:endParaRPr lang="en-IN" dirty="0"/>
          </a:p>
        </p:txBody>
      </p:sp>
    </p:spTree>
    <p:extLst>
      <p:ext uri="{BB962C8B-B14F-4D97-AF65-F5344CB8AC3E}">
        <p14:creationId xmlns:p14="http://schemas.microsoft.com/office/powerpoint/2010/main" val="547001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250-FBB0-378B-FEF3-F82CF04EE9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3500" dirty="0"/>
              <a:t>Adjusted R Square</a:t>
            </a:r>
          </a:p>
        </p:txBody>
      </p:sp>
      <p:sp>
        <p:nvSpPr>
          <p:cNvPr id="3" name="Content Placeholder 2">
            <a:extLst>
              <a:ext uri="{FF2B5EF4-FFF2-40B4-BE49-F238E27FC236}">
                <a16:creationId xmlns:a16="http://schemas.microsoft.com/office/drawing/2014/main" id="{E7EB925F-429C-E18F-D8AE-C96431EEBE8C}"/>
              </a:ext>
            </a:extLst>
          </p:cNvPr>
          <p:cNvSpPr txBox="1">
            <a:spLocks/>
          </p:cNvSpPr>
          <p:nvPr/>
        </p:nvSpPr>
        <p:spPr>
          <a:xfrm>
            <a:off x="838200" y="1816389"/>
            <a:ext cx="10515600" cy="35684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IN" dirty="0"/>
            </a:br>
            <a:br>
              <a:rPr lang="en-IN" dirty="0"/>
            </a:br>
            <a:br>
              <a:rPr lang="en-IN" dirty="0"/>
            </a:br>
            <a:endParaRPr lang="en-AE" dirty="0"/>
          </a:p>
        </p:txBody>
      </p:sp>
      <p:sp>
        <p:nvSpPr>
          <p:cNvPr id="11" name="TextBox 10">
            <a:extLst>
              <a:ext uri="{FF2B5EF4-FFF2-40B4-BE49-F238E27FC236}">
                <a16:creationId xmlns:a16="http://schemas.microsoft.com/office/drawing/2014/main" id="{42F918AA-4D65-BB3B-0C3B-70F73F6BD355}"/>
              </a:ext>
            </a:extLst>
          </p:cNvPr>
          <p:cNvSpPr txBox="1"/>
          <p:nvPr/>
        </p:nvSpPr>
        <p:spPr>
          <a:xfrm>
            <a:off x="271249" y="4432403"/>
            <a:ext cx="12004912" cy="923330"/>
          </a:xfrm>
          <a:prstGeom prst="rect">
            <a:avLst/>
          </a:prstGeom>
          <a:noFill/>
        </p:spPr>
        <p:txBody>
          <a:bodyPr wrap="square">
            <a:spAutoFit/>
          </a:bodyPr>
          <a:lstStyle/>
          <a:p>
            <a:r>
              <a:rPr lang="en-US" b="0" i="0" dirty="0">
                <a:effectLst/>
                <a:latin typeface="Roboto" panose="02000000000000000000" pitchFamily="2" charset="0"/>
              </a:rPr>
              <a:t>Adjusted R-squared is </a:t>
            </a:r>
            <a:r>
              <a:rPr lang="en-US" b="1" i="0" dirty="0">
                <a:effectLst/>
                <a:latin typeface="Roboto" panose="02000000000000000000" pitchFamily="2" charset="0"/>
              </a:rPr>
              <a:t>a modified version of R-squared that has been adjusted for the number of predictors in the model</a:t>
            </a:r>
            <a:r>
              <a:rPr lang="en-US" b="0" i="0" dirty="0">
                <a:effectLst/>
                <a:latin typeface="Roboto" panose="02000000000000000000" pitchFamily="2" charset="0"/>
              </a:rPr>
              <a:t>. The adjusted R-squared increases when the new term improves the model more than would be expected by chance. It decreases when a predictor improves the model by less than expected</a:t>
            </a:r>
            <a:endParaRPr lang="en-IN" dirty="0"/>
          </a:p>
        </p:txBody>
      </p:sp>
      <p:pic>
        <p:nvPicPr>
          <p:cNvPr id="5" name="Picture 4">
            <a:extLst>
              <a:ext uri="{FF2B5EF4-FFF2-40B4-BE49-F238E27FC236}">
                <a16:creationId xmlns:a16="http://schemas.microsoft.com/office/drawing/2014/main" id="{C1D42CB9-EFD6-8895-4951-C3BA5F885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725" y="1473200"/>
            <a:ext cx="6967181" cy="2667124"/>
          </a:xfrm>
          <a:prstGeom prst="rect">
            <a:avLst/>
          </a:prstGeom>
        </p:spPr>
      </p:pic>
    </p:spTree>
    <p:extLst>
      <p:ext uri="{BB962C8B-B14F-4D97-AF65-F5344CB8AC3E}">
        <p14:creationId xmlns:p14="http://schemas.microsoft.com/office/powerpoint/2010/main" val="2812802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250-FBB0-378B-FEF3-F82CF04EE9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3500" dirty="0"/>
              <a:t>R square vs Adjusted R Square</a:t>
            </a:r>
          </a:p>
        </p:txBody>
      </p:sp>
      <p:sp>
        <p:nvSpPr>
          <p:cNvPr id="3" name="Content Placeholder 2">
            <a:extLst>
              <a:ext uri="{FF2B5EF4-FFF2-40B4-BE49-F238E27FC236}">
                <a16:creationId xmlns:a16="http://schemas.microsoft.com/office/drawing/2014/main" id="{E7EB925F-429C-E18F-D8AE-C96431EEBE8C}"/>
              </a:ext>
            </a:extLst>
          </p:cNvPr>
          <p:cNvSpPr txBox="1">
            <a:spLocks/>
          </p:cNvSpPr>
          <p:nvPr/>
        </p:nvSpPr>
        <p:spPr>
          <a:xfrm>
            <a:off x="838200" y="1816389"/>
            <a:ext cx="10515600" cy="35684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IN" dirty="0"/>
            </a:br>
            <a:br>
              <a:rPr lang="en-IN" dirty="0"/>
            </a:br>
            <a:br>
              <a:rPr lang="en-IN" dirty="0"/>
            </a:br>
            <a:endParaRPr lang="en-AE" dirty="0"/>
          </a:p>
        </p:txBody>
      </p:sp>
      <p:sp>
        <p:nvSpPr>
          <p:cNvPr id="11" name="TextBox 10">
            <a:extLst>
              <a:ext uri="{FF2B5EF4-FFF2-40B4-BE49-F238E27FC236}">
                <a16:creationId xmlns:a16="http://schemas.microsoft.com/office/drawing/2014/main" id="{42F918AA-4D65-BB3B-0C3B-70F73F6BD355}"/>
              </a:ext>
            </a:extLst>
          </p:cNvPr>
          <p:cNvSpPr txBox="1"/>
          <p:nvPr/>
        </p:nvSpPr>
        <p:spPr>
          <a:xfrm>
            <a:off x="187088" y="1636973"/>
            <a:ext cx="12004912" cy="1015663"/>
          </a:xfrm>
          <a:prstGeom prst="rect">
            <a:avLst/>
          </a:prstGeom>
          <a:noFill/>
        </p:spPr>
        <p:txBody>
          <a:bodyPr wrap="square">
            <a:spAutoFit/>
          </a:bodyPr>
          <a:lstStyle/>
          <a:p>
            <a:r>
              <a:rPr lang="en-US" sz="2000" b="0" i="0" dirty="0">
                <a:solidFill>
                  <a:srgbClr val="292929"/>
                </a:solidFill>
                <a:effectLst/>
                <a:latin typeface="source-serif-pro"/>
              </a:rPr>
              <a:t>R-square have some disadvantages that are overcome by Adjusted R-Square. The R-Square value keeps increasing even if you add features that are not related to the target variable. Adjusted R-Square value increases only if that feature is related to the target variable.</a:t>
            </a:r>
            <a:endParaRPr lang="en-IN" sz="2000" dirty="0"/>
          </a:p>
        </p:txBody>
      </p:sp>
    </p:spTree>
    <p:extLst>
      <p:ext uri="{BB962C8B-B14F-4D97-AF65-F5344CB8AC3E}">
        <p14:creationId xmlns:p14="http://schemas.microsoft.com/office/powerpoint/2010/main" val="1708982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250-FBB0-378B-FEF3-F82CF04EE9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E" sz="3500" dirty="0"/>
              <a:t>Regularization </a:t>
            </a:r>
          </a:p>
        </p:txBody>
      </p:sp>
      <p:sp>
        <p:nvSpPr>
          <p:cNvPr id="3" name="Content Placeholder 2">
            <a:extLst>
              <a:ext uri="{FF2B5EF4-FFF2-40B4-BE49-F238E27FC236}">
                <a16:creationId xmlns:a16="http://schemas.microsoft.com/office/drawing/2014/main" id="{E7EB925F-429C-E18F-D8AE-C96431EEBE8C}"/>
              </a:ext>
            </a:extLst>
          </p:cNvPr>
          <p:cNvSpPr txBox="1">
            <a:spLocks/>
          </p:cNvSpPr>
          <p:nvPr/>
        </p:nvSpPr>
        <p:spPr>
          <a:xfrm>
            <a:off x="838200" y="1816389"/>
            <a:ext cx="10515600" cy="35684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IN" dirty="0"/>
            </a:br>
            <a:br>
              <a:rPr lang="en-IN" dirty="0"/>
            </a:br>
            <a:br>
              <a:rPr lang="en-IN" dirty="0"/>
            </a:br>
            <a:endParaRPr lang="en-AE" dirty="0"/>
          </a:p>
        </p:txBody>
      </p:sp>
      <p:sp>
        <p:nvSpPr>
          <p:cNvPr id="11" name="TextBox 10">
            <a:extLst>
              <a:ext uri="{FF2B5EF4-FFF2-40B4-BE49-F238E27FC236}">
                <a16:creationId xmlns:a16="http://schemas.microsoft.com/office/drawing/2014/main" id="{42F918AA-4D65-BB3B-0C3B-70F73F6BD355}"/>
              </a:ext>
            </a:extLst>
          </p:cNvPr>
          <p:cNvSpPr txBox="1"/>
          <p:nvPr/>
        </p:nvSpPr>
        <p:spPr>
          <a:xfrm>
            <a:off x="289446" y="1473200"/>
            <a:ext cx="12004912" cy="707886"/>
          </a:xfrm>
          <a:prstGeom prst="rect">
            <a:avLst/>
          </a:prstGeom>
          <a:noFill/>
        </p:spPr>
        <p:txBody>
          <a:bodyPr wrap="square">
            <a:spAutoFit/>
          </a:bodyPr>
          <a:lstStyle/>
          <a:p>
            <a:r>
              <a:rPr lang="en-US" sz="2000" b="0" i="0" dirty="0">
                <a:solidFill>
                  <a:srgbClr val="292929"/>
                </a:solidFill>
                <a:effectLst/>
                <a:latin typeface="source-serif-pro"/>
              </a:rPr>
              <a:t>When we use the Linear Regression model there are chances that the model will overfit the given training data set. Regularization helps in reducing overfitting by penalizing coefficients.</a:t>
            </a:r>
            <a:endParaRPr lang="en-IN" sz="2000" dirty="0"/>
          </a:p>
        </p:txBody>
      </p:sp>
      <p:sp>
        <p:nvSpPr>
          <p:cNvPr id="5" name="TextBox 4">
            <a:extLst>
              <a:ext uri="{FF2B5EF4-FFF2-40B4-BE49-F238E27FC236}">
                <a16:creationId xmlns:a16="http://schemas.microsoft.com/office/drawing/2014/main" id="{82C07CFA-29D9-9BF0-91B0-C9E386282979}"/>
              </a:ext>
            </a:extLst>
          </p:cNvPr>
          <p:cNvSpPr txBox="1"/>
          <p:nvPr/>
        </p:nvSpPr>
        <p:spPr>
          <a:xfrm>
            <a:off x="487907" y="2501289"/>
            <a:ext cx="9379424" cy="3970318"/>
          </a:xfrm>
          <a:prstGeom prst="rect">
            <a:avLst/>
          </a:prstGeom>
          <a:noFill/>
        </p:spPr>
        <p:txBody>
          <a:bodyPr wrap="square">
            <a:spAutoFit/>
          </a:bodyPr>
          <a:lstStyle/>
          <a:p>
            <a:pPr algn="l"/>
            <a:r>
              <a:rPr lang="en-US" b="0" i="0" dirty="0">
                <a:solidFill>
                  <a:srgbClr val="292929"/>
                </a:solidFill>
                <a:effectLst/>
                <a:latin typeface="source-serif-pro"/>
              </a:rPr>
              <a:t>There are three main regularization techniques in Linear Regression</a:t>
            </a:r>
            <a:r>
              <a:rPr lang="en-US" dirty="0">
                <a:solidFill>
                  <a:srgbClr val="292929"/>
                </a:solidFill>
                <a:latin typeface="source-serif-pro"/>
              </a:rPr>
              <a:t> :</a:t>
            </a:r>
          </a:p>
          <a:p>
            <a:pPr algn="l"/>
            <a:endParaRPr lang="en-US" b="0" i="0" dirty="0">
              <a:solidFill>
                <a:srgbClr val="292929"/>
              </a:solidFill>
              <a:effectLst/>
              <a:latin typeface="source-serif-pro"/>
            </a:endParaRPr>
          </a:p>
          <a:p>
            <a:pPr marL="285750" indent="-285750" algn="l">
              <a:buFont typeface="Arial" panose="020B0604020202020204" pitchFamily="34" charset="0"/>
              <a:buChar char="•"/>
            </a:pPr>
            <a:r>
              <a:rPr lang="en-US" b="1" i="0" dirty="0">
                <a:solidFill>
                  <a:srgbClr val="292929"/>
                </a:solidFill>
                <a:effectLst/>
                <a:latin typeface="sohne"/>
              </a:rPr>
              <a:t>L1: LASSO (Least Absolute Shrinkage Selector Operator)</a:t>
            </a:r>
          </a:p>
          <a:p>
            <a:pPr marL="285750" indent="-285750" algn="l">
              <a:buFont typeface="Arial" panose="020B0604020202020204" pitchFamily="34" charset="0"/>
              <a:buChar char="•"/>
            </a:pPr>
            <a:r>
              <a:rPr lang="en-IN" b="1" i="0" dirty="0">
                <a:solidFill>
                  <a:srgbClr val="292929"/>
                </a:solidFill>
                <a:effectLst/>
                <a:latin typeface="sohne"/>
              </a:rPr>
              <a:t>L2: Ridge</a:t>
            </a:r>
          </a:p>
          <a:p>
            <a:pPr marL="285750" indent="-285750" algn="l">
              <a:buFont typeface="Arial" panose="020B0604020202020204" pitchFamily="34" charset="0"/>
              <a:buChar char="•"/>
            </a:pPr>
            <a:r>
              <a:rPr lang="en-IN" b="1" i="0" dirty="0">
                <a:solidFill>
                  <a:srgbClr val="292929"/>
                </a:solidFill>
                <a:effectLst/>
                <a:latin typeface="sohne"/>
              </a:rPr>
              <a:t>Elastic Net</a:t>
            </a:r>
          </a:p>
          <a:p>
            <a:br>
              <a:rPr lang="en-IN" dirty="0"/>
            </a:br>
            <a:endParaRPr lang="en-IN" b="1" i="0" dirty="0">
              <a:solidFill>
                <a:srgbClr val="292929"/>
              </a:solidFill>
              <a:effectLst/>
              <a:latin typeface="sohne"/>
            </a:endParaRPr>
          </a:p>
          <a:p>
            <a:pPr marL="285750" indent="-285750" algn="l">
              <a:buFont typeface="Arial" panose="020B0604020202020204" pitchFamily="34" charset="0"/>
              <a:buChar char="•"/>
            </a:pPr>
            <a:endParaRPr lang="en-IN" b="1" i="0" dirty="0">
              <a:solidFill>
                <a:srgbClr val="292929"/>
              </a:solidFill>
              <a:effectLst/>
              <a:latin typeface="sohne"/>
            </a:endParaRPr>
          </a:p>
          <a:p>
            <a:br>
              <a:rPr lang="en-IN" dirty="0"/>
            </a:br>
            <a:endParaRPr lang="en-US" b="1" i="0" dirty="0">
              <a:solidFill>
                <a:srgbClr val="292929"/>
              </a:solidFill>
              <a:effectLst/>
              <a:latin typeface="sohne"/>
            </a:endParaRPr>
          </a:p>
          <a:p>
            <a:br>
              <a:rPr lang="en-US" dirty="0"/>
            </a:br>
            <a:endParaRPr lang="en-US" b="0" i="0" dirty="0">
              <a:solidFill>
                <a:srgbClr val="292929"/>
              </a:solidFill>
              <a:effectLst/>
              <a:latin typeface="source-serif-pro"/>
            </a:endParaRPr>
          </a:p>
          <a:p>
            <a:br>
              <a:rPr lang="en-US" dirty="0"/>
            </a:br>
            <a:endParaRPr lang="en-IN" dirty="0"/>
          </a:p>
        </p:txBody>
      </p:sp>
    </p:spTree>
    <p:extLst>
      <p:ext uri="{BB962C8B-B14F-4D97-AF65-F5344CB8AC3E}">
        <p14:creationId xmlns:p14="http://schemas.microsoft.com/office/powerpoint/2010/main" val="1148175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E2EF26-F716-3C82-F53B-2BCE9FB1F772}"/>
              </a:ext>
            </a:extLst>
          </p:cNvPr>
          <p:cNvSpPr txBox="1"/>
          <p:nvPr/>
        </p:nvSpPr>
        <p:spPr>
          <a:xfrm>
            <a:off x="510084" y="301220"/>
            <a:ext cx="10483188" cy="430887"/>
          </a:xfrm>
          <a:prstGeom prst="rect">
            <a:avLst/>
          </a:prstGeom>
          <a:noFill/>
        </p:spPr>
        <p:txBody>
          <a:bodyPr wrap="square">
            <a:spAutoFit/>
          </a:bodyPr>
          <a:lstStyle/>
          <a:p>
            <a:r>
              <a:rPr lang="en-US" sz="2200" b="1" i="0" dirty="0">
                <a:solidFill>
                  <a:srgbClr val="292929"/>
                </a:solidFill>
                <a:effectLst/>
                <a:latin typeface="source-serif-pro"/>
              </a:rPr>
              <a:t>First, we will try to understand the causes of overfitting in the linear regression model.</a:t>
            </a:r>
            <a:endParaRPr lang="en-IN" sz="2200" dirty="0"/>
          </a:p>
        </p:txBody>
      </p:sp>
      <p:pic>
        <p:nvPicPr>
          <p:cNvPr id="10" name="Picture 9">
            <a:extLst>
              <a:ext uri="{FF2B5EF4-FFF2-40B4-BE49-F238E27FC236}">
                <a16:creationId xmlns:a16="http://schemas.microsoft.com/office/drawing/2014/main" id="{5B9011FE-9C36-6BBF-FC27-450A5FB21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95" y="1310184"/>
            <a:ext cx="5650428" cy="4038094"/>
          </a:xfrm>
          <a:prstGeom prst="rect">
            <a:avLst/>
          </a:prstGeom>
        </p:spPr>
      </p:pic>
      <p:sp>
        <p:nvSpPr>
          <p:cNvPr id="12" name="TextBox 11">
            <a:extLst>
              <a:ext uri="{FF2B5EF4-FFF2-40B4-BE49-F238E27FC236}">
                <a16:creationId xmlns:a16="http://schemas.microsoft.com/office/drawing/2014/main" id="{6397C372-4AC0-5DC8-E206-07F9B033B376}"/>
              </a:ext>
            </a:extLst>
          </p:cNvPr>
          <p:cNvSpPr txBox="1"/>
          <p:nvPr/>
        </p:nvSpPr>
        <p:spPr>
          <a:xfrm>
            <a:off x="6044253" y="992974"/>
            <a:ext cx="6097136"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92929"/>
                </a:solidFill>
                <a:effectLst/>
                <a:latin typeface="source-serif-pro"/>
              </a:rPr>
              <a:t>When the model is going to have too many parameters and model parameters are having high values then it is said to be a complex model.</a:t>
            </a:r>
          </a:p>
          <a:p>
            <a:pPr algn="l"/>
            <a:endParaRPr lang="en-US" b="0" i="0" dirty="0">
              <a:solidFill>
                <a:srgbClr val="292929"/>
              </a:solidFill>
              <a:effectLst/>
              <a:latin typeface="source-serif-pro"/>
            </a:endParaRPr>
          </a:p>
          <a:p>
            <a:pPr marL="285750" indent="-285750" algn="l">
              <a:buFont typeface="Arial" panose="020B0604020202020204" pitchFamily="34" charset="0"/>
              <a:buChar char="•"/>
            </a:pPr>
            <a:r>
              <a:rPr lang="en-US" b="0" i="0" dirty="0">
                <a:solidFill>
                  <a:srgbClr val="292929"/>
                </a:solidFill>
                <a:effectLst/>
                <a:latin typeface="source-serif-pro"/>
              </a:rPr>
              <a:t>If the model is complex, it will have high Variance (Sensitivity ), resulting in overfitting.</a:t>
            </a:r>
          </a:p>
        </p:txBody>
      </p:sp>
      <p:sp>
        <p:nvSpPr>
          <p:cNvPr id="14" name="TextBox 13">
            <a:extLst>
              <a:ext uri="{FF2B5EF4-FFF2-40B4-BE49-F238E27FC236}">
                <a16:creationId xmlns:a16="http://schemas.microsoft.com/office/drawing/2014/main" id="{96E2EBD0-C816-7292-650F-271FFCE2370B}"/>
              </a:ext>
            </a:extLst>
          </p:cNvPr>
          <p:cNvSpPr txBox="1"/>
          <p:nvPr/>
        </p:nvSpPr>
        <p:spPr>
          <a:xfrm>
            <a:off x="5921423" y="2910372"/>
            <a:ext cx="6097136"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source-serif-pro"/>
              </a:rPr>
              <a:t>The line fits perfectly to training data but not too testing data. The model is not generalized. Linear Regression model is having </a:t>
            </a:r>
            <a:r>
              <a:rPr lang="en-US" b="1" i="0" dirty="0">
                <a:solidFill>
                  <a:srgbClr val="292929"/>
                </a:solidFill>
                <a:effectLst/>
                <a:latin typeface="source-serif-pro"/>
              </a:rPr>
              <a:t>m</a:t>
            </a:r>
            <a:r>
              <a:rPr lang="en-US" b="0" i="0" dirty="0">
                <a:solidFill>
                  <a:srgbClr val="292929"/>
                </a:solidFill>
                <a:effectLst/>
                <a:latin typeface="source-serif-pro"/>
              </a:rPr>
              <a:t> (slope)value to be high as the slope of the line is high so this result in a high variance model.</a:t>
            </a:r>
            <a:endParaRPr lang="en-IN" dirty="0"/>
          </a:p>
        </p:txBody>
      </p:sp>
      <p:sp>
        <p:nvSpPr>
          <p:cNvPr id="16" name="TextBox 15">
            <a:extLst>
              <a:ext uri="{FF2B5EF4-FFF2-40B4-BE49-F238E27FC236}">
                <a16:creationId xmlns:a16="http://schemas.microsoft.com/office/drawing/2014/main" id="{FA60557C-61E9-F708-7C20-2CDB0359A612}"/>
              </a:ext>
            </a:extLst>
          </p:cNvPr>
          <p:cNvSpPr txBox="1"/>
          <p:nvPr/>
        </p:nvSpPr>
        <p:spPr>
          <a:xfrm>
            <a:off x="5921423" y="4190733"/>
            <a:ext cx="6097136"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source-serif-pro"/>
              </a:rPr>
              <a:t>In y=</a:t>
            </a:r>
            <a:r>
              <a:rPr lang="en-US" b="0" i="0" dirty="0" err="1">
                <a:solidFill>
                  <a:srgbClr val="292929"/>
                </a:solidFill>
                <a:effectLst/>
                <a:latin typeface="source-serif-pro"/>
              </a:rPr>
              <a:t>mx+c</a:t>
            </a:r>
            <a:r>
              <a:rPr lang="en-US" b="0" i="0" dirty="0">
                <a:solidFill>
                  <a:srgbClr val="292929"/>
                </a:solidFill>
                <a:effectLst/>
                <a:latin typeface="source-serif-pro"/>
              </a:rPr>
              <a:t> if the m value is higher than the small change in x there is a big change in y. if the slope of the line would have less in that case there would be less overfitting</a:t>
            </a:r>
            <a:endParaRPr lang="en-IN" dirty="0"/>
          </a:p>
        </p:txBody>
      </p:sp>
      <p:sp>
        <p:nvSpPr>
          <p:cNvPr id="18" name="TextBox 17">
            <a:extLst>
              <a:ext uri="{FF2B5EF4-FFF2-40B4-BE49-F238E27FC236}">
                <a16:creationId xmlns:a16="http://schemas.microsoft.com/office/drawing/2014/main" id="{74ADE3CB-1618-94D3-1929-9F82CE2794B1}"/>
              </a:ext>
            </a:extLst>
          </p:cNvPr>
          <p:cNvSpPr txBox="1"/>
          <p:nvPr/>
        </p:nvSpPr>
        <p:spPr>
          <a:xfrm>
            <a:off x="114046" y="5622373"/>
            <a:ext cx="12250826" cy="338554"/>
          </a:xfrm>
          <a:prstGeom prst="rect">
            <a:avLst/>
          </a:prstGeom>
          <a:noFill/>
        </p:spPr>
        <p:txBody>
          <a:bodyPr wrap="square">
            <a:spAutoFit/>
          </a:bodyPr>
          <a:lstStyle/>
          <a:p>
            <a:r>
              <a:rPr lang="en-US" sz="1600" b="1" i="0" dirty="0">
                <a:solidFill>
                  <a:srgbClr val="292929"/>
                </a:solidFill>
                <a:effectLst/>
                <a:latin typeface="source-serif-pro"/>
              </a:rPr>
              <a:t>Regularization will help to reduce m value. so if we succeed in decreasing the m value we can make the model more generalized.</a:t>
            </a:r>
            <a:endParaRPr lang="en-IN" sz="1600" b="1" dirty="0"/>
          </a:p>
        </p:txBody>
      </p:sp>
    </p:spTree>
    <p:extLst>
      <p:ext uri="{BB962C8B-B14F-4D97-AF65-F5344CB8AC3E}">
        <p14:creationId xmlns:p14="http://schemas.microsoft.com/office/powerpoint/2010/main" val="207587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7D3B4-07BF-A344-F741-EA34BA5FF51A}"/>
              </a:ext>
            </a:extLst>
          </p:cNvPr>
          <p:cNvSpPr txBox="1"/>
          <p:nvPr/>
        </p:nvSpPr>
        <p:spPr>
          <a:xfrm>
            <a:off x="441846" y="203663"/>
            <a:ext cx="11445353" cy="1184940"/>
          </a:xfrm>
          <a:prstGeom prst="rect">
            <a:avLst/>
          </a:prstGeom>
          <a:noFill/>
        </p:spPr>
        <p:txBody>
          <a:bodyPr wrap="square">
            <a:spAutoFit/>
          </a:bodyPr>
          <a:lstStyle/>
          <a:p>
            <a:pPr algn="l"/>
            <a:r>
              <a:rPr lang="en-US" sz="3500" b="1" i="0" dirty="0">
                <a:effectLst/>
                <a:latin typeface="sohne"/>
              </a:rPr>
              <a:t>L1: LASSO (Least Absolute Shrinkage Selector Operator)</a:t>
            </a:r>
          </a:p>
          <a:p>
            <a:br>
              <a:rPr lang="en-US" dirty="0"/>
            </a:br>
            <a:endParaRPr lang="en-IN" dirty="0"/>
          </a:p>
        </p:txBody>
      </p:sp>
      <p:pic>
        <p:nvPicPr>
          <p:cNvPr id="5" name="Picture 4">
            <a:extLst>
              <a:ext uri="{FF2B5EF4-FFF2-40B4-BE49-F238E27FC236}">
                <a16:creationId xmlns:a16="http://schemas.microsoft.com/office/drawing/2014/main" id="{B70D8C33-6349-10E8-E45E-856CA2CC8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694" y="1494904"/>
            <a:ext cx="6097136" cy="2149350"/>
          </a:xfrm>
          <a:prstGeom prst="rect">
            <a:avLst/>
          </a:prstGeom>
        </p:spPr>
      </p:pic>
      <p:sp>
        <p:nvSpPr>
          <p:cNvPr id="7" name="TextBox 6">
            <a:extLst>
              <a:ext uri="{FF2B5EF4-FFF2-40B4-BE49-F238E27FC236}">
                <a16:creationId xmlns:a16="http://schemas.microsoft.com/office/drawing/2014/main" id="{6D4AA5D1-D424-0BE1-6A8F-2C35DD124CB9}"/>
              </a:ext>
            </a:extLst>
          </p:cNvPr>
          <p:cNvSpPr txBox="1"/>
          <p:nvPr/>
        </p:nvSpPr>
        <p:spPr>
          <a:xfrm>
            <a:off x="544203" y="4057893"/>
            <a:ext cx="11240638"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92929"/>
                </a:solidFill>
                <a:effectLst/>
                <a:latin typeface="source-serif-pro"/>
              </a:rPr>
              <a:t>Lasso Cost Function =Sum of Error + Sum of the absolute value of coefficients.</a:t>
            </a:r>
          </a:p>
          <a:p>
            <a:pPr algn="l"/>
            <a:endParaRPr lang="en-US" b="0" i="0" dirty="0">
              <a:solidFill>
                <a:srgbClr val="292929"/>
              </a:solidFill>
              <a:effectLst/>
              <a:latin typeface="source-serif-pro"/>
            </a:endParaRPr>
          </a:p>
          <a:p>
            <a:pPr marL="285750" indent="-285750" algn="l">
              <a:buFont typeface="Arial" panose="020B0604020202020204" pitchFamily="34" charset="0"/>
              <a:buChar char="•"/>
            </a:pPr>
            <a:r>
              <a:rPr lang="en-US" b="0" i="0" dirty="0">
                <a:solidFill>
                  <a:srgbClr val="292929"/>
                </a:solidFill>
                <a:effectLst/>
                <a:latin typeface="source-serif-pro"/>
              </a:rPr>
              <a:t>LASSO Cost function will find a predicted line which is having less m value and also less error. It can also eliminate some features by making the m value zero.</a:t>
            </a:r>
          </a:p>
        </p:txBody>
      </p:sp>
    </p:spTree>
    <p:extLst>
      <p:ext uri="{BB962C8B-B14F-4D97-AF65-F5344CB8AC3E}">
        <p14:creationId xmlns:p14="http://schemas.microsoft.com/office/powerpoint/2010/main" val="72453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Airtics Color">
      <a:dk1>
        <a:srgbClr val="FF7F1F"/>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8C9718E-DBB2-46E4-A823-2FE891954335}" vid="{6E15DF31-22D5-4C28-8C59-739BEE5B84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993</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Gill Sans MT</vt:lpstr>
      <vt:lpstr>Helvetica Neue</vt:lpstr>
      <vt:lpstr>IBM Plex Sans</vt:lpstr>
      <vt:lpstr>Roboto</vt:lpstr>
      <vt:lpstr>sohne</vt:lpstr>
      <vt:lpstr>source-serif-pro</vt:lpstr>
      <vt:lpstr>1_Office Theme</vt:lpstr>
      <vt:lpstr>Evaluating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Shaigi Arjun</dc:creator>
  <cp:lastModifiedBy>Pranav Chandaliya</cp:lastModifiedBy>
  <cp:revision>6</cp:revision>
  <dcterms:created xsi:type="dcterms:W3CDTF">2022-12-21T13:30:43Z</dcterms:created>
  <dcterms:modified xsi:type="dcterms:W3CDTF">2022-12-23T02:44:41Z</dcterms:modified>
</cp:coreProperties>
</file>