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3"/>
  </p:notesMasterIdLst>
  <p:sldIdLst>
    <p:sldId id="298" r:id="rId2"/>
    <p:sldId id="300" r:id="rId3"/>
    <p:sldId id="302" r:id="rId4"/>
    <p:sldId id="301" r:id="rId5"/>
    <p:sldId id="303" r:id="rId6"/>
    <p:sldId id="304" r:id="rId7"/>
    <p:sldId id="305" r:id="rId8"/>
    <p:sldId id="306" r:id="rId9"/>
    <p:sldId id="308" r:id="rId10"/>
    <p:sldId id="307" r:id="rId11"/>
    <p:sldId id="309" r:id="rId12"/>
    <p:sldId id="310" r:id="rId13"/>
    <p:sldId id="311" r:id="rId14"/>
    <p:sldId id="312" r:id="rId15"/>
    <p:sldId id="314" r:id="rId16"/>
    <p:sldId id="313" r:id="rId17"/>
    <p:sldId id="315" r:id="rId18"/>
    <p:sldId id="316" r:id="rId19"/>
    <p:sldId id="317" r:id="rId20"/>
    <p:sldId id="318" r:id="rId21"/>
    <p:sldId id="319"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660"/>
  </p:normalViewPr>
  <p:slideViewPr>
    <p:cSldViewPr snapToGrid="0">
      <p:cViewPr varScale="1">
        <p:scale>
          <a:sx n="70" d="100"/>
          <a:sy n="70" d="100"/>
        </p:scale>
        <p:origin x="525" y="4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62ACF4-3D92-4408-B187-D7F84DF3B1F5}" type="datetimeFigureOut">
              <a:rPr lang="en-AE" smtClean="0"/>
              <a:t>04/01/2023</a:t>
            </a:fld>
            <a:endParaRPr lang="en-A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72E53C2-E68A-42AB-83AB-C516915AA982}" type="slidenum">
              <a:rPr lang="en-AE" smtClean="0"/>
              <a:t>‹#›</a:t>
            </a:fld>
            <a:endParaRPr lang="en-AE"/>
          </a:p>
        </p:txBody>
      </p:sp>
    </p:spTree>
    <p:extLst>
      <p:ext uri="{BB962C8B-B14F-4D97-AF65-F5344CB8AC3E}">
        <p14:creationId xmlns:p14="http://schemas.microsoft.com/office/powerpoint/2010/main" val="26341741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0FB8F-7E5C-AD2A-D988-66FD418888D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ECB8548-8812-5AD2-84BD-294C2079F145}"/>
              </a:ext>
            </a:extLst>
          </p:cNvPr>
          <p:cNvSpPr>
            <a:spLocks noGrp="1"/>
          </p:cNvSpPr>
          <p:nvPr>
            <p:ph type="subTitle" idx="1"/>
          </p:nvPr>
        </p:nvSpPr>
        <p:spPr>
          <a:xfrm>
            <a:off x="1524000" y="3602038"/>
            <a:ext cx="9144000" cy="1655762"/>
          </a:xfrm>
        </p:spPr>
        <p:txBody>
          <a:bodyPr/>
          <a:lstStyle>
            <a:lvl1pPr marL="0" indent="0" algn="ctr">
              <a:buNone/>
              <a:defRPr sz="2400">
                <a:solidFill>
                  <a:srgbClr val="00000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902590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92ADC3-DE4E-DF3E-B7AE-E3646EB7BAB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D14605A-76DD-7792-9F8E-D4D6AC8F5272}"/>
              </a:ext>
            </a:extLst>
          </p:cNvPr>
          <p:cNvSpPr>
            <a:spLocks noGrp="1"/>
          </p:cNvSpPr>
          <p:nvPr>
            <p:ph type="body" orient="vert" idx="1"/>
          </p:nvPr>
        </p:nvSpPr>
        <p:spPr>
          <a:xfrm>
            <a:off x="838200" y="1825625"/>
            <a:ext cx="10515600" cy="4020993"/>
          </a:xfrm>
        </p:spPr>
        <p:txBody>
          <a:bodyPr vert="eaVert"/>
          <a:lstStyle>
            <a:lvl1pPr>
              <a:defRPr>
                <a:solidFill>
                  <a:srgbClr val="000000"/>
                </a:solidFill>
              </a:defRPr>
            </a:lvl1pPr>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1548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4A6DF55-6A72-AD90-4145-C1372252A1F6}"/>
              </a:ext>
            </a:extLst>
          </p:cNvPr>
          <p:cNvSpPr>
            <a:spLocks noGrp="1"/>
          </p:cNvSpPr>
          <p:nvPr>
            <p:ph type="title" orient="vert"/>
          </p:nvPr>
        </p:nvSpPr>
        <p:spPr>
          <a:xfrm>
            <a:off x="8724900" y="365125"/>
            <a:ext cx="2628900" cy="5398366"/>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003AA39-9AB4-2087-2FC8-F87C610CFA19}"/>
              </a:ext>
            </a:extLst>
          </p:cNvPr>
          <p:cNvSpPr>
            <a:spLocks noGrp="1"/>
          </p:cNvSpPr>
          <p:nvPr>
            <p:ph type="body" orient="vert" idx="1"/>
          </p:nvPr>
        </p:nvSpPr>
        <p:spPr>
          <a:xfrm>
            <a:off x="838200" y="365125"/>
            <a:ext cx="7734300" cy="5398366"/>
          </a:xfrm>
        </p:spPr>
        <p:txBody>
          <a:bodyPr vert="eaVert"/>
          <a:lstStyle>
            <a:lvl1pPr>
              <a:defRPr>
                <a:solidFill>
                  <a:srgbClr val="000000"/>
                </a:solidFill>
              </a:defRPr>
            </a:lvl1pPr>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476022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C0F42-422F-46A6-46E3-BC525E448DD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9FFF006-85C0-780D-2962-1172E065F352}"/>
              </a:ext>
            </a:extLst>
          </p:cNvPr>
          <p:cNvSpPr>
            <a:spLocks noGrp="1"/>
          </p:cNvSpPr>
          <p:nvPr>
            <p:ph idx="1"/>
          </p:nvPr>
        </p:nvSpPr>
        <p:spPr>
          <a:xfrm>
            <a:off x="838200" y="1816389"/>
            <a:ext cx="10515600" cy="3568411"/>
          </a:xfrm>
        </p:spPr>
        <p:txBody>
          <a:bodyPr/>
          <a:lstStyle>
            <a:lvl1pPr>
              <a:defRPr>
                <a:solidFill>
                  <a:srgbClr val="000000"/>
                </a:solidFill>
              </a:defRPr>
            </a:lvl1pPr>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descr="Icon&#10;&#10;Description automatically generated with low confidence">
            <a:extLst>
              <a:ext uri="{FF2B5EF4-FFF2-40B4-BE49-F238E27FC236}">
                <a16:creationId xmlns:a16="http://schemas.microsoft.com/office/drawing/2014/main" id="{A891843D-0901-A8D6-C44C-A510705DE6E0}"/>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252509" y="365125"/>
            <a:ext cx="2122073" cy="617759"/>
          </a:xfrm>
          <a:prstGeom prst="rect">
            <a:avLst/>
          </a:prstGeom>
        </p:spPr>
      </p:pic>
    </p:spTree>
    <p:extLst>
      <p:ext uri="{BB962C8B-B14F-4D97-AF65-F5344CB8AC3E}">
        <p14:creationId xmlns:p14="http://schemas.microsoft.com/office/powerpoint/2010/main" val="9615258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BD017-CCB1-7FB4-38BC-240A69BEBF9C}"/>
              </a:ext>
            </a:extLst>
          </p:cNvPr>
          <p:cNvSpPr>
            <a:spLocks noGrp="1"/>
          </p:cNvSpPr>
          <p:nvPr>
            <p:ph type="title"/>
          </p:nvPr>
        </p:nvSpPr>
        <p:spPr>
          <a:xfrm>
            <a:off x="831850" y="1007774"/>
            <a:ext cx="10515600" cy="2852737"/>
          </a:xfr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B4083FD-3ECD-9CAF-CA1E-B5500AF38278}"/>
              </a:ext>
            </a:extLst>
          </p:cNvPr>
          <p:cNvSpPr>
            <a:spLocks noGrp="1"/>
          </p:cNvSpPr>
          <p:nvPr>
            <p:ph type="body" idx="1"/>
          </p:nvPr>
        </p:nvSpPr>
        <p:spPr>
          <a:xfrm>
            <a:off x="831850" y="3887499"/>
            <a:ext cx="10515600" cy="1500187"/>
          </a:xfrm>
        </p:spPr>
        <p:txBody>
          <a:bodyPr/>
          <a:lstStyle>
            <a:lvl1pPr marL="0" indent="0">
              <a:buNone/>
              <a:defRPr sz="2400">
                <a:solidFill>
                  <a:srgbClr val="000000"/>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39985899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8A65E4-CC2F-2479-79D1-E3D040B034C9}"/>
              </a:ext>
            </a:extLst>
          </p:cNvPr>
          <p:cNvSpPr>
            <a:spLocks noGrp="1"/>
          </p:cNvSpPr>
          <p:nvPr>
            <p:ph type="title"/>
          </p:nvPr>
        </p:nvSpPr>
        <p:spPr>
          <a:xfrm>
            <a:off x="838200" y="448252"/>
            <a:ext cx="10515600" cy="1325563"/>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F54C9EA4-E607-60B5-050E-A08B080F07B7}"/>
              </a:ext>
            </a:extLst>
          </p:cNvPr>
          <p:cNvSpPr>
            <a:spLocks noGrp="1"/>
          </p:cNvSpPr>
          <p:nvPr>
            <p:ph sz="half" idx="1"/>
          </p:nvPr>
        </p:nvSpPr>
        <p:spPr>
          <a:xfrm>
            <a:off x="838200" y="1908752"/>
            <a:ext cx="5181600" cy="3670011"/>
          </a:xfrm>
        </p:spPr>
        <p:txBody>
          <a:bodyPr/>
          <a:lstStyle>
            <a:lvl1pPr>
              <a:defRPr>
                <a:solidFill>
                  <a:srgbClr val="000000"/>
                </a:solidFill>
              </a:defRPr>
            </a:lvl1pPr>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81CEE106-3359-C740-5F54-2EE01F9FE3D4}"/>
              </a:ext>
            </a:extLst>
          </p:cNvPr>
          <p:cNvSpPr>
            <a:spLocks noGrp="1"/>
          </p:cNvSpPr>
          <p:nvPr>
            <p:ph sz="half" idx="2"/>
          </p:nvPr>
        </p:nvSpPr>
        <p:spPr>
          <a:xfrm>
            <a:off x="6172200" y="1908752"/>
            <a:ext cx="5181600" cy="3670011"/>
          </a:xfrm>
        </p:spPr>
        <p:txBody>
          <a:bodyPr/>
          <a:lstStyle>
            <a:lvl1pPr>
              <a:defRPr>
                <a:solidFill>
                  <a:srgbClr val="000000"/>
                </a:solidFill>
              </a:defRPr>
            </a:lvl1pPr>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36787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5E212-4518-F40A-342A-5E6E6E5324B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4B4A661-7C07-3643-37E7-54961C4D4731}"/>
              </a:ext>
            </a:extLst>
          </p:cNvPr>
          <p:cNvSpPr>
            <a:spLocks noGrp="1"/>
          </p:cNvSpPr>
          <p:nvPr>
            <p:ph type="body" idx="1"/>
          </p:nvPr>
        </p:nvSpPr>
        <p:spPr>
          <a:xfrm>
            <a:off x="839788" y="1681163"/>
            <a:ext cx="5157787" cy="823912"/>
          </a:xfrm>
        </p:spPr>
        <p:txBody>
          <a:bodyPr anchor="b"/>
          <a:lstStyle>
            <a:lvl1pPr marL="0" indent="0">
              <a:buNone/>
              <a:defRPr sz="2400" b="1">
                <a:solidFill>
                  <a:srgbClr val="FF7F1F"/>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10EC418-9453-1890-3E5F-4769AE67F202}"/>
              </a:ext>
            </a:extLst>
          </p:cNvPr>
          <p:cNvSpPr>
            <a:spLocks noGrp="1"/>
          </p:cNvSpPr>
          <p:nvPr>
            <p:ph sz="half" idx="2"/>
          </p:nvPr>
        </p:nvSpPr>
        <p:spPr>
          <a:xfrm>
            <a:off x="839788" y="2505075"/>
            <a:ext cx="5157787" cy="3258416"/>
          </a:xfr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156AB85-A549-4DD7-F3D4-27F37F9FF4FA}"/>
              </a:ext>
            </a:extLst>
          </p:cNvPr>
          <p:cNvSpPr>
            <a:spLocks noGrp="1"/>
          </p:cNvSpPr>
          <p:nvPr>
            <p:ph type="body" sz="quarter" idx="3"/>
          </p:nvPr>
        </p:nvSpPr>
        <p:spPr>
          <a:xfrm>
            <a:off x="6172200" y="1681163"/>
            <a:ext cx="5183188" cy="823912"/>
          </a:xfrm>
        </p:spPr>
        <p:txBody>
          <a:bodyPr anchor="b"/>
          <a:lstStyle>
            <a:lvl1pPr marL="0" indent="0">
              <a:buNone/>
              <a:defRPr sz="2400" b="1">
                <a:solidFill>
                  <a:srgbClr val="FF7F1F"/>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7BEC8C9-E098-828A-CC73-A44C00473BC2}"/>
              </a:ext>
            </a:extLst>
          </p:cNvPr>
          <p:cNvSpPr>
            <a:spLocks noGrp="1"/>
          </p:cNvSpPr>
          <p:nvPr>
            <p:ph sz="quarter" idx="4"/>
          </p:nvPr>
        </p:nvSpPr>
        <p:spPr>
          <a:xfrm>
            <a:off x="6172200" y="2505075"/>
            <a:ext cx="5183188" cy="3258416"/>
          </a:xfr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08734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F73708-3E32-8C1B-CC33-1485EACCC4C5}"/>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355992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441906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8CADBC-4588-E59F-AA47-609DB2B25BC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BC08DB0-3C31-DFAD-B90C-AF03EE7B6149}"/>
              </a:ext>
            </a:extLst>
          </p:cNvPr>
          <p:cNvSpPr>
            <a:spLocks noGrp="1"/>
          </p:cNvSpPr>
          <p:nvPr>
            <p:ph idx="1"/>
          </p:nvPr>
        </p:nvSpPr>
        <p:spPr>
          <a:xfrm>
            <a:off x="5183188" y="987425"/>
            <a:ext cx="6172200" cy="4873625"/>
          </a:xfrm>
        </p:spPr>
        <p:txBody>
          <a:bodyPr/>
          <a:lstStyle>
            <a:lvl1pPr>
              <a:defRPr sz="3200">
                <a:solidFill>
                  <a:srgbClr val="000000"/>
                </a:solidFill>
              </a:defRPr>
            </a:lvl1pPr>
            <a:lvl2pPr>
              <a:defRPr sz="2800">
                <a:solidFill>
                  <a:srgbClr val="000000"/>
                </a:solidFill>
              </a:defRPr>
            </a:lvl2pPr>
            <a:lvl3pPr>
              <a:defRPr sz="2400">
                <a:solidFill>
                  <a:srgbClr val="000000"/>
                </a:solidFill>
              </a:defRPr>
            </a:lvl3pPr>
            <a:lvl4pPr>
              <a:defRPr sz="2000">
                <a:solidFill>
                  <a:srgbClr val="000000"/>
                </a:solidFill>
              </a:defRPr>
            </a:lvl4pPr>
            <a:lvl5pPr>
              <a:defRPr sz="2000">
                <a:solidFill>
                  <a:srgbClr val="000000"/>
                </a:solidFill>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8E87675-B04D-AD2A-BE73-48ECEFD607B0}"/>
              </a:ext>
            </a:extLst>
          </p:cNvPr>
          <p:cNvSpPr>
            <a:spLocks noGrp="1"/>
          </p:cNvSpPr>
          <p:nvPr>
            <p:ph type="body" sz="half" idx="2"/>
          </p:nvPr>
        </p:nvSpPr>
        <p:spPr>
          <a:xfrm>
            <a:off x="839788" y="2057400"/>
            <a:ext cx="3932237" cy="3811588"/>
          </a:xfrm>
        </p:spPr>
        <p:txBody>
          <a:bodyPr/>
          <a:lstStyle>
            <a:lvl1pPr marL="0" indent="0">
              <a:buNone/>
              <a:defRPr sz="1600">
                <a:solidFill>
                  <a:srgbClr val="000000"/>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34871981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F4145-CE11-4B12-E75F-8EF2E3FC9A3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6700B40-A36F-B575-55A0-325E550FF964}"/>
              </a:ext>
            </a:extLst>
          </p:cNvPr>
          <p:cNvSpPr>
            <a:spLocks noGrp="1"/>
          </p:cNvSpPr>
          <p:nvPr>
            <p:ph type="pic" idx="1"/>
          </p:nvPr>
        </p:nvSpPr>
        <p:spPr>
          <a:xfrm>
            <a:off x="5183188" y="987425"/>
            <a:ext cx="6172200" cy="4873625"/>
          </a:xfrm>
        </p:spPr>
        <p:txBody>
          <a:bodyPr/>
          <a:lstStyle>
            <a:lvl1pPr marL="0" indent="0">
              <a:buNone/>
              <a:defRPr sz="3200">
                <a:solidFill>
                  <a:srgbClr val="000000"/>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DCCE8EE8-FCBE-293A-3FF6-15565A3B0CAD}"/>
              </a:ext>
            </a:extLst>
          </p:cNvPr>
          <p:cNvSpPr>
            <a:spLocks noGrp="1"/>
          </p:cNvSpPr>
          <p:nvPr>
            <p:ph type="body" sz="half" idx="2"/>
          </p:nvPr>
        </p:nvSpPr>
        <p:spPr>
          <a:xfrm>
            <a:off x="839788" y="2057400"/>
            <a:ext cx="3932237" cy="3811588"/>
          </a:xfrm>
        </p:spPr>
        <p:txBody>
          <a:bodyPr/>
          <a:lstStyle>
            <a:lvl1pPr marL="0" indent="0">
              <a:buNone/>
              <a:defRPr sz="1600">
                <a:solidFill>
                  <a:srgbClr val="000000"/>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4585800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7E6BF8-36A2-7737-195F-ED9C32BC902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B809097-FC57-4236-2E1F-988C846282BB}"/>
              </a:ext>
            </a:extLst>
          </p:cNvPr>
          <p:cNvSpPr>
            <a:spLocks noGrp="1"/>
          </p:cNvSpPr>
          <p:nvPr>
            <p:ph type="body" idx="1"/>
          </p:nvPr>
        </p:nvSpPr>
        <p:spPr>
          <a:xfrm>
            <a:off x="838200" y="1825625"/>
            <a:ext cx="10515600" cy="354993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154214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28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000000"/>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000000"/>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000000"/>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000000"/>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image" Target="../media/image15.png"/><Relationship Id="rId1" Type="http://schemas.openxmlformats.org/officeDocument/2006/relationships/slideLayout" Target="../slideLayouts/slideLayout7.xml"/><Relationship Id="rId4" Type="http://schemas.openxmlformats.org/officeDocument/2006/relationships/image" Target="../media/image16.e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97C949A-35C4-211D-577E-E55B6C628C2A}"/>
              </a:ext>
            </a:extLst>
          </p:cNvPr>
          <p:cNvSpPr txBox="1"/>
          <p:nvPr/>
        </p:nvSpPr>
        <p:spPr>
          <a:xfrm>
            <a:off x="864927" y="453367"/>
            <a:ext cx="6097136" cy="553998"/>
          </a:xfrm>
          <a:prstGeom prst="rect">
            <a:avLst/>
          </a:prstGeom>
          <a:noFill/>
        </p:spPr>
        <p:txBody>
          <a:bodyPr wrap="square">
            <a:spAutoFit/>
          </a:bodyPr>
          <a:lstStyle/>
          <a:p>
            <a:r>
              <a:rPr lang="en-US" sz="3000" dirty="0"/>
              <a:t>Clustering</a:t>
            </a:r>
          </a:p>
        </p:txBody>
      </p:sp>
      <p:sp>
        <p:nvSpPr>
          <p:cNvPr id="5" name="TextBox 4">
            <a:extLst>
              <a:ext uri="{FF2B5EF4-FFF2-40B4-BE49-F238E27FC236}">
                <a16:creationId xmlns:a16="http://schemas.microsoft.com/office/drawing/2014/main" id="{BFB74457-CF9B-5EF1-DA30-21AD04EFE8EB}"/>
              </a:ext>
            </a:extLst>
          </p:cNvPr>
          <p:cNvSpPr txBox="1"/>
          <p:nvPr/>
        </p:nvSpPr>
        <p:spPr>
          <a:xfrm>
            <a:off x="475965" y="1062966"/>
            <a:ext cx="10599193" cy="1754326"/>
          </a:xfrm>
          <a:prstGeom prst="rect">
            <a:avLst/>
          </a:prstGeom>
          <a:noFill/>
        </p:spPr>
        <p:txBody>
          <a:bodyPr wrap="square">
            <a:spAutoFit/>
          </a:bodyPr>
          <a:lstStyle/>
          <a:p>
            <a:pPr>
              <a:spcBef>
                <a:spcPts val="1200"/>
              </a:spcBef>
            </a:pPr>
            <a:r>
              <a:rPr lang="en-US" sz="1800" dirty="0">
                <a:solidFill>
                  <a:srgbClr val="000000"/>
                </a:solidFill>
                <a:effectLst/>
                <a:latin typeface="Helvetica" panose="020B0604020202020204" pitchFamily="34" charset="0"/>
                <a:ea typeface="Times New Roman" panose="02020603050405020304" pitchFamily="18" charset="0"/>
              </a:rPr>
              <a:t>Let’s suppose we give a child different objects to group. How does a child make a group? The child may group over the color, over the shape, over the hardness or softness of the objects etc. The basic idea here is that the child tries to find out similarities and dissimilarities between different objects and then tries to make a group of similar objects. This is called </a:t>
            </a:r>
            <a:r>
              <a:rPr lang="en-US" sz="1800" b="1" dirty="0">
                <a:solidFill>
                  <a:srgbClr val="000000"/>
                </a:solidFill>
                <a:effectLst/>
                <a:latin typeface="Helvetica" panose="020B0604020202020204" pitchFamily="34" charset="0"/>
                <a:ea typeface="Times New Roman" panose="02020603050405020304" pitchFamily="18" charset="0"/>
              </a:rPr>
              <a:t>clustering</a:t>
            </a:r>
            <a:r>
              <a:rPr lang="en-US" sz="1800" dirty="0">
                <a:solidFill>
                  <a:srgbClr val="000000"/>
                </a:solidFill>
                <a:effectLst/>
                <a:latin typeface="Helvetica" panose="020B0604020202020204" pitchFamily="34" charset="0"/>
                <a:ea typeface="Times New Roman" panose="02020603050405020304" pitchFamily="18" charset="0"/>
              </a:rPr>
              <a:t>, the method of identifying similar instances and keeping them together. In Other words, clustering identifies homogeneous subgroups among the observations.</a:t>
            </a:r>
            <a:endParaRPr lang="en-IN" sz="2400" dirty="0">
              <a:effectLst/>
              <a:latin typeface="Times New Roman" panose="02020603050405020304" pitchFamily="18" charset="0"/>
              <a:ea typeface="Times New Roman" panose="02020603050405020304" pitchFamily="18" charset="0"/>
            </a:endParaRPr>
          </a:p>
        </p:txBody>
      </p:sp>
      <p:pic>
        <p:nvPicPr>
          <p:cNvPr id="7" name="Picture 6">
            <a:extLst>
              <a:ext uri="{FF2B5EF4-FFF2-40B4-BE49-F238E27FC236}">
                <a16:creationId xmlns:a16="http://schemas.microsoft.com/office/drawing/2014/main" id="{56F93D03-C469-E1D0-CE66-1F08567971A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60744" y="3050415"/>
            <a:ext cx="7282503" cy="2936493"/>
          </a:xfrm>
          <a:prstGeom prst="rect">
            <a:avLst/>
          </a:prstGeom>
          <a:noFill/>
          <a:ln>
            <a:noFill/>
          </a:ln>
        </p:spPr>
      </p:pic>
    </p:spTree>
    <p:extLst>
      <p:ext uri="{BB962C8B-B14F-4D97-AF65-F5344CB8AC3E}">
        <p14:creationId xmlns:p14="http://schemas.microsoft.com/office/powerpoint/2010/main" val="27313845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38ADD9F-167D-FA78-5F06-8E6C64BB72C1}"/>
              </a:ext>
            </a:extLst>
          </p:cNvPr>
          <p:cNvSpPr txBox="1"/>
          <p:nvPr/>
        </p:nvSpPr>
        <p:spPr>
          <a:xfrm>
            <a:off x="864927" y="453367"/>
            <a:ext cx="6097136" cy="553998"/>
          </a:xfrm>
          <a:prstGeom prst="rect">
            <a:avLst/>
          </a:prstGeom>
          <a:noFill/>
        </p:spPr>
        <p:txBody>
          <a:bodyPr wrap="square">
            <a:spAutoFit/>
          </a:bodyPr>
          <a:lstStyle/>
          <a:p>
            <a:r>
              <a:rPr lang="en-US" sz="3000" dirty="0"/>
              <a:t> </a:t>
            </a:r>
          </a:p>
        </p:txBody>
      </p:sp>
      <p:sp>
        <p:nvSpPr>
          <p:cNvPr id="4" name="TextBox 3">
            <a:extLst>
              <a:ext uri="{FF2B5EF4-FFF2-40B4-BE49-F238E27FC236}">
                <a16:creationId xmlns:a16="http://schemas.microsoft.com/office/drawing/2014/main" id="{79FCEF0A-B701-E497-728B-89D6759DC331}"/>
              </a:ext>
            </a:extLst>
          </p:cNvPr>
          <p:cNvSpPr txBox="1"/>
          <p:nvPr/>
        </p:nvSpPr>
        <p:spPr>
          <a:xfrm>
            <a:off x="373608" y="338120"/>
            <a:ext cx="11513592" cy="646331"/>
          </a:xfrm>
          <a:prstGeom prst="rect">
            <a:avLst/>
          </a:prstGeom>
          <a:noFill/>
        </p:spPr>
        <p:txBody>
          <a:bodyPr wrap="square">
            <a:spAutoFit/>
          </a:bodyPr>
          <a:lstStyle/>
          <a:p>
            <a:r>
              <a:rPr lang="en-US" b="0" i="0" dirty="0">
                <a:solidFill>
                  <a:srgbClr val="000000"/>
                </a:solidFill>
                <a:effectLst/>
                <a:latin typeface="Helvetica Neue"/>
              </a:rPr>
              <a:t>Let’s understand the approach to decision tree with a basic scenario. Suppose it’s Friday night and you are not able to decide if you should go out or stay at home. Let the decision tree decide it for you.</a:t>
            </a:r>
            <a:endParaRPr lang="en-IN" dirty="0"/>
          </a:p>
        </p:txBody>
      </p:sp>
      <p:pic>
        <p:nvPicPr>
          <p:cNvPr id="1026" name="Picture 2">
            <a:extLst>
              <a:ext uri="{FF2B5EF4-FFF2-40B4-BE49-F238E27FC236}">
                <a16:creationId xmlns:a16="http://schemas.microsoft.com/office/drawing/2014/main" id="{B42AB395-15DB-E756-02DE-FE79F5AFA2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43454" y="1444528"/>
            <a:ext cx="4905091" cy="43524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92316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7A5BA032-DABD-EF05-CCC8-2C07458FF4C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4437" y="1366672"/>
            <a:ext cx="6517801" cy="4337124"/>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730405A6-B9DC-AF1A-AA32-B3B533E8731F}"/>
              </a:ext>
            </a:extLst>
          </p:cNvPr>
          <p:cNvSpPr txBox="1"/>
          <p:nvPr/>
        </p:nvSpPr>
        <p:spPr>
          <a:xfrm>
            <a:off x="864927" y="453367"/>
            <a:ext cx="6097136" cy="1015663"/>
          </a:xfrm>
          <a:prstGeom prst="rect">
            <a:avLst/>
          </a:prstGeom>
          <a:noFill/>
        </p:spPr>
        <p:txBody>
          <a:bodyPr wrap="square">
            <a:spAutoFit/>
          </a:bodyPr>
          <a:lstStyle/>
          <a:p>
            <a:r>
              <a:rPr lang="en-US" sz="3000" dirty="0"/>
              <a:t>Terminology of Decision Tree</a:t>
            </a:r>
          </a:p>
          <a:p>
            <a:r>
              <a:rPr lang="en-US" sz="3000" dirty="0"/>
              <a:t> </a:t>
            </a:r>
          </a:p>
        </p:txBody>
      </p:sp>
    </p:spTree>
    <p:extLst>
      <p:ext uri="{BB962C8B-B14F-4D97-AF65-F5344CB8AC3E}">
        <p14:creationId xmlns:p14="http://schemas.microsoft.com/office/powerpoint/2010/main" val="19034165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F490AD8-5F6E-D100-B07F-4F232A68282C}"/>
              </a:ext>
            </a:extLst>
          </p:cNvPr>
          <p:cNvSpPr txBox="1"/>
          <p:nvPr/>
        </p:nvSpPr>
        <p:spPr>
          <a:xfrm>
            <a:off x="632915" y="1082176"/>
            <a:ext cx="10060106" cy="3693319"/>
          </a:xfrm>
          <a:prstGeom prst="rect">
            <a:avLst/>
          </a:prstGeom>
          <a:noFill/>
        </p:spPr>
        <p:txBody>
          <a:bodyPr wrap="square">
            <a:spAutoFit/>
          </a:bodyPr>
          <a:lstStyle/>
          <a:p>
            <a:pPr marL="285750" indent="-285750" algn="l">
              <a:buFont typeface="Arial" panose="020B0604020202020204" pitchFamily="34" charset="0"/>
              <a:buChar char="•"/>
            </a:pPr>
            <a:r>
              <a:rPr lang="en-US" b="0" i="0" dirty="0">
                <a:solidFill>
                  <a:srgbClr val="000000"/>
                </a:solidFill>
                <a:effectLst/>
                <a:latin typeface="Helvetica Neue"/>
              </a:rPr>
              <a:t>Root Node: It represents the entire population or sample and this further gets divided into two or more homogeneous sets.</a:t>
            </a:r>
          </a:p>
          <a:p>
            <a:pPr marL="285750" indent="-285750" algn="l">
              <a:buFont typeface="Arial" panose="020B0604020202020204" pitchFamily="34" charset="0"/>
              <a:buChar char="•"/>
            </a:pPr>
            <a:endParaRPr lang="en-US" b="0" i="0" dirty="0">
              <a:solidFill>
                <a:srgbClr val="000000"/>
              </a:solidFill>
              <a:effectLst/>
              <a:latin typeface="Helvetica Neue"/>
            </a:endParaRPr>
          </a:p>
          <a:p>
            <a:pPr marL="285750" indent="-285750" algn="l">
              <a:buFont typeface="Arial" panose="020B0604020202020204" pitchFamily="34" charset="0"/>
              <a:buChar char="•"/>
            </a:pPr>
            <a:r>
              <a:rPr lang="en-US" b="0" i="0" dirty="0">
                <a:solidFill>
                  <a:srgbClr val="000000"/>
                </a:solidFill>
                <a:effectLst/>
                <a:latin typeface="Helvetica Neue"/>
              </a:rPr>
              <a:t>Splitting: It is a process of dividing a node into two or more sub-nodes.</a:t>
            </a:r>
          </a:p>
          <a:p>
            <a:pPr marL="285750" indent="-285750" algn="l">
              <a:buFont typeface="Arial" panose="020B0604020202020204" pitchFamily="34" charset="0"/>
              <a:buChar char="•"/>
            </a:pPr>
            <a:endParaRPr lang="en-US" b="0" i="0" dirty="0">
              <a:solidFill>
                <a:srgbClr val="000000"/>
              </a:solidFill>
              <a:effectLst/>
              <a:latin typeface="Helvetica Neue"/>
            </a:endParaRPr>
          </a:p>
          <a:p>
            <a:pPr marL="285750" indent="-285750" algn="l">
              <a:buFont typeface="Arial" panose="020B0604020202020204" pitchFamily="34" charset="0"/>
              <a:buChar char="•"/>
            </a:pPr>
            <a:r>
              <a:rPr lang="en-US" b="0" i="0" dirty="0">
                <a:solidFill>
                  <a:srgbClr val="000000"/>
                </a:solidFill>
                <a:effectLst/>
                <a:latin typeface="Helvetica Neue"/>
              </a:rPr>
              <a:t>Decision Node: When a sub-node splits into further sub-nodes, then it is called the decision node.</a:t>
            </a:r>
          </a:p>
          <a:p>
            <a:pPr marL="285750" indent="-285750" algn="l">
              <a:buFont typeface="Arial" panose="020B0604020202020204" pitchFamily="34" charset="0"/>
              <a:buChar char="•"/>
            </a:pPr>
            <a:r>
              <a:rPr lang="en-US" b="0" i="0" dirty="0">
                <a:solidFill>
                  <a:srgbClr val="000000"/>
                </a:solidFill>
                <a:effectLst/>
                <a:latin typeface="Helvetica Neue"/>
              </a:rPr>
              <a:t>Leaf / Terminal Node: Nodes do not split is called Leaf or Terminal node.</a:t>
            </a:r>
          </a:p>
          <a:p>
            <a:pPr marL="285750" indent="-285750" algn="l">
              <a:buFont typeface="Arial" panose="020B0604020202020204" pitchFamily="34" charset="0"/>
              <a:buChar char="•"/>
            </a:pPr>
            <a:endParaRPr lang="en-US" b="0" i="0" dirty="0">
              <a:solidFill>
                <a:srgbClr val="000000"/>
              </a:solidFill>
              <a:effectLst/>
              <a:latin typeface="Helvetica Neue"/>
            </a:endParaRPr>
          </a:p>
          <a:p>
            <a:pPr marL="285750" indent="-285750" algn="l">
              <a:buFont typeface="Arial" panose="020B0604020202020204" pitchFamily="34" charset="0"/>
              <a:buChar char="•"/>
            </a:pPr>
            <a:r>
              <a:rPr lang="en-US" b="0" i="0" dirty="0">
                <a:solidFill>
                  <a:srgbClr val="000000"/>
                </a:solidFill>
                <a:effectLst/>
                <a:latin typeface="Helvetica Neue"/>
              </a:rPr>
              <a:t>Branch / Sub-Tree: A subsection of the entire tree is called branch or sub-tree.</a:t>
            </a:r>
          </a:p>
          <a:p>
            <a:pPr marL="285750" indent="-285750" algn="l">
              <a:buFont typeface="Arial" panose="020B0604020202020204" pitchFamily="34" charset="0"/>
              <a:buChar char="•"/>
            </a:pPr>
            <a:endParaRPr lang="en-US" b="0" i="0" dirty="0">
              <a:solidFill>
                <a:srgbClr val="000000"/>
              </a:solidFill>
              <a:effectLst/>
              <a:latin typeface="Helvetica Neue"/>
            </a:endParaRPr>
          </a:p>
          <a:p>
            <a:pPr marL="285750" indent="-285750" algn="l">
              <a:buFont typeface="Arial" panose="020B0604020202020204" pitchFamily="34" charset="0"/>
              <a:buChar char="•"/>
            </a:pPr>
            <a:r>
              <a:rPr lang="en-US" b="0" i="0" dirty="0">
                <a:solidFill>
                  <a:srgbClr val="000000"/>
                </a:solidFill>
                <a:effectLst/>
                <a:latin typeface="Helvetica Neue"/>
              </a:rPr>
              <a:t>Parent and Child Node: A node, which is divided into sub-nodes is called a parent node of sub-nodes whereas sub-nodes are the child of a parent node</a:t>
            </a:r>
          </a:p>
        </p:txBody>
      </p:sp>
      <p:sp>
        <p:nvSpPr>
          <p:cNvPr id="5" name="TextBox 4">
            <a:extLst>
              <a:ext uri="{FF2B5EF4-FFF2-40B4-BE49-F238E27FC236}">
                <a16:creationId xmlns:a16="http://schemas.microsoft.com/office/drawing/2014/main" id="{90579A83-CFA6-2E72-AF43-6FE43E3284C9}"/>
              </a:ext>
            </a:extLst>
          </p:cNvPr>
          <p:cNvSpPr txBox="1"/>
          <p:nvPr/>
        </p:nvSpPr>
        <p:spPr>
          <a:xfrm>
            <a:off x="1055996" y="378304"/>
            <a:ext cx="6097136" cy="553998"/>
          </a:xfrm>
          <a:prstGeom prst="rect">
            <a:avLst/>
          </a:prstGeom>
          <a:noFill/>
        </p:spPr>
        <p:txBody>
          <a:bodyPr wrap="square">
            <a:spAutoFit/>
          </a:bodyPr>
          <a:lstStyle/>
          <a:p>
            <a:r>
              <a:rPr lang="en-US" sz="3000" dirty="0"/>
              <a:t>Terminology of Decision Tree</a:t>
            </a:r>
          </a:p>
        </p:txBody>
      </p:sp>
    </p:spTree>
    <p:extLst>
      <p:ext uri="{BB962C8B-B14F-4D97-AF65-F5344CB8AC3E}">
        <p14:creationId xmlns:p14="http://schemas.microsoft.com/office/powerpoint/2010/main" val="42251900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85E690A-9964-03D9-E226-8F13790D91D0}"/>
              </a:ext>
            </a:extLst>
          </p:cNvPr>
          <p:cNvSpPr txBox="1"/>
          <p:nvPr/>
        </p:nvSpPr>
        <p:spPr>
          <a:xfrm>
            <a:off x="4188157" y="2364053"/>
            <a:ext cx="6097136" cy="861774"/>
          </a:xfrm>
          <a:prstGeom prst="rect">
            <a:avLst/>
          </a:prstGeom>
          <a:noFill/>
        </p:spPr>
        <p:txBody>
          <a:bodyPr wrap="square">
            <a:spAutoFit/>
          </a:bodyPr>
          <a:lstStyle/>
          <a:p>
            <a:r>
              <a:rPr lang="en-IN" sz="5000" dirty="0"/>
              <a:t>Algorithm</a:t>
            </a:r>
          </a:p>
        </p:txBody>
      </p:sp>
    </p:spTree>
    <p:extLst>
      <p:ext uri="{BB962C8B-B14F-4D97-AF65-F5344CB8AC3E}">
        <p14:creationId xmlns:p14="http://schemas.microsoft.com/office/powerpoint/2010/main" val="35774109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5148FF2-21C0-1B5C-F483-AAD450658565}"/>
              </a:ext>
            </a:extLst>
          </p:cNvPr>
          <p:cNvSpPr txBox="1"/>
          <p:nvPr/>
        </p:nvSpPr>
        <p:spPr>
          <a:xfrm>
            <a:off x="312193" y="330536"/>
            <a:ext cx="6097136" cy="553998"/>
          </a:xfrm>
          <a:prstGeom prst="rect">
            <a:avLst/>
          </a:prstGeom>
          <a:noFill/>
        </p:spPr>
        <p:txBody>
          <a:bodyPr wrap="square">
            <a:spAutoFit/>
          </a:bodyPr>
          <a:lstStyle/>
          <a:p>
            <a:r>
              <a:rPr lang="en-IN" sz="3000" dirty="0"/>
              <a:t>Entropy</a:t>
            </a:r>
          </a:p>
        </p:txBody>
      </p:sp>
      <p:sp>
        <p:nvSpPr>
          <p:cNvPr id="5" name="TextBox 4">
            <a:extLst>
              <a:ext uri="{FF2B5EF4-FFF2-40B4-BE49-F238E27FC236}">
                <a16:creationId xmlns:a16="http://schemas.microsoft.com/office/drawing/2014/main" id="{A751894E-F8F2-BCA4-057C-84CA3FB9EC70}"/>
              </a:ext>
            </a:extLst>
          </p:cNvPr>
          <p:cNvSpPr txBox="1"/>
          <p:nvPr/>
        </p:nvSpPr>
        <p:spPr>
          <a:xfrm>
            <a:off x="469141" y="1113261"/>
            <a:ext cx="10687903" cy="369332"/>
          </a:xfrm>
          <a:prstGeom prst="rect">
            <a:avLst/>
          </a:prstGeom>
          <a:noFill/>
        </p:spPr>
        <p:txBody>
          <a:bodyPr wrap="square">
            <a:spAutoFit/>
          </a:bodyPr>
          <a:lstStyle/>
          <a:p>
            <a:r>
              <a:rPr lang="en-IN" dirty="0">
                <a:solidFill>
                  <a:schemeClr val="tx2"/>
                </a:solidFill>
              </a:rPr>
              <a:t>Entropy is the measure of randomness in the data. In other words, it gives the impurity present in the dataset.</a:t>
            </a:r>
          </a:p>
        </p:txBody>
      </p:sp>
      <p:pic>
        <p:nvPicPr>
          <p:cNvPr id="3074" name="Picture 2">
            <a:extLst>
              <a:ext uri="{FF2B5EF4-FFF2-40B4-BE49-F238E27FC236}">
                <a16:creationId xmlns:a16="http://schemas.microsoft.com/office/drawing/2014/main" id="{8B40EA1A-2B5B-2869-AE79-182115E1A6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9141" y="2063561"/>
            <a:ext cx="6516082" cy="2730878"/>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FCAEF4BB-4D01-C4B9-F51A-8334726FF884}"/>
              </a:ext>
            </a:extLst>
          </p:cNvPr>
          <p:cNvPicPr>
            <a:picLocks noChangeAspect="1"/>
          </p:cNvPicPr>
          <p:nvPr/>
        </p:nvPicPr>
        <p:blipFill rotWithShape="1">
          <a:blip r:embed="rId3">
            <a:extLst>
              <a:ext uri="{28A0092B-C50C-407E-A947-70E740481C1C}">
                <a14:useLocalDpi xmlns:a14="http://schemas.microsoft.com/office/drawing/2010/main" val="0"/>
              </a:ext>
            </a:extLst>
          </a:blip>
          <a:srcRect t="43845" r="20300"/>
          <a:stretch/>
        </p:blipFill>
        <p:spPr>
          <a:xfrm>
            <a:off x="7193129" y="2599895"/>
            <a:ext cx="4619009" cy="1919543"/>
          </a:xfrm>
          <a:prstGeom prst="rect">
            <a:avLst/>
          </a:prstGeom>
        </p:spPr>
      </p:pic>
    </p:spTree>
    <p:extLst>
      <p:ext uri="{BB962C8B-B14F-4D97-AF65-F5344CB8AC3E}">
        <p14:creationId xmlns:p14="http://schemas.microsoft.com/office/powerpoint/2010/main" val="19838669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5148FF2-21C0-1B5C-F483-AAD450658565}"/>
              </a:ext>
            </a:extLst>
          </p:cNvPr>
          <p:cNvSpPr txBox="1"/>
          <p:nvPr/>
        </p:nvSpPr>
        <p:spPr>
          <a:xfrm>
            <a:off x="312193" y="330536"/>
            <a:ext cx="6097136" cy="553998"/>
          </a:xfrm>
          <a:prstGeom prst="rect">
            <a:avLst/>
          </a:prstGeom>
          <a:noFill/>
        </p:spPr>
        <p:txBody>
          <a:bodyPr wrap="square">
            <a:spAutoFit/>
          </a:bodyPr>
          <a:lstStyle/>
          <a:p>
            <a:r>
              <a:rPr lang="en-IN" sz="3000" dirty="0"/>
              <a:t>Gini Index / Gini impurity</a:t>
            </a:r>
          </a:p>
        </p:txBody>
      </p:sp>
      <p:sp>
        <p:nvSpPr>
          <p:cNvPr id="5" name="TextBox 4">
            <a:extLst>
              <a:ext uri="{FF2B5EF4-FFF2-40B4-BE49-F238E27FC236}">
                <a16:creationId xmlns:a16="http://schemas.microsoft.com/office/drawing/2014/main" id="{A751894E-F8F2-BCA4-057C-84CA3FB9EC70}"/>
              </a:ext>
            </a:extLst>
          </p:cNvPr>
          <p:cNvSpPr txBox="1"/>
          <p:nvPr/>
        </p:nvSpPr>
        <p:spPr>
          <a:xfrm>
            <a:off x="448669" y="957693"/>
            <a:ext cx="10687903" cy="923330"/>
          </a:xfrm>
          <a:prstGeom prst="rect">
            <a:avLst/>
          </a:prstGeom>
          <a:noFill/>
        </p:spPr>
        <p:txBody>
          <a:bodyPr wrap="square">
            <a:spAutoFit/>
          </a:bodyPr>
          <a:lstStyle/>
          <a:p>
            <a:endParaRPr lang="en-US" dirty="0">
              <a:solidFill>
                <a:schemeClr val="tx2"/>
              </a:solidFill>
            </a:endParaRPr>
          </a:p>
          <a:p>
            <a:r>
              <a:rPr lang="en-US" dirty="0">
                <a:solidFill>
                  <a:schemeClr val="tx2"/>
                </a:solidFill>
              </a:rPr>
              <a:t>The Gini Index or Gini Impurity is calculated by subtracting the sum of the squared probabilities of each class from one.</a:t>
            </a:r>
          </a:p>
        </p:txBody>
      </p:sp>
      <p:pic>
        <p:nvPicPr>
          <p:cNvPr id="7" name="Picture 6">
            <a:extLst>
              <a:ext uri="{FF2B5EF4-FFF2-40B4-BE49-F238E27FC236}">
                <a16:creationId xmlns:a16="http://schemas.microsoft.com/office/drawing/2014/main" id="{FCAEF4BB-4D01-C4B9-F51A-8334726FF884}"/>
              </a:ext>
            </a:extLst>
          </p:cNvPr>
          <p:cNvPicPr>
            <a:picLocks noChangeAspect="1"/>
          </p:cNvPicPr>
          <p:nvPr/>
        </p:nvPicPr>
        <p:blipFill rotWithShape="1">
          <a:blip r:embed="rId2">
            <a:extLst>
              <a:ext uri="{28A0092B-C50C-407E-A947-70E740481C1C}">
                <a14:useLocalDpi xmlns:a14="http://schemas.microsoft.com/office/drawing/2010/main" val="0"/>
              </a:ext>
            </a:extLst>
          </a:blip>
          <a:srcRect t="43845" r="20300"/>
          <a:stretch/>
        </p:blipFill>
        <p:spPr>
          <a:xfrm>
            <a:off x="7193129" y="2599895"/>
            <a:ext cx="4619009" cy="1919543"/>
          </a:xfrm>
          <a:prstGeom prst="rect">
            <a:avLst/>
          </a:prstGeom>
        </p:spPr>
      </p:pic>
      <p:pic>
        <p:nvPicPr>
          <p:cNvPr id="4100" name="Picture 4">
            <a:extLst>
              <a:ext uri="{FF2B5EF4-FFF2-40B4-BE49-F238E27FC236}">
                <a16:creationId xmlns:a16="http://schemas.microsoft.com/office/drawing/2014/main" id="{CE18C69F-DE28-022E-7B61-096606DA0C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9184" y="2019297"/>
            <a:ext cx="5116773" cy="38810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377720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a:extLst>
              <a:ext uri="{FF2B5EF4-FFF2-40B4-BE49-F238E27FC236}">
                <a16:creationId xmlns:a16="http://schemas.microsoft.com/office/drawing/2014/main" id="{2D525B0B-A65A-E66B-2D54-CA8A69CCDB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6132" y="2339798"/>
            <a:ext cx="4728382" cy="76179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B0426218-BA30-9EE2-9C13-90111BAA8855}"/>
              </a:ext>
            </a:extLst>
          </p:cNvPr>
          <p:cNvSpPr txBox="1"/>
          <p:nvPr/>
        </p:nvSpPr>
        <p:spPr>
          <a:xfrm>
            <a:off x="312193" y="330536"/>
            <a:ext cx="6097136" cy="553998"/>
          </a:xfrm>
          <a:prstGeom prst="rect">
            <a:avLst/>
          </a:prstGeom>
          <a:noFill/>
        </p:spPr>
        <p:txBody>
          <a:bodyPr wrap="square">
            <a:spAutoFit/>
          </a:bodyPr>
          <a:lstStyle/>
          <a:p>
            <a:r>
              <a:rPr lang="en-IN" sz="3000" dirty="0"/>
              <a:t>Information gain </a:t>
            </a:r>
          </a:p>
        </p:txBody>
      </p:sp>
      <p:sp>
        <p:nvSpPr>
          <p:cNvPr id="4" name="TextBox 3">
            <a:extLst>
              <a:ext uri="{FF2B5EF4-FFF2-40B4-BE49-F238E27FC236}">
                <a16:creationId xmlns:a16="http://schemas.microsoft.com/office/drawing/2014/main" id="{8AF206E4-C945-2E09-D4A9-13F089DD949B}"/>
              </a:ext>
            </a:extLst>
          </p:cNvPr>
          <p:cNvSpPr txBox="1"/>
          <p:nvPr/>
        </p:nvSpPr>
        <p:spPr>
          <a:xfrm>
            <a:off x="250778" y="1218400"/>
            <a:ext cx="10974506" cy="646331"/>
          </a:xfrm>
          <a:prstGeom prst="rect">
            <a:avLst/>
          </a:prstGeom>
          <a:noFill/>
        </p:spPr>
        <p:txBody>
          <a:bodyPr wrap="square">
            <a:spAutoFit/>
          </a:bodyPr>
          <a:lstStyle/>
          <a:p>
            <a:r>
              <a:rPr lang="en-US" b="0" i="0" dirty="0">
                <a:solidFill>
                  <a:srgbClr val="000000"/>
                </a:solidFill>
                <a:effectLst/>
                <a:latin typeface="Helvetica Neue"/>
              </a:rPr>
              <a:t>Information gain calculates the decrease in entropy after splitting a node. It is the difference between entropies before and after the split. The more the information gain, the more entropy is removed.</a:t>
            </a:r>
            <a:endParaRPr lang="en-IN" dirty="0"/>
          </a:p>
        </p:txBody>
      </p:sp>
    </p:spTree>
    <p:extLst>
      <p:ext uri="{BB962C8B-B14F-4D97-AF65-F5344CB8AC3E}">
        <p14:creationId xmlns:p14="http://schemas.microsoft.com/office/powerpoint/2010/main" val="12308402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01AE796-D5B1-9A37-050A-82D962CBCED6}"/>
              </a:ext>
            </a:extLst>
          </p:cNvPr>
          <p:cNvSpPr txBox="1"/>
          <p:nvPr/>
        </p:nvSpPr>
        <p:spPr>
          <a:xfrm>
            <a:off x="182539" y="207707"/>
            <a:ext cx="10735669" cy="553998"/>
          </a:xfrm>
          <a:prstGeom prst="rect">
            <a:avLst/>
          </a:prstGeom>
          <a:noFill/>
        </p:spPr>
        <p:txBody>
          <a:bodyPr wrap="square">
            <a:spAutoFit/>
          </a:bodyPr>
          <a:lstStyle/>
          <a:p>
            <a:pPr algn="l"/>
            <a:r>
              <a:rPr lang="en-US" sz="3000" b="1" i="0" dirty="0">
                <a:effectLst/>
                <a:latin typeface="+mj-lt"/>
              </a:rPr>
              <a:t>Lets understand with the help of example</a:t>
            </a:r>
          </a:p>
        </p:txBody>
      </p:sp>
      <p:pic>
        <p:nvPicPr>
          <p:cNvPr id="6146" name="Picture 2">
            <a:extLst>
              <a:ext uri="{FF2B5EF4-FFF2-40B4-BE49-F238E27FC236}">
                <a16:creationId xmlns:a16="http://schemas.microsoft.com/office/drawing/2014/main" id="{F58EBCCF-29C0-E5F4-5A98-2543BFC247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5810" y="1362289"/>
            <a:ext cx="3115813" cy="4280734"/>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6" name="Object 5">
            <a:extLst>
              <a:ext uri="{FF2B5EF4-FFF2-40B4-BE49-F238E27FC236}">
                <a16:creationId xmlns:a16="http://schemas.microsoft.com/office/drawing/2014/main" id="{6A863151-BC5E-8681-965D-676A45564396}"/>
              </a:ext>
            </a:extLst>
          </p:cNvPr>
          <p:cNvGraphicFramePr>
            <a:graphicFrameLocks noChangeAspect="1"/>
          </p:cNvGraphicFramePr>
          <p:nvPr>
            <p:extLst>
              <p:ext uri="{D42A27DB-BD31-4B8C-83A1-F6EECF244321}">
                <p14:modId xmlns:p14="http://schemas.microsoft.com/office/powerpoint/2010/main" val="479070965"/>
              </p:ext>
            </p:extLst>
          </p:nvPr>
        </p:nvGraphicFramePr>
        <p:xfrm>
          <a:off x="4879037" y="1136579"/>
          <a:ext cx="6635585" cy="4689040"/>
        </p:xfrm>
        <a:graphic>
          <a:graphicData uri="http://schemas.openxmlformats.org/presentationml/2006/ole">
            <mc:AlternateContent xmlns:mc="http://schemas.openxmlformats.org/markup-compatibility/2006">
              <mc:Choice xmlns:v="urn:schemas-microsoft-com:vml" Requires="v">
                <p:oleObj name="Acrobat Document" r:id="rId3" imgW="4009719" imgH="2833448" progId="Acrobat.Document.DC">
                  <p:embed/>
                </p:oleObj>
              </mc:Choice>
              <mc:Fallback>
                <p:oleObj name="Acrobat Document" r:id="rId3" imgW="4009719" imgH="2833448" progId="Acrobat.Document.DC">
                  <p:embed/>
                  <p:pic>
                    <p:nvPicPr>
                      <p:cNvPr id="0" name=""/>
                      <p:cNvPicPr/>
                      <p:nvPr/>
                    </p:nvPicPr>
                    <p:blipFill>
                      <a:blip r:embed="rId4"/>
                      <a:stretch>
                        <a:fillRect/>
                      </a:stretch>
                    </p:blipFill>
                    <p:spPr>
                      <a:xfrm>
                        <a:off x="4879037" y="1136579"/>
                        <a:ext cx="6635585" cy="4689040"/>
                      </a:xfrm>
                      <a:prstGeom prst="rect">
                        <a:avLst/>
                      </a:prstGeom>
                    </p:spPr>
                  </p:pic>
                </p:oleObj>
              </mc:Fallback>
            </mc:AlternateContent>
          </a:graphicData>
        </a:graphic>
      </p:graphicFrame>
    </p:spTree>
    <p:extLst>
      <p:ext uri="{BB962C8B-B14F-4D97-AF65-F5344CB8AC3E}">
        <p14:creationId xmlns:p14="http://schemas.microsoft.com/office/powerpoint/2010/main" val="36446495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60ECE20-11AB-1941-DC18-480CD89F7FE1}"/>
              </a:ext>
            </a:extLst>
          </p:cNvPr>
          <p:cNvSpPr txBox="1"/>
          <p:nvPr/>
        </p:nvSpPr>
        <p:spPr>
          <a:xfrm>
            <a:off x="789863" y="369712"/>
            <a:ext cx="10940387" cy="2585323"/>
          </a:xfrm>
          <a:prstGeom prst="rect">
            <a:avLst/>
          </a:prstGeom>
          <a:noFill/>
        </p:spPr>
        <p:txBody>
          <a:bodyPr wrap="square">
            <a:spAutoFit/>
          </a:bodyPr>
          <a:lstStyle/>
          <a:p>
            <a:pPr algn="l"/>
            <a:r>
              <a:rPr lang="en-US" b="1" i="0" dirty="0">
                <a:effectLst/>
                <a:latin typeface="+mj-lt"/>
              </a:rPr>
              <a:t>Advantages of Decision Tree:</a:t>
            </a:r>
          </a:p>
          <a:p>
            <a:pPr algn="l"/>
            <a:r>
              <a:rPr lang="en-US" b="0" i="0" dirty="0">
                <a:solidFill>
                  <a:srgbClr val="000000"/>
                </a:solidFill>
                <a:effectLst/>
                <a:latin typeface="Helvetica Neue"/>
              </a:rPr>
              <a:t>• It can be used for both Regression and Classification problems.</a:t>
            </a:r>
          </a:p>
          <a:p>
            <a:pPr algn="l"/>
            <a:r>
              <a:rPr lang="en-US" b="0" i="0" dirty="0">
                <a:solidFill>
                  <a:srgbClr val="000000"/>
                </a:solidFill>
                <a:effectLst/>
                <a:latin typeface="Helvetica Neue"/>
              </a:rPr>
              <a:t>• Decision Trees are very easy to grasp as the rules of splitting is clearly mentioned.</a:t>
            </a:r>
          </a:p>
          <a:p>
            <a:pPr algn="l"/>
            <a:r>
              <a:rPr lang="en-US" b="0" i="0" dirty="0">
                <a:solidFill>
                  <a:srgbClr val="000000"/>
                </a:solidFill>
                <a:effectLst/>
                <a:latin typeface="Helvetica Neue"/>
              </a:rPr>
              <a:t>• Complex decision tree models are very simple when visualized. It can be understood just by visualizing.</a:t>
            </a:r>
          </a:p>
          <a:p>
            <a:pPr algn="l"/>
            <a:r>
              <a:rPr lang="en-US" b="0" i="0" dirty="0">
                <a:solidFill>
                  <a:srgbClr val="000000"/>
                </a:solidFill>
                <a:effectLst/>
                <a:latin typeface="Helvetica Neue"/>
              </a:rPr>
              <a:t>• Scaling and normalization are not needed.</a:t>
            </a:r>
          </a:p>
          <a:p>
            <a:pPr algn="l"/>
            <a:endParaRPr lang="en-US" b="0" i="0" dirty="0">
              <a:solidFill>
                <a:srgbClr val="000000"/>
              </a:solidFill>
              <a:effectLst/>
              <a:latin typeface="Helvetica Neue"/>
            </a:endParaRPr>
          </a:p>
          <a:p>
            <a:pPr algn="l"/>
            <a:r>
              <a:rPr lang="en-US" b="1" i="0" dirty="0">
                <a:effectLst/>
                <a:latin typeface="+mj-lt"/>
              </a:rPr>
              <a:t>Disadvantages of Decision Tree:</a:t>
            </a:r>
          </a:p>
          <a:p>
            <a:pPr algn="l"/>
            <a:r>
              <a:rPr lang="en-US" b="0" i="0" dirty="0">
                <a:solidFill>
                  <a:srgbClr val="000000"/>
                </a:solidFill>
                <a:effectLst/>
                <a:latin typeface="Helvetica Neue"/>
              </a:rPr>
              <a:t>• Probability of overfitting is very high for Decision Trees.</a:t>
            </a:r>
          </a:p>
          <a:p>
            <a:pPr algn="l"/>
            <a:r>
              <a:rPr lang="en-US" b="0" i="0" dirty="0">
                <a:solidFill>
                  <a:srgbClr val="000000"/>
                </a:solidFill>
                <a:effectLst/>
                <a:latin typeface="Helvetica Neue"/>
              </a:rPr>
              <a:t>• It takes more time to train a decision tree model than other classification algorithms.</a:t>
            </a:r>
          </a:p>
        </p:txBody>
      </p:sp>
    </p:spTree>
    <p:extLst>
      <p:ext uri="{BB962C8B-B14F-4D97-AF65-F5344CB8AC3E}">
        <p14:creationId xmlns:p14="http://schemas.microsoft.com/office/powerpoint/2010/main" val="38782306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5CD4A14-7462-DB60-8835-AE897197F765}"/>
              </a:ext>
            </a:extLst>
          </p:cNvPr>
          <p:cNvSpPr txBox="1"/>
          <p:nvPr/>
        </p:nvSpPr>
        <p:spPr>
          <a:xfrm>
            <a:off x="578324" y="296418"/>
            <a:ext cx="6097136" cy="369332"/>
          </a:xfrm>
          <a:prstGeom prst="rect">
            <a:avLst/>
          </a:prstGeom>
          <a:noFill/>
        </p:spPr>
        <p:txBody>
          <a:bodyPr wrap="square">
            <a:spAutoFit/>
          </a:bodyPr>
          <a:lstStyle/>
          <a:p>
            <a:r>
              <a:rPr lang="en-IN" dirty="0"/>
              <a:t>Important hyperparameters </a:t>
            </a:r>
          </a:p>
        </p:txBody>
      </p:sp>
      <p:sp>
        <p:nvSpPr>
          <p:cNvPr id="7" name="TextBox 6">
            <a:extLst>
              <a:ext uri="{FF2B5EF4-FFF2-40B4-BE49-F238E27FC236}">
                <a16:creationId xmlns:a16="http://schemas.microsoft.com/office/drawing/2014/main" id="{0CC4E7BE-0955-8F18-4A0A-0F04A9EDD1FE}"/>
              </a:ext>
            </a:extLst>
          </p:cNvPr>
          <p:cNvSpPr txBox="1"/>
          <p:nvPr/>
        </p:nvSpPr>
        <p:spPr>
          <a:xfrm>
            <a:off x="769392" y="821858"/>
            <a:ext cx="10080577" cy="5078313"/>
          </a:xfrm>
          <a:prstGeom prst="rect">
            <a:avLst/>
          </a:prstGeom>
          <a:noFill/>
        </p:spPr>
        <p:txBody>
          <a:bodyPr wrap="square">
            <a:spAutoFit/>
          </a:bodyPr>
          <a:lstStyle/>
          <a:p>
            <a:r>
              <a:rPr lang="en-IN" dirty="0">
                <a:solidFill>
                  <a:schemeClr val="accent2"/>
                </a:solidFill>
              </a:rPr>
              <a:t>Parameters</a:t>
            </a:r>
          </a:p>
          <a:p>
            <a:r>
              <a:rPr lang="en-IN" dirty="0">
                <a:solidFill>
                  <a:schemeClr val="accent2"/>
                </a:solidFill>
              </a:rPr>
              <a:t> * criterion : string, optional (default="</a:t>
            </a:r>
            <a:r>
              <a:rPr lang="en-IN" dirty="0" err="1">
                <a:solidFill>
                  <a:schemeClr val="accent2"/>
                </a:solidFill>
              </a:rPr>
              <a:t>gini</a:t>
            </a:r>
            <a:r>
              <a:rPr lang="en-IN" dirty="0">
                <a:solidFill>
                  <a:schemeClr val="accent2"/>
                </a:solidFill>
              </a:rPr>
              <a:t>")</a:t>
            </a:r>
          </a:p>
          <a:p>
            <a:r>
              <a:rPr lang="en-IN" dirty="0">
                <a:solidFill>
                  <a:schemeClr val="accent2"/>
                </a:solidFill>
              </a:rPr>
              <a:t>       The function to measure the quality of a split. Supported criteria are</a:t>
            </a:r>
          </a:p>
          <a:p>
            <a:r>
              <a:rPr lang="en-IN" dirty="0">
                <a:solidFill>
                  <a:schemeClr val="accent2"/>
                </a:solidFill>
              </a:rPr>
              <a:t>       "</a:t>
            </a:r>
            <a:r>
              <a:rPr lang="en-IN" dirty="0" err="1">
                <a:solidFill>
                  <a:schemeClr val="accent2"/>
                </a:solidFill>
              </a:rPr>
              <a:t>gini</a:t>
            </a:r>
            <a:r>
              <a:rPr lang="en-IN" dirty="0">
                <a:solidFill>
                  <a:schemeClr val="accent2"/>
                </a:solidFill>
              </a:rPr>
              <a:t>" for the Gini impurity and "entropy" for the information gain.</a:t>
            </a:r>
          </a:p>
          <a:p>
            <a:r>
              <a:rPr lang="en-IN" dirty="0">
                <a:solidFill>
                  <a:schemeClr val="accent2"/>
                </a:solidFill>
              </a:rPr>
              <a:t>   </a:t>
            </a:r>
          </a:p>
          <a:p>
            <a:r>
              <a:rPr lang="en-IN" dirty="0">
                <a:solidFill>
                  <a:schemeClr val="accent2"/>
                </a:solidFill>
              </a:rPr>
              <a:t> *  </a:t>
            </a:r>
            <a:r>
              <a:rPr lang="en-IN" dirty="0" err="1">
                <a:solidFill>
                  <a:schemeClr val="accent2"/>
                </a:solidFill>
              </a:rPr>
              <a:t>max_depth</a:t>
            </a:r>
            <a:r>
              <a:rPr lang="en-IN" dirty="0">
                <a:solidFill>
                  <a:schemeClr val="accent2"/>
                </a:solidFill>
              </a:rPr>
              <a:t> : int or None, optional (default=None)</a:t>
            </a:r>
          </a:p>
          <a:p>
            <a:r>
              <a:rPr lang="en-IN" dirty="0">
                <a:solidFill>
                  <a:schemeClr val="accent2"/>
                </a:solidFill>
              </a:rPr>
              <a:t>       The maximum depth of the tree. If None, then nodes are expanded until</a:t>
            </a:r>
          </a:p>
          <a:p>
            <a:r>
              <a:rPr lang="en-IN" dirty="0">
                <a:solidFill>
                  <a:schemeClr val="accent2"/>
                </a:solidFill>
              </a:rPr>
              <a:t>       all leaves are pure or until all leaves contain less than</a:t>
            </a:r>
          </a:p>
          <a:p>
            <a:r>
              <a:rPr lang="en-IN" dirty="0">
                <a:solidFill>
                  <a:schemeClr val="accent2"/>
                </a:solidFill>
              </a:rPr>
              <a:t>       </a:t>
            </a:r>
            <a:r>
              <a:rPr lang="en-IN" dirty="0" err="1">
                <a:solidFill>
                  <a:schemeClr val="accent2"/>
                </a:solidFill>
              </a:rPr>
              <a:t>min_samples_split</a:t>
            </a:r>
            <a:r>
              <a:rPr lang="en-IN" dirty="0">
                <a:solidFill>
                  <a:schemeClr val="accent2"/>
                </a:solidFill>
              </a:rPr>
              <a:t> samples.</a:t>
            </a:r>
          </a:p>
          <a:p>
            <a:r>
              <a:rPr lang="en-IN" dirty="0">
                <a:solidFill>
                  <a:schemeClr val="accent2"/>
                </a:solidFill>
              </a:rPr>
              <a:t>   </a:t>
            </a:r>
          </a:p>
          <a:p>
            <a:r>
              <a:rPr lang="en-IN" dirty="0">
                <a:solidFill>
                  <a:schemeClr val="accent2"/>
                </a:solidFill>
              </a:rPr>
              <a:t> *  </a:t>
            </a:r>
            <a:r>
              <a:rPr lang="en-IN" dirty="0" err="1">
                <a:solidFill>
                  <a:schemeClr val="accent2"/>
                </a:solidFill>
              </a:rPr>
              <a:t>min_samples_split</a:t>
            </a:r>
            <a:r>
              <a:rPr lang="en-IN" dirty="0">
                <a:solidFill>
                  <a:schemeClr val="accent2"/>
                </a:solidFill>
              </a:rPr>
              <a:t> : int, float, optional (default=2)</a:t>
            </a:r>
          </a:p>
          <a:p>
            <a:r>
              <a:rPr lang="en-IN" dirty="0">
                <a:solidFill>
                  <a:schemeClr val="accent2"/>
                </a:solidFill>
              </a:rPr>
              <a:t>       The minimum number of samples required to split an internal node:</a:t>
            </a:r>
          </a:p>
          <a:p>
            <a:r>
              <a:rPr lang="en-IN" dirty="0">
                <a:solidFill>
                  <a:schemeClr val="accent2"/>
                </a:solidFill>
              </a:rPr>
              <a:t>   </a:t>
            </a:r>
          </a:p>
          <a:p>
            <a:r>
              <a:rPr lang="en-IN" dirty="0">
                <a:solidFill>
                  <a:schemeClr val="accent2"/>
                </a:solidFill>
              </a:rPr>
              <a:t>       - If int, then consider `</a:t>
            </a:r>
            <a:r>
              <a:rPr lang="en-IN" dirty="0" err="1">
                <a:solidFill>
                  <a:schemeClr val="accent2"/>
                </a:solidFill>
              </a:rPr>
              <a:t>min_samples_split</a:t>
            </a:r>
            <a:r>
              <a:rPr lang="en-IN" dirty="0">
                <a:solidFill>
                  <a:schemeClr val="accent2"/>
                </a:solidFill>
              </a:rPr>
              <a:t>` as the minimum number.</a:t>
            </a:r>
          </a:p>
          <a:p>
            <a:r>
              <a:rPr lang="en-IN" dirty="0">
                <a:solidFill>
                  <a:schemeClr val="accent2"/>
                </a:solidFill>
              </a:rPr>
              <a:t>       - If float, then `</a:t>
            </a:r>
            <a:r>
              <a:rPr lang="en-IN" dirty="0" err="1">
                <a:solidFill>
                  <a:schemeClr val="accent2"/>
                </a:solidFill>
              </a:rPr>
              <a:t>min_samples_split</a:t>
            </a:r>
            <a:r>
              <a:rPr lang="en-IN" dirty="0">
                <a:solidFill>
                  <a:schemeClr val="accent2"/>
                </a:solidFill>
              </a:rPr>
              <a:t>` is a fraction and</a:t>
            </a:r>
          </a:p>
          <a:p>
            <a:r>
              <a:rPr lang="en-IN" dirty="0">
                <a:solidFill>
                  <a:schemeClr val="accent2"/>
                </a:solidFill>
              </a:rPr>
              <a:t>         `ceil(</a:t>
            </a:r>
            <a:r>
              <a:rPr lang="en-IN" dirty="0" err="1">
                <a:solidFill>
                  <a:schemeClr val="accent2"/>
                </a:solidFill>
              </a:rPr>
              <a:t>min_samples_split</a:t>
            </a:r>
            <a:r>
              <a:rPr lang="en-IN" dirty="0">
                <a:solidFill>
                  <a:schemeClr val="accent2"/>
                </a:solidFill>
              </a:rPr>
              <a:t> * </a:t>
            </a:r>
            <a:r>
              <a:rPr lang="en-IN" dirty="0" err="1">
                <a:solidFill>
                  <a:schemeClr val="accent2"/>
                </a:solidFill>
              </a:rPr>
              <a:t>n_samples</a:t>
            </a:r>
            <a:r>
              <a:rPr lang="en-IN" dirty="0">
                <a:solidFill>
                  <a:schemeClr val="accent2"/>
                </a:solidFill>
              </a:rPr>
              <a:t>)` are the minimum</a:t>
            </a:r>
          </a:p>
          <a:p>
            <a:r>
              <a:rPr lang="en-IN" dirty="0">
                <a:solidFill>
                  <a:schemeClr val="accent2"/>
                </a:solidFill>
              </a:rPr>
              <a:t>         number of samples for each split.</a:t>
            </a:r>
          </a:p>
          <a:p>
            <a:r>
              <a:rPr lang="en-IN" dirty="0">
                <a:solidFill>
                  <a:schemeClr val="accent2"/>
                </a:solidFill>
              </a:rPr>
              <a:t>   </a:t>
            </a:r>
          </a:p>
        </p:txBody>
      </p:sp>
    </p:spTree>
    <p:extLst>
      <p:ext uri="{BB962C8B-B14F-4D97-AF65-F5344CB8AC3E}">
        <p14:creationId xmlns:p14="http://schemas.microsoft.com/office/powerpoint/2010/main" val="17107517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97C949A-35C4-211D-577E-E55B6C628C2A}"/>
              </a:ext>
            </a:extLst>
          </p:cNvPr>
          <p:cNvSpPr txBox="1"/>
          <p:nvPr/>
        </p:nvSpPr>
        <p:spPr>
          <a:xfrm>
            <a:off x="864927" y="453367"/>
            <a:ext cx="6097136" cy="553998"/>
          </a:xfrm>
          <a:prstGeom prst="rect">
            <a:avLst/>
          </a:prstGeom>
          <a:noFill/>
        </p:spPr>
        <p:txBody>
          <a:bodyPr wrap="square">
            <a:spAutoFit/>
          </a:bodyPr>
          <a:lstStyle/>
          <a:p>
            <a:r>
              <a:rPr lang="en-US" sz="3000" dirty="0"/>
              <a:t>K Means Clustering</a:t>
            </a:r>
          </a:p>
        </p:txBody>
      </p:sp>
      <p:sp>
        <p:nvSpPr>
          <p:cNvPr id="5" name="TextBox 4">
            <a:extLst>
              <a:ext uri="{FF2B5EF4-FFF2-40B4-BE49-F238E27FC236}">
                <a16:creationId xmlns:a16="http://schemas.microsoft.com/office/drawing/2014/main" id="{BFB74457-CF9B-5EF1-DA30-21AD04EFE8EB}"/>
              </a:ext>
            </a:extLst>
          </p:cNvPr>
          <p:cNvSpPr txBox="1"/>
          <p:nvPr/>
        </p:nvSpPr>
        <p:spPr>
          <a:xfrm>
            <a:off x="475965" y="1062966"/>
            <a:ext cx="10599193" cy="923330"/>
          </a:xfrm>
          <a:prstGeom prst="rect">
            <a:avLst/>
          </a:prstGeom>
          <a:noFill/>
        </p:spPr>
        <p:txBody>
          <a:bodyPr wrap="square">
            <a:spAutoFit/>
          </a:bodyPr>
          <a:lstStyle/>
          <a:p>
            <a:pPr>
              <a:spcBef>
                <a:spcPts val="1200"/>
              </a:spcBef>
            </a:pPr>
            <a:r>
              <a:rPr lang="en-US" sz="1800" dirty="0">
                <a:solidFill>
                  <a:srgbClr val="000000"/>
                </a:solidFill>
                <a:effectLst/>
                <a:latin typeface="Helvetica" panose="020B0604020202020204" pitchFamily="34" charset="0"/>
                <a:ea typeface="Times New Roman" panose="02020603050405020304" pitchFamily="18" charset="0"/>
              </a:rPr>
              <a:t>K-Means is a clustering approach in which the data is grouped into K distinct non-overlapping clusters based on their distances from the K </a:t>
            </a:r>
            <a:r>
              <a:rPr lang="en-US" sz="1800" dirty="0" err="1">
                <a:solidFill>
                  <a:srgbClr val="000000"/>
                </a:solidFill>
                <a:effectLst/>
                <a:latin typeface="Helvetica" panose="020B0604020202020204" pitchFamily="34" charset="0"/>
                <a:ea typeface="Times New Roman" panose="02020603050405020304" pitchFamily="18" charset="0"/>
              </a:rPr>
              <a:t>centres</a:t>
            </a:r>
            <a:r>
              <a:rPr lang="en-US" sz="1800" dirty="0">
                <a:solidFill>
                  <a:srgbClr val="000000"/>
                </a:solidFill>
                <a:effectLst/>
                <a:latin typeface="Helvetica" panose="020B0604020202020204" pitchFamily="34" charset="0"/>
                <a:ea typeface="Times New Roman" panose="02020603050405020304" pitchFamily="18" charset="0"/>
              </a:rPr>
              <a:t>. The value of K needs to be specified first and then the algorithm assigns the points to exactly one cluster.</a:t>
            </a:r>
            <a:endParaRPr lang="en-IN" sz="24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6139267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5CD4A14-7462-DB60-8835-AE897197F765}"/>
              </a:ext>
            </a:extLst>
          </p:cNvPr>
          <p:cNvSpPr txBox="1"/>
          <p:nvPr/>
        </p:nvSpPr>
        <p:spPr>
          <a:xfrm>
            <a:off x="578324" y="296418"/>
            <a:ext cx="6097136" cy="369332"/>
          </a:xfrm>
          <a:prstGeom prst="rect">
            <a:avLst/>
          </a:prstGeom>
          <a:noFill/>
        </p:spPr>
        <p:txBody>
          <a:bodyPr wrap="square">
            <a:spAutoFit/>
          </a:bodyPr>
          <a:lstStyle/>
          <a:p>
            <a:r>
              <a:rPr lang="en-IN" dirty="0"/>
              <a:t>Important hyperparameters </a:t>
            </a:r>
          </a:p>
        </p:txBody>
      </p:sp>
      <p:sp>
        <p:nvSpPr>
          <p:cNvPr id="7" name="TextBox 6">
            <a:extLst>
              <a:ext uri="{FF2B5EF4-FFF2-40B4-BE49-F238E27FC236}">
                <a16:creationId xmlns:a16="http://schemas.microsoft.com/office/drawing/2014/main" id="{0CC4E7BE-0955-8F18-4A0A-0F04A9EDD1FE}"/>
              </a:ext>
            </a:extLst>
          </p:cNvPr>
          <p:cNvSpPr txBox="1"/>
          <p:nvPr/>
        </p:nvSpPr>
        <p:spPr>
          <a:xfrm>
            <a:off x="578324" y="1067517"/>
            <a:ext cx="10080577" cy="3693319"/>
          </a:xfrm>
          <a:prstGeom prst="rect">
            <a:avLst/>
          </a:prstGeom>
          <a:noFill/>
        </p:spPr>
        <p:txBody>
          <a:bodyPr wrap="square">
            <a:spAutoFit/>
          </a:bodyPr>
          <a:lstStyle/>
          <a:p>
            <a:r>
              <a:rPr lang="en-US" dirty="0">
                <a:solidFill>
                  <a:schemeClr val="accent2"/>
                </a:solidFill>
              </a:rPr>
              <a:t> *  </a:t>
            </a:r>
            <a:r>
              <a:rPr lang="en-US" dirty="0" err="1">
                <a:solidFill>
                  <a:schemeClr val="accent2"/>
                </a:solidFill>
              </a:rPr>
              <a:t>min_samples_leaf</a:t>
            </a:r>
            <a:r>
              <a:rPr lang="en-US" dirty="0">
                <a:solidFill>
                  <a:schemeClr val="accent2"/>
                </a:solidFill>
              </a:rPr>
              <a:t> : int, float, optional (default=1)</a:t>
            </a:r>
          </a:p>
          <a:p>
            <a:r>
              <a:rPr lang="en-US" dirty="0">
                <a:solidFill>
                  <a:schemeClr val="accent2"/>
                </a:solidFill>
              </a:rPr>
              <a:t>       The minimum number of samples required to be at a leaf node.</a:t>
            </a:r>
          </a:p>
          <a:p>
            <a:r>
              <a:rPr lang="en-US" dirty="0">
                <a:solidFill>
                  <a:schemeClr val="accent2"/>
                </a:solidFill>
              </a:rPr>
              <a:t>       A split point at any depth will only be considered if it leaves at</a:t>
            </a:r>
          </a:p>
          <a:p>
            <a:r>
              <a:rPr lang="en-US" dirty="0">
                <a:solidFill>
                  <a:schemeClr val="accent2"/>
                </a:solidFill>
              </a:rPr>
              <a:t>       least ``</a:t>
            </a:r>
            <a:r>
              <a:rPr lang="en-US" dirty="0" err="1">
                <a:solidFill>
                  <a:schemeClr val="accent2"/>
                </a:solidFill>
              </a:rPr>
              <a:t>min_samples_leaf</a:t>
            </a:r>
            <a:r>
              <a:rPr lang="en-US" dirty="0">
                <a:solidFill>
                  <a:schemeClr val="accent2"/>
                </a:solidFill>
              </a:rPr>
              <a:t>`` training samples in each of the left and</a:t>
            </a:r>
          </a:p>
          <a:p>
            <a:r>
              <a:rPr lang="en-US" dirty="0">
                <a:solidFill>
                  <a:schemeClr val="accent2"/>
                </a:solidFill>
              </a:rPr>
              <a:t>       right branches.  This may have the effect of smoothing the model,</a:t>
            </a:r>
          </a:p>
          <a:p>
            <a:r>
              <a:rPr lang="en-US" dirty="0">
                <a:solidFill>
                  <a:schemeClr val="accent2"/>
                </a:solidFill>
              </a:rPr>
              <a:t>       especially in regression.</a:t>
            </a:r>
          </a:p>
          <a:p>
            <a:r>
              <a:rPr lang="en-US" dirty="0">
                <a:solidFill>
                  <a:schemeClr val="accent2"/>
                </a:solidFill>
              </a:rPr>
              <a:t>   </a:t>
            </a:r>
          </a:p>
          <a:p>
            <a:r>
              <a:rPr lang="en-US" dirty="0">
                <a:solidFill>
                  <a:schemeClr val="accent2"/>
                </a:solidFill>
              </a:rPr>
              <a:t>       - If int, then consider `</a:t>
            </a:r>
            <a:r>
              <a:rPr lang="en-US" dirty="0" err="1">
                <a:solidFill>
                  <a:schemeClr val="accent2"/>
                </a:solidFill>
              </a:rPr>
              <a:t>min_samples_leaf</a:t>
            </a:r>
            <a:r>
              <a:rPr lang="en-US" dirty="0">
                <a:solidFill>
                  <a:schemeClr val="accent2"/>
                </a:solidFill>
              </a:rPr>
              <a:t>` as the minimum number.</a:t>
            </a:r>
          </a:p>
          <a:p>
            <a:r>
              <a:rPr lang="en-US" dirty="0">
                <a:solidFill>
                  <a:schemeClr val="accent2"/>
                </a:solidFill>
              </a:rPr>
              <a:t>       - If float, then `</a:t>
            </a:r>
            <a:r>
              <a:rPr lang="en-US" dirty="0" err="1">
                <a:solidFill>
                  <a:schemeClr val="accent2"/>
                </a:solidFill>
              </a:rPr>
              <a:t>min_samples_leaf</a:t>
            </a:r>
            <a:r>
              <a:rPr lang="en-US" dirty="0">
                <a:solidFill>
                  <a:schemeClr val="accent2"/>
                </a:solidFill>
              </a:rPr>
              <a:t>` is a fraction and</a:t>
            </a:r>
          </a:p>
          <a:p>
            <a:r>
              <a:rPr lang="en-US" dirty="0">
                <a:solidFill>
                  <a:schemeClr val="accent2"/>
                </a:solidFill>
              </a:rPr>
              <a:t>         `ceil(</a:t>
            </a:r>
            <a:r>
              <a:rPr lang="en-US" dirty="0" err="1">
                <a:solidFill>
                  <a:schemeClr val="accent2"/>
                </a:solidFill>
              </a:rPr>
              <a:t>min_samples_leaf</a:t>
            </a:r>
            <a:r>
              <a:rPr lang="en-US" dirty="0">
                <a:solidFill>
                  <a:schemeClr val="accent2"/>
                </a:solidFill>
              </a:rPr>
              <a:t> * </a:t>
            </a:r>
            <a:r>
              <a:rPr lang="en-US" dirty="0" err="1">
                <a:solidFill>
                  <a:schemeClr val="accent2"/>
                </a:solidFill>
              </a:rPr>
              <a:t>n_samples</a:t>
            </a:r>
            <a:r>
              <a:rPr lang="en-US" dirty="0">
                <a:solidFill>
                  <a:schemeClr val="accent2"/>
                </a:solidFill>
              </a:rPr>
              <a:t>)` are the minimum</a:t>
            </a:r>
          </a:p>
          <a:p>
            <a:r>
              <a:rPr lang="en-US" dirty="0">
                <a:solidFill>
                  <a:schemeClr val="accent2"/>
                </a:solidFill>
              </a:rPr>
              <a:t>         number of samples for each node.</a:t>
            </a:r>
          </a:p>
          <a:p>
            <a:r>
              <a:rPr lang="en-US" dirty="0">
                <a:solidFill>
                  <a:schemeClr val="accent2"/>
                </a:solidFill>
              </a:rPr>
              <a:t>   </a:t>
            </a:r>
          </a:p>
          <a:p>
            <a:r>
              <a:rPr lang="en-US" dirty="0">
                <a:solidFill>
                  <a:schemeClr val="accent2"/>
                </a:solidFill>
              </a:rPr>
              <a:t> </a:t>
            </a:r>
            <a:endParaRPr lang="en-IN" dirty="0">
              <a:solidFill>
                <a:schemeClr val="accent2"/>
              </a:solidFill>
            </a:endParaRPr>
          </a:p>
        </p:txBody>
      </p:sp>
    </p:spTree>
    <p:extLst>
      <p:ext uri="{BB962C8B-B14F-4D97-AF65-F5344CB8AC3E}">
        <p14:creationId xmlns:p14="http://schemas.microsoft.com/office/powerpoint/2010/main" val="98901963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5CD4A14-7462-DB60-8835-AE897197F765}"/>
              </a:ext>
            </a:extLst>
          </p:cNvPr>
          <p:cNvSpPr txBox="1"/>
          <p:nvPr/>
        </p:nvSpPr>
        <p:spPr>
          <a:xfrm>
            <a:off x="578324" y="296418"/>
            <a:ext cx="6097136" cy="369332"/>
          </a:xfrm>
          <a:prstGeom prst="rect">
            <a:avLst/>
          </a:prstGeom>
          <a:noFill/>
        </p:spPr>
        <p:txBody>
          <a:bodyPr wrap="square">
            <a:spAutoFit/>
          </a:bodyPr>
          <a:lstStyle/>
          <a:p>
            <a:r>
              <a:rPr lang="en-IN" dirty="0"/>
              <a:t>Important hyperparameters </a:t>
            </a:r>
          </a:p>
        </p:txBody>
      </p:sp>
      <p:sp>
        <p:nvSpPr>
          <p:cNvPr id="7" name="TextBox 6">
            <a:extLst>
              <a:ext uri="{FF2B5EF4-FFF2-40B4-BE49-F238E27FC236}">
                <a16:creationId xmlns:a16="http://schemas.microsoft.com/office/drawing/2014/main" id="{0CC4E7BE-0955-8F18-4A0A-0F04A9EDD1FE}"/>
              </a:ext>
            </a:extLst>
          </p:cNvPr>
          <p:cNvSpPr txBox="1"/>
          <p:nvPr/>
        </p:nvSpPr>
        <p:spPr>
          <a:xfrm>
            <a:off x="769392" y="821858"/>
            <a:ext cx="10080577" cy="4247317"/>
          </a:xfrm>
          <a:prstGeom prst="rect">
            <a:avLst/>
          </a:prstGeom>
          <a:noFill/>
        </p:spPr>
        <p:txBody>
          <a:bodyPr wrap="square">
            <a:spAutoFit/>
          </a:bodyPr>
          <a:lstStyle/>
          <a:p>
            <a:r>
              <a:rPr lang="en-US" dirty="0">
                <a:solidFill>
                  <a:schemeClr val="accent2"/>
                </a:solidFill>
              </a:rPr>
              <a:t>*  </a:t>
            </a:r>
            <a:r>
              <a:rPr lang="en-US" dirty="0" err="1">
                <a:solidFill>
                  <a:schemeClr val="accent2"/>
                </a:solidFill>
              </a:rPr>
              <a:t>max_features</a:t>
            </a:r>
            <a:r>
              <a:rPr lang="en-US" dirty="0">
                <a:solidFill>
                  <a:schemeClr val="accent2"/>
                </a:solidFill>
              </a:rPr>
              <a:t> : int, float, string or None, optional (default=None)</a:t>
            </a:r>
          </a:p>
          <a:p>
            <a:r>
              <a:rPr lang="en-US" dirty="0">
                <a:solidFill>
                  <a:schemeClr val="accent2"/>
                </a:solidFill>
              </a:rPr>
              <a:t>       The number of features to consider when looking for the best split:</a:t>
            </a:r>
          </a:p>
          <a:p>
            <a:r>
              <a:rPr lang="en-US" dirty="0">
                <a:solidFill>
                  <a:schemeClr val="accent2"/>
                </a:solidFill>
              </a:rPr>
              <a:t>   </a:t>
            </a:r>
          </a:p>
          <a:p>
            <a:r>
              <a:rPr lang="en-US" dirty="0">
                <a:solidFill>
                  <a:schemeClr val="accent2"/>
                </a:solidFill>
              </a:rPr>
              <a:t>           - If int, then consider `</a:t>
            </a:r>
            <a:r>
              <a:rPr lang="en-US" dirty="0" err="1">
                <a:solidFill>
                  <a:schemeClr val="accent2"/>
                </a:solidFill>
              </a:rPr>
              <a:t>max_features</a:t>
            </a:r>
            <a:r>
              <a:rPr lang="en-US" dirty="0">
                <a:solidFill>
                  <a:schemeClr val="accent2"/>
                </a:solidFill>
              </a:rPr>
              <a:t>` features at each split.</a:t>
            </a:r>
          </a:p>
          <a:p>
            <a:r>
              <a:rPr lang="en-US" dirty="0">
                <a:solidFill>
                  <a:schemeClr val="accent2"/>
                </a:solidFill>
              </a:rPr>
              <a:t>           - If float, then `</a:t>
            </a:r>
            <a:r>
              <a:rPr lang="en-US" dirty="0" err="1">
                <a:solidFill>
                  <a:schemeClr val="accent2"/>
                </a:solidFill>
              </a:rPr>
              <a:t>max_features</a:t>
            </a:r>
            <a:r>
              <a:rPr lang="en-US" dirty="0">
                <a:solidFill>
                  <a:schemeClr val="accent2"/>
                </a:solidFill>
              </a:rPr>
              <a:t>` is a fraction and</a:t>
            </a:r>
          </a:p>
          <a:p>
            <a:r>
              <a:rPr lang="en-US" dirty="0">
                <a:solidFill>
                  <a:schemeClr val="accent2"/>
                </a:solidFill>
              </a:rPr>
              <a:t>             `int(</a:t>
            </a:r>
            <a:r>
              <a:rPr lang="en-US" dirty="0" err="1">
                <a:solidFill>
                  <a:schemeClr val="accent2"/>
                </a:solidFill>
              </a:rPr>
              <a:t>max_features</a:t>
            </a:r>
            <a:r>
              <a:rPr lang="en-US" dirty="0">
                <a:solidFill>
                  <a:schemeClr val="accent2"/>
                </a:solidFill>
              </a:rPr>
              <a:t> * </a:t>
            </a:r>
            <a:r>
              <a:rPr lang="en-US" dirty="0" err="1">
                <a:solidFill>
                  <a:schemeClr val="accent2"/>
                </a:solidFill>
              </a:rPr>
              <a:t>n_features</a:t>
            </a:r>
            <a:r>
              <a:rPr lang="en-US" dirty="0">
                <a:solidFill>
                  <a:schemeClr val="accent2"/>
                </a:solidFill>
              </a:rPr>
              <a:t>)` features are considered at each</a:t>
            </a:r>
          </a:p>
          <a:p>
            <a:r>
              <a:rPr lang="en-US" dirty="0">
                <a:solidFill>
                  <a:schemeClr val="accent2"/>
                </a:solidFill>
              </a:rPr>
              <a:t>             split.</a:t>
            </a:r>
          </a:p>
          <a:p>
            <a:r>
              <a:rPr lang="en-US" dirty="0">
                <a:solidFill>
                  <a:schemeClr val="accent2"/>
                </a:solidFill>
              </a:rPr>
              <a:t>           - If "auto", then `</a:t>
            </a:r>
            <a:r>
              <a:rPr lang="en-US" dirty="0" err="1">
                <a:solidFill>
                  <a:schemeClr val="accent2"/>
                </a:solidFill>
              </a:rPr>
              <a:t>max_features</a:t>
            </a:r>
            <a:r>
              <a:rPr lang="en-US" dirty="0">
                <a:solidFill>
                  <a:schemeClr val="accent2"/>
                </a:solidFill>
              </a:rPr>
              <a:t>=sqrt(</a:t>
            </a:r>
            <a:r>
              <a:rPr lang="en-US" dirty="0" err="1">
                <a:solidFill>
                  <a:schemeClr val="accent2"/>
                </a:solidFill>
              </a:rPr>
              <a:t>n_features</a:t>
            </a:r>
            <a:r>
              <a:rPr lang="en-US" dirty="0">
                <a:solidFill>
                  <a:schemeClr val="accent2"/>
                </a:solidFill>
              </a:rPr>
              <a:t>)`.</a:t>
            </a:r>
          </a:p>
          <a:p>
            <a:r>
              <a:rPr lang="en-US" dirty="0">
                <a:solidFill>
                  <a:schemeClr val="accent2"/>
                </a:solidFill>
              </a:rPr>
              <a:t>           - If "sqrt", then `</a:t>
            </a:r>
            <a:r>
              <a:rPr lang="en-US" dirty="0" err="1">
                <a:solidFill>
                  <a:schemeClr val="accent2"/>
                </a:solidFill>
              </a:rPr>
              <a:t>max_features</a:t>
            </a:r>
            <a:r>
              <a:rPr lang="en-US" dirty="0">
                <a:solidFill>
                  <a:schemeClr val="accent2"/>
                </a:solidFill>
              </a:rPr>
              <a:t>=sqrt(</a:t>
            </a:r>
            <a:r>
              <a:rPr lang="en-US" dirty="0" err="1">
                <a:solidFill>
                  <a:schemeClr val="accent2"/>
                </a:solidFill>
              </a:rPr>
              <a:t>n_features</a:t>
            </a:r>
            <a:r>
              <a:rPr lang="en-US" dirty="0">
                <a:solidFill>
                  <a:schemeClr val="accent2"/>
                </a:solidFill>
              </a:rPr>
              <a:t>)`.</a:t>
            </a:r>
          </a:p>
          <a:p>
            <a:r>
              <a:rPr lang="en-US" dirty="0">
                <a:solidFill>
                  <a:schemeClr val="accent2"/>
                </a:solidFill>
              </a:rPr>
              <a:t>           - If "log2", then `</a:t>
            </a:r>
            <a:r>
              <a:rPr lang="en-US" dirty="0" err="1">
                <a:solidFill>
                  <a:schemeClr val="accent2"/>
                </a:solidFill>
              </a:rPr>
              <a:t>max_features</a:t>
            </a:r>
            <a:r>
              <a:rPr lang="en-US" dirty="0">
                <a:solidFill>
                  <a:schemeClr val="accent2"/>
                </a:solidFill>
              </a:rPr>
              <a:t>=log2(</a:t>
            </a:r>
            <a:r>
              <a:rPr lang="en-US" dirty="0" err="1">
                <a:solidFill>
                  <a:schemeClr val="accent2"/>
                </a:solidFill>
              </a:rPr>
              <a:t>n_features</a:t>
            </a:r>
            <a:r>
              <a:rPr lang="en-US" dirty="0">
                <a:solidFill>
                  <a:schemeClr val="accent2"/>
                </a:solidFill>
              </a:rPr>
              <a:t>)`.</a:t>
            </a:r>
          </a:p>
          <a:p>
            <a:r>
              <a:rPr lang="en-US" dirty="0">
                <a:solidFill>
                  <a:schemeClr val="accent2"/>
                </a:solidFill>
              </a:rPr>
              <a:t>           - If None, then `</a:t>
            </a:r>
            <a:r>
              <a:rPr lang="en-US" dirty="0" err="1">
                <a:solidFill>
                  <a:schemeClr val="accent2"/>
                </a:solidFill>
              </a:rPr>
              <a:t>max_features</a:t>
            </a:r>
            <a:r>
              <a:rPr lang="en-US" dirty="0">
                <a:solidFill>
                  <a:schemeClr val="accent2"/>
                </a:solidFill>
              </a:rPr>
              <a:t>=</a:t>
            </a:r>
            <a:r>
              <a:rPr lang="en-US" dirty="0" err="1">
                <a:solidFill>
                  <a:schemeClr val="accent2"/>
                </a:solidFill>
              </a:rPr>
              <a:t>n_features</a:t>
            </a:r>
            <a:r>
              <a:rPr lang="en-US" dirty="0">
                <a:solidFill>
                  <a:schemeClr val="accent2"/>
                </a:solidFill>
              </a:rPr>
              <a:t>`.</a:t>
            </a:r>
          </a:p>
          <a:p>
            <a:r>
              <a:rPr lang="en-US" dirty="0">
                <a:solidFill>
                  <a:schemeClr val="accent2"/>
                </a:solidFill>
              </a:rPr>
              <a:t>   </a:t>
            </a:r>
          </a:p>
          <a:p>
            <a:r>
              <a:rPr lang="en-US" dirty="0">
                <a:solidFill>
                  <a:schemeClr val="accent2"/>
                </a:solidFill>
              </a:rPr>
              <a:t>       Note: the search for a split does not stop until at least one</a:t>
            </a:r>
          </a:p>
          <a:p>
            <a:r>
              <a:rPr lang="en-US" dirty="0">
                <a:solidFill>
                  <a:schemeClr val="accent2"/>
                </a:solidFill>
              </a:rPr>
              <a:t>       valid partition of the node samples is found, even if it requires to</a:t>
            </a:r>
          </a:p>
          <a:p>
            <a:r>
              <a:rPr lang="en-US" dirty="0">
                <a:solidFill>
                  <a:schemeClr val="accent2"/>
                </a:solidFill>
              </a:rPr>
              <a:t>       effectively inspect more than ``</a:t>
            </a:r>
            <a:r>
              <a:rPr lang="en-US" dirty="0" err="1">
                <a:solidFill>
                  <a:schemeClr val="accent2"/>
                </a:solidFill>
              </a:rPr>
              <a:t>max_features</a:t>
            </a:r>
            <a:r>
              <a:rPr lang="en-US" dirty="0">
                <a:solidFill>
                  <a:schemeClr val="accent2"/>
                </a:solidFill>
              </a:rPr>
              <a:t>`` features.</a:t>
            </a:r>
            <a:endParaRPr lang="en-IN" dirty="0">
              <a:solidFill>
                <a:schemeClr val="accent2"/>
              </a:solidFill>
            </a:endParaRPr>
          </a:p>
        </p:txBody>
      </p:sp>
    </p:spTree>
    <p:extLst>
      <p:ext uri="{BB962C8B-B14F-4D97-AF65-F5344CB8AC3E}">
        <p14:creationId xmlns:p14="http://schemas.microsoft.com/office/powerpoint/2010/main" val="295202660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97C949A-35C4-211D-577E-E55B6C628C2A}"/>
              </a:ext>
            </a:extLst>
          </p:cNvPr>
          <p:cNvSpPr txBox="1"/>
          <p:nvPr/>
        </p:nvSpPr>
        <p:spPr>
          <a:xfrm>
            <a:off x="864927" y="453367"/>
            <a:ext cx="6097136" cy="553998"/>
          </a:xfrm>
          <a:prstGeom prst="rect">
            <a:avLst/>
          </a:prstGeom>
          <a:noFill/>
        </p:spPr>
        <p:txBody>
          <a:bodyPr wrap="square">
            <a:spAutoFit/>
          </a:bodyPr>
          <a:lstStyle/>
          <a:p>
            <a:r>
              <a:rPr lang="en-US" sz="3000" dirty="0"/>
              <a:t>K Means Algorithm</a:t>
            </a:r>
          </a:p>
        </p:txBody>
      </p:sp>
      <p:pic>
        <p:nvPicPr>
          <p:cNvPr id="6" name="Content Placeholder 4">
            <a:extLst>
              <a:ext uri="{FF2B5EF4-FFF2-40B4-BE49-F238E27FC236}">
                <a16:creationId xmlns:a16="http://schemas.microsoft.com/office/drawing/2014/main" id="{51BEC6D6-4210-12A0-6B06-AE8B124EDE62}"/>
              </a:ext>
            </a:extLst>
          </p:cNvPr>
          <p:cNvPicPr>
            <a:picLocks noChangeAspect="1"/>
          </p:cNvPicPr>
          <p:nvPr/>
        </p:nvPicPr>
        <p:blipFill rotWithShape="1">
          <a:blip r:embed="rId2">
            <a:extLst>
              <a:ext uri="{28A0092B-C50C-407E-A947-70E740481C1C}">
                <a14:useLocalDpi xmlns:a14="http://schemas.microsoft.com/office/drawing/2010/main" val="0"/>
              </a:ext>
            </a:extLst>
          </a:blip>
          <a:srcRect l="40900" t="18856" r="39883" b="57121"/>
          <a:stretch/>
        </p:blipFill>
        <p:spPr>
          <a:xfrm>
            <a:off x="272263" y="1157613"/>
            <a:ext cx="4876799" cy="2932337"/>
          </a:xfrm>
          <a:prstGeom prst="rect">
            <a:avLst/>
          </a:prstGeom>
        </p:spPr>
      </p:pic>
      <p:pic>
        <p:nvPicPr>
          <p:cNvPr id="7" name="Picture 6">
            <a:extLst>
              <a:ext uri="{FF2B5EF4-FFF2-40B4-BE49-F238E27FC236}">
                <a16:creationId xmlns:a16="http://schemas.microsoft.com/office/drawing/2014/main" id="{1F280393-3E1D-9C09-0669-4EBEB9065AF2}"/>
              </a:ext>
            </a:extLst>
          </p:cNvPr>
          <p:cNvPicPr>
            <a:picLocks noChangeAspect="1"/>
          </p:cNvPicPr>
          <p:nvPr/>
        </p:nvPicPr>
        <p:blipFill rotWithShape="1">
          <a:blip r:embed="rId2">
            <a:extLst>
              <a:ext uri="{28A0092B-C50C-407E-A947-70E740481C1C}">
                <a14:useLocalDpi xmlns:a14="http://schemas.microsoft.com/office/drawing/2010/main" val="0"/>
              </a:ext>
            </a:extLst>
          </a:blip>
          <a:srcRect l="40000" t="51375" r="39783" b="33672"/>
          <a:stretch/>
        </p:blipFill>
        <p:spPr>
          <a:xfrm>
            <a:off x="5019409" y="3614429"/>
            <a:ext cx="6593983" cy="2345635"/>
          </a:xfrm>
          <a:prstGeom prst="rect">
            <a:avLst/>
          </a:prstGeom>
        </p:spPr>
      </p:pic>
      <p:sp>
        <p:nvSpPr>
          <p:cNvPr id="8" name="TextBox 7">
            <a:extLst>
              <a:ext uri="{FF2B5EF4-FFF2-40B4-BE49-F238E27FC236}">
                <a16:creationId xmlns:a16="http://schemas.microsoft.com/office/drawing/2014/main" id="{9CA6387E-5E75-B1E1-9DA2-A6B713DB244B}"/>
              </a:ext>
            </a:extLst>
          </p:cNvPr>
          <p:cNvSpPr txBox="1"/>
          <p:nvPr/>
        </p:nvSpPr>
        <p:spPr>
          <a:xfrm>
            <a:off x="5447891" y="1489893"/>
            <a:ext cx="6096000" cy="1477328"/>
          </a:xfrm>
          <a:prstGeom prst="rect">
            <a:avLst/>
          </a:prstGeom>
          <a:noFill/>
        </p:spPr>
        <p:txBody>
          <a:bodyPr wrap="square">
            <a:spAutoFit/>
          </a:bodyPr>
          <a:lstStyle/>
          <a:p>
            <a:r>
              <a:rPr lang="en-US" b="0" i="0" dirty="0">
                <a:solidFill>
                  <a:srgbClr val="000000"/>
                </a:solidFill>
                <a:effectLst/>
                <a:latin typeface="Arial" panose="020B0604020202020204" pitchFamily="34" charset="0"/>
              </a:rPr>
              <a:t>This data set is to be grouped into two clusters.  As a first step in finding a sensible initial partition, let the A &amp; B values of the two individuals furthest apart (using the Euclidean distance measure), define the initial cluster means, giving:</a:t>
            </a:r>
            <a:endParaRPr lang="en-US" dirty="0"/>
          </a:p>
        </p:txBody>
      </p:sp>
    </p:spTree>
    <p:extLst>
      <p:ext uri="{BB962C8B-B14F-4D97-AF65-F5344CB8AC3E}">
        <p14:creationId xmlns:p14="http://schemas.microsoft.com/office/powerpoint/2010/main" val="25241561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4">
            <a:extLst>
              <a:ext uri="{FF2B5EF4-FFF2-40B4-BE49-F238E27FC236}">
                <a16:creationId xmlns:a16="http://schemas.microsoft.com/office/drawing/2014/main" id="{EC958EB7-A373-AC24-9D31-9426D474BB8F}"/>
              </a:ext>
            </a:extLst>
          </p:cNvPr>
          <p:cNvPicPr>
            <a:picLocks noChangeAspect="1"/>
          </p:cNvPicPr>
          <p:nvPr/>
        </p:nvPicPr>
        <p:blipFill rotWithShape="1">
          <a:blip r:embed="rId2">
            <a:extLst>
              <a:ext uri="{28A0092B-C50C-407E-A947-70E740481C1C}">
                <a14:useLocalDpi xmlns:a14="http://schemas.microsoft.com/office/drawing/2010/main" val="0"/>
              </a:ext>
            </a:extLst>
          </a:blip>
          <a:srcRect l="29014" t="24163" r="26826" b="11347"/>
          <a:stretch/>
        </p:blipFill>
        <p:spPr>
          <a:xfrm>
            <a:off x="1250156" y="281358"/>
            <a:ext cx="8801100" cy="5720772"/>
          </a:xfrm>
          <a:prstGeom prst="rect">
            <a:avLst/>
          </a:prstGeom>
        </p:spPr>
      </p:pic>
    </p:spTree>
    <p:extLst>
      <p:ext uri="{BB962C8B-B14F-4D97-AF65-F5344CB8AC3E}">
        <p14:creationId xmlns:p14="http://schemas.microsoft.com/office/powerpoint/2010/main" val="18525690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97C949A-35C4-211D-577E-E55B6C628C2A}"/>
              </a:ext>
            </a:extLst>
          </p:cNvPr>
          <p:cNvSpPr txBox="1"/>
          <p:nvPr/>
        </p:nvSpPr>
        <p:spPr>
          <a:xfrm>
            <a:off x="864927" y="453367"/>
            <a:ext cx="6097136" cy="553998"/>
          </a:xfrm>
          <a:prstGeom prst="rect">
            <a:avLst/>
          </a:prstGeom>
          <a:noFill/>
        </p:spPr>
        <p:txBody>
          <a:bodyPr wrap="square">
            <a:spAutoFit/>
          </a:bodyPr>
          <a:lstStyle/>
          <a:p>
            <a:r>
              <a:rPr lang="en-US" sz="3000" dirty="0"/>
              <a:t>K-means Drawbacks</a:t>
            </a:r>
          </a:p>
        </p:txBody>
      </p:sp>
      <p:pic>
        <p:nvPicPr>
          <p:cNvPr id="2" name="Content Placeholder 4">
            <a:extLst>
              <a:ext uri="{FF2B5EF4-FFF2-40B4-BE49-F238E27FC236}">
                <a16:creationId xmlns:a16="http://schemas.microsoft.com/office/drawing/2014/main" id="{459E34EC-4885-42FB-4DB5-A78A605046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2620" y="1519900"/>
            <a:ext cx="8038789" cy="4084644"/>
          </a:xfrm>
          <a:prstGeom prst="rect">
            <a:avLst/>
          </a:prstGeom>
        </p:spPr>
      </p:pic>
    </p:spTree>
    <p:extLst>
      <p:ext uri="{BB962C8B-B14F-4D97-AF65-F5344CB8AC3E}">
        <p14:creationId xmlns:p14="http://schemas.microsoft.com/office/powerpoint/2010/main" val="10909773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97C949A-35C4-211D-577E-E55B6C628C2A}"/>
              </a:ext>
            </a:extLst>
          </p:cNvPr>
          <p:cNvSpPr txBox="1"/>
          <p:nvPr/>
        </p:nvSpPr>
        <p:spPr>
          <a:xfrm>
            <a:off x="864927" y="453367"/>
            <a:ext cx="6097136" cy="553998"/>
          </a:xfrm>
          <a:prstGeom prst="rect">
            <a:avLst/>
          </a:prstGeom>
          <a:noFill/>
        </p:spPr>
        <p:txBody>
          <a:bodyPr wrap="square">
            <a:spAutoFit/>
          </a:bodyPr>
          <a:lstStyle/>
          <a:p>
            <a:r>
              <a:rPr lang="en-US" sz="3000" dirty="0"/>
              <a:t>K-Mean ++</a:t>
            </a:r>
          </a:p>
        </p:txBody>
      </p:sp>
      <p:sp>
        <p:nvSpPr>
          <p:cNvPr id="5" name="Content Placeholder 2">
            <a:extLst>
              <a:ext uri="{FF2B5EF4-FFF2-40B4-BE49-F238E27FC236}">
                <a16:creationId xmlns:a16="http://schemas.microsoft.com/office/drawing/2014/main" id="{D4AA63EE-890B-3174-C3BF-5DC6D339E209}"/>
              </a:ext>
            </a:extLst>
          </p:cNvPr>
          <p:cNvSpPr txBox="1">
            <a:spLocks/>
          </p:cNvSpPr>
          <p:nvPr/>
        </p:nvSpPr>
        <p:spPr>
          <a:xfrm>
            <a:off x="813760" y="1074951"/>
            <a:ext cx="8761413" cy="34163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000000"/>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000000"/>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000000"/>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000000"/>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base">
              <a:buFont typeface="+mj-lt"/>
              <a:buAutoNum type="arabicPeriod"/>
            </a:pPr>
            <a:r>
              <a:rPr lang="en-US" sz="2000" i="1" dirty="0">
                <a:latin typeface="Roboto" panose="02000000000000000000" pitchFamily="2" charset="0"/>
              </a:rPr>
              <a:t>Randomly select the first centroid from the data points.</a:t>
            </a:r>
          </a:p>
          <a:p>
            <a:pPr fontAlgn="base">
              <a:buFont typeface="+mj-lt"/>
              <a:buAutoNum type="arabicPeriod"/>
            </a:pPr>
            <a:r>
              <a:rPr lang="en-US" sz="2000" i="1" dirty="0">
                <a:latin typeface="Roboto" panose="02000000000000000000" pitchFamily="2" charset="0"/>
              </a:rPr>
              <a:t>For each data point compute its distance from the nearest, previously chosen centroid.</a:t>
            </a:r>
          </a:p>
          <a:p>
            <a:pPr fontAlgn="base">
              <a:buFont typeface="+mj-lt"/>
              <a:buAutoNum type="arabicPeriod"/>
            </a:pPr>
            <a:r>
              <a:rPr lang="en-US" sz="2000" i="1" dirty="0">
                <a:latin typeface="Roboto" panose="02000000000000000000" pitchFamily="2" charset="0"/>
              </a:rPr>
              <a:t>Select the next centroid from the data points such that the probability of choosing a point as centroid is directly proportional to its distance from the nearest, previously chosen centroid. (i.e. the point having maximum distance from the nearest centroid is most likely to be selected next as a centroid)</a:t>
            </a:r>
          </a:p>
          <a:p>
            <a:pPr fontAlgn="base">
              <a:buFont typeface="+mj-lt"/>
              <a:buAutoNum type="arabicPeriod"/>
            </a:pPr>
            <a:r>
              <a:rPr lang="en-US" sz="2000" i="1" dirty="0">
                <a:latin typeface="Roboto" panose="02000000000000000000" pitchFamily="2" charset="0"/>
              </a:rPr>
              <a:t>Repeat steps 2 and 3 </a:t>
            </a:r>
            <a:r>
              <a:rPr lang="en-US" sz="2000" i="1" dirty="0" err="1">
                <a:latin typeface="Roboto" panose="02000000000000000000" pitchFamily="2" charset="0"/>
              </a:rPr>
              <a:t>untill</a:t>
            </a:r>
            <a:r>
              <a:rPr lang="en-US" sz="2000" i="1" dirty="0">
                <a:latin typeface="Roboto" panose="02000000000000000000" pitchFamily="2" charset="0"/>
              </a:rPr>
              <a:t> k centroids have been sampled</a:t>
            </a:r>
          </a:p>
          <a:p>
            <a:endParaRPr lang="en-US" sz="2000" dirty="0"/>
          </a:p>
        </p:txBody>
      </p:sp>
    </p:spTree>
    <p:extLst>
      <p:ext uri="{BB962C8B-B14F-4D97-AF65-F5344CB8AC3E}">
        <p14:creationId xmlns:p14="http://schemas.microsoft.com/office/powerpoint/2010/main" val="332905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97C949A-35C4-211D-577E-E55B6C628C2A}"/>
              </a:ext>
            </a:extLst>
          </p:cNvPr>
          <p:cNvSpPr txBox="1"/>
          <p:nvPr/>
        </p:nvSpPr>
        <p:spPr>
          <a:xfrm>
            <a:off x="864927" y="453367"/>
            <a:ext cx="6097136" cy="553998"/>
          </a:xfrm>
          <a:prstGeom prst="rect">
            <a:avLst/>
          </a:prstGeom>
          <a:noFill/>
        </p:spPr>
        <p:txBody>
          <a:bodyPr wrap="square">
            <a:spAutoFit/>
          </a:bodyPr>
          <a:lstStyle/>
          <a:p>
            <a:r>
              <a:rPr lang="en-US" sz="3000" dirty="0"/>
              <a:t>K-Mean ++</a:t>
            </a:r>
          </a:p>
        </p:txBody>
      </p:sp>
      <p:pic>
        <p:nvPicPr>
          <p:cNvPr id="3" name="Content Placeholder 4">
            <a:extLst>
              <a:ext uri="{FF2B5EF4-FFF2-40B4-BE49-F238E27FC236}">
                <a16:creationId xmlns:a16="http://schemas.microsoft.com/office/drawing/2014/main" id="{724FC574-80A0-4DE9-279A-D63BF9155B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28661" y="1242689"/>
            <a:ext cx="6208455" cy="4372621"/>
          </a:xfrm>
          <a:prstGeom prst="rect">
            <a:avLst/>
          </a:prstGeom>
        </p:spPr>
      </p:pic>
    </p:spTree>
    <p:extLst>
      <p:ext uri="{BB962C8B-B14F-4D97-AF65-F5344CB8AC3E}">
        <p14:creationId xmlns:p14="http://schemas.microsoft.com/office/powerpoint/2010/main" val="33414948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97C949A-35C4-211D-577E-E55B6C628C2A}"/>
              </a:ext>
            </a:extLst>
          </p:cNvPr>
          <p:cNvSpPr txBox="1"/>
          <p:nvPr/>
        </p:nvSpPr>
        <p:spPr>
          <a:xfrm>
            <a:off x="864927" y="453367"/>
            <a:ext cx="6097136" cy="1015663"/>
          </a:xfrm>
          <a:prstGeom prst="rect">
            <a:avLst/>
          </a:prstGeom>
          <a:noFill/>
        </p:spPr>
        <p:txBody>
          <a:bodyPr wrap="square">
            <a:spAutoFit/>
          </a:bodyPr>
          <a:lstStyle/>
          <a:p>
            <a:r>
              <a:rPr lang="en-US" sz="3000" dirty="0"/>
              <a:t>The Elbow-Method – Find out K value</a:t>
            </a:r>
          </a:p>
          <a:p>
            <a:r>
              <a:rPr lang="en-US" sz="3000" dirty="0"/>
              <a:t> </a:t>
            </a:r>
          </a:p>
        </p:txBody>
      </p:sp>
      <p:sp>
        <p:nvSpPr>
          <p:cNvPr id="5" name="TextBox 4">
            <a:extLst>
              <a:ext uri="{FF2B5EF4-FFF2-40B4-BE49-F238E27FC236}">
                <a16:creationId xmlns:a16="http://schemas.microsoft.com/office/drawing/2014/main" id="{A0F97CA4-93D0-C463-58B9-4472EBFF6929}"/>
              </a:ext>
            </a:extLst>
          </p:cNvPr>
          <p:cNvSpPr txBox="1"/>
          <p:nvPr/>
        </p:nvSpPr>
        <p:spPr>
          <a:xfrm>
            <a:off x="5404513" y="1469030"/>
            <a:ext cx="6564573" cy="3724096"/>
          </a:xfrm>
          <a:prstGeom prst="rect">
            <a:avLst/>
          </a:prstGeom>
          <a:noFill/>
        </p:spPr>
        <p:txBody>
          <a:bodyPr wrap="square">
            <a:spAutoFit/>
          </a:bodyPr>
          <a:lstStyle/>
          <a:p>
            <a:pPr marL="285750" indent="-285750">
              <a:spcBef>
                <a:spcPts val="1200"/>
              </a:spcBef>
              <a:buFont typeface="Arial" panose="020B0604020202020204" pitchFamily="34" charset="0"/>
              <a:buChar char="•"/>
            </a:pPr>
            <a:r>
              <a:rPr lang="en-US" sz="1800" dirty="0">
                <a:solidFill>
                  <a:srgbClr val="000000"/>
                </a:solidFill>
                <a:effectLst/>
                <a:latin typeface="Helvetica" panose="020B0604020202020204" pitchFamily="34" charset="0"/>
                <a:ea typeface="Times New Roman" panose="02020603050405020304" pitchFamily="18" charset="0"/>
              </a:rPr>
              <a:t>This method is based on the relationship between the within-cluster sum of squared distances (WCSS Or Inertia) and the number of clusters. </a:t>
            </a:r>
          </a:p>
          <a:p>
            <a:pPr marL="285750" indent="-285750">
              <a:spcBef>
                <a:spcPts val="1200"/>
              </a:spcBef>
              <a:buFont typeface="Arial" panose="020B0604020202020204" pitchFamily="34" charset="0"/>
              <a:buChar char="•"/>
            </a:pPr>
            <a:r>
              <a:rPr lang="en-US" sz="1800" dirty="0">
                <a:solidFill>
                  <a:srgbClr val="000000"/>
                </a:solidFill>
                <a:effectLst/>
                <a:latin typeface="Helvetica" panose="020B0604020202020204" pitchFamily="34" charset="0"/>
                <a:ea typeface="Times New Roman" panose="02020603050405020304" pitchFamily="18" charset="0"/>
              </a:rPr>
              <a:t>It is observed that first with an increase in the number of clusters WCSS decreases steeply and then after a certain number of clusters the drop in WCSS is not that prominent. </a:t>
            </a:r>
          </a:p>
          <a:p>
            <a:pPr marL="285750" indent="-285750">
              <a:spcBef>
                <a:spcPts val="1200"/>
              </a:spcBef>
              <a:buFont typeface="Arial" panose="020B0604020202020204" pitchFamily="34" charset="0"/>
              <a:buChar char="•"/>
            </a:pPr>
            <a:r>
              <a:rPr lang="en-US" sz="1800" dirty="0">
                <a:solidFill>
                  <a:srgbClr val="000000"/>
                </a:solidFill>
                <a:effectLst/>
                <a:latin typeface="Helvetica" panose="020B0604020202020204" pitchFamily="34" charset="0"/>
                <a:ea typeface="Times New Roman" panose="02020603050405020304" pitchFamily="18" charset="0"/>
              </a:rPr>
              <a:t>The point after which the graph between WCSS and the number of clusters becomes comparatively smother is termed as the elbow and the number of clusters at that point are the optimum number of clusters as even after increasing the clusters after that point the variation is not decreasing by much </a:t>
            </a:r>
            <a:endParaRPr lang="en-IN" sz="2400" dirty="0">
              <a:effectLst/>
              <a:latin typeface="Times New Roman" panose="02020603050405020304" pitchFamily="18" charset="0"/>
              <a:ea typeface="Times New Roman" panose="02020603050405020304" pitchFamily="18" charset="0"/>
            </a:endParaRPr>
          </a:p>
        </p:txBody>
      </p:sp>
      <p:pic>
        <p:nvPicPr>
          <p:cNvPr id="6" name="Picture 5">
            <a:extLst>
              <a:ext uri="{FF2B5EF4-FFF2-40B4-BE49-F238E27FC236}">
                <a16:creationId xmlns:a16="http://schemas.microsoft.com/office/drawing/2014/main" id="{ACE0DB4B-2267-0E3A-240B-43B51EF7C259}"/>
              </a:ext>
            </a:extLst>
          </p:cNvPr>
          <p:cNvPicPr>
            <a:picLocks noChangeAspect="1"/>
          </p:cNvPicPr>
          <p:nvPr/>
        </p:nvPicPr>
        <p:blipFill rotWithShape="1">
          <a:blip r:embed="rId2">
            <a:extLst>
              <a:ext uri="{28A0092B-C50C-407E-A947-70E740481C1C}">
                <a14:useLocalDpi xmlns:a14="http://schemas.microsoft.com/office/drawing/2010/main" val="0"/>
              </a:ext>
            </a:extLst>
          </a:blip>
          <a:srcRect l="14263" r="12345" b="3077"/>
          <a:stretch/>
        </p:blipFill>
        <p:spPr bwMode="auto">
          <a:xfrm>
            <a:off x="299895" y="2243864"/>
            <a:ext cx="5029556" cy="2075653"/>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0903438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97C949A-35C4-211D-577E-E55B6C628C2A}"/>
              </a:ext>
            </a:extLst>
          </p:cNvPr>
          <p:cNvSpPr txBox="1"/>
          <p:nvPr/>
        </p:nvSpPr>
        <p:spPr>
          <a:xfrm>
            <a:off x="864927" y="453367"/>
            <a:ext cx="6097136" cy="1015663"/>
          </a:xfrm>
          <a:prstGeom prst="rect">
            <a:avLst/>
          </a:prstGeom>
          <a:noFill/>
        </p:spPr>
        <p:txBody>
          <a:bodyPr wrap="square">
            <a:spAutoFit/>
          </a:bodyPr>
          <a:lstStyle/>
          <a:p>
            <a:r>
              <a:rPr lang="en-US" sz="3000" dirty="0"/>
              <a:t>Decision Tree</a:t>
            </a:r>
          </a:p>
          <a:p>
            <a:r>
              <a:rPr lang="en-US" sz="3000" dirty="0"/>
              <a:t> </a:t>
            </a:r>
          </a:p>
        </p:txBody>
      </p:sp>
      <p:sp>
        <p:nvSpPr>
          <p:cNvPr id="3" name="TextBox 2">
            <a:extLst>
              <a:ext uri="{FF2B5EF4-FFF2-40B4-BE49-F238E27FC236}">
                <a16:creationId xmlns:a16="http://schemas.microsoft.com/office/drawing/2014/main" id="{F3F1DF2D-884E-916B-FFB3-900D6E06A1EA}"/>
              </a:ext>
            </a:extLst>
          </p:cNvPr>
          <p:cNvSpPr txBox="1"/>
          <p:nvPr/>
        </p:nvSpPr>
        <p:spPr>
          <a:xfrm>
            <a:off x="353136" y="1074594"/>
            <a:ext cx="11438530" cy="1754326"/>
          </a:xfrm>
          <a:prstGeom prst="rect">
            <a:avLst/>
          </a:prstGeom>
          <a:noFill/>
        </p:spPr>
        <p:txBody>
          <a:bodyPr wrap="square">
            <a:spAutoFit/>
          </a:bodyPr>
          <a:lstStyle/>
          <a:p>
            <a:r>
              <a:rPr lang="en-US" b="0" i="0" dirty="0">
                <a:solidFill>
                  <a:srgbClr val="000000"/>
                </a:solidFill>
                <a:effectLst/>
                <a:latin typeface="Helvetica Neue"/>
              </a:rPr>
              <a:t>Decision tree algorithm is one of the most versatile algorithms in machine learning which can perform both classification and regression analysis. It is very powerful and works great with complex datasets. Apart from that, it is very easy to understand and read. That makes it more popular to use. When coupled with ensemble techniques – which we will learn very soon- it performs even better. As the name suggests, this algorithm works by dividing the whole dataset into a tree-like structure based on some rules and conditions and then gives prediction based on those conditions.</a:t>
            </a:r>
            <a:endParaRPr lang="en-IN" dirty="0"/>
          </a:p>
        </p:txBody>
      </p:sp>
    </p:spTree>
    <p:extLst>
      <p:ext uri="{BB962C8B-B14F-4D97-AF65-F5344CB8AC3E}">
        <p14:creationId xmlns:p14="http://schemas.microsoft.com/office/powerpoint/2010/main" val="59284726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1_Office Theme">
  <a:themeElements>
    <a:clrScheme name="Airtics Color">
      <a:dk1>
        <a:srgbClr val="FF7F1F"/>
      </a:dk1>
      <a:lt1>
        <a:sysClr val="window" lastClr="FFFFFF"/>
      </a:lt1>
      <a:dk2>
        <a:srgbClr val="44546A"/>
      </a:dk2>
      <a:lt2>
        <a:srgbClr val="E7E6E6"/>
      </a:lt2>
      <a:accent1>
        <a:srgbClr val="4472C4"/>
      </a:accent1>
      <a:accent2>
        <a:srgbClr val="171616"/>
      </a:accent2>
      <a:accent3>
        <a:srgbClr val="A5A5A5"/>
      </a:accent3>
      <a:accent4>
        <a:srgbClr val="FFC000"/>
      </a:accent4>
      <a:accent5>
        <a:srgbClr val="5B9BD5"/>
      </a:accent5>
      <a:accent6>
        <a:srgbClr val="70AD47"/>
      </a:accent6>
      <a:hlink>
        <a:srgbClr val="0563C1"/>
      </a:hlink>
      <a:folHlink>
        <a:srgbClr val="954F7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58C9718E-DBB2-46E4-A823-2FE891954335}" vid="{6E15DF31-22D5-4C28-8C59-739BEE5B847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Day 2</Template>
  <TotalTime>450</TotalTime>
  <Words>1425</Words>
  <Application>Microsoft Office PowerPoint</Application>
  <PresentationFormat>Widescreen</PresentationFormat>
  <Paragraphs>103</Paragraphs>
  <Slides>21</Slides>
  <Notes>0</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21</vt:i4>
      </vt:variant>
    </vt:vector>
  </HeadingPairs>
  <TitlesOfParts>
    <vt:vector size="30" baseType="lpstr">
      <vt:lpstr>Arial</vt:lpstr>
      <vt:lpstr>Calibri</vt:lpstr>
      <vt:lpstr>Century Gothic</vt:lpstr>
      <vt:lpstr>Helvetica</vt:lpstr>
      <vt:lpstr>Helvetica Neue</vt:lpstr>
      <vt:lpstr>Roboto</vt:lpstr>
      <vt:lpstr>Times New Roman</vt:lpstr>
      <vt:lpstr>1_Office Theme</vt:lpstr>
      <vt:lpstr>Adobe Acrobat Document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Pranav Chandaliya</dc:creator>
  <cp:lastModifiedBy>Pranav Chandaliya</cp:lastModifiedBy>
  <cp:revision>4</cp:revision>
  <dcterms:created xsi:type="dcterms:W3CDTF">2022-12-29T14:06:56Z</dcterms:created>
  <dcterms:modified xsi:type="dcterms:W3CDTF">2023-01-05T04:15:51Z</dcterms:modified>
</cp:coreProperties>
</file>