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316" r:id="rId2"/>
    <p:sldId id="317" r:id="rId3"/>
    <p:sldId id="318" r:id="rId4"/>
    <p:sldId id="319" r:id="rId5"/>
    <p:sldId id="261" r:id="rId6"/>
    <p:sldId id="262" r:id="rId7"/>
    <p:sldId id="263" r:id="rId8"/>
    <p:sldId id="264" r:id="rId9"/>
    <p:sldId id="265" r:id="rId10"/>
    <p:sldId id="320" r:id="rId11"/>
    <p:sldId id="331" r:id="rId12"/>
    <p:sldId id="322" r:id="rId13"/>
    <p:sldId id="323" r:id="rId14"/>
    <p:sldId id="325" r:id="rId15"/>
    <p:sldId id="326" r:id="rId16"/>
    <p:sldId id="327" r:id="rId17"/>
    <p:sldId id="324" r:id="rId18"/>
    <p:sldId id="321" r:id="rId19"/>
    <p:sldId id="328" r:id="rId20"/>
    <p:sldId id="32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0" d="100"/>
          <a:sy n="70" d="100"/>
        </p:scale>
        <p:origin x="525" y="45"/>
      </p:cViewPr>
      <p:guideLst/>
    </p:cSldViewPr>
  </p:slideViewPr>
  <p:notesTextViewPr>
    <p:cViewPr>
      <p:scale>
        <a:sx n="1" d="1"/>
        <a:sy n="1" d="1"/>
      </p:scale>
      <p:origin x="0" y="0"/>
    </p:cViewPr>
  </p:notesTextViewPr>
  <p:notesViewPr>
    <p:cSldViewPr snapToGrid="0">
      <p:cViewPr varScale="1">
        <p:scale>
          <a:sx n="53" d="100"/>
          <a:sy n="53" d="100"/>
        </p:scale>
        <p:origin x="2652"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05ACE-FBBE-1B69-34FA-260C158D22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4F99125-0F47-C7A0-27FD-F6A59FB84C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605528-C3CE-43FE-A729-708A29087795}" type="datetimeFigureOut">
              <a:rPr lang="en-IN" smtClean="0"/>
              <a:t>06-01-2023</a:t>
            </a:fld>
            <a:endParaRPr lang="en-IN"/>
          </a:p>
        </p:txBody>
      </p:sp>
      <p:sp>
        <p:nvSpPr>
          <p:cNvPr id="4" name="Footer Placeholder 3">
            <a:extLst>
              <a:ext uri="{FF2B5EF4-FFF2-40B4-BE49-F238E27FC236}">
                <a16:creationId xmlns:a16="http://schemas.microsoft.com/office/drawing/2014/main" id="{97B6926D-412A-7702-EB7C-7A7377A7D7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186F05D8-2F52-5CD8-5B27-9E7F65CC55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26FC96-80AE-4742-AA99-79965BAE5429}" type="slidenum">
              <a:rPr lang="en-IN" smtClean="0"/>
              <a:t>‹#›</a:t>
            </a:fld>
            <a:endParaRPr lang="en-IN"/>
          </a:p>
        </p:txBody>
      </p:sp>
    </p:spTree>
    <p:extLst>
      <p:ext uri="{BB962C8B-B14F-4D97-AF65-F5344CB8AC3E}">
        <p14:creationId xmlns:p14="http://schemas.microsoft.com/office/powerpoint/2010/main" val="2458779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2ACF4-3D92-4408-B187-D7F84DF3B1F5}" type="datetimeFigureOut">
              <a:rPr lang="en-AE" smtClean="0"/>
              <a:t>05/01/2023</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E53C2-E68A-42AB-83AB-C516915AA982}" type="slidenum">
              <a:rPr lang="en-AE" smtClean="0"/>
              <a:t>‹#›</a:t>
            </a:fld>
            <a:endParaRPr lang="en-AE"/>
          </a:p>
        </p:txBody>
      </p:sp>
    </p:spTree>
    <p:extLst>
      <p:ext uri="{BB962C8B-B14F-4D97-AF65-F5344CB8AC3E}">
        <p14:creationId xmlns:p14="http://schemas.microsoft.com/office/powerpoint/2010/main" val="263417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823313b2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0823313b2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823313b2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823313b2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823313b2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823313b2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823313b2c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823313b2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823313b2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823313b2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FB8F-7E5C-AD2A-D988-66FD418888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ECB8548-8812-5AD2-84BD-294C2079F145}"/>
              </a:ext>
            </a:extLst>
          </p:cNvPr>
          <p:cNvSpPr>
            <a:spLocks noGrp="1"/>
          </p:cNvSpPr>
          <p:nvPr>
            <p:ph type="subTitle" idx="1"/>
          </p:nvPr>
        </p:nvSpPr>
        <p:spPr>
          <a:xfrm>
            <a:off x="1524000" y="3602038"/>
            <a:ext cx="9144000" cy="1655762"/>
          </a:xfrm>
        </p:spPr>
        <p:txBody>
          <a:bodyPr/>
          <a:lstStyle>
            <a:lvl1pPr marL="0" indent="0" algn="ctr">
              <a:buNone/>
              <a:defRPr sz="2400">
                <a:solidFill>
                  <a:srgbClr val="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0259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ADC3-DE4E-DF3E-B7AE-E3646EB7B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14605A-76DD-7792-9F8E-D4D6AC8F5272}"/>
              </a:ext>
            </a:extLst>
          </p:cNvPr>
          <p:cNvSpPr>
            <a:spLocks noGrp="1"/>
          </p:cNvSpPr>
          <p:nvPr>
            <p:ph type="body" orient="vert" idx="1"/>
          </p:nvPr>
        </p:nvSpPr>
        <p:spPr>
          <a:xfrm>
            <a:off x="838200" y="1825625"/>
            <a:ext cx="10515600" cy="4020993"/>
          </a:xfrm>
        </p:spPr>
        <p:txBody>
          <a:bodyPr vert="eaVert"/>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5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A6DF55-6A72-AD90-4145-C1372252A1F6}"/>
              </a:ext>
            </a:extLst>
          </p:cNvPr>
          <p:cNvSpPr>
            <a:spLocks noGrp="1"/>
          </p:cNvSpPr>
          <p:nvPr>
            <p:ph type="title" orient="vert"/>
          </p:nvPr>
        </p:nvSpPr>
        <p:spPr>
          <a:xfrm>
            <a:off x="8724900" y="365125"/>
            <a:ext cx="2628900" cy="53983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03AA39-9AB4-2087-2FC8-F87C610CFA19}"/>
              </a:ext>
            </a:extLst>
          </p:cNvPr>
          <p:cNvSpPr>
            <a:spLocks noGrp="1"/>
          </p:cNvSpPr>
          <p:nvPr>
            <p:ph type="body" orient="vert" idx="1"/>
          </p:nvPr>
        </p:nvSpPr>
        <p:spPr>
          <a:xfrm>
            <a:off x="838200" y="365125"/>
            <a:ext cx="7734300" cy="5398366"/>
          </a:xfrm>
        </p:spPr>
        <p:txBody>
          <a:bodyPr vert="eaVert"/>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760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71260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0F42-422F-46A6-46E3-BC525E448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FFF006-85C0-780D-2962-1172E065F352}"/>
              </a:ext>
            </a:extLst>
          </p:cNvPr>
          <p:cNvSpPr>
            <a:spLocks noGrp="1"/>
          </p:cNvSpPr>
          <p:nvPr>
            <p:ph idx="1"/>
          </p:nvPr>
        </p:nvSpPr>
        <p:spPr>
          <a:xfrm>
            <a:off x="838200" y="1816389"/>
            <a:ext cx="10515600" cy="3568411"/>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descr="Icon&#10;&#10;Description automatically generated with low confidence">
            <a:extLst>
              <a:ext uri="{FF2B5EF4-FFF2-40B4-BE49-F238E27FC236}">
                <a16:creationId xmlns:a16="http://schemas.microsoft.com/office/drawing/2014/main" id="{A891843D-0901-A8D6-C44C-A510705DE6E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52509" y="365125"/>
            <a:ext cx="2122073" cy="617759"/>
          </a:xfrm>
          <a:prstGeom prst="rect">
            <a:avLst/>
          </a:prstGeom>
        </p:spPr>
      </p:pic>
    </p:spTree>
    <p:extLst>
      <p:ext uri="{BB962C8B-B14F-4D97-AF65-F5344CB8AC3E}">
        <p14:creationId xmlns:p14="http://schemas.microsoft.com/office/powerpoint/2010/main" val="96152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D017-CCB1-7FB4-38BC-240A69BEBF9C}"/>
              </a:ext>
            </a:extLst>
          </p:cNvPr>
          <p:cNvSpPr>
            <a:spLocks noGrp="1"/>
          </p:cNvSpPr>
          <p:nvPr>
            <p:ph type="title"/>
          </p:nvPr>
        </p:nvSpPr>
        <p:spPr>
          <a:xfrm>
            <a:off x="831850" y="1007774"/>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B4083FD-3ECD-9CAF-CA1E-B5500AF38278}"/>
              </a:ext>
            </a:extLst>
          </p:cNvPr>
          <p:cNvSpPr>
            <a:spLocks noGrp="1"/>
          </p:cNvSpPr>
          <p:nvPr>
            <p:ph type="body" idx="1"/>
          </p:nvPr>
        </p:nvSpPr>
        <p:spPr>
          <a:xfrm>
            <a:off x="831850" y="3887499"/>
            <a:ext cx="10515600" cy="1500187"/>
          </a:xfrm>
        </p:spPr>
        <p:txBody>
          <a:bodyPr/>
          <a:lstStyle>
            <a:lvl1pPr marL="0" indent="0">
              <a:buNone/>
              <a:defRPr sz="2400">
                <a:solidFill>
                  <a:srgbClr val="0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9858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65E4-CC2F-2479-79D1-E3D040B034C9}"/>
              </a:ext>
            </a:extLst>
          </p:cNvPr>
          <p:cNvSpPr>
            <a:spLocks noGrp="1"/>
          </p:cNvSpPr>
          <p:nvPr>
            <p:ph type="title"/>
          </p:nvPr>
        </p:nvSpPr>
        <p:spPr>
          <a:xfrm>
            <a:off x="838200" y="448252"/>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54C9EA4-E607-60B5-050E-A08B080F07B7}"/>
              </a:ext>
            </a:extLst>
          </p:cNvPr>
          <p:cNvSpPr>
            <a:spLocks noGrp="1"/>
          </p:cNvSpPr>
          <p:nvPr>
            <p:ph sz="half" idx="1"/>
          </p:nvPr>
        </p:nvSpPr>
        <p:spPr>
          <a:xfrm>
            <a:off x="838200" y="1908752"/>
            <a:ext cx="5181600" cy="3670011"/>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1CEE106-3359-C740-5F54-2EE01F9FE3D4}"/>
              </a:ext>
            </a:extLst>
          </p:cNvPr>
          <p:cNvSpPr>
            <a:spLocks noGrp="1"/>
          </p:cNvSpPr>
          <p:nvPr>
            <p:ph sz="half" idx="2"/>
          </p:nvPr>
        </p:nvSpPr>
        <p:spPr>
          <a:xfrm>
            <a:off x="6172200" y="1908752"/>
            <a:ext cx="5181600" cy="3670011"/>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678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E212-4518-F40A-342A-5E6E6E5324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B4A661-7C07-3643-37E7-54961C4D4731}"/>
              </a:ext>
            </a:extLst>
          </p:cNvPr>
          <p:cNvSpPr>
            <a:spLocks noGrp="1"/>
          </p:cNvSpPr>
          <p:nvPr>
            <p:ph type="body" idx="1"/>
          </p:nvPr>
        </p:nvSpPr>
        <p:spPr>
          <a:xfrm>
            <a:off x="839788" y="1681163"/>
            <a:ext cx="5157787" cy="823912"/>
          </a:xfrm>
        </p:spPr>
        <p:txBody>
          <a:bodyPr anchor="b"/>
          <a:lstStyle>
            <a:lvl1pPr marL="0" indent="0">
              <a:buNone/>
              <a:defRPr sz="2400" b="1">
                <a:solidFill>
                  <a:srgbClr val="FF7F1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EC418-9453-1890-3E5F-4769AE67F202}"/>
              </a:ext>
            </a:extLst>
          </p:cNvPr>
          <p:cNvSpPr>
            <a:spLocks noGrp="1"/>
          </p:cNvSpPr>
          <p:nvPr>
            <p:ph sz="half" idx="2"/>
          </p:nvPr>
        </p:nvSpPr>
        <p:spPr>
          <a:xfrm>
            <a:off x="839788" y="2505075"/>
            <a:ext cx="5157787" cy="3258416"/>
          </a:xfr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56AB85-A549-4DD7-F3D4-27F37F9FF4FA}"/>
              </a:ext>
            </a:extLst>
          </p:cNvPr>
          <p:cNvSpPr>
            <a:spLocks noGrp="1"/>
          </p:cNvSpPr>
          <p:nvPr>
            <p:ph type="body" sz="quarter" idx="3"/>
          </p:nvPr>
        </p:nvSpPr>
        <p:spPr>
          <a:xfrm>
            <a:off x="6172200" y="1681163"/>
            <a:ext cx="5183188" cy="823912"/>
          </a:xfrm>
        </p:spPr>
        <p:txBody>
          <a:bodyPr anchor="b"/>
          <a:lstStyle>
            <a:lvl1pPr marL="0" indent="0">
              <a:buNone/>
              <a:defRPr sz="2400" b="1">
                <a:solidFill>
                  <a:srgbClr val="FF7F1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BEC8C9-E098-828A-CC73-A44C00473BC2}"/>
              </a:ext>
            </a:extLst>
          </p:cNvPr>
          <p:cNvSpPr>
            <a:spLocks noGrp="1"/>
          </p:cNvSpPr>
          <p:nvPr>
            <p:ph sz="quarter" idx="4"/>
          </p:nvPr>
        </p:nvSpPr>
        <p:spPr>
          <a:xfrm>
            <a:off x="6172200" y="2505075"/>
            <a:ext cx="5183188" cy="3258416"/>
          </a:xfr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87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3708-3E32-8C1B-CC33-1485EACCC4C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599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41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ADBC-4588-E59F-AA47-609DB2B25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C08DB0-3C31-DFAD-B90C-AF03EE7B6149}"/>
              </a:ext>
            </a:extLst>
          </p:cNvPr>
          <p:cNvSpPr>
            <a:spLocks noGrp="1"/>
          </p:cNvSpPr>
          <p:nvPr>
            <p:ph idx="1"/>
          </p:nvPr>
        </p:nvSpPr>
        <p:spPr>
          <a:xfrm>
            <a:off x="5183188" y="987425"/>
            <a:ext cx="6172200" cy="4873625"/>
          </a:xfrm>
        </p:spPr>
        <p:txBody>
          <a:bodyPr/>
          <a:lstStyle>
            <a:lvl1pPr>
              <a:defRPr sz="3200">
                <a:solidFill>
                  <a:srgbClr val="000000"/>
                </a:solidFill>
              </a:defRPr>
            </a:lvl1pPr>
            <a:lvl2pPr>
              <a:defRPr sz="2800">
                <a:solidFill>
                  <a:srgbClr val="000000"/>
                </a:solidFill>
              </a:defRPr>
            </a:lvl2pPr>
            <a:lvl3pPr>
              <a:defRPr sz="2400">
                <a:solidFill>
                  <a:srgbClr val="000000"/>
                </a:solidFill>
              </a:defRPr>
            </a:lvl3pPr>
            <a:lvl4pPr>
              <a:defRPr sz="2000">
                <a:solidFill>
                  <a:srgbClr val="000000"/>
                </a:solidFill>
              </a:defRPr>
            </a:lvl4pPr>
            <a:lvl5pPr>
              <a:defRPr sz="2000">
                <a:solidFill>
                  <a:srgbClr val="000000"/>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E87675-B04D-AD2A-BE73-48ECEFD607B0}"/>
              </a:ext>
            </a:extLst>
          </p:cNvPr>
          <p:cNvSpPr>
            <a:spLocks noGrp="1"/>
          </p:cNvSpPr>
          <p:nvPr>
            <p:ph type="body" sz="half" idx="2"/>
          </p:nvPr>
        </p:nvSpPr>
        <p:spPr>
          <a:xfrm>
            <a:off x="839788" y="2057400"/>
            <a:ext cx="3932237" cy="3811588"/>
          </a:xfrm>
        </p:spPr>
        <p:txBody>
          <a:bodyPr/>
          <a:lstStyle>
            <a:lvl1pPr marL="0" indent="0">
              <a:buNone/>
              <a:defRPr sz="1600">
                <a:solidFill>
                  <a:srgbClr val="00000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8719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4145-CE11-4B12-E75F-8EF2E3FC9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700B40-A36F-B575-55A0-325E550FF964}"/>
              </a:ext>
            </a:extLst>
          </p:cNvPr>
          <p:cNvSpPr>
            <a:spLocks noGrp="1"/>
          </p:cNvSpPr>
          <p:nvPr>
            <p:ph type="pic" idx="1"/>
          </p:nvPr>
        </p:nvSpPr>
        <p:spPr>
          <a:xfrm>
            <a:off x="5183188" y="987425"/>
            <a:ext cx="6172200" cy="4873625"/>
          </a:xfrm>
        </p:spPr>
        <p:txBody>
          <a:bodyPr/>
          <a:lstStyle>
            <a:lvl1pPr marL="0" indent="0">
              <a:buNone/>
              <a:defRPr sz="3200">
                <a:solidFill>
                  <a:srgbClr val="00000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CCE8EE8-FCBE-293A-3FF6-15565A3B0CAD}"/>
              </a:ext>
            </a:extLst>
          </p:cNvPr>
          <p:cNvSpPr>
            <a:spLocks noGrp="1"/>
          </p:cNvSpPr>
          <p:nvPr>
            <p:ph type="body" sz="half" idx="2"/>
          </p:nvPr>
        </p:nvSpPr>
        <p:spPr>
          <a:xfrm>
            <a:off x="839788" y="2057400"/>
            <a:ext cx="3932237" cy="3811588"/>
          </a:xfrm>
        </p:spPr>
        <p:txBody>
          <a:bodyPr/>
          <a:lstStyle>
            <a:lvl1pPr marL="0" indent="0">
              <a:buNone/>
              <a:defRPr sz="1600">
                <a:solidFill>
                  <a:srgbClr val="00000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45858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E6BF8-36A2-7737-195F-ED9C32BC90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809097-FC57-4236-2E1F-988C846282BB}"/>
              </a:ext>
            </a:extLst>
          </p:cNvPr>
          <p:cNvSpPr>
            <a:spLocks noGrp="1"/>
          </p:cNvSpPr>
          <p:nvPr>
            <p:ph type="body" idx="1"/>
          </p:nvPr>
        </p:nvSpPr>
        <p:spPr>
          <a:xfrm>
            <a:off x="838200" y="1825625"/>
            <a:ext cx="10515600" cy="35499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542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postman.com/downloads/" TargetMode="External"/><Relationship Id="rId2" Type="http://schemas.openxmlformats.org/officeDocument/2006/relationships/hyperlink" Target="https://www.jetbrains.com/pycharm/download/#section=windows" TargetMode="External"/><Relationship Id="rId1" Type="http://schemas.openxmlformats.org/officeDocument/2006/relationships/slideLayout" Target="../slideLayouts/slideLayout7.xml"/><Relationship Id="rId4" Type="http://schemas.openxmlformats.org/officeDocument/2006/relationships/hyperlink" Target="https://aws.amazon.com/fre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0ECE20-11AB-1941-DC18-480CD89F7FE1}"/>
              </a:ext>
            </a:extLst>
          </p:cNvPr>
          <p:cNvSpPr txBox="1"/>
          <p:nvPr/>
        </p:nvSpPr>
        <p:spPr>
          <a:xfrm>
            <a:off x="789863" y="369712"/>
            <a:ext cx="10940387" cy="2585323"/>
          </a:xfrm>
          <a:prstGeom prst="rect">
            <a:avLst/>
          </a:prstGeom>
          <a:noFill/>
        </p:spPr>
        <p:txBody>
          <a:bodyPr wrap="square">
            <a:spAutoFit/>
          </a:bodyPr>
          <a:lstStyle/>
          <a:p>
            <a:pPr algn="l"/>
            <a:r>
              <a:rPr lang="en-US" b="1" i="0" dirty="0">
                <a:effectLst/>
                <a:latin typeface="+mj-lt"/>
              </a:rPr>
              <a:t>Advantages of Decision Tree:</a:t>
            </a:r>
          </a:p>
          <a:p>
            <a:pPr algn="l"/>
            <a:r>
              <a:rPr lang="en-US" b="0" i="0" dirty="0">
                <a:solidFill>
                  <a:srgbClr val="000000"/>
                </a:solidFill>
                <a:effectLst/>
                <a:latin typeface="Helvetica Neue"/>
              </a:rPr>
              <a:t>• It can be used for both Regression and Classification problems.</a:t>
            </a:r>
          </a:p>
          <a:p>
            <a:pPr algn="l"/>
            <a:r>
              <a:rPr lang="en-US" b="0" i="0" dirty="0">
                <a:solidFill>
                  <a:srgbClr val="000000"/>
                </a:solidFill>
                <a:effectLst/>
                <a:latin typeface="Helvetica Neue"/>
              </a:rPr>
              <a:t>• Decision Trees are very easy to grasp as the rules of splitting is clearly mentioned.</a:t>
            </a:r>
          </a:p>
          <a:p>
            <a:pPr algn="l"/>
            <a:r>
              <a:rPr lang="en-US" b="0" i="0" dirty="0">
                <a:solidFill>
                  <a:srgbClr val="000000"/>
                </a:solidFill>
                <a:effectLst/>
                <a:latin typeface="Helvetica Neue"/>
              </a:rPr>
              <a:t>• Complex decision tree models are very simple when visualized. It can be understood just by visualizing.</a:t>
            </a:r>
          </a:p>
          <a:p>
            <a:pPr algn="l"/>
            <a:r>
              <a:rPr lang="en-US" b="0" i="0" dirty="0">
                <a:solidFill>
                  <a:srgbClr val="000000"/>
                </a:solidFill>
                <a:effectLst/>
                <a:latin typeface="Helvetica Neue"/>
              </a:rPr>
              <a:t>• Scaling and normalization are not needed.</a:t>
            </a:r>
          </a:p>
          <a:p>
            <a:pPr algn="l"/>
            <a:endParaRPr lang="en-US" b="0" i="0" dirty="0">
              <a:solidFill>
                <a:srgbClr val="000000"/>
              </a:solidFill>
              <a:effectLst/>
              <a:latin typeface="Helvetica Neue"/>
            </a:endParaRPr>
          </a:p>
          <a:p>
            <a:pPr algn="l"/>
            <a:r>
              <a:rPr lang="en-US" b="1" i="0" dirty="0">
                <a:effectLst/>
                <a:latin typeface="+mj-lt"/>
              </a:rPr>
              <a:t>Disadvantages of Decision Tree:</a:t>
            </a:r>
          </a:p>
          <a:p>
            <a:pPr algn="l"/>
            <a:r>
              <a:rPr lang="en-US" b="0" i="0" dirty="0">
                <a:solidFill>
                  <a:srgbClr val="000000"/>
                </a:solidFill>
                <a:effectLst/>
                <a:latin typeface="Helvetica Neue"/>
              </a:rPr>
              <a:t>• Probability of overfitting is very high for Decision Trees.</a:t>
            </a:r>
          </a:p>
          <a:p>
            <a:pPr algn="l"/>
            <a:r>
              <a:rPr lang="en-US" b="0" i="0" dirty="0">
                <a:solidFill>
                  <a:srgbClr val="000000"/>
                </a:solidFill>
                <a:effectLst/>
                <a:latin typeface="Helvetica Neue"/>
              </a:rPr>
              <a:t>• It takes more time to train a decision tree model than other classification algorithms.</a:t>
            </a:r>
          </a:p>
        </p:txBody>
      </p:sp>
    </p:spTree>
    <p:extLst>
      <p:ext uri="{BB962C8B-B14F-4D97-AF65-F5344CB8AC3E}">
        <p14:creationId xmlns:p14="http://schemas.microsoft.com/office/powerpoint/2010/main" val="387823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F255D2-2079-7DDE-0763-4BB8E2039FDD}"/>
              </a:ext>
            </a:extLst>
          </p:cNvPr>
          <p:cNvSpPr txBox="1"/>
          <p:nvPr/>
        </p:nvSpPr>
        <p:spPr>
          <a:xfrm>
            <a:off x="441847" y="224389"/>
            <a:ext cx="11165574" cy="2693045"/>
          </a:xfrm>
          <a:prstGeom prst="rect">
            <a:avLst/>
          </a:prstGeom>
          <a:noFill/>
        </p:spPr>
        <p:txBody>
          <a:bodyPr wrap="square">
            <a:spAutoFit/>
          </a:bodyPr>
          <a:lstStyle/>
          <a:p>
            <a:pPr algn="l"/>
            <a:r>
              <a:rPr lang="en-US" sz="2500" b="1" i="0" dirty="0">
                <a:effectLst/>
                <a:latin typeface="Helvetica Neue"/>
              </a:rPr>
              <a:t>Advantages and Disadvantages of Random Forest:</a:t>
            </a:r>
            <a:endParaRPr lang="en-US" sz="2500" b="1" dirty="0">
              <a:latin typeface="Helvetica Neue"/>
            </a:endParaRPr>
          </a:p>
          <a:p>
            <a:pPr algn="l"/>
            <a:endParaRPr lang="en-US" b="1" i="0" dirty="0">
              <a:solidFill>
                <a:srgbClr val="000000"/>
              </a:solidFill>
              <a:effectLst/>
              <a:latin typeface="Helvetica Neue"/>
            </a:endParaRPr>
          </a:p>
          <a:p>
            <a:pPr algn="l"/>
            <a:r>
              <a:rPr lang="en-US" b="0" i="0" dirty="0">
                <a:solidFill>
                  <a:srgbClr val="000000"/>
                </a:solidFill>
                <a:effectLst/>
                <a:latin typeface="Helvetica Neue"/>
              </a:rPr>
              <a:t>1) It can be used for both regression and classification problems.</a:t>
            </a:r>
          </a:p>
          <a:p>
            <a:pPr algn="l"/>
            <a:r>
              <a:rPr lang="en-US" b="0" i="0" dirty="0">
                <a:solidFill>
                  <a:srgbClr val="000000"/>
                </a:solidFill>
                <a:effectLst/>
                <a:latin typeface="Helvetica Neue"/>
              </a:rPr>
              <a:t>2) Since base model is a tree, handling of missing values is easy.</a:t>
            </a:r>
          </a:p>
          <a:p>
            <a:pPr algn="l"/>
            <a:r>
              <a:rPr lang="en-US" b="0" i="0" dirty="0">
                <a:solidFill>
                  <a:srgbClr val="000000"/>
                </a:solidFill>
                <a:effectLst/>
                <a:latin typeface="Helvetica Neue"/>
              </a:rPr>
              <a:t>3) It gives very accurate result with very low variance.</a:t>
            </a:r>
          </a:p>
          <a:p>
            <a:pPr algn="l"/>
            <a:r>
              <a:rPr lang="en-US" b="0" i="0" dirty="0">
                <a:solidFill>
                  <a:srgbClr val="000000"/>
                </a:solidFill>
                <a:effectLst/>
                <a:latin typeface="Helvetica Neue"/>
              </a:rPr>
              <a:t>4) Results of a random forest are very hard to interpret in comparison with decision trees.</a:t>
            </a:r>
          </a:p>
          <a:p>
            <a:pPr algn="l"/>
            <a:r>
              <a:rPr lang="en-US" b="0" i="0" dirty="0">
                <a:solidFill>
                  <a:srgbClr val="000000"/>
                </a:solidFill>
                <a:effectLst/>
                <a:latin typeface="Helvetica Neue"/>
              </a:rPr>
              <a:t>5) High computational time than other respective models.</a:t>
            </a:r>
          </a:p>
          <a:p>
            <a:pPr algn="l"/>
            <a:r>
              <a:rPr lang="en-US" b="0" i="0" dirty="0">
                <a:solidFill>
                  <a:srgbClr val="000000"/>
                </a:solidFill>
                <a:effectLst/>
                <a:latin typeface="Helvetica Neue"/>
              </a:rPr>
              <a:t>Random Forest should be used where accuracy is up utmost priority and interpretability is not very important. Also, computational time is less expensive than the desired outcome</a:t>
            </a:r>
          </a:p>
        </p:txBody>
      </p:sp>
    </p:spTree>
    <p:extLst>
      <p:ext uri="{BB962C8B-B14F-4D97-AF65-F5344CB8AC3E}">
        <p14:creationId xmlns:p14="http://schemas.microsoft.com/office/powerpoint/2010/main" val="598288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01DD9F-49B2-5E70-2697-E9C0AA854E8C}"/>
              </a:ext>
            </a:extLst>
          </p:cNvPr>
          <p:cNvSpPr txBox="1"/>
          <p:nvPr/>
        </p:nvSpPr>
        <p:spPr>
          <a:xfrm>
            <a:off x="2477068" y="2245056"/>
            <a:ext cx="7915702" cy="584775"/>
          </a:xfrm>
          <a:prstGeom prst="rect">
            <a:avLst/>
          </a:prstGeom>
          <a:noFill/>
        </p:spPr>
        <p:txBody>
          <a:bodyPr wrap="square" rtlCol="0">
            <a:spAutoFit/>
          </a:bodyPr>
          <a:lstStyle/>
          <a:p>
            <a:r>
              <a:rPr lang="en-IN" sz="3200" dirty="0"/>
              <a:t>END TO END Deployment project</a:t>
            </a:r>
          </a:p>
        </p:txBody>
      </p:sp>
    </p:spTree>
    <p:extLst>
      <p:ext uri="{BB962C8B-B14F-4D97-AF65-F5344CB8AC3E}">
        <p14:creationId xmlns:p14="http://schemas.microsoft.com/office/powerpoint/2010/main" val="195192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F255D2-2079-7DDE-0763-4BB8E2039FDD}"/>
              </a:ext>
            </a:extLst>
          </p:cNvPr>
          <p:cNvSpPr txBox="1"/>
          <p:nvPr/>
        </p:nvSpPr>
        <p:spPr>
          <a:xfrm>
            <a:off x="441847" y="224389"/>
            <a:ext cx="11165574" cy="754053"/>
          </a:xfrm>
          <a:prstGeom prst="rect">
            <a:avLst/>
          </a:prstGeom>
          <a:noFill/>
        </p:spPr>
        <p:txBody>
          <a:bodyPr wrap="square">
            <a:spAutoFit/>
          </a:bodyPr>
          <a:lstStyle/>
          <a:p>
            <a:pPr algn="l"/>
            <a:r>
              <a:rPr lang="en-US" sz="2500" b="1" i="0" dirty="0">
                <a:effectLst/>
                <a:latin typeface="Helvetica Neue"/>
              </a:rPr>
              <a:t>Getting ready for Deployment</a:t>
            </a:r>
          </a:p>
          <a:p>
            <a:pPr algn="l"/>
            <a:endParaRPr lang="en-US" b="1" i="0" dirty="0">
              <a:solidFill>
                <a:srgbClr val="000000"/>
              </a:solidFill>
              <a:effectLst/>
              <a:latin typeface="Helvetica Neue"/>
            </a:endParaRPr>
          </a:p>
        </p:txBody>
      </p:sp>
      <p:sp>
        <p:nvSpPr>
          <p:cNvPr id="4" name="TextBox 3">
            <a:extLst>
              <a:ext uri="{FF2B5EF4-FFF2-40B4-BE49-F238E27FC236}">
                <a16:creationId xmlns:a16="http://schemas.microsoft.com/office/drawing/2014/main" id="{7D7C4672-F406-0A6D-EA17-684F3E1EA522}"/>
              </a:ext>
            </a:extLst>
          </p:cNvPr>
          <p:cNvSpPr txBox="1"/>
          <p:nvPr/>
        </p:nvSpPr>
        <p:spPr>
          <a:xfrm>
            <a:off x="496436" y="1167852"/>
            <a:ext cx="9329951" cy="397031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10000"/>
                  </a:schemeClr>
                </a:solidFill>
              </a:rPr>
              <a:t>PyCharm : </a:t>
            </a:r>
            <a:r>
              <a:rPr lang="en-IN" dirty="0">
                <a:solidFill>
                  <a:schemeClr val="bg2">
                    <a:lumMod val="10000"/>
                  </a:schemeClr>
                </a:solidFill>
                <a:hlinkClick r:id="rId2"/>
              </a:rPr>
              <a:t>https://www.jetbrains.com/pycharm/download/#section=windows</a:t>
            </a:r>
            <a:endParaRPr lang="en-IN" dirty="0">
              <a:solidFill>
                <a:schemeClr val="bg2">
                  <a:lumMod val="10000"/>
                </a:schemeClr>
              </a:solidFill>
            </a:endParaRPr>
          </a:p>
          <a:p>
            <a:pPr marL="285750" indent="-285750">
              <a:buFont typeface="Arial" panose="020B0604020202020204" pitchFamily="34" charset="0"/>
              <a:buChar char="•"/>
            </a:pPr>
            <a:r>
              <a:rPr lang="en-IN" dirty="0">
                <a:solidFill>
                  <a:schemeClr val="bg2">
                    <a:lumMod val="10000"/>
                  </a:schemeClr>
                </a:solidFill>
              </a:rPr>
              <a:t>Postman : </a:t>
            </a:r>
            <a:r>
              <a:rPr lang="en-IN" dirty="0">
                <a:solidFill>
                  <a:schemeClr val="bg2">
                    <a:lumMod val="10000"/>
                  </a:schemeClr>
                </a:solidFill>
                <a:hlinkClick r:id="rId3"/>
              </a:rPr>
              <a:t>https://www.postman.com/downloads/</a:t>
            </a:r>
            <a:endParaRPr lang="en-IN" dirty="0">
              <a:solidFill>
                <a:schemeClr val="bg2">
                  <a:lumMod val="10000"/>
                </a:schemeClr>
              </a:solidFill>
            </a:endParaRPr>
          </a:p>
          <a:p>
            <a:pPr marL="285750" indent="-285750">
              <a:buFont typeface="Arial" panose="020B0604020202020204" pitchFamily="34" charset="0"/>
              <a:buChar char="•"/>
            </a:pPr>
            <a:r>
              <a:rPr lang="en-IN" dirty="0">
                <a:solidFill>
                  <a:schemeClr val="bg2">
                    <a:lumMod val="10000"/>
                  </a:schemeClr>
                </a:solidFill>
              </a:rPr>
              <a:t>Create free AWS Account : </a:t>
            </a:r>
            <a:r>
              <a:rPr lang="en-IN" dirty="0">
                <a:solidFill>
                  <a:schemeClr val="bg2">
                    <a:lumMod val="10000"/>
                  </a:schemeClr>
                </a:solidFill>
                <a:hlinkClick r:id="rId4"/>
              </a:rPr>
              <a:t>https://aws.amazon.com/free/</a:t>
            </a:r>
            <a:endParaRPr lang="en-IN" dirty="0">
              <a:solidFill>
                <a:schemeClr val="bg2">
                  <a:lumMod val="10000"/>
                </a:schemeClr>
              </a:solidFill>
            </a:endParaRPr>
          </a:p>
          <a:p>
            <a:endParaRPr lang="en-IN" dirty="0">
              <a:solidFill>
                <a:schemeClr val="bg2">
                  <a:lumMod val="10000"/>
                </a:schemeClr>
              </a:solidFill>
            </a:endParaRPr>
          </a:p>
          <a:p>
            <a:r>
              <a:rPr lang="en-IN" b="1" dirty="0">
                <a:solidFill>
                  <a:schemeClr val="bg2">
                    <a:lumMod val="10000"/>
                  </a:schemeClr>
                </a:solidFill>
              </a:rPr>
              <a:t>Open Anaconda Prompt in administrative mode</a:t>
            </a:r>
          </a:p>
          <a:p>
            <a:pPr marL="285750" indent="-285750">
              <a:buFont typeface="Arial" panose="020B0604020202020204" pitchFamily="34" charset="0"/>
              <a:buChar char="•"/>
            </a:pPr>
            <a:r>
              <a:rPr lang="en-IN" dirty="0">
                <a:solidFill>
                  <a:schemeClr val="bg2">
                    <a:lumMod val="10000"/>
                  </a:schemeClr>
                </a:solidFill>
              </a:rPr>
              <a:t>Create new environment : </a:t>
            </a:r>
            <a:r>
              <a:rPr lang="en-US" dirty="0">
                <a:solidFill>
                  <a:schemeClr val="bg2">
                    <a:lumMod val="10000"/>
                  </a:schemeClr>
                </a:solidFill>
              </a:rPr>
              <a:t> </a:t>
            </a:r>
            <a:r>
              <a:rPr lang="en-US" dirty="0" err="1">
                <a:solidFill>
                  <a:schemeClr val="bg2">
                    <a:lumMod val="10000"/>
                  </a:schemeClr>
                </a:solidFill>
              </a:rPr>
              <a:t>conda</a:t>
            </a:r>
            <a:r>
              <a:rPr lang="en-US" dirty="0">
                <a:solidFill>
                  <a:schemeClr val="bg2">
                    <a:lumMod val="10000"/>
                  </a:schemeClr>
                </a:solidFill>
              </a:rPr>
              <a:t> create -n deployment python=3.6.9</a:t>
            </a:r>
          </a:p>
          <a:p>
            <a:pPr marL="285750" indent="-285750">
              <a:buFont typeface="Arial" panose="020B0604020202020204" pitchFamily="34" charset="0"/>
              <a:buChar char="•"/>
            </a:pPr>
            <a:r>
              <a:rPr lang="en-IN" dirty="0">
                <a:solidFill>
                  <a:schemeClr val="bg2">
                    <a:lumMod val="10000"/>
                  </a:schemeClr>
                </a:solidFill>
              </a:rPr>
              <a:t>Activate environment : activate </a:t>
            </a:r>
            <a:r>
              <a:rPr lang="en-US" dirty="0">
                <a:solidFill>
                  <a:schemeClr val="bg2">
                    <a:lumMod val="10000"/>
                  </a:schemeClr>
                </a:solidFill>
              </a:rPr>
              <a:t>deployment</a:t>
            </a:r>
          </a:p>
          <a:p>
            <a:pPr marL="285750" indent="-285750">
              <a:buFont typeface="Arial" panose="020B0604020202020204" pitchFamily="34" charset="0"/>
              <a:buChar char="•"/>
            </a:pPr>
            <a:r>
              <a:rPr lang="en-US" dirty="0">
                <a:solidFill>
                  <a:schemeClr val="bg2">
                    <a:lumMod val="10000"/>
                  </a:schemeClr>
                </a:solidFill>
              </a:rPr>
              <a:t>Install basic library</a:t>
            </a:r>
          </a:p>
          <a:p>
            <a:pPr marL="285750" indent="-285750">
              <a:buFont typeface="Arial" panose="020B0604020202020204" pitchFamily="34" charset="0"/>
              <a:buChar char="•"/>
            </a:pPr>
            <a:r>
              <a:rPr lang="en-US" dirty="0">
                <a:solidFill>
                  <a:schemeClr val="bg2">
                    <a:lumMod val="10000"/>
                  </a:schemeClr>
                </a:solidFill>
              </a:rPr>
              <a:t>Install flask : pip install flask</a:t>
            </a:r>
            <a:endParaRPr lang="en-IN" dirty="0">
              <a:solidFill>
                <a:schemeClr val="bg2">
                  <a:lumMod val="10000"/>
                </a:schemeClr>
              </a:solidFill>
            </a:endParaRPr>
          </a:p>
          <a:p>
            <a:pPr marL="285750" indent="-285750">
              <a:buFont typeface="Arial" panose="020B0604020202020204" pitchFamily="34" charset="0"/>
              <a:buChar char="•"/>
            </a:pPr>
            <a:r>
              <a:rPr lang="en-IN" dirty="0">
                <a:solidFill>
                  <a:schemeClr val="bg2">
                    <a:lumMod val="10000"/>
                  </a:schemeClr>
                </a:solidFill>
              </a:rPr>
              <a:t>Pickle : pip install pickle-</a:t>
            </a:r>
            <a:r>
              <a:rPr lang="en-IN" dirty="0" err="1">
                <a:solidFill>
                  <a:schemeClr val="bg2">
                    <a:lumMod val="10000"/>
                  </a:schemeClr>
                </a:solidFill>
              </a:rPr>
              <a:t>mixin</a:t>
            </a:r>
            <a:endParaRPr lang="en-IN" dirty="0">
              <a:solidFill>
                <a:schemeClr val="bg2">
                  <a:lumMod val="10000"/>
                </a:schemeClr>
              </a:solidFill>
            </a:endParaRPr>
          </a:p>
          <a:p>
            <a:pPr marL="285750" indent="-285750">
              <a:buFont typeface="Arial" panose="020B0604020202020204" pitchFamily="34" charset="0"/>
              <a:buChar char="•"/>
            </a:pPr>
            <a:r>
              <a:rPr lang="en-IN" dirty="0" err="1">
                <a:solidFill>
                  <a:schemeClr val="bg2">
                    <a:lumMod val="10000"/>
                  </a:schemeClr>
                </a:solidFill>
              </a:rPr>
              <a:t>Sklearn</a:t>
            </a:r>
            <a:r>
              <a:rPr lang="en-IN" dirty="0">
                <a:solidFill>
                  <a:schemeClr val="bg2">
                    <a:lumMod val="10000"/>
                  </a:schemeClr>
                </a:solidFill>
              </a:rPr>
              <a:t> : pip install -U scikit-learn</a:t>
            </a:r>
          </a:p>
          <a:p>
            <a:pPr marL="285750" indent="-285750">
              <a:buFont typeface="Arial" panose="020B0604020202020204" pitchFamily="34" charset="0"/>
              <a:buChar char="•"/>
            </a:pPr>
            <a:r>
              <a:rPr lang="en-IN" dirty="0">
                <a:solidFill>
                  <a:schemeClr val="bg2">
                    <a:lumMod val="10000"/>
                  </a:schemeClr>
                </a:solidFill>
              </a:rPr>
              <a:t>Pandas : pip install pandas</a:t>
            </a:r>
          </a:p>
          <a:p>
            <a:pPr marL="285750" indent="-285750">
              <a:buFont typeface="Arial" panose="020B0604020202020204" pitchFamily="34" charset="0"/>
              <a:buChar char="•"/>
            </a:pPr>
            <a:endParaRPr lang="en-IN" dirty="0">
              <a:solidFill>
                <a:schemeClr val="bg2">
                  <a:lumMod val="10000"/>
                </a:schemeClr>
              </a:solidFill>
            </a:endParaRPr>
          </a:p>
          <a:p>
            <a:pPr marL="285750" indent="-285750">
              <a:buFont typeface="Arial" panose="020B0604020202020204" pitchFamily="34" charset="0"/>
              <a:buChar char="•"/>
            </a:pPr>
            <a:endParaRPr lang="en-IN" dirty="0">
              <a:solidFill>
                <a:schemeClr val="bg2">
                  <a:lumMod val="10000"/>
                </a:schemeClr>
              </a:solidFill>
            </a:endParaRPr>
          </a:p>
        </p:txBody>
      </p:sp>
    </p:spTree>
    <p:extLst>
      <p:ext uri="{BB962C8B-B14F-4D97-AF65-F5344CB8AC3E}">
        <p14:creationId xmlns:p14="http://schemas.microsoft.com/office/powerpoint/2010/main" val="3494756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F255D2-2079-7DDE-0763-4BB8E2039FDD}"/>
              </a:ext>
            </a:extLst>
          </p:cNvPr>
          <p:cNvSpPr txBox="1"/>
          <p:nvPr/>
        </p:nvSpPr>
        <p:spPr>
          <a:xfrm>
            <a:off x="441847" y="224389"/>
            <a:ext cx="11165574" cy="754053"/>
          </a:xfrm>
          <a:prstGeom prst="rect">
            <a:avLst/>
          </a:prstGeom>
          <a:noFill/>
        </p:spPr>
        <p:txBody>
          <a:bodyPr wrap="square">
            <a:spAutoFit/>
          </a:bodyPr>
          <a:lstStyle/>
          <a:p>
            <a:pPr algn="l"/>
            <a:r>
              <a:rPr lang="en-US" sz="2500" b="1" dirty="0">
                <a:latin typeface="Helvetica Neue"/>
              </a:rPr>
              <a:t>Application Programming Interface (API)</a:t>
            </a:r>
            <a:endParaRPr lang="en-US" sz="2500" b="1" i="0" dirty="0">
              <a:effectLst/>
              <a:latin typeface="Helvetica Neue"/>
            </a:endParaRPr>
          </a:p>
          <a:p>
            <a:pPr algn="l"/>
            <a:endParaRPr lang="en-US" b="1" i="0" dirty="0">
              <a:solidFill>
                <a:srgbClr val="000000"/>
              </a:solidFill>
              <a:effectLst/>
              <a:latin typeface="Helvetica Neue"/>
            </a:endParaRPr>
          </a:p>
        </p:txBody>
      </p:sp>
      <p:sp>
        <p:nvSpPr>
          <p:cNvPr id="4" name="TextBox 3">
            <a:extLst>
              <a:ext uri="{FF2B5EF4-FFF2-40B4-BE49-F238E27FC236}">
                <a16:creationId xmlns:a16="http://schemas.microsoft.com/office/drawing/2014/main" id="{7D7C4672-F406-0A6D-EA17-684F3E1EA522}"/>
              </a:ext>
            </a:extLst>
          </p:cNvPr>
          <p:cNvSpPr txBox="1"/>
          <p:nvPr/>
        </p:nvSpPr>
        <p:spPr>
          <a:xfrm>
            <a:off x="496436" y="1167852"/>
            <a:ext cx="11274758" cy="1477328"/>
          </a:xfrm>
          <a:prstGeom prst="rect">
            <a:avLst/>
          </a:prstGeom>
          <a:noFill/>
        </p:spPr>
        <p:txBody>
          <a:bodyPr wrap="square">
            <a:spAutoFit/>
          </a:bodyPr>
          <a:lstStyle/>
          <a:p>
            <a:r>
              <a:rPr lang="en-US" dirty="0">
                <a:solidFill>
                  <a:schemeClr val="bg2">
                    <a:lumMod val="10000"/>
                  </a:schemeClr>
                </a:solidFill>
              </a:rPr>
              <a:t>An application programming interface is a computing interface that defines interactions between multiple software applications or mixed hardware-software intermediaries. It defines the kinds of calls or requests that can be made, how to make them, the data formats that should be used, the conventions to follow, </a:t>
            </a:r>
            <a:r>
              <a:rPr lang="en-US" dirty="0" err="1">
                <a:solidFill>
                  <a:schemeClr val="bg2">
                    <a:lumMod val="10000"/>
                  </a:schemeClr>
                </a:solidFill>
              </a:rPr>
              <a:t>etc</a:t>
            </a:r>
            <a:endParaRPr lang="en-IN" dirty="0">
              <a:solidFill>
                <a:schemeClr val="bg2">
                  <a:lumMod val="10000"/>
                </a:schemeClr>
              </a:solidFill>
            </a:endParaRPr>
          </a:p>
          <a:p>
            <a:endParaRPr lang="en-IN" dirty="0">
              <a:solidFill>
                <a:schemeClr val="bg2">
                  <a:lumMod val="10000"/>
                </a:schemeClr>
              </a:solidFill>
            </a:endParaRPr>
          </a:p>
        </p:txBody>
      </p:sp>
      <p:pic>
        <p:nvPicPr>
          <p:cNvPr id="2" name="Picture 1">
            <a:extLst>
              <a:ext uri="{FF2B5EF4-FFF2-40B4-BE49-F238E27FC236}">
                <a16:creationId xmlns:a16="http://schemas.microsoft.com/office/drawing/2014/main" id="{417FBA8B-2237-B190-C7FD-A6A52078EB8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382" y="3530626"/>
            <a:ext cx="9599110" cy="1157380"/>
          </a:xfrm>
          <a:prstGeom prst="rect">
            <a:avLst/>
          </a:prstGeom>
          <a:noFill/>
          <a:ln>
            <a:noFill/>
          </a:ln>
        </p:spPr>
      </p:pic>
    </p:spTree>
    <p:extLst>
      <p:ext uri="{BB962C8B-B14F-4D97-AF65-F5344CB8AC3E}">
        <p14:creationId xmlns:p14="http://schemas.microsoft.com/office/powerpoint/2010/main" val="3892734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F255D2-2079-7DDE-0763-4BB8E2039FDD}"/>
              </a:ext>
            </a:extLst>
          </p:cNvPr>
          <p:cNvSpPr txBox="1"/>
          <p:nvPr/>
        </p:nvSpPr>
        <p:spPr>
          <a:xfrm>
            <a:off x="441847" y="224389"/>
            <a:ext cx="11165574" cy="477054"/>
          </a:xfrm>
          <a:prstGeom prst="rect">
            <a:avLst/>
          </a:prstGeom>
          <a:noFill/>
        </p:spPr>
        <p:txBody>
          <a:bodyPr wrap="square">
            <a:spAutoFit/>
          </a:bodyPr>
          <a:lstStyle/>
          <a:p>
            <a:pPr algn="l"/>
            <a:r>
              <a:rPr lang="en-US" sz="2500" b="1" dirty="0">
                <a:latin typeface="Helvetica Neue"/>
              </a:rPr>
              <a:t>Flask</a:t>
            </a:r>
            <a:endParaRPr lang="en-US" b="1" i="0" dirty="0">
              <a:solidFill>
                <a:srgbClr val="000000"/>
              </a:solidFill>
              <a:effectLst/>
              <a:latin typeface="Helvetica Neue"/>
            </a:endParaRPr>
          </a:p>
        </p:txBody>
      </p:sp>
      <p:sp>
        <p:nvSpPr>
          <p:cNvPr id="4" name="TextBox 3">
            <a:extLst>
              <a:ext uri="{FF2B5EF4-FFF2-40B4-BE49-F238E27FC236}">
                <a16:creationId xmlns:a16="http://schemas.microsoft.com/office/drawing/2014/main" id="{7D7C4672-F406-0A6D-EA17-684F3E1EA522}"/>
              </a:ext>
            </a:extLst>
          </p:cNvPr>
          <p:cNvSpPr txBox="1"/>
          <p:nvPr/>
        </p:nvSpPr>
        <p:spPr>
          <a:xfrm>
            <a:off x="441847" y="867602"/>
            <a:ext cx="11274758" cy="646331"/>
          </a:xfrm>
          <a:prstGeom prst="rect">
            <a:avLst/>
          </a:prstGeom>
          <a:noFill/>
        </p:spPr>
        <p:txBody>
          <a:bodyPr wrap="square">
            <a:spAutoFit/>
          </a:bodyPr>
          <a:lstStyle/>
          <a:p>
            <a:r>
              <a:rPr lang="en-US" dirty="0">
                <a:solidFill>
                  <a:schemeClr val="bg2">
                    <a:lumMod val="10000"/>
                  </a:schemeClr>
                </a:solidFill>
              </a:rPr>
              <a:t>Flask is an API of Python that allows us to build up web-applications. It was developed by Armin </a:t>
            </a:r>
            <a:r>
              <a:rPr lang="en-US" dirty="0" err="1">
                <a:solidFill>
                  <a:schemeClr val="bg2">
                    <a:lumMod val="10000"/>
                  </a:schemeClr>
                </a:solidFill>
              </a:rPr>
              <a:t>Ronacher</a:t>
            </a:r>
            <a:r>
              <a:rPr lang="en-US" dirty="0">
                <a:solidFill>
                  <a:schemeClr val="bg2">
                    <a:lumMod val="10000"/>
                  </a:schemeClr>
                </a:solidFill>
              </a:rPr>
              <a:t>.</a:t>
            </a:r>
            <a:endParaRPr lang="en-IN" dirty="0">
              <a:solidFill>
                <a:schemeClr val="bg2">
                  <a:lumMod val="10000"/>
                </a:schemeClr>
              </a:solidFill>
            </a:endParaRPr>
          </a:p>
        </p:txBody>
      </p:sp>
      <p:sp>
        <p:nvSpPr>
          <p:cNvPr id="6" name="TextBox 5">
            <a:extLst>
              <a:ext uri="{FF2B5EF4-FFF2-40B4-BE49-F238E27FC236}">
                <a16:creationId xmlns:a16="http://schemas.microsoft.com/office/drawing/2014/main" id="{B0C2FAFD-4F88-54FF-869D-758BC3F54E6C}"/>
              </a:ext>
            </a:extLst>
          </p:cNvPr>
          <p:cNvSpPr txBox="1"/>
          <p:nvPr/>
        </p:nvSpPr>
        <p:spPr>
          <a:xfrm>
            <a:off x="203009" y="1806170"/>
            <a:ext cx="11404412" cy="670120"/>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Flask like any other web application development framework, utilizes the HTTP methods. Let’s see the most used methods:</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680AE0C-0AFA-2993-FB10-04BAFFB1CB1D}"/>
              </a:ext>
            </a:extLst>
          </p:cNvPr>
          <p:cNvSpPr txBox="1"/>
          <p:nvPr/>
        </p:nvSpPr>
        <p:spPr>
          <a:xfrm>
            <a:off x="400902" y="2768527"/>
            <a:ext cx="11008625" cy="2112053"/>
          </a:xfrm>
          <a:prstGeom prst="rect">
            <a:avLst/>
          </a:prstGeom>
          <a:noFill/>
        </p:spPr>
        <p:txBody>
          <a:bodyPr wrap="square">
            <a:spAutoFit/>
          </a:bodyPr>
          <a:lstStyle/>
          <a:p>
            <a:pPr>
              <a:lnSpc>
                <a:spcPct val="107000"/>
              </a:lnSpc>
              <a:spcBef>
                <a:spcPts val="1200"/>
              </a:spcBef>
              <a:spcAft>
                <a:spcPts val="800"/>
              </a:spcAft>
            </a:pP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 GET:</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The GET method means retrieve whatever information (in the form of an entity) is identified by the Request-URI. If the Request-URI refers to a data-producing process, it is the produced data which shall be returned as the response.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b) POST:</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The POST method is used to request that the origin server accept the entity enclosed in the request as a new subordinate of the resource identified by the Request-URI in the Request-Line. POST is designed to allow a uniform method to cover the following functions: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4327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F255D2-2079-7DDE-0763-4BB8E2039FDD}"/>
              </a:ext>
            </a:extLst>
          </p:cNvPr>
          <p:cNvSpPr txBox="1"/>
          <p:nvPr/>
        </p:nvSpPr>
        <p:spPr>
          <a:xfrm>
            <a:off x="441847" y="224389"/>
            <a:ext cx="11165574" cy="477054"/>
          </a:xfrm>
          <a:prstGeom prst="rect">
            <a:avLst/>
          </a:prstGeom>
          <a:noFill/>
        </p:spPr>
        <p:txBody>
          <a:bodyPr wrap="square">
            <a:spAutoFit/>
          </a:bodyPr>
          <a:lstStyle/>
          <a:p>
            <a:pPr algn="l"/>
            <a:r>
              <a:rPr lang="en-US" sz="2500" b="1" dirty="0">
                <a:latin typeface="Helvetica Neue"/>
              </a:rPr>
              <a:t>Used car price prediction with Deployment</a:t>
            </a:r>
            <a:endParaRPr lang="en-US" b="1" i="0" dirty="0">
              <a:solidFill>
                <a:srgbClr val="000000"/>
              </a:solidFill>
              <a:effectLst/>
              <a:latin typeface="Helvetica Neue"/>
            </a:endParaRPr>
          </a:p>
        </p:txBody>
      </p:sp>
      <p:sp>
        <p:nvSpPr>
          <p:cNvPr id="6" name="TextBox 5">
            <a:extLst>
              <a:ext uri="{FF2B5EF4-FFF2-40B4-BE49-F238E27FC236}">
                <a16:creationId xmlns:a16="http://schemas.microsoft.com/office/drawing/2014/main" id="{B0C2FAFD-4F88-54FF-869D-758BC3F54E6C}"/>
              </a:ext>
            </a:extLst>
          </p:cNvPr>
          <p:cNvSpPr txBox="1"/>
          <p:nvPr/>
        </p:nvSpPr>
        <p:spPr>
          <a:xfrm>
            <a:off x="148418" y="962175"/>
            <a:ext cx="11404412" cy="1270861"/>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predict used cars market value can help both buyers and sellers.</a:t>
            </a: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Applied Various regression machine learning algorithms and also performed hyperparameter tunning </a:t>
            </a: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Deployment on  AWS Beanstalk</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5121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1B8801-19DF-3670-6821-E1170E3F178F}"/>
              </a:ext>
            </a:extLst>
          </p:cNvPr>
          <p:cNvSpPr txBox="1"/>
          <p:nvPr/>
        </p:nvSpPr>
        <p:spPr>
          <a:xfrm>
            <a:off x="359960" y="965916"/>
            <a:ext cx="11329348" cy="646331"/>
          </a:xfrm>
          <a:prstGeom prst="rect">
            <a:avLst/>
          </a:prstGeom>
          <a:noFill/>
        </p:spPr>
        <p:txBody>
          <a:bodyPr wrap="square">
            <a:spAutoFit/>
          </a:bodyPr>
          <a:lstStyle/>
          <a:p>
            <a:pPr>
              <a:spcBef>
                <a:spcPts val="2400"/>
              </a:spcBef>
            </a:pPr>
            <a:r>
              <a:rPr lang="en-US" sz="1800" dirty="0">
                <a:solidFill>
                  <a:srgbClr val="4D5156"/>
                </a:solidFill>
                <a:effectLst/>
                <a:latin typeface="Arial" panose="020B0604020202020204" pitchFamily="34" charset="0"/>
                <a:ea typeface="Times New Roman" panose="02020603050405020304" pitchFamily="18" charset="0"/>
                <a:cs typeface="Times New Roman" panose="02020603050405020304" pitchFamily="18" charset="0"/>
              </a:rPr>
              <a:t>Amazon Web Services is a subsidiary of Amazon providing on-demand cloud computing platforms and APIs to individuals, companies, and governments, on a metered pay-as-you-go basis.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03ABDA-0929-034B-B580-680ED1520321}"/>
              </a:ext>
            </a:extLst>
          </p:cNvPr>
          <p:cNvSpPr txBox="1"/>
          <p:nvPr/>
        </p:nvSpPr>
        <p:spPr>
          <a:xfrm>
            <a:off x="441847" y="224389"/>
            <a:ext cx="11165574" cy="477054"/>
          </a:xfrm>
          <a:prstGeom prst="rect">
            <a:avLst/>
          </a:prstGeom>
          <a:noFill/>
        </p:spPr>
        <p:txBody>
          <a:bodyPr wrap="square">
            <a:spAutoFit/>
          </a:bodyPr>
          <a:lstStyle/>
          <a:p>
            <a:pPr algn="l"/>
            <a:r>
              <a:rPr lang="en-US" sz="2500" b="1" dirty="0">
                <a:latin typeface="Helvetica Neue"/>
              </a:rPr>
              <a:t>AWS</a:t>
            </a:r>
            <a:endParaRPr lang="en-US" b="1" i="0" dirty="0">
              <a:solidFill>
                <a:srgbClr val="000000"/>
              </a:solidFill>
              <a:effectLst/>
              <a:latin typeface="Helvetica Neue"/>
            </a:endParaRPr>
          </a:p>
        </p:txBody>
      </p:sp>
      <p:pic>
        <p:nvPicPr>
          <p:cNvPr id="6" name="Picture 5">
            <a:extLst>
              <a:ext uri="{FF2B5EF4-FFF2-40B4-BE49-F238E27FC236}">
                <a16:creationId xmlns:a16="http://schemas.microsoft.com/office/drawing/2014/main" id="{111DF03A-190C-BB65-C03C-5C5CD488F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6544" y="1821976"/>
            <a:ext cx="4607610" cy="3857534"/>
          </a:xfrm>
          <a:prstGeom prst="rect">
            <a:avLst/>
          </a:prstGeom>
        </p:spPr>
      </p:pic>
    </p:spTree>
    <p:extLst>
      <p:ext uri="{BB962C8B-B14F-4D97-AF65-F5344CB8AC3E}">
        <p14:creationId xmlns:p14="http://schemas.microsoft.com/office/powerpoint/2010/main" val="104443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0819B69-0459-4F51-A48A-254B38001D5D}"/>
              </a:ext>
            </a:extLst>
          </p:cNvPr>
          <p:cNvSpPr>
            <a:spLocks noChangeArrowheads="1"/>
          </p:cNvSpPr>
          <p:nvPr/>
        </p:nvSpPr>
        <p:spPr bwMode="auto">
          <a:xfrm>
            <a:off x="660779" y="775859"/>
            <a:ext cx="10870441"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bg2">
                    <a:lumMod val="10000"/>
                  </a:schemeClr>
                </a:solidFill>
                <a:effectLst/>
                <a:latin typeface="Calibri" panose="020F0502020204030204" pitchFamily="34" charset="0"/>
                <a:ea typeface="Times New Roman" panose="02020603050405020304" pitchFamily="18" charset="0"/>
                <a:cs typeface="Times New Roman" panose="02020603050405020304" pitchFamily="18" charset="0"/>
              </a:rPr>
              <a:t>Create requirement.txt for Project </a:t>
            </a:r>
            <a:endParaRPr kumimoji="0" lang="en-US" altLang="en-US" sz="1500" b="0" i="0" u="none" strike="noStrike" cap="none" normalizeH="0" baseline="0" dirty="0">
              <a:ln>
                <a:noFill/>
              </a:ln>
              <a:solidFill>
                <a:schemeClr val="bg2">
                  <a:lumMod val="10000"/>
                </a:schemeClr>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bg2">
                    <a:lumMod val="10000"/>
                  </a:schemeClr>
                </a:solidFill>
                <a:effectLst/>
                <a:latin typeface="Calibri" panose="020F0502020204030204" pitchFamily="34" charset="0"/>
                <a:ea typeface="Times New Roman" panose="02020603050405020304" pitchFamily="18" charset="0"/>
                <a:cs typeface="Times New Roman" panose="02020603050405020304" pitchFamily="18" charset="0"/>
              </a:rPr>
              <a:t>Got to the Project environment Anaconda prompt and Execute </a:t>
            </a:r>
            <a:r>
              <a:rPr kumimoji="0" lang="en-US" altLang="en-US" sz="1500" b="0" i="0" u="none" strike="noStrike" cap="none" normalizeH="0" baseline="0" dirty="0">
                <a:ln>
                  <a:noFill/>
                </a:ln>
                <a:solidFill>
                  <a:schemeClr val="bg2">
                    <a:lumMod val="10000"/>
                  </a:schemeClr>
                </a:solidFill>
                <a:effectLst/>
                <a:latin typeface="Consolas" panose="020B0609020204030204" pitchFamily="49" charset="0"/>
                <a:ea typeface="Times New Roman" panose="02020603050405020304" pitchFamily="18" charset="0"/>
                <a:cs typeface="Times New Roman" panose="02020603050405020304" pitchFamily="18" charset="0"/>
              </a:rPr>
              <a:t>pip freeze &gt; requirements.txt </a:t>
            </a:r>
            <a:endParaRPr kumimoji="0" lang="en-US" altLang="en-US" sz="1500" b="0" i="0" u="none" strike="noStrike" cap="none" normalizeH="0" baseline="0" dirty="0">
              <a:ln>
                <a:noFill/>
              </a:ln>
              <a:solidFill>
                <a:schemeClr val="bg2">
                  <a:lumMod val="10000"/>
                </a:schemeClr>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solidFill>
                  <a:schemeClr val="bg2">
                    <a:lumMod val="10000"/>
                  </a:schemeClr>
                </a:solidFill>
                <a:effectLst/>
                <a:latin typeface="Calibri" panose="020F0502020204030204" pitchFamily="34" charset="0"/>
                <a:ea typeface="Times New Roman" panose="02020603050405020304" pitchFamily="18" charset="0"/>
                <a:cs typeface="Times New Roman" panose="02020603050405020304" pitchFamily="18" charset="0"/>
              </a:rPr>
              <a:t>Create folder “.</a:t>
            </a:r>
            <a:r>
              <a:rPr kumimoji="0" lang="en-US" altLang="en-US" sz="1500" b="1" i="0" u="none" strike="noStrike" cap="none" normalizeH="0" baseline="0" dirty="0" err="1">
                <a:ln>
                  <a:noFill/>
                </a:ln>
                <a:solidFill>
                  <a:schemeClr val="bg2">
                    <a:lumMod val="10000"/>
                  </a:schemeClr>
                </a:solidFill>
                <a:effectLst/>
                <a:latin typeface="Calibri" panose="020F0502020204030204" pitchFamily="34" charset="0"/>
                <a:ea typeface="Times New Roman" panose="02020603050405020304" pitchFamily="18" charset="0"/>
                <a:cs typeface="Times New Roman" panose="02020603050405020304" pitchFamily="18" charset="0"/>
              </a:rPr>
              <a:t>ebextensions</a:t>
            </a:r>
            <a:r>
              <a:rPr kumimoji="0" lang="en-US" altLang="en-US" sz="1500" b="1" i="0" u="none" strike="noStrike" cap="none" normalizeH="0" baseline="0" dirty="0">
                <a:ln>
                  <a:noFill/>
                </a:ln>
                <a:solidFill>
                  <a:schemeClr val="bg2">
                    <a:lumMod val="10000"/>
                  </a:schemeClr>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altLang="en-US" sz="1500" b="0" i="0" u="none" strike="noStrike" cap="none" normalizeH="0" baseline="0" dirty="0">
              <a:ln>
                <a:noFill/>
              </a:ln>
              <a:solidFill>
                <a:schemeClr val="bg2">
                  <a:lumMod val="1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8">
            <a:extLst>
              <a:ext uri="{FF2B5EF4-FFF2-40B4-BE49-F238E27FC236}">
                <a16:creationId xmlns:a16="http://schemas.microsoft.com/office/drawing/2014/main" id="{24237A0A-5E92-0D22-FF6F-7801AD2C66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79" y="3925818"/>
            <a:ext cx="8179870" cy="156119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D9E8DA0-B2E0-ADC9-745C-72FCB2EEFE22}"/>
              </a:ext>
            </a:extLst>
          </p:cNvPr>
          <p:cNvSpPr>
            <a:spLocks noChangeArrowheads="1"/>
          </p:cNvSpPr>
          <p:nvPr/>
        </p:nvSpPr>
        <p:spPr bwMode="auto">
          <a:xfrm>
            <a:off x="660779" y="3278491"/>
            <a:ext cx="6792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2">
                    <a:lumMod val="10000"/>
                  </a:schemeClr>
                </a:solidFill>
                <a:effectLst/>
                <a:latin typeface="Calibri" panose="020F0502020204030204" pitchFamily="34" charset="0"/>
                <a:ea typeface="Times New Roman" panose="02020603050405020304" pitchFamily="18" charset="0"/>
                <a:cs typeface="Times New Roman" panose="02020603050405020304" pitchFamily="18" charset="0"/>
              </a:rPr>
              <a:t>Make a new file </a:t>
            </a:r>
            <a:r>
              <a:rPr kumimoji="0" lang="en-US" altLang="en-US" sz="1200" b="1" i="0" u="none" strike="noStrike" cap="none" normalizeH="0" baseline="0" dirty="0" err="1">
                <a:ln>
                  <a:noFill/>
                </a:ln>
                <a:solidFill>
                  <a:schemeClr val="bg2">
                    <a:lumMod val="10000"/>
                  </a:schemeClr>
                </a:solidFill>
                <a:effectLst/>
                <a:latin typeface="Calibri" panose="020F0502020204030204" pitchFamily="34" charset="0"/>
                <a:ea typeface="Times New Roman" panose="02020603050405020304" pitchFamily="18" charset="0"/>
                <a:cs typeface="Times New Roman" panose="02020603050405020304" pitchFamily="18" charset="0"/>
              </a:rPr>
              <a:t>python.config</a:t>
            </a:r>
            <a:r>
              <a:rPr kumimoji="0" lang="en-US" altLang="en-US" sz="1200" b="1" i="0" u="none" strike="noStrike" cap="none" normalizeH="0" baseline="0" dirty="0">
                <a:ln>
                  <a:noFill/>
                </a:ln>
                <a:solidFill>
                  <a:schemeClr val="bg2">
                    <a:lumMod val="10000"/>
                  </a:schemeClr>
                </a:solidFill>
                <a:effectLst/>
                <a:latin typeface="Calibri" panose="020F0502020204030204" pitchFamily="34" charset="0"/>
                <a:ea typeface="Times New Roman" panose="02020603050405020304" pitchFamily="18" charset="0"/>
                <a:cs typeface="Times New Roman" panose="02020603050405020304" pitchFamily="18" charset="0"/>
              </a:rPr>
              <a:t> in .</a:t>
            </a:r>
            <a:r>
              <a:rPr kumimoji="0" lang="en-US" altLang="en-US" sz="1200" b="1" i="0" u="none" strike="noStrike" cap="none" normalizeH="0" baseline="0" dirty="0" err="1">
                <a:ln>
                  <a:noFill/>
                </a:ln>
                <a:solidFill>
                  <a:schemeClr val="bg2">
                    <a:lumMod val="10000"/>
                  </a:schemeClr>
                </a:solidFill>
                <a:effectLst/>
                <a:latin typeface="Calibri" panose="020F0502020204030204" pitchFamily="34" charset="0"/>
                <a:ea typeface="Times New Roman" panose="02020603050405020304" pitchFamily="18" charset="0"/>
                <a:cs typeface="Times New Roman" panose="02020603050405020304" pitchFamily="18" charset="0"/>
              </a:rPr>
              <a:t>ebextensions</a:t>
            </a:r>
            <a:r>
              <a:rPr kumimoji="0" lang="en-US" altLang="en-US" sz="1200" b="1" i="0" u="none" strike="noStrike" cap="none" normalizeH="0" baseline="0" dirty="0">
                <a:ln>
                  <a:noFill/>
                </a:ln>
                <a:solidFill>
                  <a:schemeClr val="bg2">
                    <a:lumMod val="10000"/>
                  </a:schemeClr>
                </a:solidFill>
                <a:effectLst/>
                <a:latin typeface="Calibri" panose="020F0502020204030204" pitchFamily="34" charset="0"/>
                <a:ea typeface="Times New Roman" panose="02020603050405020304" pitchFamily="18" charset="0"/>
                <a:cs typeface="Times New Roman" panose="02020603050405020304" pitchFamily="18" charset="0"/>
              </a:rPr>
              <a:t> folder.(you can also use notepad for creating config file)</a:t>
            </a:r>
            <a:endParaRPr kumimoji="0" lang="en-US" altLang="en-US" sz="1800" b="0" i="0" u="none" strike="noStrike" cap="none" normalizeH="0" baseline="0" dirty="0">
              <a:ln>
                <a:noFill/>
              </a:ln>
              <a:solidFill>
                <a:schemeClr val="bg2">
                  <a:lumMod val="10000"/>
                </a:schemeClr>
              </a:solidFill>
              <a:effectLst/>
              <a:latin typeface="Arial" panose="020B0604020202020204" pitchFamily="34" charset="0"/>
            </a:endParaRPr>
          </a:p>
        </p:txBody>
      </p:sp>
      <p:sp>
        <p:nvSpPr>
          <p:cNvPr id="4" name="TextBox 3">
            <a:extLst>
              <a:ext uri="{FF2B5EF4-FFF2-40B4-BE49-F238E27FC236}">
                <a16:creationId xmlns:a16="http://schemas.microsoft.com/office/drawing/2014/main" id="{8523056C-7337-351E-7D8E-8FDC82DFAFD5}"/>
              </a:ext>
            </a:extLst>
          </p:cNvPr>
          <p:cNvSpPr txBox="1"/>
          <p:nvPr/>
        </p:nvSpPr>
        <p:spPr>
          <a:xfrm>
            <a:off x="441847" y="224389"/>
            <a:ext cx="11165574" cy="477054"/>
          </a:xfrm>
          <a:prstGeom prst="rect">
            <a:avLst/>
          </a:prstGeom>
          <a:noFill/>
        </p:spPr>
        <p:txBody>
          <a:bodyPr wrap="square">
            <a:spAutoFit/>
          </a:bodyPr>
          <a:lstStyle/>
          <a:p>
            <a:pPr algn="l"/>
            <a:r>
              <a:rPr lang="en-US" sz="2500" b="1" i="0" dirty="0">
                <a:effectLst/>
                <a:latin typeface="Helvetica Neue"/>
              </a:rPr>
              <a:t>Creating files for deployment</a:t>
            </a:r>
            <a:endParaRPr lang="en-US" b="1" i="0" dirty="0">
              <a:effectLst/>
              <a:latin typeface="Helvetica Neue"/>
            </a:endParaRPr>
          </a:p>
        </p:txBody>
      </p:sp>
      <p:pic>
        <p:nvPicPr>
          <p:cNvPr id="5" name="Picture 4">
            <a:extLst>
              <a:ext uri="{FF2B5EF4-FFF2-40B4-BE49-F238E27FC236}">
                <a16:creationId xmlns:a16="http://schemas.microsoft.com/office/drawing/2014/main" id="{CF639E46-288C-D8F3-EBA8-E44837D26F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9079" y="1796090"/>
            <a:ext cx="5476875" cy="1524000"/>
          </a:xfrm>
          <a:prstGeom prst="rect">
            <a:avLst/>
          </a:prstGeom>
          <a:noFill/>
          <a:ln>
            <a:noFill/>
          </a:ln>
        </p:spPr>
      </p:pic>
    </p:spTree>
    <p:extLst>
      <p:ext uri="{BB962C8B-B14F-4D97-AF65-F5344CB8AC3E}">
        <p14:creationId xmlns:p14="http://schemas.microsoft.com/office/powerpoint/2010/main" val="164606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6590DE-BBB6-7A93-3C70-806DACE0C0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4397" y="1037622"/>
            <a:ext cx="6897877" cy="4516578"/>
          </a:xfrm>
          <a:prstGeom prst="rect">
            <a:avLst/>
          </a:prstGeom>
          <a:noFill/>
          <a:ln>
            <a:noFill/>
          </a:ln>
        </p:spPr>
      </p:pic>
      <p:sp>
        <p:nvSpPr>
          <p:cNvPr id="3" name="TextBox 2">
            <a:extLst>
              <a:ext uri="{FF2B5EF4-FFF2-40B4-BE49-F238E27FC236}">
                <a16:creationId xmlns:a16="http://schemas.microsoft.com/office/drawing/2014/main" id="{C1CCDD9A-F6F3-F857-2C29-745F1022C668}"/>
              </a:ext>
            </a:extLst>
          </p:cNvPr>
          <p:cNvSpPr txBox="1"/>
          <p:nvPr/>
        </p:nvSpPr>
        <p:spPr>
          <a:xfrm>
            <a:off x="441847" y="224389"/>
            <a:ext cx="11165574" cy="477054"/>
          </a:xfrm>
          <a:prstGeom prst="rect">
            <a:avLst/>
          </a:prstGeom>
          <a:noFill/>
        </p:spPr>
        <p:txBody>
          <a:bodyPr wrap="square">
            <a:spAutoFit/>
          </a:bodyPr>
          <a:lstStyle/>
          <a:p>
            <a:pPr algn="l"/>
            <a:r>
              <a:rPr lang="en-US" sz="2500" b="1" i="0" dirty="0">
                <a:effectLst/>
                <a:latin typeface="Helvetica Neue"/>
              </a:rPr>
              <a:t>ZIP file for deployment</a:t>
            </a:r>
            <a:endParaRPr lang="en-US" b="1" i="0" dirty="0">
              <a:effectLst/>
              <a:latin typeface="Helvetica Neue"/>
            </a:endParaRPr>
          </a:p>
        </p:txBody>
      </p:sp>
    </p:spTree>
    <p:extLst>
      <p:ext uri="{BB962C8B-B14F-4D97-AF65-F5344CB8AC3E}">
        <p14:creationId xmlns:p14="http://schemas.microsoft.com/office/powerpoint/2010/main" val="71191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5D2666-5268-6257-E872-950BF9C56DB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2823" y="1002352"/>
            <a:ext cx="7007846" cy="4469324"/>
          </a:xfrm>
          <a:prstGeom prst="rect">
            <a:avLst/>
          </a:prstGeom>
          <a:noFill/>
          <a:ln>
            <a:noFill/>
          </a:ln>
        </p:spPr>
      </p:pic>
    </p:spTree>
    <p:extLst>
      <p:ext uri="{BB962C8B-B14F-4D97-AF65-F5344CB8AC3E}">
        <p14:creationId xmlns:p14="http://schemas.microsoft.com/office/powerpoint/2010/main" val="58901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D4A14-7462-DB60-8835-AE897197F765}"/>
              </a:ext>
            </a:extLst>
          </p:cNvPr>
          <p:cNvSpPr txBox="1"/>
          <p:nvPr/>
        </p:nvSpPr>
        <p:spPr>
          <a:xfrm>
            <a:off x="578324" y="296418"/>
            <a:ext cx="6097136" cy="369332"/>
          </a:xfrm>
          <a:prstGeom prst="rect">
            <a:avLst/>
          </a:prstGeom>
          <a:noFill/>
        </p:spPr>
        <p:txBody>
          <a:bodyPr wrap="square">
            <a:spAutoFit/>
          </a:bodyPr>
          <a:lstStyle/>
          <a:p>
            <a:r>
              <a:rPr lang="en-IN" dirty="0"/>
              <a:t>Important hyperparameters </a:t>
            </a:r>
          </a:p>
        </p:txBody>
      </p:sp>
      <p:sp>
        <p:nvSpPr>
          <p:cNvPr id="7" name="TextBox 6">
            <a:extLst>
              <a:ext uri="{FF2B5EF4-FFF2-40B4-BE49-F238E27FC236}">
                <a16:creationId xmlns:a16="http://schemas.microsoft.com/office/drawing/2014/main" id="{0CC4E7BE-0955-8F18-4A0A-0F04A9EDD1FE}"/>
              </a:ext>
            </a:extLst>
          </p:cNvPr>
          <p:cNvSpPr txBox="1"/>
          <p:nvPr/>
        </p:nvSpPr>
        <p:spPr>
          <a:xfrm>
            <a:off x="769392" y="821858"/>
            <a:ext cx="10080577" cy="5078313"/>
          </a:xfrm>
          <a:prstGeom prst="rect">
            <a:avLst/>
          </a:prstGeom>
          <a:noFill/>
        </p:spPr>
        <p:txBody>
          <a:bodyPr wrap="square">
            <a:spAutoFit/>
          </a:bodyPr>
          <a:lstStyle/>
          <a:p>
            <a:r>
              <a:rPr lang="en-IN" dirty="0">
                <a:solidFill>
                  <a:schemeClr val="accent2"/>
                </a:solidFill>
              </a:rPr>
              <a:t>Parameters</a:t>
            </a:r>
          </a:p>
          <a:p>
            <a:r>
              <a:rPr lang="en-IN" dirty="0">
                <a:solidFill>
                  <a:schemeClr val="accent2"/>
                </a:solidFill>
              </a:rPr>
              <a:t> * criterion : string, optional (default="</a:t>
            </a:r>
            <a:r>
              <a:rPr lang="en-IN" dirty="0" err="1">
                <a:solidFill>
                  <a:schemeClr val="accent2"/>
                </a:solidFill>
              </a:rPr>
              <a:t>gini</a:t>
            </a:r>
            <a:r>
              <a:rPr lang="en-IN" dirty="0">
                <a:solidFill>
                  <a:schemeClr val="accent2"/>
                </a:solidFill>
              </a:rPr>
              <a:t>")</a:t>
            </a:r>
          </a:p>
          <a:p>
            <a:r>
              <a:rPr lang="en-IN" dirty="0">
                <a:solidFill>
                  <a:schemeClr val="accent2"/>
                </a:solidFill>
              </a:rPr>
              <a:t>       The function to measure the quality of a split. Supported criteria are</a:t>
            </a:r>
          </a:p>
          <a:p>
            <a:r>
              <a:rPr lang="en-IN" dirty="0">
                <a:solidFill>
                  <a:schemeClr val="accent2"/>
                </a:solidFill>
              </a:rPr>
              <a:t>       "</a:t>
            </a:r>
            <a:r>
              <a:rPr lang="en-IN" dirty="0" err="1">
                <a:solidFill>
                  <a:schemeClr val="accent2"/>
                </a:solidFill>
              </a:rPr>
              <a:t>gini</a:t>
            </a:r>
            <a:r>
              <a:rPr lang="en-IN" dirty="0">
                <a:solidFill>
                  <a:schemeClr val="accent2"/>
                </a:solidFill>
              </a:rPr>
              <a:t>" for the Gini impurity and "entropy" for the information gain.</a:t>
            </a:r>
          </a:p>
          <a:p>
            <a:r>
              <a:rPr lang="en-IN" dirty="0">
                <a:solidFill>
                  <a:schemeClr val="accent2"/>
                </a:solidFill>
              </a:rPr>
              <a:t>   </a:t>
            </a:r>
          </a:p>
          <a:p>
            <a:r>
              <a:rPr lang="en-IN" dirty="0">
                <a:solidFill>
                  <a:schemeClr val="accent2"/>
                </a:solidFill>
              </a:rPr>
              <a:t> *  </a:t>
            </a:r>
            <a:r>
              <a:rPr lang="en-IN" dirty="0" err="1">
                <a:solidFill>
                  <a:schemeClr val="accent2"/>
                </a:solidFill>
              </a:rPr>
              <a:t>max_depth</a:t>
            </a:r>
            <a:r>
              <a:rPr lang="en-IN" dirty="0">
                <a:solidFill>
                  <a:schemeClr val="accent2"/>
                </a:solidFill>
              </a:rPr>
              <a:t> : int or None, optional (default=None)</a:t>
            </a:r>
          </a:p>
          <a:p>
            <a:r>
              <a:rPr lang="en-IN" dirty="0">
                <a:solidFill>
                  <a:schemeClr val="accent2"/>
                </a:solidFill>
              </a:rPr>
              <a:t>       The maximum depth of the tree. If None, then nodes are expanded until</a:t>
            </a:r>
          </a:p>
          <a:p>
            <a:r>
              <a:rPr lang="en-IN" dirty="0">
                <a:solidFill>
                  <a:schemeClr val="accent2"/>
                </a:solidFill>
              </a:rPr>
              <a:t>       all leaves are pure or until all leaves contain less than</a:t>
            </a:r>
          </a:p>
          <a:p>
            <a:r>
              <a:rPr lang="en-IN" dirty="0">
                <a:solidFill>
                  <a:schemeClr val="accent2"/>
                </a:solidFill>
              </a:rPr>
              <a:t>       </a:t>
            </a:r>
            <a:r>
              <a:rPr lang="en-IN" dirty="0" err="1">
                <a:solidFill>
                  <a:schemeClr val="accent2"/>
                </a:solidFill>
              </a:rPr>
              <a:t>min_samples_split</a:t>
            </a:r>
            <a:r>
              <a:rPr lang="en-IN" dirty="0">
                <a:solidFill>
                  <a:schemeClr val="accent2"/>
                </a:solidFill>
              </a:rPr>
              <a:t> samples.</a:t>
            </a:r>
          </a:p>
          <a:p>
            <a:r>
              <a:rPr lang="en-IN" dirty="0">
                <a:solidFill>
                  <a:schemeClr val="accent2"/>
                </a:solidFill>
              </a:rPr>
              <a:t>   </a:t>
            </a:r>
          </a:p>
          <a:p>
            <a:r>
              <a:rPr lang="en-IN" dirty="0">
                <a:solidFill>
                  <a:schemeClr val="accent2"/>
                </a:solidFill>
              </a:rPr>
              <a:t> *  </a:t>
            </a:r>
            <a:r>
              <a:rPr lang="en-IN" dirty="0" err="1">
                <a:solidFill>
                  <a:schemeClr val="accent2"/>
                </a:solidFill>
              </a:rPr>
              <a:t>min_samples_split</a:t>
            </a:r>
            <a:r>
              <a:rPr lang="en-IN" dirty="0">
                <a:solidFill>
                  <a:schemeClr val="accent2"/>
                </a:solidFill>
              </a:rPr>
              <a:t> : int, float, optional (default=2)</a:t>
            </a:r>
          </a:p>
          <a:p>
            <a:r>
              <a:rPr lang="en-IN" dirty="0">
                <a:solidFill>
                  <a:schemeClr val="accent2"/>
                </a:solidFill>
              </a:rPr>
              <a:t>       The minimum number of samples required to split an internal node:</a:t>
            </a:r>
          </a:p>
          <a:p>
            <a:r>
              <a:rPr lang="en-IN" dirty="0">
                <a:solidFill>
                  <a:schemeClr val="accent2"/>
                </a:solidFill>
              </a:rPr>
              <a:t>   </a:t>
            </a:r>
          </a:p>
          <a:p>
            <a:r>
              <a:rPr lang="en-IN" dirty="0">
                <a:solidFill>
                  <a:schemeClr val="accent2"/>
                </a:solidFill>
              </a:rPr>
              <a:t>       - If int, then consider `</a:t>
            </a:r>
            <a:r>
              <a:rPr lang="en-IN" dirty="0" err="1">
                <a:solidFill>
                  <a:schemeClr val="accent2"/>
                </a:solidFill>
              </a:rPr>
              <a:t>min_samples_split</a:t>
            </a:r>
            <a:r>
              <a:rPr lang="en-IN" dirty="0">
                <a:solidFill>
                  <a:schemeClr val="accent2"/>
                </a:solidFill>
              </a:rPr>
              <a:t>` as the minimum number.</a:t>
            </a:r>
          </a:p>
          <a:p>
            <a:r>
              <a:rPr lang="en-IN" dirty="0">
                <a:solidFill>
                  <a:schemeClr val="accent2"/>
                </a:solidFill>
              </a:rPr>
              <a:t>       - If float, then `</a:t>
            </a:r>
            <a:r>
              <a:rPr lang="en-IN" dirty="0" err="1">
                <a:solidFill>
                  <a:schemeClr val="accent2"/>
                </a:solidFill>
              </a:rPr>
              <a:t>min_samples_split</a:t>
            </a:r>
            <a:r>
              <a:rPr lang="en-IN" dirty="0">
                <a:solidFill>
                  <a:schemeClr val="accent2"/>
                </a:solidFill>
              </a:rPr>
              <a:t>` is a fraction and</a:t>
            </a:r>
          </a:p>
          <a:p>
            <a:r>
              <a:rPr lang="en-IN" dirty="0">
                <a:solidFill>
                  <a:schemeClr val="accent2"/>
                </a:solidFill>
              </a:rPr>
              <a:t>         `ceil(</a:t>
            </a:r>
            <a:r>
              <a:rPr lang="en-IN" dirty="0" err="1">
                <a:solidFill>
                  <a:schemeClr val="accent2"/>
                </a:solidFill>
              </a:rPr>
              <a:t>min_samples_split</a:t>
            </a:r>
            <a:r>
              <a:rPr lang="en-IN" dirty="0">
                <a:solidFill>
                  <a:schemeClr val="accent2"/>
                </a:solidFill>
              </a:rPr>
              <a:t> * </a:t>
            </a:r>
            <a:r>
              <a:rPr lang="en-IN" dirty="0" err="1">
                <a:solidFill>
                  <a:schemeClr val="accent2"/>
                </a:solidFill>
              </a:rPr>
              <a:t>n_samples</a:t>
            </a:r>
            <a:r>
              <a:rPr lang="en-IN" dirty="0">
                <a:solidFill>
                  <a:schemeClr val="accent2"/>
                </a:solidFill>
              </a:rPr>
              <a:t>)` are the minimum</a:t>
            </a:r>
          </a:p>
          <a:p>
            <a:r>
              <a:rPr lang="en-IN" dirty="0">
                <a:solidFill>
                  <a:schemeClr val="accent2"/>
                </a:solidFill>
              </a:rPr>
              <a:t>         number of samples for each split.</a:t>
            </a:r>
          </a:p>
          <a:p>
            <a:r>
              <a:rPr lang="en-IN" dirty="0">
                <a:solidFill>
                  <a:schemeClr val="accent2"/>
                </a:solidFill>
              </a:rPr>
              <a:t>   </a:t>
            </a:r>
          </a:p>
        </p:txBody>
      </p:sp>
    </p:spTree>
    <p:extLst>
      <p:ext uri="{BB962C8B-B14F-4D97-AF65-F5344CB8AC3E}">
        <p14:creationId xmlns:p14="http://schemas.microsoft.com/office/powerpoint/2010/main" val="171075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E70990-8827-1A3C-3E54-8B90CB008B54}"/>
              </a:ext>
            </a:extLst>
          </p:cNvPr>
          <p:cNvSpPr txBox="1"/>
          <p:nvPr/>
        </p:nvSpPr>
        <p:spPr>
          <a:xfrm>
            <a:off x="728450" y="287572"/>
            <a:ext cx="8865926" cy="477054"/>
          </a:xfrm>
          <a:prstGeom prst="rect">
            <a:avLst/>
          </a:prstGeom>
          <a:noFill/>
        </p:spPr>
        <p:txBody>
          <a:bodyPr wrap="square">
            <a:spAutoFit/>
          </a:bodyPr>
          <a:lstStyle/>
          <a:p>
            <a:pPr>
              <a:spcBef>
                <a:spcPts val="2400"/>
              </a:spcBef>
            </a:pPr>
            <a:r>
              <a:rPr lang="en-US" sz="2500" b="1" dirty="0">
                <a:effectLst/>
                <a:latin typeface="Calibri" panose="020F0502020204030204" pitchFamily="34" charset="0"/>
                <a:ea typeface="Times New Roman" panose="02020603050405020304" pitchFamily="18" charset="0"/>
                <a:cs typeface="Times New Roman" panose="02020603050405020304" pitchFamily="18" charset="0"/>
              </a:rPr>
              <a:t>For Deployment process we are going to use for Elastic Beanstalk</a:t>
            </a:r>
            <a:endParaRPr lang="en-IN" sz="25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5AB8BBD-3EA7-0A56-D524-E5FFEFFD3C77}"/>
              </a:ext>
            </a:extLst>
          </p:cNvPr>
          <p:cNvSpPr txBox="1"/>
          <p:nvPr/>
        </p:nvSpPr>
        <p:spPr>
          <a:xfrm>
            <a:off x="728449" y="1181208"/>
            <a:ext cx="11547711" cy="2292422"/>
          </a:xfrm>
          <a:prstGeom prst="rect">
            <a:avLst/>
          </a:prstGeom>
          <a:noFill/>
        </p:spPr>
        <p:txBody>
          <a:bodyPr wrap="square">
            <a:spAutoFit/>
          </a:bodyPr>
          <a:lstStyle/>
          <a:p>
            <a:pPr>
              <a:lnSpc>
                <a:spcPct val="107000"/>
              </a:lnSpc>
              <a:spcAft>
                <a:spcPts val="800"/>
              </a:spcAft>
            </a:pPr>
            <a:r>
              <a:rPr lang="en-US" sz="4400" b="1" kern="1800" dirty="0">
                <a:solidFill>
                  <a:schemeClr val="bg2">
                    <a:lumMod val="10000"/>
                  </a:schemeClr>
                </a:solidFill>
                <a:effectLst/>
                <a:latin typeface="inherit"/>
                <a:ea typeface="Times New Roman" panose="02020603050405020304" pitchFamily="18" charset="0"/>
                <a:cs typeface="Times New Roman" panose="02020603050405020304" pitchFamily="18" charset="0"/>
              </a:rPr>
              <a:t>AWS Elastic Beanstalk</a:t>
            </a:r>
            <a:endParaRPr lang="en-IN" sz="20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chemeClr val="bg2">
                    <a:lumMod val="10000"/>
                  </a:schemeClr>
                </a:solidFill>
                <a:effectLst/>
                <a:latin typeface="Roboto" panose="02000000000000000000" pitchFamily="2" charset="0"/>
                <a:ea typeface="Times New Roman" panose="02020603050405020304" pitchFamily="18" charset="0"/>
                <a:cs typeface="Times New Roman" panose="02020603050405020304" pitchFamily="18" charset="0"/>
              </a:rPr>
              <a:t>End-to-end web application management.</a:t>
            </a:r>
            <a:endParaRPr lang="en-IN" sz="20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chemeClr val="bg2">
                    <a:lumMod val="10000"/>
                  </a:schemeClr>
                </a:solidFill>
                <a:effectLst/>
                <a:latin typeface="Roboto" panose="02000000000000000000" pitchFamily="2" charset="0"/>
                <a:ea typeface="Times New Roman" panose="02020603050405020304" pitchFamily="18" charset="0"/>
                <a:cs typeface="Times New Roman" panose="02020603050405020304" pitchFamily="18" charset="0"/>
              </a:rPr>
              <a:t>AWS Elastic Beanstalk is an easy-to-use service for deploying and scaling web applications and services developed with Java, .NET, PHP, Node.js, Python, Ruby, Go, and Docker on familiar servers such as Apache, Nginx, Passenger, and IIS.</a:t>
            </a:r>
            <a:endParaRPr lang="en-IN" sz="20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133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D4A14-7462-DB60-8835-AE897197F765}"/>
              </a:ext>
            </a:extLst>
          </p:cNvPr>
          <p:cNvSpPr txBox="1"/>
          <p:nvPr/>
        </p:nvSpPr>
        <p:spPr>
          <a:xfrm>
            <a:off x="578324" y="296418"/>
            <a:ext cx="6097136" cy="369332"/>
          </a:xfrm>
          <a:prstGeom prst="rect">
            <a:avLst/>
          </a:prstGeom>
          <a:noFill/>
        </p:spPr>
        <p:txBody>
          <a:bodyPr wrap="square">
            <a:spAutoFit/>
          </a:bodyPr>
          <a:lstStyle/>
          <a:p>
            <a:r>
              <a:rPr lang="en-IN" dirty="0"/>
              <a:t>Important hyperparameters </a:t>
            </a:r>
          </a:p>
        </p:txBody>
      </p:sp>
      <p:sp>
        <p:nvSpPr>
          <p:cNvPr id="7" name="TextBox 6">
            <a:extLst>
              <a:ext uri="{FF2B5EF4-FFF2-40B4-BE49-F238E27FC236}">
                <a16:creationId xmlns:a16="http://schemas.microsoft.com/office/drawing/2014/main" id="{0CC4E7BE-0955-8F18-4A0A-0F04A9EDD1FE}"/>
              </a:ext>
            </a:extLst>
          </p:cNvPr>
          <p:cNvSpPr txBox="1"/>
          <p:nvPr/>
        </p:nvSpPr>
        <p:spPr>
          <a:xfrm>
            <a:off x="578324" y="1067517"/>
            <a:ext cx="10080577" cy="3693319"/>
          </a:xfrm>
          <a:prstGeom prst="rect">
            <a:avLst/>
          </a:prstGeom>
          <a:noFill/>
        </p:spPr>
        <p:txBody>
          <a:bodyPr wrap="square">
            <a:spAutoFit/>
          </a:bodyPr>
          <a:lstStyle/>
          <a:p>
            <a:r>
              <a:rPr lang="en-US" dirty="0">
                <a:solidFill>
                  <a:schemeClr val="accent2"/>
                </a:solidFill>
              </a:rPr>
              <a:t> *  </a:t>
            </a:r>
            <a:r>
              <a:rPr lang="en-US" dirty="0" err="1">
                <a:solidFill>
                  <a:schemeClr val="accent2"/>
                </a:solidFill>
              </a:rPr>
              <a:t>min_samples_leaf</a:t>
            </a:r>
            <a:r>
              <a:rPr lang="en-US" dirty="0">
                <a:solidFill>
                  <a:schemeClr val="accent2"/>
                </a:solidFill>
              </a:rPr>
              <a:t> : int, float, optional (default=1)</a:t>
            </a:r>
          </a:p>
          <a:p>
            <a:r>
              <a:rPr lang="en-US" dirty="0">
                <a:solidFill>
                  <a:schemeClr val="accent2"/>
                </a:solidFill>
              </a:rPr>
              <a:t>       The minimum number of samples required to be at a leaf node.</a:t>
            </a:r>
          </a:p>
          <a:p>
            <a:r>
              <a:rPr lang="en-US" dirty="0">
                <a:solidFill>
                  <a:schemeClr val="accent2"/>
                </a:solidFill>
              </a:rPr>
              <a:t>       A split point at any depth will only be considered if it leaves at</a:t>
            </a:r>
          </a:p>
          <a:p>
            <a:r>
              <a:rPr lang="en-US" dirty="0">
                <a:solidFill>
                  <a:schemeClr val="accent2"/>
                </a:solidFill>
              </a:rPr>
              <a:t>       least ``</a:t>
            </a:r>
            <a:r>
              <a:rPr lang="en-US" dirty="0" err="1">
                <a:solidFill>
                  <a:schemeClr val="accent2"/>
                </a:solidFill>
              </a:rPr>
              <a:t>min_samples_leaf</a:t>
            </a:r>
            <a:r>
              <a:rPr lang="en-US" dirty="0">
                <a:solidFill>
                  <a:schemeClr val="accent2"/>
                </a:solidFill>
              </a:rPr>
              <a:t>`` training samples in each of the left and</a:t>
            </a:r>
          </a:p>
          <a:p>
            <a:r>
              <a:rPr lang="en-US" dirty="0">
                <a:solidFill>
                  <a:schemeClr val="accent2"/>
                </a:solidFill>
              </a:rPr>
              <a:t>       right branches.  This may have the effect of smoothing the model,</a:t>
            </a:r>
          </a:p>
          <a:p>
            <a:r>
              <a:rPr lang="en-US" dirty="0">
                <a:solidFill>
                  <a:schemeClr val="accent2"/>
                </a:solidFill>
              </a:rPr>
              <a:t>       especially in regression.</a:t>
            </a:r>
          </a:p>
          <a:p>
            <a:r>
              <a:rPr lang="en-US" dirty="0">
                <a:solidFill>
                  <a:schemeClr val="accent2"/>
                </a:solidFill>
              </a:rPr>
              <a:t>   </a:t>
            </a:r>
          </a:p>
          <a:p>
            <a:r>
              <a:rPr lang="en-US" dirty="0">
                <a:solidFill>
                  <a:schemeClr val="accent2"/>
                </a:solidFill>
              </a:rPr>
              <a:t>       - If int, then consider `</a:t>
            </a:r>
            <a:r>
              <a:rPr lang="en-US" dirty="0" err="1">
                <a:solidFill>
                  <a:schemeClr val="accent2"/>
                </a:solidFill>
              </a:rPr>
              <a:t>min_samples_leaf</a:t>
            </a:r>
            <a:r>
              <a:rPr lang="en-US" dirty="0">
                <a:solidFill>
                  <a:schemeClr val="accent2"/>
                </a:solidFill>
              </a:rPr>
              <a:t>` as the minimum number.</a:t>
            </a:r>
          </a:p>
          <a:p>
            <a:r>
              <a:rPr lang="en-US" dirty="0">
                <a:solidFill>
                  <a:schemeClr val="accent2"/>
                </a:solidFill>
              </a:rPr>
              <a:t>       - If float, then `</a:t>
            </a:r>
            <a:r>
              <a:rPr lang="en-US" dirty="0" err="1">
                <a:solidFill>
                  <a:schemeClr val="accent2"/>
                </a:solidFill>
              </a:rPr>
              <a:t>min_samples_leaf</a:t>
            </a:r>
            <a:r>
              <a:rPr lang="en-US" dirty="0">
                <a:solidFill>
                  <a:schemeClr val="accent2"/>
                </a:solidFill>
              </a:rPr>
              <a:t>` is a fraction and</a:t>
            </a:r>
          </a:p>
          <a:p>
            <a:r>
              <a:rPr lang="en-US" dirty="0">
                <a:solidFill>
                  <a:schemeClr val="accent2"/>
                </a:solidFill>
              </a:rPr>
              <a:t>         `ceil(</a:t>
            </a:r>
            <a:r>
              <a:rPr lang="en-US" dirty="0" err="1">
                <a:solidFill>
                  <a:schemeClr val="accent2"/>
                </a:solidFill>
              </a:rPr>
              <a:t>min_samples_leaf</a:t>
            </a:r>
            <a:r>
              <a:rPr lang="en-US" dirty="0">
                <a:solidFill>
                  <a:schemeClr val="accent2"/>
                </a:solidFill>
              </a:rPr>
              <a:t> * </a:t>
            </a:r>
            <a:r>
              <a:rPr lang="en-US" dirty="0" err="1">
                <a:solidFill>
                  <a:schemeClr val="accent2"/>
                </a:solidFill>
              </a:rPr>
              <a:t>n_samples</a:t>
            </a:r>
            <a:r>
              <a:rPr lang="en-US" dirty="0">
                <a:solidFill>
                  <a:schemeClr val="accent2"/>
                </a:solidFill>
              </a:rPr>
              <a:t>)` are the minimum</a:t>
            </a:r>
          </a:p>
          <a:p>
            <a:r>
              <a:rPr lang="en-US" dirty="0">
                <a:solidFill>
                  <a:schemeClr val="accent2"/>
                </a:solidFill>
              </a:rPr>
              <a:t>         number of samples for each node.</a:t>
            </a:r>
          </a:p>
          <a:p>
            <a:r>
              <a:rPr lang="en-US" dirty="0">
                <a:solidFill>
                  <a:schemeClr val="accent2"/>
                </a:solidFill>
              </a:rPr>
              <a:t>   </a:t>
            </a:r>
          </a:p>
          <a:p>
            <a:r>
              <a:rPr lang="en-US" dirty="0">
                <a:solidFill>
                  <a:schemeClr val="accent2"/>
                </a:solidFill>
              </a:rPr>
              <a:t> </a:t>
            </a:r>
            <a:endParaRPr lang="en-IN" dirty="0">
              <a:solidFill>
                <a:schemeClr val="accent2"/>
              </a:solidFill>
            </a:endParaRPr>
          </a:p>
        </p:txBody>
      </p:sp>
    </p:spTree>
    <p:extLst>
      <p:ext uri="{BB962C8B-B14F-4D97-AF65-F5344CB8AC3E}">
        <p14:creationId xmlns:p14="http://schemas.microsoft.com/office/powerpoint/2010/main" val="98901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D4A14-7462-DB60-8835-AE897197F765}"/>
              </a:ext>
            </a:extLst>
          </p:cNvPr>
          <p:cNvSpPr txBox="1"/>
          <p:nvPr/>
        </p:nvSpPr>
        <p:spPr>
          <a:xfrm>
            <a:off x="578324" y="296418"/>
            <a:ext cx="6097136" cy="369332"/>
          </a:xfrm>
          <a:prstGeom prst="rect">
            <a:avLst/>
          </a:prstGeom>
          <a:noFill/>
        </p:spPr>
        <p:txBody>
          <a:bodyPr wrap="square">
            <a:spAutoFit/>
          </a:bodyPr>
          <a:lstStyle/>
          <a:p>
            <a:r>
              <a:rPr lang="en-IN" dirty="0"/>
              <a:t>Important hyperparameters </a:t>
            </a:r>
          </a:p>
        </p:txBody>
      </p:sp>
      <p:sp>
        <p:nvSpPr>
          <p:cNvPr id="7" name="TextBox 6">
            <a:extLst>
              <a:ext uri="{FF2B5EF4-FFF2-40B4-BE49-F238E27FC236}">
                <a16:creationId xmlns:a16="http://schemas.microsoft.com/office/drawing/2014/main" id="{0CC4E7BE-0955-8F18-4A0A-0F04A9EDD1FE}"/>
              </a:ext>
            </a:extLst>
          </p:cNvPr>
          <p:cNvSpPr txBox="1"/>
          <p:nvPr/>
        </p:nvSpPr>
        <p:spPr>
          <a:xfrm>
            <a:off x="769392" y="821858"/>
            <a:ext cx="10080577" cy="4247317"/>
          </a:xfrm>
          <a:prstGeom prst="rect">
            <a:avLst/>
          </a:prstGeom>
          <a:noFill/>
        </p:spPr>
        <p:txBody>
          <a:bodyPr wrap="square">
            <a:spAutoFit/>
          </a:bodyPr>
          <a:lstStyle/>
          <a:p>
            <a:r>
              <a:rPr lang="en-US" dirty="0">
                <a:solidFill>
                  <a:schemeClr val="accent2"/>
                </a:solidFill>
              </a:rPr>
              <a:t>*  </a:t>
            </a:r>
            <a:r>
              <a:rPr lang="en-US" dirty="0" err="1">
                <a:solidFill>
                  <a:schemeClr val="accent2"/>
                </a:solidFill>
              </a:rPr>
              <a:t>max_features</a:t>
            </a:r>
            <a:r>
              <a:rPr lang="en-US" dirty="0">
                <a:solidFill>
                  <a:schemeClr val="accent2"/>
                </a:solidFill>
              </a:rPr>
              <a:t> : int, float, string or None, optional (default=None)</a:t>
            </a:r>
          </a:p>
          <a:p>
            <a:r>
              <a:rPr lang="en-US" dirty="0">
                <a:solidFill>
                  <a:schemeClr val="accent2"/>
                </a:solidFill>
              </a:rPr>
              <a:t>       The number of features to consider when looking for the best split:</a:t>
            </a:r>
          </a:p>
          <a:p>
            <a:r>
              <a:rPr lang="en-US" dirty="0">
                <a:solidFill>
                  <a:schemeClr val="accent2"/>
                </a:solidFill>
              </a:rPr>
              <a:t>   </a:t>
            </a:r>
          </a:p>
          <a:p>
            <a:r>
              <a:rPr lang="en-US" dirty="0">
                <a:solidFill>
                  <a:schemeClr val="accent2"/>
                </a:solidFill>
              </a:rPr>
              <a:t>           - If int, then consider `</a:t>
            </a:r>
            <a:r>
              <a:rPr lang="en-US" dirty="0" err="1">
                <a:solidFill>
                  <a:schemeClr val="accent2"/>
                </a:solidFill>
              </a:rPr>
              <a:t>max_features</a:t>
            </a:r>
            <a:r>
              <a:rPr lang="en-US" dirty="0">
                <a:solidFill>
                  <a:schemeClr val="accent2"/>
                </a:solidFill>
              </a:rPr>
              <a:t>` features at each split.</a:t>
            </a:r>
          </a:p>
          <a:p>
            <a:r>
              <a:rPr lang="en-US" dirty="0">
                <a:solidFill>
                  <a:schemeClr val="accent2"/>
                </a:solidFill>
              </a:rPr>
              <a:t>           - If float, then `</a:t>
            </a:r>
            <a:r>
              <a:rPr lang="en-US" dirty="0" err="1">
                <a:solidFill>
                  <a:schemeClr val="accent2"/>
                </a:solidFill>
              </a:rPr>
              <a:t>max_features</a:t>
            </a:r>
            <a:r>
              <a:rPr lang="en-US" dirty="0">
                <a:solidFill>
                  <a:schemeClr val="accent2"/>
                </a:solidFill>
              </a:rPr>
              <a:t>` is a fraction and</a:t>
            </a:r>
          </a:p>
          <a:p>
            <a:r>
              <a:rPr lang="en-US" dirty="0">
                <a:solidFill>
                  <a:schemeClr val="accent2"/>
                </a:solidFill>
              </a:rPr>
              <a:t>             `int(</a:t>
            </a:r>
            <a:r>
              <a:rPr lang="en-US" dirty="0" err="1">
                <a:solidFill>
                  <a:schemeClr val="accent2"/>
                </a:solidFill>
              </a:rPr>
              <a:t>max_features</a:t>
            </a:r>
            <a:r>
              <a:rPr lang="en-US" dirty="0">
                <a:solidFill>
                  <a:schemeClr val="accent2"/>
                </a:solidFill>
              </a:rPr>
              <a:t> * </a:t>
            </a:r>
            <a:r>
              <a:rPr lang="en-US" dirty="0" err="1">
                <a:solidFill>
                  <a:schemeClr val="accent2"/>
                </a:solidFill>
              </a:rPr>
              <a:t>n_features</a:t>
            </a:r>
            <a:r>
              <a:rPr lang="en-US" dirty="0">
                <a:solidFill>
                  <a:schemeClr val="accent2"/>
                </a:solidFill>
              </a:rPr>
              <a:t>)` features are considered at each</a:t>
            </a:r>
          </a:p>
          <a:p>
            <a:r>
              <a:rPr lang="en-US" dirty="0">
                <a:solidFill>
                  <a:schemeClr val="accent2"/>
                </a:solidFill>
              </a:rPr>
              <a:t>             split.</a:t>
            </a:r>
          </a:p>
          <a:p>
            <a:r>
              <a:rPr lang="en-US" dirty="0">
                <a:solidFill>
                  <a:schemeClr val="accent2"/>
                </a:solidFill>
              </a:rPr>
              <a:t>           - If "auto", then `</a:t>
            </a:r>
            <a:r>
              <a:rPr lang="en-US" dirty="0" err="1">
                <a:solidFill>
                  <a:schemeClr val="accent2"/>
                </a:solidFill>
              </a:rPr>
              <a:t>max_features</a:t>
            </a:r>
            <a:r>
              <a:rPr lang="en-US" dirty="0">
                <a:solidFill>
                  <a:schemeClr val="accent2"/>
                </a:solidFill>
              </a:rPr>
              <a:t>=sqrt(</a:t>
            </a:r>
            <a:r>
              <a:rPr lang="en-US" dirty="0" err="1">
                <a:solidFill>
                  <a:schemeClr val="accent2"/>
                </a:solidFill>
              </a:rPr>
              <a:t>n_features</a:t>
            </a:r>
            <a:r>
              <a:rPr lang="en-US" dirty="0">
                <a:solidFill>
                  <a:schemeClr val="accent2"/>
                </a:solidFill>
              </a:rPr>
              <a:t>)`.</a:t>
            </a:r>
          </a:p>
          <a:p>
            <a:r>
              <a:rPr lang="en-US" dirty="0">
                <a:solidFill>
                  <a:schemeClr val="accent2"/>
                </a:solidFill>
              </a:rPr>
              <a:t>           - If "sqrt", then `</a:t>
            </a:r>
            <a:r>
              <a:rPr lang="en-US" dirty="0" err="1">
                <a:solidFill>
                  <a:schemeClr val="accent2"/>
                </a:solidFill>
              </a:rPr>
              <a:t>max_features</a:t>
            </a:r>
            <a:r>
              <a:rPr lang="en-US" dirty="0">
                <a:solidFill>
                  <a:schemeClr val="accent2"/>
                </a:solidFill>
              </a:rPr>
              <a:t>=sqrt(</a:t>
            </a:r>
            <a:r>
              <a:rPr lang="en-US" dirty="0" err="1">
                <a:solidFill>
                  <a:schemeClr val="accent2"/>
                </a:solidFill>
              </a:rPr>
              <a:t>n_features</a:t>
            </a:r>
            <a:r>
              <a:rPr lang="en-US" dirty="0">
                <a:solidFill>
                  <a:schemeClr val="accent2"/>
                </a:solidFill>
              </a:rPr>
              <a:t>)`.</a:t>
            </a:r>
          </a:p>
          <a:p>
            <a:r>
              <a:rPr lang="en-US" dirty="0">
                <a:solidFill>
                  <a:schemeClr val="accent2"/>
                </a:solidFill>
              </a:rPr>
              <a:t>           - If "log2", then `</a:t>
            </a:r>
            <a:r>
              <a:rPr lang="en-US" dirty="0" err="1">
                <a:solidFill>
                  <a:schemeClr val="accent2"/>
                </a:solidFill>
              </a:rPr>
              <a:t>max_features</a:t>
            </a:r>
            <a:r>
              <a:rPr lang="en-US" dirty="0">
                <a:solidFill>
                  <a:schemeClr val="accent2"/>
                </a:solidFill>
              </a:rPr>
              <a:t>=log2(</a:t>
            </a:r>
            <a:r>
              <a:rPr lang="en-US" dirty="0" err="1">
                <a:solidFill>
                  <a:schemeClr val="accent2"/>
                </a:solidFill>
              </a:rPr>
              <a:t>n_features</a:t>
            </a:r>
            <a:r>
              <a:rPr lang="en-US" dirty="0">
                <a:solidFill>
                  <a:schemeClr val="accent2"/>
                </a:solidFill>
              </a:rPr>
              <a:t>)`.</a:t>
            </a:r>
          </a:p>
          <a:p>
            <a:r>
              <a:rPr lang="en-US" dirty="0">
                <a:solidFill>
                  <a:schemeClr val="accent2"/>
                </a:solidFill>
              </a:rPr>
              <a:t>           - If None, then `</a:t>
            </a:r>
            <a:r>
              <a:rPr lang="en-US" dirty="0" err="1">
                <a:solidFill>
                  <a:schemeClr val="accent2"/>
                </a:solidFill>
              </a:rPr>
              <a:t>max_features</a:t>
            </a:r>
            <a:r>
              <a:rPr lang="en-US" dirty="0">
                <a:solidFill>
                  <a:schemeClr val="accent2"/>
                </a:solidFill>
              </a:rPr>
              <a:t>=</a:t>
            </a:r>
            <a:r>
              <a:rPr lang="en-US" dirty="0" err="1">
                <a:solidFill>
                  <a:schemeClr val="accent2"/>
                </a:solidFill>
              </a:rPr>
              <a:t>n_features</a:t>
            </a:r>
            <a:r>
              <a:rPr lang="en-US" dirty="0">
                <a:solidFill>
                  <a:schemeClr val="accent2"/>
                </a:solidFill>
              </a:rPr>
              <a:t>`.</a:t>
            </a:r>
          </a:p>
          <a:p>
            <a:r>
              <a:rPr lang="en-US" dirty="0">
                <a:solidFill>
                  <a:schemeClr val="accent2"/>
                </a:solidFill>
              </a:rPr>
              <a:t>   </a:t>
            </a:r>
          </a:p>
          <a:p>
            <a:r>
              <a:rPr lang="en-US" dirty="0">
                <a:solidFill>
                  <a:schemeClr val="accent2"/>
                </a:solidFill>
              </a:rPr>
              <a:t>       Note: the search for a split does not stop until at least one</a:t>
            </a:r>
          </a:p>
          <a:p>
            <a:r>
              <a:rPr lang="en-US" dirty="0">
                <a:solidFill>
                  <a:schemeClr val="accent2"/>
                </a:solidFill>
              </a:rPr>
              <a:t>       valid partition of the node samples is found, even if it requires to</a:t>
            </a:r>
          </a:p>
          <a:p>
            <a:r>
              <a:rPr lang="en-US" dirty="0">
                <a:solidFill>
                  <a:schemeClr val="accent2"/>
                </a:solidFill>
              </a:rPr>
              <a:t>       effectively inspect more than ``</a:t>
            </a:r>
            <a:r>
              <a:rPr lang="en-US" dirty="0" err="1">
                <a:solidFill>
                  <a:schemeClr val="accent2"/>
                </a:solidFill>
              </a:rPr>
              <a:t>max_features</a:t>
            </a:r>
            <a:r>
              <a:rPr lang="en-US" dirty="0">
                <a:solidFill>
                  <a:schemeClr val="accent2"/>
                </a:solidFill>
              </a:rPr>
              <a:t>`` features.</a:t>
            </a:r>
            <a:endParaRPr lang="en-IN" dirty="0">
              <a:solidFill>
                <a:schemeClr val="accent2"/>
              </a:solidFill>
            </a:endParaRPr>
          </a:p>
        </p:txBody>
      </p:sp>
    </p:spTree>
    <p:extLst>
      <p:ext uri="{BB962C8B-B14F-4D97-AF65-F5344CB8AC3E}">
        <p14:creationId xmlns:p14="http://schemas.microsoft.com/office/powerpoint/2010/main" val="295202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r>
              <a:rPr lang="en"/>
              <a:t>Ensemble Learning </a:t>
            </a:r>
            <a:endParaRPr/>
          </a:p>
        </p:txBody>
      </p:sp>
      <p:sp>
        <p:nvSpPr>
          <p:cNvPr id="89" name="Google Shape;89;p18"/>
          <p:cNvSpPr txBox="1">
            <a:spLocks noGrp="1"/>
          </p:cNvSpPr>
          <p:nvPr>
            <p:ph type="body" idx="1"/>
          </p:nvPr>
        </p:nvSpPr>
        <p:spPr>
          <a:xfrm>
            <a:off x="415600" y="1222734"/>
            <a:ext cx="11360800" cy="4555200"/>
          </a:xfrm>
          <a:prstGeom prst="rect">
            <a:avLst/>
          </a:prstGeom>
          <a:effectLst>
            <a:reflection dist="38100" dir="5400000" fadeDir="5400012" sy="-100000" algn="bl" rotWithShape="0"/>
          </a:effectLst>
        </p:spPr>
        <p:txBody>
          <a:bodyPr spcFirstLastPara="1" vert="horz" wrap="square" lIns="121900" tIns="121900" rIns="121900" bIns="121900" rtlCol="0" anchor="t" anchorCtr="0">
            <a:normAutofit/>
          </a:bodyPr>
          <a:lstStyle/>
          <a:p>
            <a:pPr marL="0" indent="0">
              <a:spcAft>
                <a:spcPts val="1600"/>
              </a:spcAft>
              <a:buNone/>
            </a:pPr>
            <a:r>
              <a:rPr lang="en" b="1" dirty="0">
                <a:solidFill>
                  <a:schemeClr val="bg2">
                    <a:lumMod val="10000"/>
                  </a:schemeClr>
                </a:solidFill>
              </a:rPr>
              <a:t>Ensemble learning</a:t>
            </a:r>
            <a:r>
              <a:rPr lang="en" dirty="0">
                <a:solidFill>
                  <a:schemeClr val="bg2">
                    <a:lumMod val="10000"/>
                  </a:schemeClr>
                </a:solidFill>
              </a:rPr>
              <a:t> is the process by which multiple models, such as classifiers or experts, are strategically generated and combined to solve a particular problem.</a:t>
            </a:r>
            <a:endParaRPr dirty="0">
              <a:solidFill>
                <a:schemeClr val="bg2">
                  <a:lumMod val="10000"/>
                </a:schemeClr>
              </a:solidFill>
            </a:endParaRPr>
          </a:p>
        </p:txBody>
      </p:sp>
      <p:pic>
        <p:nvPicPr>
          <p:cNvPr id="90" name="Google Shape;90;p18"/>
          <p:cNvPicPr preferRelativeResize="0"/>
          <p:nvPr/>
        </p:nvPicPr>
        <p:blipFill>
          <a:blip r:embed="rId3">
            <a:alphaModFix/>
          </a:blip>
          <a:stretch>
            <a:fillRect/>
          </a:stretch>
        </p:blipFill>
        <p:spPr>
          <a:xfrm>
            <a:off x="3060385" y="2806961"/>
            <a:ext cx="4705192" cy="30206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r>
              <a:rPr lang="en" dirty="0"/>
              <a:t>Random Forest</a:t>
            </a:r>
            <a:endParaRPr dirty="0"/>
          </a:p>
        </p:txBody>
      </p:sp>
      <p:sp>
        <p:nvSpPr>
          <p:cNvPr id="96" name="Google Shape;96;p19"/>
          <p:cNvSpPr txBox="1">
            <a:spLocks noGrp="1"/>
          </p:cNvSpPr>
          <p:nvPr>
            <p:ph type="body" idx="1"/>
          </p:nvPr>
        </p:nvSpPr>
        <p:spPr>
          <a:xfrm>
            <a:off x="415600" y="1256854"/>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dirty="0">
                <a:solidFill>
                  <a:schemeClr val="bg2">
                    <a:lumMod val="10000"/>
                  </a:schemeClr>
                </a:solidFill>
              </a:rPr>
              <a:t>Its is part of Ensemble Learning in which we combine multiple decision Tree models for prediction.We have studied that decision trees tend to overfit the data. So Ensemble technique becomes a very good solution for decreasing the variance in a decision tree.</a:t>
            </a:r>
            <a:endParaRPr dirty="0">
              <a:solidFill>
                <a:schemeClr val="bg2">
                  <a:lumMod val="10000"/>
                </a:schemeClr>
              </a:solidFill>
            </a:endParaRPr>
          </a:p>
          <a:p>
            <a:pPr marL="0" indent="0">
              <a:spcBef>
                <a:spcPts val="1600"/>
              </a:spcBef>
              <a:buNone/>
            </a:pPr>
            <a:endParaRPr dirty="0">
              <a:solidFill>
                <a:schemeClr val="dk1"/>
              </a:solidFill>
            </a:endParaRPr>
          </a:p>
          <a:p>
            <a:pPr marL="0" indent="0">
              <a:spcBef>
                <a:spcPts val="1600"/>
              </a:spcBef>
              <a:buNone/>
            </a:pPr>
            <a:endParaRPr dirty="0">
              <a:solidFill>
                <a:schemeClr val="dk1"/>
              </a:solidFill>
            </a:endParaRPr>
          </a:p>
          <a:p>
            <a:pPr marL="0" indent="0">
              <a:spcBef>
                <a:spcPts val="1600"/>
              </a:spcBef>
              <a:spcAft>
                <a:spcPts val="1600"/>
              </a:spcAft>
              <a:buNone/>
            </a:pPr>
            <a:endParaRPr dirty="0">
              <a:solidFill>
                <a:schemeClr val="dk1"/>
              </a:solidFill>
            </a:endParaRPr>
          </a:p>
        </p:txBody>
      </p:sp>
      <p:pic>
        <p:nvPicPr>
          <p:cNvPr id="97" name="Google Shape;97;p19"/>
          <p:cNvPicPr preferRelativeResize="0"/>
          <p:nvPr/>
        </p:nvPicPr>
        <p:blipFill>
          <a:blip r:embed="rId3">
            <a:alphaModFix/>
          </a:blip>
          <a:stretch>
            <a:fillRect/>
          </a:stretch>
        </p:blipFill>
        <p:spPr>
          <a:xfrm>
            <a:off x="3180467" y="3599107"/>
            <a:ext cx="4837593" cy="22129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54185" y="85700"/>
            <a:ext cx="11360800" cy="763600"/>
          </a:xfrm>
          <a:prstGeom prst="rect">
            <a:avLst/>
          </a:prstGeom>
        </p:spPr>
        <p:txBody>
          <a:bodyPr spcFirstLastPara="1" vert="horz" wrap="square" lIns="121900" tIns="121900" rIns="121900" bIns="121900" rtlCol="0" anchor="t" anchorCtr="0">
            <a:noAutofit/>
          </a:bodyPr>
          <a:lstStyle/>
          <a:p>
            <a:pPr>
              <a:lnSpc>
                <a:spcPct val="115000"/>
              </a:lnSpc>
            </a:pPr>
            <a:r>
              <a:rPr lang="en" sz="2667" b="1" dirty="0"/>
              <a:t>Let’s understand how algorithm works for a random forest model</a:t>
            </a:r>
            <a:endParaRPr sz="2667" b="1" dirty="0"/>
          </a:p>
          <a:p>
            <a:endParaRPr sz="2667" dirty="0"/>
          </a:p>
        </p:txBody>
      </p:sp>
      <p:sp>
        <p:nvSpPr>
          <p:cNvPr id="103" name="Google Shape;103;p20"/>
          <p:cNvSpPr txBox="1">
            <a:spLocks noGrp="1"/>
          </p:cNvSpPr>
          <p:nvPr>
            <p:ph type="body" idx="1"/>
          </p:nvPr>
        </p:nvSpPr>
        <p:spPr>
          <a:xfrm>
            <a:off x="477015" y="789734"/>
            <a:ext cx="11360800" cy="4555200"/>
          </a:xfrm>
          <a:prstGeom prst="rect">
            <a:avLst/>
          </a:prstGeom>
        </p:spPr>
        <p:txBody>
          <a:bodyPr spcFirstLastPara="1" vert="horz" wrap="square" lIns="121900" tIns="121900" rIns="121900" bIns="121900" rtlCol="0" anchor="t" anchorCtr="0">
            <a:normAutofit/>
          </a:bodyPr>
          <a:lstStyle/>
          <a:p>
            <a:pPr>
              <a:buClr>
                <a:schemeClr val="dk1"/>
              </a:buClr>
              <a:buAutoNum type="arabicPeriod"/>
            </a:pPr>
            <a:r>
              <a:rPr lang="en" b="1" dirty="0">
                <a:solidFill>
                  <a:schemeClr val="dk1"/>
                </a:solidFill>
              </a:rPr>
              <a:t>Random Sample creation from training dataset</a:t>
            </a:r>
            <a:endParaRPr b="1" dirty="0">
              <a:solidFill>
                <a:schemeClr val="dk1"/>
              </a:solidFill>
            </a:endParaRPr>
          </a:p>
          <a:p>
            <a:pPr>
              <a:buClr>
                <a:schemeClr val="dk1"/>
              </a:buClr>
              <a:buAutoNum type="arabicPeriod"/>
            </a:pPr>
            <a:r>
              <a:rPr lang="en" b="1" dirty="0">
                <a:solidFill>
                  <a:schemeClr val="dk1"/>
                </a:solidFill>
              </a:rPr>
              <a:t>Training of the DT on those random sample</a:t>
            </a:r>
            <a:endParaRPr b="1" dirty="0">
              <a:solidFill>
                <a:schemeClr val="dk1"/>
              </a:solidFill>
            </a:endParaRPr>
          </a:p>
          <a:p>
            <a:pPr>
              <a:buClr>
                <a:schemeClr val="dk1"/>
              </a:buClr>
              <a:buAutoNum type="arabicPeriod"/>
            </a:pPr>
            <a:r>
              <a:rPr lang="en" b="1" dirty="0">
                <a:solidFill>
                  <a:schemeClr val="dk1"/>
                </a:solidFill>
              </a:rPr>
              <a:t>Aggregating the result</a:t>
            </a:r>
            <a:endParaRPr b="1" dirty="0">
              <a:solidFill>
                <a:schemeClr val="dk1"/>
              </a:solidFill>
            </a:endParaRPr>
          </a:p>
        </p:txBody>
      </p:sp>
      <p:pic>
        <p:nvPicPr>
          <p:cNvPr id="104" name="Google Shape;104;p20"/>
          <p:cNvPicPr preferRelativeResize="0"/>
          <p:nvPr/>
        </p:nvPicPr>
        <p:blipFill>
          <a:blip r:embed="rId3">
            <a:alphaModFix/>
          </a:blip>
          <a:stretch>
            <a:fillRect/>
          </a:stretch>
        </p:blipFill>
        <p:spPr>
          <a:xfrm>
            <a:off x="3061118" y="2519201"/>
            <a:ext cx="5687097" cy="36291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r>
              <a:rPr lang="en" sz="2667"/>
              <a:t>Random sampling Row sampling + col sampling with replacement</a:t>
            </a:r>
            <a:endParaRPr sz="2667"/>
          </a:p>
        </p:txBody>
      </p:sp>
      <p:pic>
        <p:nvPicPr>
          <p:cNvPr id="110" name="Google Shape;110;p21"/>
          <p:cNvPicPr preferRelativeResize="0"/>
          <p:nvPr/>
        </p:nvPicPr>
        <p:blipFill rotWithShape="1">
          <a:blip r:embed="rId3">
            <a:alphaModFix/>
          </a:blip>
          <a:srcRect b="32386"/>
          <a:stretch/>
        </p:blipFill>
        <p:spPr>
          <a:xfrm>
            <a:off x="1532534" y="1530467"/>
            <a:ext cx="9126933" cy="456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415600" y="188633"/>
            <a:ext cx="11360800" cy="763600"/>
          </a:xfrm>
          <a:prstGeom prst="rect">
            <a:avLst/>
          </a:prstGeom>
        </p:spPr>
        <p:txBody>
          <a:bodyPr spcFirstLastPara="1" vert="horz" wrap="square" lIns="121900" tIns="121900" rIns="121900" bIns="121900" rtlCol="0" anchor="t" anchorCtr="0">
            <a:normAutofit/>
          </a:bodyPr>
          <a:lstStyle/>
          <a:p>
            <a:r>
              <a:rPr lang="en"/>
              <a:t>Training </a:t>
            </a:r>
            <a:endParaRPr/>
          </a:p>
        </p:txBody>
      </p:sp>
      <p:pic>
        <p:nvPicPr>
          <p:cNvPr id="116" name="Google Shape;116;p22"/>
          <p:cNvPicPr preferRelativeResize="0"/>
          <p:nvPr/>
        </p:nvPicPr>
        <p:blipFill>
          <a:blip r:embed="rId3">
            <a:alphaModFix/>
          </a:blip>
          <a:stretch>
            <a:fillRect/>
          </a:stretch>
        </p:blipFill>
        <p:spPr>
          <a:xfrm>
            <a:off x="1315247" y="952234"/>
            <a:ext cx="8361016" cy="4609229"/>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Airtics Color">
      <a:dk1>
        <a:srgbClr val="FF7F1F"/>
      </a:dk1>
      <a:lt1>
        <a:sysClr val="window" lastClr="FFFFFF"/>
      </a:lt1>
      <a:dk2>
        <a:srgbClr val="44546A"/>
      </a:dk2>
      <a:lt2>
        <a:srgbClr val="E7E6E6"/>
      </a:lt2>
      <a:accent1>
        <a:srgbClr val="4472C4"/>
      </a:accent1>
      <a:accent2>
        <a:srgbClr val="171616"/>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8C9718E-DBB2-46E4-A823-2FE891954335}" vid="{6E15DF31-22D5-4C28-8C59-739BEE5B84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 2</Template>
  <TotalTime>1845</TotalTime>
  <Words>1346</Words>
  <Application>Microsoft Office PowerPoint</Application>
  <PresentationFormat>Widescreen</PresentationFormat>
  <Paragraphs>115</Paragraphs>
  <Slides>20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Century Gothic</vt:lpstr>
      <vt:lpstr>Consolas</vt:lpstr>
      <vt:lpstr>Helvetica</vt:lpstr>
      <vt:lpstr>Helvetica Neue</vt:lpstr>
      <vt:lpstr>inherit</vt:lpstr>
      <vt:lpstr>Roboto</vt:lpstr>
      <vt:lpstr>Symbol</vt:lpstr>
      <vt:lpstr>1_Office Theme</vt:lpstr>
      <vt:lpstr>PowerPoint Presentation</vt:lpstr>
      <vt:lpstr>PowerPoint Presentation</vt:lpstr>
      <vt:lpstr>PowerPoint Presentation</vt:lpstr>
      <vt:lpstr>PowerPoint Presentation</vt:lpstr>
      <vt:lpstr>Ensemble Learning </vt:lpstr>
      <vt:lpstr>Random Forest</vt:lpstr>
      <vt:lpstr>Let’s understand how algorithm works for a random forest model </vt:lpstr>
      <vt:lpstr>Random sampling Row sampling + col sampling with replacement</vt:lpstr>
      <vt:lpstr>Training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Chandaliya</dc:creator>
  <cp:lastModifiedBy>Pranav Chandaliya</cp:lastModifiedBy>
  <cp:revision>8</cp:revision>
  <dcterms:created xsi:type="dcterms:W3CDTF">2022-12-29T14:06:56Z</dcterms:created>
  <dcterms:modified xsi:type="dcterms:W3CDTF">2023-01-06T13:55:56Z</dcterms:modified>
</cp:coreProperties>
</file>