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90" autoAdjust="0"/>
  </p:normalViewPr>
  <p:slideViewPr>
    <p:cSldViewPr snapToGrid="0">
      <p:cViewPr varScale="1">
        <p:scale>
          <a:sx n="61" d="100"/>
          <a:sy n="61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3199" y="2619023"/>
            <a:ext cx="9596968" cy="3228619"/>
          </a:xfrm>
        </p:spPr>
        <p:txBody>
          <a:bodyPr anchor="b">
            <a:normAutofit/>
          </a:bodyPr>
          <a:lstStyle>
            <a:lvl1pPr algn="r">
              <a:defRPr sz="6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199" y="5847643"/>
            <a:ext cx="9596968" cy="1873956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cap="all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10077" y="7827434"/>
            <a:ext cx="2133600" cy="503767"/>
          </a:xfrm>
        </p:spPr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199" y="7827434"/>
            <a:ext cx="6525277" cy="50376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145278" y="7827434"/>
            <a:ext cx="734889" cy="503767"/>
          </a:xfrm>
        </p:spPr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0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310487"/>
            <a:ext cx="13508569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8801" y="1242816"/>
            <a:ext cx="11679769" cy="421996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7066137"/>
            <a:ext cx="13508569" cy="65828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812802"/>
            <a:ext cx="13508569" cy="4165599"/>
          </a:xfrm>
        </p:spPr>
        <p:txBody>
          <a:bodyPr anchor="ctr">
            <a:normAutofit/>
          </a:bodyPr>
          <a:lstStyle>
            <a:lvl1pPr algn="l">
              <a:defRPr sz="42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791200"/>
            <a:ext cx="13508571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3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50489" y="3657600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033" y="1097783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024" y="812802"/>
            <a:ext cx="12733865" cy="3657599"/>
          </a:xfrm>
        </p:spPr>
        <p:txBody>
          <a:bodyPr anchor="ctr">
            <a:normAutofit/>
          </a:bodyPr>
          <a:lstStyle>
            <a:lvl1pPr algn="l">
              <a:defRPr sz="426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3834" y="4470400"/>
            <a:ext cx="12452245" cy="508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621" y="5791200"/>
            <a:ext cx="13536489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27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4411441"/>
            <a:ext cx="13508567" cy="1958400"/>
          </a:xfrm>
        </p:spPr>
        <p:txBody>
          <a:bodyPr anchor="b">
            <a:normAutofit/>
          </a:bodyPr>
          <a:lstStyle>
            <a:lvl1pPr algn="l">
              <a:defRPr sz="42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6369841"/>
            <a:ext cx="13508568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87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650489" y="3657600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033" y="1097783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323024" y="812802"/>
            <a:ext cx="12733865" cy="3657599"/>
          </a:xfrm>
        </p:spPr>
        <p:txBody>
          <a:bodyPr anchor="ctr">
            <a:normAutofit/>
          </a:bodyPr>
          <a:lstStyle>
            <a:lvl1pPr algn="l">
              <a:defRPr sz="426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400" y="5181600"/>
            <a:ext cx="13513915" cy="11853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6366933"/>
            <a:ext cx="13513915" cy="135466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8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812802"/>
            <a:ext cx="13508569" cy="36575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401" y="4673600"/>
            <a:ext cx="13508571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73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791200"/>
            <a:ext cx="13508571" cy="193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47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2" y="812801"/>
            <a:ext cx="13508567" cy="1941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8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44900" y="812800"/>
            <a:ext cx="2878069" cy="690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812800"/>
            <a:ext cx="10442821" cy="69088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2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411441"/>
            <a:ext cx="13508569" cy="1958400"/>
          </a:xfrm>
        </p:spPr>
        <p:txBody>
          <a:bodyPr anchor="b"/>
          <a:lstStyle>
            <a:lvl1pPr algn="l">
              <a:defRPr sz="5333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6369841"/>
            <a:ext cx="13508571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2667" cap="all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5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3" y="2856089"/>
            <a:ext cx="6660445" cy="48655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62527" y="2856090"/>
            <a:ext cx="6660443" cy="48655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4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227" y="2957690"/>
            <a:ext cx="6278739" cy="768349"/>
          </a:xfrm>
        </p:spPr>
        <p:txBody>
          <a:bodyPr anchor="b">
            <a:noAutofit/>
          </a:bodyPr>
          <a:lstStyle>
            <a:lvl1pPr marL="0" indent="0">
              <a:buNone/>
              <a:defRPr sz="37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2" y="3826935"/>
            <a:ext cx="6662564" cy="389466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28005" y="2968979"/>
            <a:ext cx="6297084" cy="768349"/>
          </a:xfrm>
        </p:spPr>
        <p:txBody>
          <a:bodyPr anchor="b">
            <a:noAutofit/>
          </a:bodyPr>
          <a:lstStyle>
            <a:lvl1pPr marL="0" indent="0">
              <a:buNone/>
              <a:defRPr sz="37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64644" y="3826935"/>
            <a:ext cx="6660445" cy="389466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7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65777"/>
            <a:ext cx="4907847" cy="18288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1" y="812801"/>
            <a:ext cx="8225368" cy="6908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4594577"/>
            <a:ext cx="4907847" cy="2438400"/>
          </a:xfrm>
        </p:spPr>
        <p:txBody>
          <a:bodyPr anchor="t"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3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3600"/>
            <a:ext cx="8219537" cy="1828800"/>
          </a:xfrm>
        </p:spPr>
        <p:txBody>
          <a:bodyPr anchor="b">
            <a:normAutofit/>
          </a:bodyPr>
          <a:lstStyle>
            <a:lvl1pPr algn="l">
              <a:defRPr sz="37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48337" y="1219200"/>
            <a:ext cx="4374632" cy="6096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962400"/>
            <a:ext cx="8219537" cy="2438400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2" y="812801"/>
            <a:ext cx="13508567" cy="19416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2" y="2856090"/>
            <a:ext cx="13508567" cy="4865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52880" y="7827434"/>
            <a:ext cx="2133600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C94E8B-A517-47F2-9ABC-D48EB4C58AA0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7827434"/>
            <a:ext cx="10436879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88081" y="7827434"/>
            <a:ext cx="734889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2D1F49-53C0-4D01-A8E4-5040D67C6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92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990" indent="-380990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213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00160" indent="-380990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8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057349" indent="-228594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666933" indent="-228594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0185" y="1883233"/>
            <a:ext cx="6867979" cy="96156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COURIER MANAGEMENT SYSTEM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88558" y="4455886"/>
            <a:ext cx="4578067" cy="33720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162972" y="7369608"/>
            <a:ext cx="3696356" cy="9167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hangingPunct="0"/>
            <a:r>
              <a:rPr lang="en-IN" sz="2800" dirty="0" err="1">
                <a:solidFill>
                  <a:srgbClr val="C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Pranav.C</a:t>
            </a:r>
            <a:endParaRPr lang="en-IN" sz="2800" dirty="0">
              <a:solidFill>
                <a:srgbClr val="C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hangingPunct="0"/>
            <a:r>
              <a:rPr lang="en-IN" sz="2800" dirty="0">
                <a:solidFill>
                  <a:srgbClr val="C00000"/>
                </a:solidFill>
                <a:latin typeface="Liberation Sans" pitchFamily="18"/>
                <a:ea typeface="DejaVu Sans" pitchFamily="2"/>
                <a:cs typeface="DejaVu Sans" pitchFamily="2"/>
              </a:rPr>
              <a:t>AWH22MCA-2030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8A0C7-06F7-1EE0-122A-1509349A04A0}"/>
              </a:ext>
            </a:extLst>
          </p:cNvPr>
          <p:cNvSpPr txBox="1"/>
          <p:nvPr/>
        </p:nvSpPr>
        <p:spPr>
          <a:xfrm>
            <a:off x="4913986" y="559793"/>
            <a:ext cx="7147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rgbClr val="62A73B"/>
                </a:solidFill>
                <a:highlight>
                  <a:scrgbClr r="0" g="0" b="0">
                    <a:alpha val="0"/>
                  </a:scrgbClr>
                </a:highlight>
              </a:rPr>
              <a:t>E-Consignment</a:t>
            </a:r>
            <a:endParaRPr lang="en-ID" sz="8000" dirty="0"/>
          </a:p>
        </p:txBody>
      </p:sp>
    </p:spTree>
    <p:extLst>
      <p:ext uri="{BB962C8B-B14F-4D97-AF65-F5344CB8AC3E}">
        <p14:creationId xmlns:p14="http://schemas.microsoft.com/office/powerpoint/2010/main" val="327123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21362-B014-D70A-9C72-C60496848ADA}"/>
              </a:ext>
            </a:extLst>
          </p:cNvPr>
          <p:cNvSpPr txBox="1"/>
          <p:nvPr/>
        </p:nvSpPr>
        <p:spPr>
          <a:xfrm>
            <a:off x="119006" y="250644"/>
            <a:ext cx="1822537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1F88B0-E494-C96D-022C-008E07467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83398"/>
              </p:ext>
            </p:extLst>
          </p:nvPr>
        </p:nvGraphicFramePr>
        <p:xfrm>
          <a:off x="244265" y="896679"/>
          <a:ext cx="15613684" cy="3384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3421">
                  <a:extLst>
                    <a:ext uri="{9D8B030D-6E8A-4147-A177-3AD203B41FA5}">
                      <a16:colId xmlns:a16="http://schemas.microsoft.com/office/drawing/2014/main" val="1992112081"/>
                    </a:ext>
                  </a:extLst>
                </a:gridCol>
                <a:gridCol w="3903421">
                  <a:extLst>
                    <a:ext uri="{9D8B030D-6E8A-4147-A177-3AD203B41FA5}">
                      <a16:colId xmlns:a16="http://schemas.microsoft.com/office/drawing/2014/main" val="1936277459"/>
                    </a:ext>
                  </a:extLst>
                </a:gridCol>
                <a:gridCol w="3903421">
                  <a:extLst>
                    <a:ext uri="{9D8B030D-6E8A-4147-A177-3AD203B41FA5}">
                      <a16:colId xmlns:a16="http://schemas.microsoft.com/office/drawing/2014/main" val="2915587213"/>
                    </a:ext>
                  </a:extLst>
                </a:gridCol>
                <a:gridCol w="3903421">
                  <a:extLst>
                    <a:ext uri="{9D8B030D-6E8A-4147-A177-3AD203B41FA5}">
                      <a16:colId xmlns:a16="http://schemas.microsoft.com/office/drawing/2014/main" val="4235930338"/>
                    </a:ext>
                  </a:extLst>
                </a:gridCol>
              </a:tblGrid>
              <a:tr h="3659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TITLE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TYPE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WIDTH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CONSTRAINT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923165"/>
                  </a:ext>
                </a:extLst>
              </a:tr>
              <a:tr h="335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ID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Bigint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20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Primary key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8666975"/>
                  </a:ext>
                </a:extLst>
              </a:tr>
              <a:tr h="335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Customer name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684200"/>
                  </a:ext>
                </a:extLst>
              </a:tr>
              <a:tr h="335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Phone number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5340"/>
                  </a:ext>
                </a:extLst>
              </a:tr>
              <a:tr h="335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House name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420195"/>
                  </a:ext>
                </a:extLst>
              </a:tr>
              <a:tr h="335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Place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960518"/>
                  </a:ext>
                </a:extLst>
              </a:tr>
              <a:tr h="335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City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7354720"/>
                  </a:ext>
                </a:extLst>
              </a:tr>
              <a:tr h="335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State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48881"/>
                  </a:ext>
                </a:extLst>
              </a:tr>
              <a:tr h="335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Pin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100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1306830"/>
                  </a:ext>
                </a:extLst>
              </a:tr>
              <a:tr h="335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Clerk id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Big int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kern="100" dirty="0">
                          <a:effectLst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2243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027231-B3AE-DB98-891E-0A8CC228A2BA}"/>
              </a:ext>
            </a:extLst>
          </p:cNvPr>
          <p:cNvSpPr txBox="1"/>
          <p:nvPr/>
        </p:nvSpPr>
        <p:spPr>
          <a:xfrm>
            <a:off x="106480" y="4471792"/>
            <a:ext cx="130897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CC5CC4-A935-CD04-D7DC-2905F8C34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20177"/>
              </p:ext>
            </p:extLst>
          </p:nvPr>
        </p:nvGraphicFramePr>
        <p:xfrm>
          <a:off x="244264" y="5192482"/>
          <a:ext cx="15613684" cy="1820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3421">
                  <a:extLst>
                    <a:ext uri="{9D8B030D-6E8A-4147-A177-3AD203B41FA5}">
                      <a16:colId xmlns:a16="http://schemas.microsoft.com/office/drawing/2014/main" val="1911597852"/>
                    </a:ext>
                  </a:extLst>
                </a:gridCol>
                <a:gridCol w="3903421">
                  <a:extLst>
                    <a:ext uri="{9D8B030D-6E8A-4147-A177-3AD203B41FA5}">
                      <a16:colId xmlns:a16="http://schemas.microsoft.com/office/drawing/2014/main" val="4072586241"/>
                    </a:ext>
                  </a:extLst>
                </a:gridCol>
                <a:gridCol w="3903421">
                  <a:extLst>
                    <a:ext uri="{9D8B030D-6E8A-4147-A177-3AD203B41FA5}">
                      <a16:colId xmlns:a16="http://schemas.microsoft.com/office/drawing/2014/main" val="1391111609"/>
                    </a:ext>
                  </a:extLst>
                </a:gridCol>
                <a:gridCol w="3903421">
                  <a:extLst>
                    <a:ext uri="{9D8B030D-6E8A-4147-A177-3AD203B41FA5}">
                      <a16:colId xmlns:a16="http://schemas.microsoft.com/office/drawing/2014/main" val="2942920254"/>
                    </a:ext>
                  </a:extLst>
                </a:gridCol>
              </a:tblGrid>
              <a:tr h="390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TITLE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TYPE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WIDTH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CONSTRAINT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417757"/>
                  </a:ext>
                </a:extLst>
              </a:tr>
              <a:tr h="35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ID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Big 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20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Primary key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457951"/>
                  </a:ext>
                </a:extLst>
              </a:tr>
              <a:tr h="35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Consignment id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Big 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20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Foreign key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592660"/>
                  </a:ext>
                </a:extLst>
              </a:tr>
              <a:tr h="35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Amount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5220514"/>
                  </a:ext>
                </a:extLst>
              </a:tr>
              <a:tr h="35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Date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date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 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3354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6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FE32-D123-5D54-D50E-4E85BE60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614" y="3306625"/>
            <a:ext cx="8891813" cy="1941689"/>
          </a:xfrm>
        </p:spPr>
        <p:txBody>
          <a:bodyPr>
            <a:noAutofit/>
          </a:bodyPr>
          <a:lstStyle/>
          <a:p>
            <a:pPr algn="ctr"/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THANK YOU</a:t>
            </a:r>
            <a:endParaRPr lang="en-ID" sz="8800" dirty="0">
              <a:solidFill>
                <a:schemeClr val="accent4">
                  <a:lumMod val="60000"/>
                  <a:lumOff val="40000"/>
                </a:schemeClr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7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714" y="2286638"/>
            <a:ext cx="1584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E-consignment is a courier management software designed for efficient courier handling. 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This web-based platform simplifies transactions and offers tracking capabilities.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The software is divided into two user-friendly modules: admin and clerk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29CEC-383A-31EA-B899-054903ECB123}"/>
              </a:ext>
            </a:extLst>
          </p:cNvPr>
          <p:cNvSpPr txBox="1"/>
          <p:nvPr/>
        </p:nvSpPr>
        <p:spPr>
          <a:xfrm>
            <a:off x="6766900" y="922617"/>
            <a:ext cx="3080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Preface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0379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343" y="1691000"/>
            <a:ext cx="156899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Today, sending and receiving items like furniture, gadgets, gifts, </a:t>
            </a:r>
            <a:r>
              <a:rPr lang="en-US" sz="2800" dirty="0" err="1"/>
              <a:t>etc</a:t>
            </a:r>
            <a:r>
              <a:rPr lang="en-US" sz="2800" dirty="0"/>
              <a:t> are super important.</a:t>
            </a:r>
          </a:p>
          <a:p>
            <a:endParaRPr lang="en-US" sz="2800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But we don't know where they are or when they reached the receiver.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We are in the dark about where our stuff is.</a:t>
            </a:r>
          </a:p>
          <a:p>
            <a:endParaRPr lang="en-US" sz="2800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Right now, there's no good way to keep track of our things during their journey through </a:t>
            </a:r>
          </a:p>
          <a:p>
            <a:r>
              <a:rPr lang="en-US" sz="2800" dirty="0"/>
              <a:t>    E-Consignment.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822FF-164C-3EA8-8781-B6C63E5FF775}"/>
              </a:ext>
            </a:extLst>
          </p:cNvPr>
          <p:cNvSpPr txBox="1"/>
          <p:nvPr/>
        </p:nvSpPr>
        <p:spPr>
          <a:xfrm>
            <a:off x="4915573" y="529395"/>
            <a:ext cx="5462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Why this Project ?</a:t>
            </a:r>
            <a:endParaRPr lang="en-ID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F9860-98BC-A03B-15D9-A12F67C499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00" y="5219938"/>
            <a:ext cx="3975101" cy="3805376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31086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9B4490-802B-FA87-E4C8-2C6D1E6F584F}"/>
              </a:ext>
            </a:extLst>
          </p:cNvPr>
          <p:cNvSpPr txBox="1"/>
          <p:nvPr/>
        </p:nvSpPr>
        <p:spPr>
          <a:xfrm>
            <a:off x="566057" y="1752356"/>
            <a:ext cx="153125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is an online software solution designed for cargo management professionals. 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E-consignment is a system that can automate cargo activities.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Including tracking of dispatched articles.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E-consignment enables smooth transactions.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Provide continuous updates to the service providers.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9202C-479E-49EF-9B50-E6F088EB925F}"/>
              </a:ext>
            </a:extLst>
          </p:cNvPr>
          <p:cNvSpPr txBox="1"/>
          <p:nvPr/>
        </p:nvSpPr>
        <p:spPr>
          <a:xfrm>
            <a:off x="6248405" y="435371"/>
            <a:ext cx="4825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Proposed System</a:t>
            </a:r>
            <a:endParaRPr lang="en-ID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0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4919DD-F8FC-25B3-0722-30DD343056A3}"/>
              </a:ext>
            </a:extLst>
          </p:cNvPr>
          <p:cNvSpPr txBox="1"/>
          <p:nvPr/>
        </p:nvSpPr>
        <p:spPr>
          <a:xfrm>
            <a:off x="6782942" y="355607"/>
            <a:ext cx="212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Actors</a:t>
            </a:r>
            <a:endParaRPr lang="en-ID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3973A-6063-4927-371D-FFED117E5908}"/>
              </a:ext>
            </a:extLst>
          </p:cNvPr>
          <p:cNvSpPr txBox="1"/>
          <p:nvPr/>
        </p:nvSpPr>
        <p:spPr>
          <a:xfrm>
            <a:off x="4927600" y="1263316"/>
            <a:ext cx="64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4F245-5BA7-740F-2261-80A492389C50}"/>
              </a:ext>
            </a:extLst>
          </p:cNvPr>
          <p:cNvSpPr txBox="1"/>
          <p:nvPr/>
        </p:nvSpPr>
        <p:spPr>
          <a:xfrm>
            <a:off x="8760382" y="2528483"/>
            <a:ext cx="63558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u="sng" dirty="0"/>
              <a:t>2.Clerk</a:t>
            </a:r>
          </a:p>
          <a:p>
            <a:endParaRPr lang="en-US" sz="2800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Login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View profile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Customer management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Consignment management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Update status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Tracking consignment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View delivered consignment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Billing the parcel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View delivered bill report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View consignment report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Change password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8000E-58A3-E126-9395-2B921B3D534D}"/>
              </a:ext>
            </a:extLst>
          </p:cNvPr>
          <p:cNvSpPr txBox="1"/>
          <p:nvPr/>
        </p:nvSpPr>
        <p:spPr>
          <a:xfrm>
            <a:off x="835582" y="2571452"/>
            <a:ext cx="64651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u="sng" dirty="0"/>
              <a:t>1.Admin</a:t>
            </a:r>
          </a:p>
          <a:p>
            <a:endParaRPr lang="en-US" sz="2800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Login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Port office management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Clerk management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View customers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View and track consignment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View delivered consignment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Change password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1BF58-42AF-D945-F7B6-D0C951BC7DDD}"/>
              </a:ext>
            </a:extLst>
          </p:cNvPr>
          <p:cNvSpPr txBox="1"/>
          <p:nvPr/>
        </p:nvSpPr>
        <p:spPr>
          <a:xfrm>
            <a:off x="914400" y="1266689"/>
            <a:ext cx="12772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two actors in this E-Consignment.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032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5AA6E4-B757-32C7-CA82-00E5A97E6964}"/>
              </a:ext>
            </a:extLst>
          </p:cNvPr>
          <p:cNvSpPr txBox="1"/>
          <p:nvPr/>
        </p:nvSpPr>
        <p:spPr>
          <a:xfrm>
            <a:off x="890191" y="1154636"/>
            <a:ext cx="5414356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u="sng" dirty="0"/>
          </a:p>
          <a:p>
            <a:r>
              <a:rPr lang="en-US" sz="2800" u="sng" dirty="0"/>
              <a:t>Software</a:t>
            </a:r>
          </a:p>
          <a:p>
            <a:endParaRPr lang="en-US" sz="2800" u="sng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Language : Python</a:t>
            </a:r>
          </a:p>
          <a:p>
            <a:endParaRPr lang="en-US" sz="2800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Framework : Django</a:t>
            </a:r>
          </a:p>
          <a:p>
            <a:endParaRPr lang="en-US" sz="2800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Front end : html, CSS, JavaScript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                                       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Backend : MySQL</a:t>
            </a:r>
          </a:p>
          <a:p>
            <a:endParaRPr lang="en-US" sz="2800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IDE : PyCharm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71" indent="-28577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000" u="sng" dirty="0"/>
          </a:p>
          <a:p>
            <a:pPr marL="342925" indent="-342925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1A17F3-5B3A-CF66-4BD1-6CA003D6C8A3}"/>
              </a:ext>
            </a:extLst>
          </p:cNvPr>
          <p:cNvSpPr txBox="1"/>
          <p:nvPr/>
        </p:nvSpPr>
        <p:spPr>
          <a:xfrm>
            <a:off x="904706" y="280312"/>
            <a:ext cx="34398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Requirements</a:t>
            </a:r>
          </a:p>
          <a:p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FE135-0A4B-89B4-B786-6D7FE1784403}"/>
              </a:ext>
            </a:extLst>
          </p:cNvPr>
          <p:cNvSpPr txBox="1"/>
          <p:nvPr/>
        </p:nvSpPr>
        <p:spPr>
          <a:xfrm>
            <a:off x="8116687" y="1244176"/>
            <a:ext cx="3238313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71" indent="-28577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u="sng" dirty="0"/>
              <a:t>Hardware</a:t>
            </a:r>
          </a:p>
          <a:p>
            <a:endParaRPr lang="en-US" sz="2800" u="sng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Windows 10 or Above</a:t>
            </a:r>
          </a:p>
          <a:p>
            <a:endParaRPr lang="en-US" sz="2800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4 GB RAM</a:t>
            </a:r>
          </a:p>
          <a:p>
            <a:endParaRPr lang="en-US" sz="2800" dirty="0"/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sz="2800" dirty="0"/>
              <a:t>256 GB Internal memory</a:t>
            </a:r>
          </a:p>
          <a:p>
            <a:endParaRPr lang="en-US" sz="2800" dirty="0"/>
          </a:p>
          <a:p>
            <a:pPr marL="285771" indent="-28577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000" u="sng" dirty="0"/>
          </a:p>
          <a:p>
            <a:pPr marL="342925" indent="-342925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153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FD13B2-A197-523B-6503-0DCF3C157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41387"/>
              </p:ext>
            </p:extLst>
          </p:nvPr>
        </p:nvGraphicFramePr>
        <p:xfrm>
          <a:off x="175070" y="1804883"/>
          <a:ext cx="15718648" cy="1915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9662">
                  <a:extLst>
                    <a:ext uri="{9D8B030D-6E8A-4147-A177-3AD203B41FA5}">
                      <a16:colId xmlns:a16="http://schemas.microsoft.com/office/drawing/2014/main" val="1982201054"/>
                    </a:ext>
                  </a:extLst>
                </a:gridCol>
                <a:gridCol w="3929662">
                  <a:extLst>
                    <a:ext uri="{9D8B030D-6E8A-4147-A177-3AD203B41FA5}">
                      <a16:colId xmlns:a16="http://schemas.microsoft.com/office/drawing/2014/main" val="1944349641"/>
                    </a:ext>
                  </a:extLst>
                </a:gridCol>
                <a:gridCol w="3929662">
                  <a:extLst>
                    <a:ext uri="{9D8B030D-6E8A-4147-A177-3AD203B41FA5}">
                      <a16:colId xmlns:a16="http://schemas.microsoft.com/office/drawing/2014/main" val="769616450"/>
                    </a:ext>
                  </a:extLst>
                </a:gridCol>
                <a:gridCol w="3929662">
                  <a:extLst>
                    <a:ext uri="{9D8B030D-6E8A-4147-A177-3AD203B41FA5}">
                      <a16:colId xmlns:a16="http://schemas.microsoft.com/office/drawing/2014/main" val="529657152"/>
                    </a:ext>
                  </a:extLst>
                </a:gridCol>
              </a:tblGrid>
              <a:tr h="3961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TITLE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TYPE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WIDTH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CONSTRAINT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723391"/>
                  </a:ext>
                </a:extLst>
              </a:tr>
              <a:tr h="3630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Login id 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Bigint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20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Primary key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451529"/>
                  </a:ext>
                </a:extLst>
              </a:tr>
              <a:tr h="3630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kern="100" dirty="0">
                          <a:effectLst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542527"/>
                  </a:ext>
                </a:extLst>
              </a:tr>
              <a:tr h="4298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Password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100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982150"/>
                  </a:ext>
                </a:extLst>
              </a:tr>
              <a:tr h="3630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Type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6842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6980BD-7453-DB6C-7DED-78D97514181A}"/>
              </a:ext>
            </a:extLst>
          </p:cNvPr>
          <p:cNvSpPr txBox="1"/>
          <p:nvPr/>
        </p:nvSpPr>
        <p:spPr>
          <a:xfrm>
            <a:off x="7406050" y="45000"/>
            <a:ext cx="1988472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4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280EA-4894-C516-AF37-A0E60FBB92AA}"/>
              </a:ext>
            </a:extLst>
          </p:cNvPr>
          <p:cNvSpPr txBox="1"/>
          <p:nvPr/>
        </p:nvSpPr>
        <p:spPr>
          <a:xfrm>
            <a:off x="66701" y="3907235"/>
            <a:ext cx="428625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 Office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BEEA81-E17A-E9D0-FA80-05678EE0C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337994"/>
              </p:ext>
            </p:extLst>
          </p:nvPr>
        </p:nvGraphicFramePr>
        <p:xfrm>
          <a:off x="175070" y="4495873"/>
          <a:ext cx="15718648" cy="4009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9662">
                  <a:extLst>
                    <a:ext uri="{9D8B030D-6E8A-4147-A177-3AD203B41FA5}">
                      <a16:colId xmlns:a16="http://schemas.microsoft.com/office/drawing/2014/main" val="3453559635"/>
                    </a:ext>
                  </a:extLst>
                </a:gridCol>
                <a:gridCol w="3929662">
                  <a:extLst>
                    <a:ext uri="{9D8B030D-6E8A-4147-A177-3AD203B41FA5}">
                      <a16:colId xmlns:a16="http://schemas.microsoft.com/office/drawing/2014/main" val="166534738"/>
                    </a:ext>
                  </a:extLst>
                </a:gridCol>
                <a:gridCol w="3929662">
                  <a:extLst>
                    <a:ext uri="{9D8B030D-6E8A-4147-A177-3AD203B41FA5}">
                      <a16:colId xmlns:a16="http://schemas.microsoft.com/office/drawing/2014/main" val="3291600250"/>
                    </a:ext>
                  </a:extLst>
                </a:gridCol>
                <a:gridCol w="3929662">
                  <a:extLst>
                    <a:ext uri="{9D8B030D-6E8A-4147-A177-3AD203B41FA5}">
                      <a16:colId xmlns:a16="http://schemas.microsoft.com/office/drawing/2014/main" val="564328828"/>
                    </a:ext>
                  </a:extLst>
                </a:gridCol>
              </a:tblGrid>
              <a:tr h="3944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TITLE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TYPE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WIDTH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CONSTRAINT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831788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ID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Bigint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20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Primary key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32091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Building number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78735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Building name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520360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Licence number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2381625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Email id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7775511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Mobile No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842016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Place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296242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City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401075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State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Varchar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34026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Pin 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969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EC6D15-508C-A0C3-612B-7044614E2534}"/>
              </a:ext>
            </a:extLst>
          </p:cNvPr>
          <p:cNvSpPr txBox="1"/>
          <p:nvPr/>
        </p:nvSpPr>
        <p:spPr>
          <a:xfrm>
            <a:off x="114528" y="1156399"/>
            <a:ext cx="12566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32018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8CB86-3EE6-6EE5-03B7-DEA3B9CD5B11}"/>
              </a:ext>
            </a:extLst>
          </p:cNvPr>
          <p:cNvSpPr txBox="1"/>
          <p:nvPr/>
        </p:nvSpPr>
        <p:spPr>
          <a:xfrm>
            <a:off x="129339" y="220524"/>
            <a:ext cx="1218197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Clerk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368F1A-6DD6-584C-2957-B1886830D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65032"/>
              </p:ext>
            </p:extLst>
          </p:nvPr>
        </p:nvGraphicFramePr>
        <p:xfrm>
          <a:off x="237995" y="843770"/>
          <a:ext cx="15645008" cy="4742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1252">
                  <a:extLst>
                    <a:ext uri="{9D8B030D-6E8A-4147-A177-3AD203B41FA5}">
                      <a16:colId xmlns:a16="http://schemas.microsoft.com/office/drawing/2014/main" val="1128075924"/>
                    </a:ext>
                  </a:extLst>
                </a:gridCol>
                <a:gridCol w="3911252">
                  <a:extLst>
                    <a:ext uri="{9D8B030D-6E8A-4147-A177-3AD203B41FA5}">
                      <a16:colId xmlns:a16="http://schemas.microsoft.com/office/drawing/2014/main" val="4179700814"/>
                    </a:ext>
                  </a:extLst>
                </a:gridCol>
                <a:gridCol w="3911252">
                  <a:extLst>
                    <a:ext uri="{9D8B030D-6E8A-4147-A177-3AD203B41FA5}">
                      <a16:colId xmlns:a16="http://schemas.microsoft.com/office/drawing/2014/main" val="1756717470"/>
                    </a:ext>
                  </a:extLst>
                </a:gridCol>
                <a:gridCol w="3911252">
                  <a:extLst>
                    <a:ext uri="{9D8B030D-6E8A-4147-A177-3AD203B41FA5}">
                      <a16:colId xmlns:a16="http://schemas.microsoft.com/office/drawing/2014/main" val="1376190968"/>
                    </a:ext>
                  </a:extLst>
                </a:gridCol>
              </a:tblGrid>
              <a:tr h="3429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TITLE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TYPE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WIDTH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CONSTRAINT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0322273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ID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Bigint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5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Primary key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755093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Name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157018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Gender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484453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Joined Date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529315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House name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304227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House number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872984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Place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048992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City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39251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State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45116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Pin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899460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Email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971420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Phone Number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408991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Port office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Foreign key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542244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Login ID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Bigint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20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Foreign key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306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05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B8DBC7-9339-FF82-2576-2992BC74DF33}"/>
              </a:ext>
            </a:extLst>
          </p:cNvPr>
          <p:cNvSpPr txBox="1"/>
          <p:nvPr/>
        </p:nvSpPr>
        <p:spPr>
          <a:xfrm>
            <a:off x="106471" y="-75042"/>
            <a:ext cx="241126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Consignment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6498E7-387B-6F01-A876-88EA67420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38936"/>
              </p:ext>
            </p:extLst>
          </p:nvPr>
        </p:nvGraphicFramePr>
        <p:xfrm>
          <a:off x="233839" y="433766"/>
          <a:ext cx="15649164" cy="4777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2291">
                  <a:extLst>
                    <a:ext uri="{9D8B030D-6E8A-4147-A177-3AD203B41FA5}">
                      <a16:colId xmlns:a16="http://schemas.microsoft.com/office/drawing/2014/main" val="4114881668"/>
                    </a:ext>
                  </a:extLst>
                </a:gridCol>
                <a:gridCol w="3912291">
                  <a:extLst>
                    <a:ext uri="{9D8B030D-6E8A-4147-A177-3AD203B41FA5}">
                      <a16:colId xmlns:a16="http://schemas.microsoft.com/office/drawing/2014/main" val="1033881660"/>
                    </a:ext>
                  </a:extLst>
                </a:gridCol>
                <a:gridCol w="3912291">
                  <a:extLst>
                    <a:ext uri="{9D8B030D-6E8A-4147-A177-3AD203B41FA5}">
                      <a16:colId xmlns:a16="http://schemas.microsoft.com/office/drawing/2014/main" val="1517898759"/>
                    </a:ext>
                  </a:extLst>
                </a:gridCol>
                <a:gridCol w="3912291">
                  <a:extLst>
                    <a:ext uri="{9D8B030D-6E8A-4147-A177-3AD203B41FA5}">
                      <a16:colId xmlns:a16="http://schemas.microsoft.com/office/drawing/2014/main" val="1929422538"/>
                    </a:ext>
                  </a:extLst>
                </a:gridCol>
              </a:tblGrid>
              <a:tr h="369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TITLE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TYPE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WIDTH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CONSTRAINT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656016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ID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Bigint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20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Primary key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910600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Consignment number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647503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Customer id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Bigint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20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Foreign key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8968503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kern="100" dirty="0">
                          <a:effectLst/>
                        </a:rPr>
                        <a:t>Receiver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kern="100" dirty="0">
                          <a:effectLst/>
                        </a:rPr>
                        <a:t>varchar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260420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Destination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varchar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493350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House name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926786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House number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2274407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Place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5046472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City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varchar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012480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State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Varchar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5524336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Pin code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Varchar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6031658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Parcel narration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Varchar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 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602020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Status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100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4716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A1E659-6B13-6FD0-92C5-9A0164650237}"/>
              </a:ext>
            </a:extLst>
          </p:cNvPr>
          <p:cNvSpPr txBox="1"/>
          <p:nvPr/>
        </p:nvSpPr>
        <p:spPr>
          <a:xfrm>
            <a:off x="125043" y="5657134"/>
            <a:ext cx="1359074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90D0F8-360D-DD42-3D42-B13D4395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50178"/>
              </p:ext>
            </p:extLst>
          </p:nvPr>
        </p:nvGraphicFramePr>
        <p:xfrm>
          <a:off x="233838" y="6202529"/>
          <a:ext cx="15649164" cy="2835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2291">
                  <a:extLst>
                    <a:ext uri="{9D8B030D-6E8A-4147-A177-3AD203B41FA5}">
                      <a16:colId xmlns:a16="http://schemas.microsoft.com/office/drawing/2014/main" val="370968859"/>
                    </a:ext>
                  </a:extLst>
                </a:gridCol>
                <a:gridCol w="3912291">
                  <a:extLst>
                    <a:ext uri="{9D8B030D-6E8A-4147-A177-3AD203B41FA5}">
                      <a16:colId xmlns:a16="http://schemas.microsoft.com/office/drawing/2014/main" val="2054348770"/>
                    </a:ext>
                  </a:extLst>
                </a:gridCol>
                <a:gridCol w="3912291">
                  <a:extLst>
                    <a:ext uri="{9D8B030D-6E8A-4147-A177-3AD203B41FA5}">
                      <a16:colId xmlns:a16="http://schemas.microsoft.com/office/drawing/2014/main" val="1339589629"/>
                    </a:ext>
                  </a:extLst>
                </a:gridCol>
                <a:gridCol w="3912291">
                  <a:extLst>
                    <a:ext uri="{9D8B030D-6E8A-4147-A177-3AD203B41FA5}">
                      <a16:colId xmlns:a16="http://schemas.microsoft.com/office/drawing/2014/main" val="3357821064"/>
                    </a:ext>
                  </a:extLst>
                </a:gridCol>
              </a:tblGrid>
              <a:tr h="382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TITLE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TYPE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WIDTH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CONSTRAINT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877558"/>
                  </a:ext>
                </a:extLst>
              </a:tr>
              <a:tr h="35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ID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Big int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D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Primary key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194717"/>
                  </a:ext>
                </a:extLst>
              </a:tr>
              <a:tr h="35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Clerk id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Big int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kern="100" dirty="0">
                          <a:effectLst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119725"/>
                  </a:ext>
                </a:extLst>
              </a:tr>
              <a:tr h="35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Consignment id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20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Foreign key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823563"/>
                  </a:ext>
                </a:extLst>
              </a:tr>
              <a:tr h="35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Port office id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20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Foreign key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302415"/>
                  </a:ext>
                </a:extLst>
              </a:tr>
              <a:tr h="35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Date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date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 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01958"/>
                  </a:ext>
                </a:extLst>
              </a:tr>
              <a:tr h="35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Time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100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Not null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366604"/>
                  </a:ext>
                </a:extLst>
              </a:tr>
              <a:tr h="35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Status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>
                          <a:effectLst/>
                        </a:rPr>
                        <a:t>varchar</a:t>
                      </a:r>
                      <a:endParaRPr lang="en-ID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20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 kern="100" dirty="0">
                          <a:effectLst/>
                        </a:rPr>
                        <a:t>Not null</a:t>
                      </a:r>
                      <a:endParaRPr lang="en-ID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21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154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430</TotalTime>
  <Words>623</Words>
  <Application>Microsoft Office PowerPoint</Application>
  <PresentationFormat>Custom</PresentationFormat>
  <Paragraphs>364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Cascadia Code SemiLight</vt:lpstr>
      <vt:lpstr>Liberation Sans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E-Consignment</dc:title>
  <dc:creator>USER</dc:creator>
  <cp:lastModifiedBy>Pranav C</cp:lastModifiedBy>
  <cp:revision>39</cp:revision>
  <dcterms:created xsi:type="dcterms:W3CDTF">2023-10-02T04:43:03Z</dcterms:created>
  <dcterms:modified xsi:type="dcterms:W3CDTF">2023-12-06T01:22:57Z</dcterms:modified>
</cp:coreProperties>
</file>