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g2b6d189323d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b6d189323d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2b6d189323d_1_3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2b6d189323d_1_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2b6d189323d_1_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b6d189323d_1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The max flow algorithm in the visualization is :-</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4"/>
          <p:cNvSpPr txBox="1"/>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4"/>
          <p:cNvSpPr txBox="1"/>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14" name="Shape 14"/>
        <p:cNvGrpSpPr/>
        <p:nvPr/>
      </p:nvGrpSpPr>
      <p:grpSpPr>
        <a:xfrm>
          <a:off x="0" y="0"/>
          <a:ext cx="0" cy="0"/>
          <a:chOff x="0" y="0"/>
          <a:chExt cx="0" cy="0"/>
        </a:xfrm>
      </p:grpSpPr>
      <p:sp>
        <p:nvSpPr>
          <p:cNvPr id="15" name="Google Shape;15;p1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5"/>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5"/>
          <p:cNvSpPr txBox="1"/>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8" name="Google Shape;18;p15"/>
          <p:cNvSpPr txBox="1"/>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9" name="Google Shape;19;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20" name="Shape 20"/>
        <p:cNvGrpSpPr/>
        <p:nvPr/>
      </p:nvGrpSpPr>
      <p:grpSpPr>
        <a:xfrm>
          <a:off x="0" y="0"/>
          <a:ext cx="0" cy="0"/>
          <a:chOff x="0" y="0"/>
          <a:chExt cx="0" cy="0"/>
        </a:xfrm>
      </p:grpSpPr>
      <p:sp>
        <p:nvSpPr>
          <p:cNvPr id="21" name="Google Shape;21;p1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16"/>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4" name="Shape 24"/>
        <p:cNvGrpSpPr/>
        <p:nvPr/>
      </p:nvGrpSpPr>
      <p:grpSpPr>
        <a:xfrm>
          <a:off x="0" y="0"/>
          <a:ext cx="0" cy="0"/>
          <a:chOff x="0" y="0"/>
          <a:chExt cx="0" cy="0"/>
        </a:xfrm>
      </p:grpSpPr>
      <p:sp>
        <p:nvSpPr>
          <p:cNvPr id="25" name="Google Shape;25;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bg>
      <p:bgPr>
        <a:solidFill>
          <a:schemeClr val="accent3"/>
        </a:solidFill>
        <a:effectLst/>
      </p:bgPr>
    </p:bg>
    <p:spTree>
      <p:nvGrpSpPr>
        <p:cNvPr id="26" name="Shape 26"/>
        <p:cNvGrpSpPr/>
        <p:nvPr/>
      </p:nvGrpSpPr>
      <p:grpSpPr>
        <a:xfrm>
          <a:off x="0" y="0"/>
          <a:ext cx="0" cy="0"/>
          <a:chOff x="0" y="0"/>
          <a:chExt cx="0" cy="0"/>
        </a:xfrm>
      </p:grpSpPr>
      <p:sp>
        <p:nvSpPr>
          <p:cNvPr id="27" name="Google Shape;27;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18"/>
          <p:cNvSpPr txBox="1"/>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matchingName="TITLE_AND_BODY">
  <p:cSld name="TITLE_AND_BODY">
    <p:spTree>
      <p:nvGrpSpPr>
        <p:cNvPr id="31" name="Shape 31"/>
        <p:cNvGrpSpPr/>
        <p:nvPr/>
      </p:nvGrpSpPr>
      <p:grpSpPr>
        <a:xfrm>
          <a:off x="0" y="0"/>
          <a:ext cx="0" cy="0"/>
          <a:chOff x="0" y="0"/>
          <a:chExt cx="0" cy="0"/>
        </a:xfrm>
      </p:grpSpPr>
      <p:sp>
        <p:nvSpPr>
          <p:cNvPr id="32" name="Google Shape;32;p19"/>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19"/>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19"/>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19"/>
          <p:cNvSpPr txBox="1"/>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19"/>
          <p:cNvSpPr txBox="1"/>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37" name="Google Shape;37;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2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20"/>
          <p:cNvSpPr txBox="1"/>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20"/>
          <p:cNvSpPr txBox="1"/>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20"/>
          <p:cNvSpPr txBox="1"/>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3" name="Google Shape;43;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44" name="Shape 44"/>
        <p:cNvGrpSpPr/>
        <p:nvPr/>
      </p:nvGrpSpPr>
      <p:grpSpPr>
        <a:xfrm>
          <a:off x="0" y="0"/>
          <a:ext cx="0" cy="0"/>
          <a:chOff x="0" y="0"/>
          <a:chExt cx="0" cy="0"/>
        </a:xfrm>
      </p:grpSpPr>
      <p:sp>
        <p:nvSpPr>
          <p:cNvPr id="45" name="Google Shape;45;p2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1"/>
          <p:cNvSpPr txBox="1"/>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47" name="Google Shape;47;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48" name="Shape 48"/>
        <p:cNvGrpSpPr/>
        <p:nvPr/>
      </p:nvGrpSpPr>
      <p:grpSpPr>
        <a:xfrm>
          <a:off x="0" y="0"/>
          <a:ext cx="0" cy="0"/>
          <a:chOff x="0" y="0"/>
          <a:chExt cx="0" cy="0"/>
        </a:xfrm>
      </p:grpSpPr>
      <p:sp>
        <p:nvSpPr>
          <p:cNvPr id="49" name="Google Shape;49;p22"/>
          <p:cNvSpPr txBox="1"/>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22"/>
          <p:cNvSpPr txBox="1"/>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2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marR="0" lvl="1"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marR="0" lvl="2"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marR="0" lvl="3"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marR="0" lvl="4"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marR="0" lvl="5"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marR="0" lvl="6"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marR="0" lvl="7"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marR="0" lvl="8"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panose="02000000000000000000"/>
              <a:buChar char="●"/>
              <a:defRPr sz="13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298450" algn="l" rtl="0">
              <a:lnSpc>
                <a:spcPct val="115000"/>
              </a:lnSpc>
              <a:spcBef>
                <a:spcPts val="1600"/>
              </a:spcBef>
              <a:spcAft>
                <a:spcPts val="160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 name="Shape 55"/>
        <p:cNvGrpSpPr/>
        <p:nvPr/>
      </p:nvGrpSpPr>
      <p:grpSpPr>
        <a:xfrm>
          <a:off x="0" y="0"/>
          <a:ext cx="0" cy="0"/>
          <a:chOff x="0" y="0"/>
          <a:chExt cx="0" cy="0"/>
        </a:xfrm>
      </p:grpSpPr>
      <p:sp>
        <p:nvSpPr>
          <p:cNvPr id="57" name="Google Shape;57;g2b6d189323d_1_5"/>
          <p:cNvSpPr txBox="1"/>
          <p:nvPr/>
        </p:nvSpPr>
        <p:spPr>
          <a:xfrm>
            <a:off x="141575" y="2770875"/>
            <a:ext cx="4296600" cy="1043305"/>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solidFill>
                  <a:srgbClr val="980000"/>
                </a:solidFill>
              </a:rPr>
              <a:t>Name : Pranav Chidage</a:t>
            </a:r>
            <a:endParaRPr lang="en-US">
              <a:solidFill>
                <a:srgbClr val="980000"/>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solidFill>
                  <a:srgbClr val="980000"/>
                </a:solidFill>
              </a:rPr>
              <a:t>Class : D15B </a:t>
            </a:r>
            <a:endParaRPr lang="en-US">
              <a:solidFill>
                <a:srgbClr val="980000"/>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solidFill>
                  <a:srgbClr val="980000"/>
                </a:solidFill>
              </a:rPr>
              <a:t>Roll No. : 10</a:t>
            </a:r>
            <a:endParaRPr>
              <a:solidFill>
                <a:srgbClr val="980000"/>
              </a:solidFill>
            </a:endParaRPr>
          </a:p>
          <a:p>
            <a:pPr marL="0" marR="0" lvl="0" indent="0" algn="l" rtl="0">
              <a:lnSpc>
                <a:spcPct val="100000"/>
              </a:lnSpc>
              <a:spcBef>
                <a:spcPts val="0"/>
              </a:spcBef>
              <a:spcAft>
                <a:spcPts val="0"/>
              </a:spcAft>
              <a:buClr>
                <a:srgbClr val="000000"/>
              </a:buClr>
              <a:buSzPts val="1400"/>
              <a:buFont typeface="Arial" panose="020B0604020202020204"/>
              <a:buNone/>
            </a:pPr>
            <a:endParaRPr>
              <a:solidFill>
                <a:srgbClr val="980000"/>
              </a:solidFill>
            </a:endParaRPr>
          </a:p>
        </p:txBody>
      </p:sp>
      <p:sp>
        <p:nvSpPr>
          <p:cNvPr id="58" name="Google Shape;58;g2b6d189323d_1_5"/>
          <p:cNvSpPr txBox="1"/>
          <p:nvPr/>
        </p:nvSpPr>
        <p:spPr>
          <a:xfrm>
            <a:off x="4524600" y="2770875"/>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tLang="en-GB" sz="1400" b="0" i="0" u="none" strike="noStrike" cap="none">
                <a:solidFill>
                  <a:srgbClr val="980000"/>
                </a:solidFill>
                <a:latin typeface="Roboto" panose="02000000000000000000"/>
                <a:ea typeface="Roboto" panose="02000000000000000000"/>
                <a:cs typeface="Roboto" panose="02000000000000000000"/>
                <a:sym typeface="Roboto" panose="02000000000000000000"/>
              </a:rPr>
              <a:t>Lab Teacher </a:t>
            </a:r>
            <a:r>
              <a:rPr lang="en-GB" sz="1400" b="0" i="0" u="none" strike="noStrike" cap="none">
                <a:solidFill>
                  <a:srgbClr val="980000"/>
                </a:solidFill>
                <a:latin typeface="Roboto" panose="02000000000000000000"/>
                <a:ea typeface="Roboto" panose="02000000000000000000"/>
                <a:cs typeface="Roboto" panose="02000000000000000000"/>
                <a:sym typeface="Roboto" panose="02000000000000000000"/>
              </a:rPr>
              <a:t>:</a:t>
            </a:r>
            <a:r>
              <a:rPr lang="en-US" altLang="en-GB" sz="1400" b="0" i="0" u="none" strike="noStrike" cap="none">
                <a:solidFill>
                  <a:srgbClr val="980000"/>
                </a:solidFill>
                <a:latin typeface="Roboto" panose="02000000000000000000"/>
                <a:ea typeface="Roboto" panose="02000000000000000000"/>
                <a:cs typeface="Roboto" panose="02000000000000000000"/>
                <a:sym typeface="Roboto" panose="02000000000000000000"/>
              </a:rPr>
              <a:t> </a:t>
            </a:r>
            <a:endParaRPr lang="en-US" altLang="en-GB" sz="1400" b="0" i="0" u="none" strike="noStrike" cap="none">
              <a:solidFill>
                <a:srgbClr val="980000"/>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ltLang="en-GB" sz="1400" b="0" i="0" u="none" strike="noStrike" cap="none">
                <a:solidFill>
                  <a:srgbClr val="980000"/>
                </a:solidFill>
                <a:latin typeface="Roboto" panose="02000000000000000000"/>
                <a:ea typeface="Roboto" panose="02000000000000000000"/>
                <a:cs typeface="Roboto" panose="02000000000000000000"/>
                <a:sym typeface="Roboto" panose="02000000000000000000"/>
              </a:rPr>
              <a:t>Ravita Mishra</a:t>
            </a:r>
            <a:endParaRPr lang="en-US" altLang="en-GB" sz="1400" b="0" i="0" u="none" strike="noStrike" cap="none">
              <a:solidFill>
                <a:srgbClr val="980000"/>
              </a:solidFill>
              <a:latin typeface="Roboto" panose="02000000000000000000"/>
              <a:ea typeface="Roboto" panose="02000000000000000000"/>
              <a:cs typeface="Roboto" panose="02000000000000000000"/>
              <a:sym typeface="Roboto" panose="02000000000000000000"/>
            </a:endParaRPr>
          </a:p>
        </p:txBody>
      </p:sp>
      <p:sp>
        <p:nvSpPr>
          <p:cNvPr id="60" name="Google Shape;60;g2b6d189323d_1_5"/>
          <p:cNvSpPr txBox="1"/>
          <p:nvPr/>
        </p:nvSpPr>
        <p:spPr>
          <a:xfrm>
            <a:off x="1866575" y="1819475"/>
            <a:ext cx="51648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600" b="1">
                <a:solidFill>
                  <a:srgbClr val="980000"/>
                </a:solidFill>
                <a:latin typeface="Roboto" panose="02000000000000000000"/>
                <a:ea typeface="Roboto" panose="02000000000000000000"/>
                <a:cs typeface="Roboto" panose="02000000000000000000"/>
                <a:sym typeface="Roboto" panose="02000000000000000000"/>
              </a:rPr>
              <a:t>Title of the Project:</a:t>
            </a:r>
            <a:endParaRPr lang="en-GB" sz="1600" b="1">
              <a:solidFill>
                <a:srgbClr val="980000"/>
              </a:solidFill>
              <a:latin typeface="Roboto" panose="02000000000000000000"/>
              <a:ea typeface="Roboto" panose="02000000000000000000"/>
              <a:cs typeface="Roboto" panose="02000000000000000000"/>
              <a:sym typeface="Roboto" panose="02000000000000000000"/>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980000"/>
                </a:solidFill>
                <a:latin typeface="Roboto" panose="02000000000000000000"/>
                <a:ea typeface="Roboto" panose="02000000000000000000"/>
                <a:cs typeface="Roboto" panose="02000000000000000000"/>
                <a:sym typeface="Roboto" panose="02000000000000000000"/>
              </a:rPr>
              <a:t>Flutter Project </a:t>
            </a:r>
            <a:r>
              <a:rPr lang="en-US" sz="1400" b="0" i="0" u="none" strike="noStrike" cap="none">
                <a:solidFill>
                  <a:srgbClr val="980000"/>
                </a:solidFill>
                <a:latin typeface="Roboto" panose="02000000000000000000"/>
                <a:ea typeface="Roboto" panose="02000000000000000000"/>
                <a:cs typeface="Roboto" panose="02000000000000000000"/>
                <a:sym typeface="Roboto" panose="02000000000000000000"/>
              </a:rPr>
              <a:t>: Football Score</a:t>
            </a:r>
            <a:endParaRPr lang="en-US" sz="1400" b="0" i="0" u="none" strike="noStrike" cap="none">
              <a:solidFill>
                <a:srgbClr val="980000"/>
              </a:solidFill>
              <a:latin typeface="Roboto" panose="02000000000000000000"/>
              <a:ea typeface="Roboto" panose="02000000000000000000"/>
              <a:cs typeface="Roboto" panose="02000000000000000000"/>
              <a:sym typeface="Roboto" panose="02000000000000000000"/>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980000"/>
                </a:solidFill>
                <a:latin typeface="Roboto" panose="02000000000000000000"/>
                <a:ea typeface="Roboto" panose="02000000000000000000"/>
                <a:cs typeface="Roboto" panose="02000000000000000000"/>
                <a:sym typeface="Roboto" panose="02000000000000000000"/>
              </a:rPr>
              <a:t>Pwa app</a:t>
            </a:r>
            <a:r>
              <a:rPr lang="en-US" sz="1400" b="0" i="0" u="none" strike="noStrike" cap="none">
                <a:solidFill>
                  <a:srgbClr val="980000"/>
                </a:solidFill>
                <a:latin typeface="Roboto" panose="02000000000000000000"/>
                <a:ea typeface="Roboto" panose="02000000000000000000"/>
                <a:cs typeface="Roboto" panose="02000000000000000000"/>
                <a:sym typeface="Roboto" panose="02000000000000000000"/>
              </a:rPr>
              <a:t>: Football ecommerce</a:t>
            </a:r>
            <a:endParaRPr lang="en-US" sz="1400" b="0" i="0" u="none" strike="noStrike" cap="none">
              <a:solidFill>
                <a:srgbClr val="980000"/>
              </a:solidFill>
              <a:latin typeface="Roboto" panose="02000000000000000000"/>
              <a:ea typeface="Roboto" panose="02000000000000000000"/>
              <a:cs typeface="Roboto" panose="02000000000000000000"/>
              <a:sym typeface="Roboto" panose="02000000000000000000"/>
            </a:endParaRPr>
          </a:p>
        </p:txBody>
      </p:sp>
      <p:pic>
        <p:nvPicPr>
          <p:cNvPr id="107" name="Google Shape;107;g2b6d189323d_1_20"/>
          <p:cNvPicPr preferRelativeResize="0"/>
          <p:nvPr/>
        </p:nvPicPr>
        <p:blipFill rotWithShape="1">
          <a:blip r:embed="rId1"/>
          <a:srcRect/>
          <a:stretch>
            <a:fillRect/>
          </a:stretch>
        </p:blipFill>
        <p:spPr>
          <a:xfrm>
            <a:off x="412975" y="96050"/>
            <a:ext cx="681075" cy="1099625"/>
          </a:xfrm>
          <a:prstGeom prst="rect">
            <a:avLst/>
          </a:prstGeom>
          <a:noFill/>
          <a:ln>
            <a:noFill/>
          </a:ln>
        </p:spPr>
      </p:pic>
      <p:sp>
        <p:nvSpPr>
          <p:cNvPr id="2" name="Text Box 1"/>
          <p:cNvSpPr txBox="1"/>
          <p:nvPr/>
        </p:nvSpPr>
        <p:spPr>
          <a:xfrm>
            <a:off x="1572895" y="446405"/>
            <a:ext cx="5263515" cy="583565"/>
          </a:xfrm>
          <a:prstGeom prst="rect">
            <a:avLst/>
          </a:prstGeom>
          <a:noFill/>
        </p:spPr>
        <p:txBody>
          <a:bodyPr wrap="square" rtlCol="0">
            <a:spAutoFit/>
          </a:bodyPr>
          <a:p>
            <a:r>
              <a:rPr lang="en-US" sz="3200" b="1">
                <a:solidFill>
                  <a:schemeClr val="bg1"/>
                </a:solidFill>
              </a:rPr>
              <a:t>MAD_PWA  PROJECTS</a:t>
            </a:r>
            <a:endParaRPr lang="en-US" sz="32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353185" y="501015"/>
            <a:ext cx="7479030" cy="623570"/>
          </a:xfrm>
        </p:spPr>
        <p:txBody>
          <a:bodyPr/>
          <a:p>
            <a:r>
              <a:rPr lang="en-US" sz="3200">
                <a:solidFill>
                  <a:srgbClr val="FFFF00"/>
                </a:solidFill>
              </a:rPr>
              <a:t>           Result Analysis</a:t>
            </a:r>
            <a:endParaRPr lang="en-US" sz="3200">
              <a:solidFill>
                <a:srgbClr val="FFFF00"/>
              </a:solidFill>
            </a:endParaRPr>
          </a:p>
        </p:txBody>
      </p:sp>
      <p:pic>
        <p:nvPicPr>
          <p:cNvPr id="133" name="Google Shape;133;p10"/>
          <p:cNvPicPr preferRelativeResize="0"/>
          <p:nvPr/>
        </p:nvPicPr>
        <p:blipFill rotWithShape="1">
          <a:blip r:embed="rId1"/>
          <a:srcRect/>
          <a:stretch>
            <a:fillRect/>
          </a:stretch>
        </p:blipFill>
        <p:spPr>
          <a:xfrm>
            <a:off x="412975" y="96050"/>
            <a:ext cx="681075" cy="1099625"/>
          </a:xfrm>
          <a:prstGeom prst="rect">
            <a:avLst/>
          </a:prstGeom>
          <a:noFill/>
          <a:ln>
            <a:noFill/>
          </a:ln>
        </p:spPr>
      </p:pic>
      <p:sp>
        <p:nvSpPr>
          <p:cNvPr id="3" name="Text Box 2"/>
          <p:cNvSpPr txBox="1"/>
          <p:nvPr/>
        </p:nvSpPr>
        <p:spPr>
          <a:xfrm>
            <a:off x="300990" y="1468120"/>
            <a:ext cx="8688070" cy="3593465"/>
          </a:xfrm>
          <a:prstGeom prst="rect">
            <a:avLst/>
          </a:prstGeom>
          <a:noFill/>
        </p:spPr>
        <p:txBody>
          <a:bodyPr wrap="square" rtlCol="0">
            <a:noAutofit/>
          </a:bodyPr>
          <a:p>
            <a:pPr marL="285750" indent="-285750">
              <a:buFont typeface="Arial" panose="020B0604020202020204" pitchFamily="34" charset="0"/>
              <a:buChar char="•"/>
            </a:pPr>
            <a:r>
              <a:rPr lang="en-US" sz="1600">
                <a:solidFill>
                  <a:schemeClr val="accent1"/>
                </a:solidFill>
              </a:rPr>
              <a:t>UI of app is responsive and work for any android as well as IOS devices.</a:t>
            </a:r>
            <a:endParaRPr lang="en-US" sz="1600">
              <a:solidFill>
                <a:schemeClr val="accent1"/>
              </a:solidFill>
            </a:endParaRPr>
          </a:p>
          <a:p>
            <a:pPr marL="285750" indent="-285750">
              <a:buFont typeface="Arial" panose="020B0604020202020204" pitchFamily="34" charset="0"/>
              <a:buChar char="•"/>
            </a:pPr>
            <a:endParaRPr lang="en-US" sz="1600">
              <a:solidFill>
                <a:schemeClr val="accent1"/>
              </a:solidFill>
            </a:endParaRPr>
          </a:p>
          <a:p>
            <a:pPr marL="285750" indent="-285750">
              <a:buFont typeface="Arial" panose="020B0604020202020204" pitchFamily="34" charset="0"/>
              <a:buChar char="•"/>
            </a:pPr>
            <a:r>
              <a:rPr lang="en-US" sz="1600">
                <a:solidFill>
                  <a:schemeClr val="accent1"/>
                </a:solidFill>
              </a:rPr>
              <a:t>API  is working properly give a real time data . </a:t>
            </a:r>
            <a:endParaRPr lang="en-US" sz="1600">
              <a:solidFill>
                <a:schemeClr val="accent1"/>
              </a:solidFill>
            </a:endParaRPr>
          </a:p>
          <a:p>
            <a:pPr marL="0" indent="0">
              <a:buFont typeface="Arial" panose="020B0604020202020204" pitchFamily="34" charset="0"/>
              <a:buNone/>
            </a:pPr>
            <a:endParaRPr lang="en-US" sz="1600">
              <a:solidFill>
                <a:schemeClr val="accent1"/>
              </a:solidFill>
            </a:endParaRPr>
          </a:p>
          <a:p>
            <a:pPr marL="285750" indent="-285750">
              <a:buFont typeface="Arial" panose="020B0604020202020204" pitchFamily="34" charset="0"/>
              <a:buChar char="•"/>
            </a:pPr>
            <a:r>
              <a:rPr lang="en-US" sz="1600">
                <a:solidFill>
                  <a:schemeClr val="accent1"/>
                </a:solidFill>
              </a:rPr>
              <a:t>Past 3 days matches is visible so has to give users a better knowledge of current football</a:t>
            </a:r>
            <a:endParaRPr lang="en-US" sz="1600">
              <a:solidFill>
                <a:schemeClr val="accent1"/>
              </a:solidFill>
            </a:endParaRPr>
          </a:p>
          <a:p>
            <a:pPr marL="0" indent="0">
              <a:buFont typeface="Arial" panose="020B0604020202020204" pitchFamily="34" charset="0"/>
              <a:buNone/>
            </a:pPr>
            <a:r>
              <a:rPr lang="en-US" sz="1600">
                <a:solidFill>
                  <a:schemeClr val="accent1"/>
                </a:solidFill>
              </a:rPr>
              <a:t>     matches.</a:t>
            </a:r>
            <a:endParaRPr lang="en-US" sz="1600">
              <a:solidFill>
                <a:schemeClr val="accent1"/>
              </a:solidFill>
            </a:endParaRPr>
          </a:p>
          <a:p>
            <a:pPr marL="0" indent="0">
              <a:buFont typeface="Arial" panose="020B0604020202020204" pitchFamily="34" charset="0"/>
              <a:buNone/>
            </a:pPr>
            <a:endParaRPr lang="en-US" sz="1600">
              <a:solidFill>
                <a:schemeClr val="accent1"/>
              </a:solidFill>
            </a:endParaRPr>
          </a:p>
          <a:p>
            <a:pPr marL="285750" indent="-285750">
              <a:buFont typeface="Arial" panose="020B0604020202020204" pitchFamily="34" charset="0"/>
              <a:buChar char="•"/>
            </a:pPr>
            <a:r>
              <a:rPr lang="en-US" sz="1600">
                <a:solidFill>
                  <a:schemeClr val="accent1"/>
                </a:solidFill>
                <a:sym typeface="+mn-ea"/>
              </a:rPr>
              <a:t>The networking and loading activity is working properly, the transition of on page to next is smooth.</a:t>
            </a:r>
            <a:endParaRPr lang="en-US" sz="1600">
              <a:solidFill>
                <a:schemeClr val="accent1"/>
              </a:solidFill>
            </a:endParaRPr>
          </a:p>
          <a:p>
            <a:pPr marL="285750" indent="-285750">
              <a:buFont typeface="Arial" panose="020B0604020202020204" pitchFamily="34" charset="0"/>
              <a:buChar char="•"/>
            </a:pPr>
            <a:endParaRPr lang="en-US" sz="1600">
              <a:solidFill>
                <a:schemeClr val="accent1"/>
              </a:solidFill>
            </a:endParaRPr>
          </a:p>
          <a:p>
            <a:pPr marL="285750" indent="-285750">
              <a:buFont typeface="Arial" panose="020B0604020202020204" pitchFamily="34" charset="0"/>
              <a:buChar char="•"/>
            </a:pPr>
            <a:endParaRPr lang="en-US" sz="1600">
              <a:solidFill>
                <a:schemeClr val="accent1"/>
              </a:solidFill>
            </a:endParaRPr>
          </a:p>
          <a:p>
            <a:pPr marL="285750" indent="-285750">
              <a:buFont typeface="Arial" panose="020B0604020202020204" pitchFamily="34" charset="0"/>
              <a:buChar char="•"/>
            </a:pPr>
            <a:endParaRPr lang="en-US" sz="16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a:solidFill>
                  <a:srgbClr val="FFFF00"/>
                </a:solidFill>
              </a:rPr>
              <a:t>Conclusion</a:t>
            </a:r>
            <a:endParaRPr b="1">
              <a:solidFill>
                <a:srgbClr val="FFFF00"/>
              </a:solidFill>
            </a:endParaRPr>
          </a:p>
        </p:txBody>
      </p:sp>
      <p:sp>
        <p:nvSpPr>
          <p:cNvPr id="139" name="Google Shape;139;p11"/>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140" name="Google Shape;140;p11"/>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2" name="Text Box 1"/>
          <p:cNvSpPr txBox="1"/>
          <p:nvPr/>
        </p:nvSpPr>
        <p:spPr>
          <a:xfrm>
            <a:off x="257175" y="1396365"/>
            <a:ext cx="8733155" cy="3653790"/>
          </a:xfrm>
          <a:prstGeom prst="rect">
            <a:avLst/>
          </a:prstGeom>
          <a:noFill/>
        </p:spPr>
        <p:txBody>
          <a:bodyPr wrap="square" rtlCol="0">
            <a:noAutofit/>
          </a:bodyPr>
          <a:p>
            <a:endParaRPr lang="en-US" sz="1600" b="1"/>
          </a:p>
          <a:p>
            <a:endParaRPr lang="en-US" sz="1600" b="1"/>
          </a:p>
          <a:p>
            <a:r>
              <a:rPr lang="en-US" sz="1600" b="1"/>
              <a:t>The live football score app developed with Flutter has effectively met the demand for real-time sports information. By integrating a live football data API and user-friendly features, the app offers a convenient platform for fans to stay updated. This project showcases the efficacy of modern cross-platform development tools in creating engaging mobile applications. Future prospects include expanding features and coverage to cater to evolving user needs.</a:t>
            </a:r>
            <a:endParaRPr lang="en-US" sz="16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a:solidFill>
                  <a:srgbClr val="FFFF00"/>
                </a:solidFill>
              </a:rPr>
              <a:t>References</a:t>
            </a:r>
            <a:endParaRPr b="1">
              <a:solidFill>
                <a:srgbClr val="FFFF00"/>
              </a:solidFill>
            </a:endParaRPr>
          </a:p>
        </p:txBody>
      </p:sp>
      <p:pic>
        <p:nvPicPr>
          <p:cNvPr id="146" name="Google Shape;146;p12"/>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2" name="Text Box 1"/>
          <p:cNvSpPr txBox="1"/>
          <p:nvPr/>
        </p:nvSpPr>
        <p:spPr>
          <a:xfrm>
            <a:off x="311785" y="1444625"/>
            <a:ext cx="8519795" cy="3585845"/>
          </a:xfrm>
          <a:prstGeom prst="rect">
            <a:avLst/>
          </a:prstGeom>
          <a:noFill/>
        </p:spPr>
        <p:txBody>
          <a:bodyPr wrap="square" rtlCol="0">
            <a:noAutofit/>
          </a:bodyPr>
          <a:p>
            <a:pPr marL="285750" indent="-285750">
              <a:buFont typeface="Arial" panose="020B0604020202020204" pitchFamily="34" charset="0"/>
              <a:buChar char="•"/>
            </a:pPr>
            <a:r>
              <a:rPr lang="en-US" sz="1600"/>
              <a:t>Flutter Documentation: The official documentation provided by the Flutter team offers comprehensive guides, tutorials, and code samples to help developers understand and utilize the Flutter framework effectively for cross-platform app development.</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Live Football Data API Documentation: References from the documentation of the chosen live football data API (e.g., RapidAPI, Sportradar) provide valuable insights into the available endpoints, request parameters, and response formats, aiding in the integration of real-time football data into the app.</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2b6d189323d_1_36"/>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FFFF00"/>
                </a:solidFill>
              </a:rPr>
              <a:t>Football Ecommerce App</a:t>
            </a:r>
            <a:endParaRPr lang="en-US" b="1">
              <a:solidFill>
                <a:srgbClr val="FFFF00"/>
              </a:solidFill>
            </a:endParaRPr>
          </a:p>
        </p:txBody>
      </p:sp>
      <p:pic>
        <p:nvPicPr>
          <p:cNvPr id="152" name="Google Shape;152;g2b6d189323d_1_36"/>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2" name="Text Box 1"/>
          <p:cNvSpPr txBox="1"/>
          <p:nvPr/>
        </p:nvSpPr>
        <p:spPr>
          <a:xfrm>
            <a:off x="122555" y="1398905"/>
            <a:ext cx="8912225" cy="3615690"/>
          </a:xfrm>
          <a:prstGeom prst="rect">
            <a:avLst/>
          </a:prstGeom>
          <a:noFill/>
        </p:spPr>
        <p:txBody>
          <a:bodyPr wrap="square" rtlCol="0">
            <a:noAutofit/>
          </a:bodyPr>
          <a:p>
            <a:pPr marL="285750" indent="-285750">
              <a:buFont typeface="Arial" panose="020B0604020202020204" pitchFamily="34" charset="0"/>
              <a:buChar char="•"/>
            </a:pPr>
            <a:r>
              <a:rPr lang="en-US" sz="1600"/>
              <a:t>This PWA (Progressive Web App) app's unique feature of being installable on users' devices, enhancing accessibility and user experience.</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 app currently consists only of the front-end interface, designed to showcase the layout, design, and user interaction aspects.</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Users can easily browse products, make purchases, and track orders directly from their web browsers, eliminating the need to download and install separate mobile applications.This biggest feature of pwa apps</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This football ecommerce app showcase the pwa capabilties ,we can easily install the app and use it offline</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    </a:t>
            </a:r>
            <a:endParaRPr lang="en-US"/>
          </a:p>
        </p:txBody>
      </p:sp>
      <p:pic>
        <p:nvPicPr>
          <p:cNvPr id="146" name="Google Shape;146;p12"/>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4" name="Text Box 3"/>
          <p:cNvSpPr txBox="1"/>
          <p:nvPr/>
        </p:nvSpPr>
        <p:spPr>
          <a:xfrm>
            <a:off x="1435100" y="295275"/>
            <a:ext cx="4853305" cy="699770"/>
          </a:xfrm>
          <a:prstGeom prst="rect">
            <a:avLst/>
          </a:prstGeom>
          <a:noFill/>
        </p:spPr>
        <p:txBody>
          <a:bodyPr wrap="square" rtlCol="0">
            <a:noAutofit/>
          </a:bodyPr>
          <a:p>
            <a:r>
              <a:rPr lang="en-US" sz="3200">
                <a:solidFill>
                  <a:srgbClr val="FFFF00"/>
                </a:solidFill>
              </a:rPr>
              <a:t> Proposed System PWA</a:t>
            </a:r>
            <a:endParaRPr lang="en-US" sz="3200">
              <a:solidFill>
                <a:srgbClr val="FFFF00"/>
              </a:solidFill>
            </a:endParaRPr>
          </a:p>
        </p:txBody>
      </p:sp>
      <p:sp>
        <p:nvSpPr>
          <p:cNvPr id="5" name="Text Box 4"/>
          <p:cNvSpPr txBox="1"/>
          <p:nvPr/>
        </p:nvSpPr>
        <p:spPr>
          <a:xfrm>
            <a:off x="153670" y="1407160"/>
            <a:ext cx="8819515" cy="3515360"/>
          </a:xfrm>
          <a:prstGeom prst="rect">
            <a:avLst/>
          </a:prstGeom>
          <a:noFill/>
        </p:spPr>
        <p:txBody>
          <a:bodyPr wrap="square" rtlCol="0">
            <a:noAutofit/>
          </a:bodyPr>
          <a:p>
            <a:pPr marL="285750" indent="-285750">
              <a:buFont typeface="Arial" panose="020B0604020202020204" pitchFamily="34" charset="0"/>
              <a:buChar char="•"/>
            </a:pPr>
            <a:r>
              <a:rPr lang="en-US" sz="1600"/>
              <a:t>Front-End Technologies: Implementation of front-end technologies such as HTML, CSS, and JavaScript to create an engaging and user-friendly interface.</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Installable Feature: Incorporation of PWA features to allow users to install the app on their devices, providing a native-like experience without the need for app store downloads.</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Emphasis on Showcase: The proposed system focuses primarily on the front-end presentation and installation capability, with future potential for backend integration and expanded functionality.</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83970" y="316865"/>
            <a:ext cx="7548245" cy="807720"/>
          </a:xfrm>
        </p:spPr>
        <p:txBody>
          <a:bodyPr/>
          <a:p>
            <a:r>
              <a:rPr lang="en-US" sz="3200"/>
              <a:t>        </a:t>
            </a:r>
            <a:r>
              <a:rPr lang="en-US" sz="3200">
                <a:solidFill>
                  <a:srgbClr val="FFFF00"/>
                </a:solidFill>
              </a:rPr>
              <a:t>Result and Showcase</a:t>
            </a:r>
            <a:endParaRPr lang="en-US" sz="3200">
              <a:solidFill>
                <a:srgbClr val="FFFF00"/>
              </a:solidFill>
            </a:endParaRPr>
          </a:p>
        </p:txBody>
      </p:sp>
      <p:pic>
        <p:nvPicPr>
          <p:cNvPr id="146" name="Google Shape;146;p12"/>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3" name="Text Box 2"/>
          <p:cNvSpPr txBox="1"/>
          <p:nvPr/>
        </p:nvSpPr>
        <p:spPr>
          <a:xfrm>
            <a:off x="269875" y="1498600"/>
            <a:ext cx="8562340" cy="3401060"/>
          </a:xfrm>
          <a:prstGeom prst="rect">
            <a:avLst/>
          </a:prstGeom>
          <a:noFill/>
        </p:spPr>
        <p:txBody>
          <a:bodyPr wrap="square" rtlCol="0">
            <a:noAutofit/>
          </a:bodyPr>
          <a:p>
            <a:endParaRPr lang="en-US"/>
          </a:p>
        </p:txBody>
      </p:sp>
      <p:pic>
        <p:nvPicPr>
          <p:cNvPr id="4" name="Picture 3" descr="pwa_img3"/>
          <p:cNvPicPr>
            <a:picLocks noChangeAspect="1"/>
          </p:cNvPicPr>
          <p:nvPr/>
        </p:nvPicPr>
        <p:blipFill>
          <a:blip r:embed="rId2"/>
          <a:stretch>
            <a:fillRect/>
          </a:stretch>
        </p:blipFill>
        <p:spPr>
          <a:xfrm>
            <a:off x="422275" y="1417955"/>
            <a:ext cx="8111490" cy="30994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22315" y="326935"/>
            <a:ext cx="8520600" cy="623700"/>
          </a:xfrm>
        </p:spPr>
        <p:txBody>
          <a:bodyPr/>
          <a:p>
            <a:r>
              <a:rPr lang="en-US"/>
              <a:t>              </a:t>
            </a:r>
            <a:r>
              <a:rPr lang="en-US">
                <a:solidFill>
                  <a:srgbClr val="FFFF00"/>
                </a:solidFill>
              </a:rPr>
              <a:t>Result and Showcase</a:t>
            </a:r>
            <a:endParaRPr lang="en-US">
              <a:solidFill>
                <a:srgbClr val="FFFF00"/>
              </a:solidFill>
            </a:endParaRPr>
          </a:p>
        </p:txBody>
      </p:sp>
      <p:pic>
        <p:nvPicPr>
          <p:cNvPr id="146" name="Google Shape;146;p12"/>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3" name="Text Box 2"/>
          <p:cNvSpPr txBox="1"/>
          <p:nvPr/>
        </p:nvSpPr>
        <p:spPr>
          <a:xfrm>
            <a:off x="258445" y="1489075"/>
            <a:ext cx="8676640" cy="3489960"/>
          </a:xfrm>
          <a:prstGeom prst="rect">
            <a:avLst/>
          </a:prstGeom>
          <a:noFill/>
        </p:spPr>
        <p:txBody>
          <a:bodyPr wrap="square" rtlCol="0">
            <a:noAutofit/>
          </a:bodyPr>
          <a:p>
            <a:endParaRPr lang="en-US"/>
          </a:p>
        </p:txBody>
      </p:sp>
      <p:pic>
        <p:nvPicPr>
          <p:cNvPr id="4" name="Picture 3" descr="1"/>
          <p:cNvPicPr>
            <a:picLocks noChangeAspect="1"/>
          </p:cNvPicPr>
          <p:nvPr/>
        </p:nvPicPr>
        <p:blipFill>
          <a:blip r:embed="rId2"/>
          <a:stretch>
            <a:fillRect/>
          </a:stretch>
        </p:blipFill>
        <p:spPr>
          <a:xfrm>
            <a:off x="658495" y="1524635"/>
            <a:ext cx="6855460" cy="35998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99515" y="501015"/>
            <a:ext cx="7632700" cy="623570"/>
          </a:xfrm>
        </p:spPr>
        <p:txBody>
          <a:bodyPr/>
          <a:p>
            <a:r>
              <a:rPr lang="en-US" sz="3200">
                <a:solidFill>
                  <a:srgbClr val="FFFF00"/>
                </a:solidFill>
              </a:rPr>
              <a:t>          Result Analysis</a:t>
            </a:r>
            <a:endParaRPr lang="en-US" sz="3200">
              <a:solidFill>
                <a:srgbClr val="FFFF00"/>
              </a:solidFill>
            </a:endParaRPr>
          </a:p>
        </p:txBody>
      </p:sp>
      <p:pic>
        <p:nvPicPr>
          <p:cNvPr id="146" name="Google Shape;146;p12"/>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3" name="Text Box 2"/>
          <p:cNvSpPr txBox="1"/>
          <p:nvPr/>
        </p:nvSpPr>
        <p:spPr>
          <a:xfrm>
            <a:off x="413385" y="1583690"/>
            <a:ext cx="8505825" cy="3369945"/>
          </a:xfrm>
          <a:prstGeom prst="rect">
            <a:avLst/>
          </a:prstGeom>
          <a:noFill/>
        </p:spPr>
        <p:txBody>
          <a:bodyPr wrap="square" rtlCol="0">
            <a:noAutofit/>
          </a:bodyPr>
          <a:p>
            <a:endParaRPr lang="en-US"/>
          </a:p>
        </p:txBody>
      </p:sp>
      <p:pic>
        <p:nvPicPr>
          <p:cNvPr id="9" name="Picture 8" descr="Screenshot 2024-03-27 192052"/>
          <p:cNvPicPr>
            <a:picLocks noChangeAspect="1"/>
          </p:cNvPicPr>
          <p:nvPr/>
        </p:nvPicPr>
        <p:blipFill>
          <a:blip r:embed="rId2"/>
          <a:stretch>
            <a:fillRect/>
          </a:stretch>
        </p:blipFill>
        <p:spPr>
          <a:xfrm>
            <a:off x="238760" y="1405255"/>
            <a:ext cx="8517255" cy="3413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14120" y="400685"/>
            <a:ext cx="7618095" cy="723900"/>
          </a:xfrm>
        </p:spPr>
        <p:txBody>
          <a:bodyPr/>
          <a:p>
            <a:r>
              <a:rPr lang="en-US" sz="3200"/>
              <a:t>              </a:t>
            </a:r>
            <a:r>
              <a:rPr lang="en-US" sz="3200">
                <a:solidFill>
                  <a:srgbClr val="FFFF00"/>
                </a:solidFill>
              </a:rPr>
              <a:t>Future Scope</a:t>
            </a:r>
            <a:endParaRPr lang="en-US" sz="3200">
              <a:solidFill>
                <a:srgbClr val="FFFF00"/>
              </a:solidFill>
            </a:endParaRPr>
          </a:p>
        </p:txBody>
      </p:sp>
      <p:sp>
        <p:nvSpPr>
          <p:cNvPr id="4" name="Text Box 3"/>
          <p:cNvSpPr txBox="1"/>
          <p:nvPr/>
        </p:nvSpPr>
        <p:spPr>
          <a:xfrm>
            <a:off x="312420" y="1506855"/>
            <a:ext cx="8460105" cy="3408045"/>
          </a:xfrm>
          <a:prstGeom prst="rect">
            <a:avLst/>
          </a:prstGeom>
          <a:noFill/>
        </p:spPr>
        <p:txBody>
          <a:bodyPr wrap="square" rtlCol="0">
            <a:noAutofit/>
          </a:bodyPr>
          <a:p>
            <a:pPr marL="285750" indent="-285750">
              <a:buFont typeface="Arial" panose="020B0604020202020204" pitchFamily="34" charset="0"/>
              <a:buChar char="•"/>
            </a:pPr>
            <a:r>
              <a:rPr lang="en-US" sz="1600"/>
              <a:t>Continuously improving the app's performance, accessibility, and functionality by leveraging new web technologies, optimizing codebase, and implementing progressive enhancement strategies to ensure compatibility with evolving browser standards and devices.</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Expanding the PWA ecommerce app by integrating backend functionalities such as user authentication, product management, order processing, and payment gateways, enabling a complete end-to-end ecommerce solution.</a:t>
            </a:r>
            <a:endParaRPr lang="en-US" sz="1600"/>
          </a:p>
        </p:txBody>
      </p:sp>
      <p:pic>
        <p:nvPicPr>
          <p:cNvPr id="146" name="Google Shape;146;p12"/>
          <p:cNvPicPr preferRelativeResize="0"/>
          <p:nvPr/>
        </p:nvPicPr>
        <p:blipFill rotWithShape="1">
          <a:blip r:embed="rId1"/>
          <a:srcRect/>
          <a:stretch>
            <a:fillRect/>
          </a:stretch>
        </p:blipFill>
        <p:spPr>
          <a:xfrm>
            <a:off x="412975" y="89123"/>
            <a:ext cx="681075" cy="1099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392555" y="370205"/>
            <a:ext cx="7439660" cy="754380"/>
          </a:xfrm>
        </p:spPr>
        <p:txBody>
          <a:bodyPr/>
          <a:p>
            <a:r>
              <a:rPr lang="en-US" sz="3200">
                <a:solidFill>
                  <a:srgbClr val="FFFF00"/>
                </a:solidFill>
              </a:rPr>
              <a:t>                Conclusion</a:t>
            </a:r>
            <a:endParaRPr lang="en-US" sz="3200">
              <a:solidFill>
                <a:srgbClr val="FFFF00"/>
              </a:solidFill>
            </a:endParaRPr>
          </a:p>
        </p:txBody>
      </p:sp>
      <p:pic>
        <p:nvPicPr>
          <p:cNvPr id="146" name="Google Shape;146;p12"/>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3" name="Text Box 2"/>
          <p:cNvSpPr txBox="1"/>
          <p:nvPr/>
        </p:nvSpPr>
        <p:spPr>
          <a:xfrm>
            <a:off x="285750" y="1445895"/>
            <a:ext cx="8347710" cy="3383280"/>
          </a:xfrm>
          <a:prstGeom prst="rect">
            <a:avLst/>
          </a:prstGeom>
          <a:noFill/>
        </p:spPr>
        <p:txBody>
          <a:bodyPr wrap="square" rtlCol="0">
            <a:noAutofit/>
          </a:bodyPr>
          <a:p>
            <a:endParaRPr lang="en-US" sz="1600" b="1"/>
          </a:p>
          <a:p>
            <a:endParaRPr lang="en-US" sz="1600" b="1"/>
          </a:p>
          <a:p>
            <a:r>
              <a:rPr lang="en-US" sz="1600" b="1"/>
              <a:t>The PWA ecommerce app showcases the potential of Progressive Web Apps in offering a convenient and accessible online shopping experience. With its user-friendly interface and installable feature, the app demonstrates the versatility of web technologies in delivering seamless ecommerce solutions.</a:t>
            </a:r>
            <a:r>
              <a:rPr lang="en-US"/>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solidFill>
                  <a:srgbClr val="FFFF00"/>
                </a:solidFill>
              </a:rPr>
              <a:t>Content</a:t>
            </a:r>
            <a:endParaRPr>
              <a:solidFill>
                <a:srgbClr val="FFFF00"/>
              </a:solidFill>
            </a:endParaRPr>
          </a:p>
        </p:txBody>
      </p:sp>
      <p:sp>
        <p:nvSpPr>
          <p:cNvPr id="66" name="Google Shape;66;p2"/>
          <p:cNvSpPr txBox="1"/>
          <p:nvPr>
            <p:ph type="body" idx="1"/>
          </p:nvPr>
        </p:nvSpPr>
        <p:spPr>
          <a:xfrm>
            <a:off x="311725" y="1291450"/>
            <a:ext cx="8279100" cy="38520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300"/>
              <a:buNone/>
            </a:pPr>
            <a:endParaRPr>
              <a:solidFill>
                <a:schemeClr val="dk1"/>
              </a:solidFill>
            </a:endParaRPr>
          </a:p>
          <a:p>
            <a:pPr marL="457200" lvl="0" indent="-311150" algn="l" rtl="0">
              <a:lnSpc>
                <a:spcPct val="115000"/>
              </a:lnSpc>
              <a:spcBef>
                <a:spcPts val="0"/>
              </a:spcBef>
              <a:spcAft>
                <a:spcPts val="0"/>
              </a:spcAft>
              <a:buSzPts val="1300"/>
              <a:buChar char="●"/>
            </a:pPr>
            <a:r>
              <a:rPr lang="en-GB">
                <a:solidFill>
                  <a:schemeClr val="dk1"/>
                </a:solidFill>
              </a:rPr>
              <a:t>Introduction</a:t>
            </a:r>
            <a:endParaRPr lang="en-GB">
              <a:solidFill>
                <a:schemeClr val="dk1"/>
              </a:solidFill>
            </a:endParaRPr>
          </a:p>
          <a:p>
            <a:pPr marL="457200" lvl="0" indent="-311150" algn="l" rtl="0">
              <a:lnSpc>
                <a:spcPct val="115000"/>
              </a:lnSpc>
              <a:spcBef>
                <a:spcPts val="0"/>
              </a:spcBef>
              <a:spcAft>
                <a:spcPts val="0"/>
              </a:spcAft>
              <a:buSzPts val="1300"/>
              <a:buChar char="●"/>
            </a:pPr>
            <a:r>
              <a:rPr lang="en-US" altLang="en-GB">
                <a:solidFill>
                  <a:schemeClr val="dk1"/>
                </a:solidFill>
              </a:rPr>
              <a:t>Problem Defination</a:t>
            </a:r>
            <a:endParaRPr lang="en-GB">
              <a:solidFill>
                <a:schemeClr val="dk1"/>
              </a:solidFill>
            </a:endParaRPr>
          </a:p>
          <a:p>
            <a:pPr marL="457200" lvl="0" indent="-311150" algn="l" rtl="0">
              <a:lnSpc>
                <a:spcPct val="115000"/>
              </a:lnSpc>
              <a:spcBef>
                <a:spcPts val="0"/>
              </a:spcBef>
              <a:spcAft>
                <a:spcPts val="0"/>
              </a:spcAft>
              <a:buSzPts val="1300"/>
              <a:buChar char="●"/>
            </a:pPr>
            <a:r>
              <a:rPr lang="en-US" altLang="en-GB">
                <a:solidFill>
                  <a:schemeClr val="dk1"/>
                </a:solidFill>
              </a:rPr>
              <a:t>Motivation</a:t>
            </a:r>
            <a:r>
              <a:rPr lang="en-GB">
                <a:solidFill>
                  <a:schemeClr val="dk1"/>
                </a:solidFill>
              </a:rPr>
              <a:t> </a:t>
            </a:r>
            <a:endParaRPr>
              <a:solidFill>
                <a:schemeClr val="dk1"/>
              </a:solidFill>
            </a:endParaRPr>
          </a:p>
          <a:p>
            <a:pPr marL="457200" lvl="0" indent="-311150" algn="l" rtl="0">
              <a:lnSpc>
                <a:spcPct val="115000"/>
              </a:lnSpc>
              <a:spcBef>
                <a:spcPts val="0"/>
              </a:spcBef>
              <a:spcAft>
                <a:spcPts val="0"/>
              </a:spcAft>
              <a:buClr>
                <a:schemeClr val="dk1"/>
              </a:buClr>
              <a:buSzPts val="1300"/>
              <a:buChar char="●"/>
            </a:pPr>
            <a:r>
              <a:rPr lang="en-GB">
                <a:solidFill>
                  <a:schemeClr val="dk1"/>
                </a:solidFill>
              </a:rPr>
              <a:t>Literature Survey</a:t>
            </a:r>
            <a:endParaRPr>
              <a:solidFill>
                <a:schemeClr val="dk1"/>
              </a:solidFill>
            </a:endParaRPr>
          </a:p>
          <a:p>
            <a:pPr marL="457200" lvl="0" indent="-311150" algn="l" rtl="0">
              <a:lnSpc>
                <a:spcPct val="115000"/>
              </a:lnSpc>
              <a:spcBef>
                <a:spcPts val="0"/>
              </a:spcBef>
              <a:spcAft>
                <a:spcPts val="0"/>
              </a:spcAft>
              <a:buSzPts val="1300"/>
              <a:buChar char="●"/>
            </a:pPr>
            <a:r>
              <a:rPr lang="en-GB">
                <a:solidFill>
                  <a:schemeClr val="dk1"/>
                </a:solidFill>
              </a:rPr>
              <a:t>Proposed System </a:t>
            </a:r>
            <a:endParaRPr>
              <a:solidFill>
                <a:schemeClr val="dk1"/>
              </a:solidFill>
            </a:endParaRPr>
          </a:p>
          <a:p>
            <a:pPr marL="457200" lvl="0" indent="-311150" algn="l" rtl="0">
              <a:lnSpc>
                <a:spcPct val="115000"/>
              </a:lnSpc>
              <a:spcBef>
                <a:spcPts val="0"/>
              </a:spcBef>
              <a:spcAft>
                <a:spcPts val="0"/>
              </a:spcAft>
              <a:buSzPts val="1300"/>
              <a:buChar char="●"/>
            </a:pPr>
            <a:r>
              <a:rPr lang="en-US">
                <a:solidFill>
                  <a:schemeClr val="dk1"/>
                </a:solidFill>
              </a:rPr>
              <a:t>Scope</a:t>
            </a:r>
            <a:endParaRPr>
              <a:solidFill>
                <a:schemeClr val="dk1"/>
              </a:solidFill>
            </a:endParaRPr>
          </a:p>
          <a:p>
            <a:pPr marL="457200" lvl="0" indent="-311150" algn="l" rtl="0">
              <a:lnSpc>
                <a:spcPct val="115000"/>
              </a:lnSpc>
              <a:spcBef>
                <a:spcPts val="0"/>
              </a:spcBef>
              <a:spcAft>
                <a:spcPts val="0"/>
              </a:spcAft>
              <a:buClr>
                <a:schemeClr val="dk1"/>
              </a:buClr>
              <a:buSzPts val="1300"/>
              <a:buChar char="●"/>
            </a:pPr>
            <a:r>
              <a:rPr lang="en-GB">
                <a:solidFill>
                  <a:schemeClr val="dk1"/>
                </a:solidFill>
              </a:rPr>
              <a:t>Results and Analysis</a:t>
            </a:r>
            <a:endParaRPr>
              <a:solidFill>
                <a:schemeClr val="dk1"/>
              </a:solidFill>
            </a:endParaRPr>
          </a:p>
          <a:p>
            <a:pPr marL="457200" lvl="0" indent="-311150" algn="l" rtl="0">
              <a:lnSpc>
                <a:spcPct val="115000"/>
              </a:lnSpc>
              <a:spcBef>
                <a:spcPts val="0"/>
              </a:spcBef>
              <a:spcAft>
                <a:spcPts val="0"/>
              </a:spcAft>
              <a:buSzPts val="1300"/>
              <a:buChar char="●"/>
            </a:pPr>
            <a:r>
              <a:rPr lang="en-GB">
                <a:solidFill>
                  <a:schemeClr val="dk1"/>
                </a:solidFill>
              </a:rPr>
              <a:t>Conclusion </a:t>
            </a:r>
            <a:r>
              <a:rPr lang="en-US" altLang="en-GB">
                <a:solidFill>
                  <a:schemeClr val="dk1"/>
                </a:solidFill>
              </a:rPr>
              <a:t> and Future Scope</a:t>
            </a:r>
            <a:endParaRPr>
              <a:solidFill>
                <a:schemeClr val="dk1"/>
              </a:solidFill>
            </a:endParaRPr>
          </a:p>
          <a:p>
            <a:pPr marL="457200" lvl="0" indent="-311150" algn="l" rtl="0">
              <a:lnSpc>
                <a:spcPct val="115000"/>
              </a:lnSpc>
              <a:spcBef>
                <a:spcPts val="0"/>
              </a:spcBef>
              <a:spcAft>
                <a:spcPts val="0"/>
              </a:spcAft>
              <a:buClr>
                <a:schemeClr val="dk1"/>
              </a:buClr>
              <a:buSzPts val="1300"/>
              <a:buChar char="●"/>
            </a:pPr>
            <a:r>
              <a:rPr lang="en-GB">
                <a:solidFill>
                  <a:schemeClr val="dk1"/>
                </a:solidFill>
              </a:rPr>
              <a:t>References</a:t>
            </a:r>
            <a:endParaRPr>
              <a:solidFill>
                <a:schemeClr val="dk1"/>
              </a:solidFill>
            </a:endParaRPr>
          </a:p>
          <a:p>
            <a:pPr marL="457200" lvl="0" indent="-228600" algn="l" rtl="0">
              <a:lnSpc>
                <a:spcPct val="115000"/>
              </a:lnSpc>
              <a:spcBef>
                <a:spcPts val="0"/>
              </a:spcBef>
              <a:spcAft>
                <a:spcPts val="0"/>
              </a:spcAft>
              <a:buSzPts val="1300"/>
              <a:buNone/>
            </a:pPr>
          </a:p>
          <a:p>
            <a:pPr marL="457200" lvl="0" indent="-311150" algn="l" rtl="0">
              <a:lnSpc>
                <a:spcPct val="115000"/>
              </a:lnSpc>
              <a:spcBef>
                <a:spcPts val="0"/>
              </a:spcBef>
              <a:spcAft>
                <a:spcPts val="0"/>
              </a:spcAft>
              <a:buSzPts val="1300"/>
              <a:buNone/>
            </a:pPr>
          </a:p>
          <a:p>
            <a:pPr marL="457200" lvl="0" indent="-228600" algn="l" rtl="0">
              <a:lnSpc>
                <a:spcPct val="115000"/>
              </a:lnSpc>
              <a:spcBef>
                <a:spcPts val="0"/>
              </a:spcBef>
              <a:spcAft>
                <a:spcPts val="0"/>
              </a:spcAft>
              <a:buSzPts val="1300"/>
              <a:buNone/>
            </a:pPr>
          </a:p>
        </p:txBody>
      </p:sp>
      <p:pic>
        <p:nvPicPr>
          <p:cNvPr id="67" name="Google Shape;67;p2"/>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a:solidFill>
                  <a:srgbClr val="FFFF00"/>
                </a:solidFill>
              </a:rPr>
              <a:t>Introduction to </a:t>
            </a:r>
            <a:r>
              <a:rPr lang="en-US" altLang="en-GB" b="1">
                <a:solidFill>
                  <a:srgbClr val="FFFF00"/>
                </a:solidFill>
              </a:rPr>
              <a:t>Flutter Project</a:t>
            </a:r>
            <a:endParaRPr b="1">
              <a:solidFill>
                <a:srgbClr val="FFFF00"/>
              </a:solidFill>
            </a:endParaRPr>
          </a:p>
          <a:p>
            <a:pPr marL="0" lvl="0" indent="0" algn="l" rtl="0">
              <a:lnSpc>
                <a:spcPct val="100000"/>
              </a:lnSpc>
              <a:spcBef>
                <a:spcPts val="0"/>
              </a:spcBef>
              <a:spcAft>
                <a:spcPts val="0"/>
              </a:spcAft>
              <a:buSzPts val="2800"/>
              <a:buNone/>
            </a:pPr>
            <a:endParaRPr b="1"/>
          </a:p>
          <a:p>
            <a:pPr marL="0" lvl="0" indent="0" algn="l" rtl="0">
              <a:lnSpc>
                <a:spcPct val="100000"/>
              </a:lnSpc>
              <a:spcBef>
                <a:spcPts val="0"/>
              </a:spcBef>
              <a:spcAft>
                <a:spcPts val="0"/>
              </a:spcAft>
              <a:buSzPts val="2800"/>
              <a:buNone/>
            </a:pPr>
            <a:endParaRPr b="1"/>
          </a:p>
        </p:txBody>
      </p:sp>
      <p:sp>
        <p:nvSpPr>
          <p:cNvPr id="73" name="Google Shape;73;p3"/>
          <p:cNvSpPr txBox="1"/>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GB" sz="1800">
                <a:solidFill>
                  <a:schemeClr val="lt1"/>
                </a:solidFill>
                <a:latin typeface="Times New Roman" panose="02020603050405020304"/>
                <a:ea typeface="Times New Roman" panose="02020603050405020304"/>
                <a:cs typeface="Times New Roman" panose="02020603050405020304"/>
                <a:sym typeface="Times New Roman" panose="02020603050405020304"/>
              </a:rPr>
              <a:t>r Rates</a:t>
            </a:r>
            <a:endParaRPr sz="1400">
              <a:solidFill>
                <a:srgbClr val="000000"/>
              </a:solidFill>
              <a:latin typeface="Merriweather" panose="00000500000000000000"/>
              <a:ea typeface="Merriweather" panose="00000500000000000000"/>
              <a:cs typeface="Merriweather" panose="00000500000000000000"/>
              <a:sym typeface="Merriweather" panose="00000500000000000000"/>
            </a:endParaRPr>
          </a:p>
        </p:txBody>
      </p:sp>
      <p:sp>
        <p:nvSpPr>
          <p:cNvPr id="74" name="Google Shape;74;p3"/>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75" name="Google Shape;75;p3"/>
          <p:cNvSpPr txBox="1"/>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0"/>
              </a:spcAft>
              <a:buClr>
                <a:srgbClr val="000000"/>
              </a:buClr>
              <a:buSzPts val="1400"/>
            </a:pPr>
            <a:r>
              <a:rPr lang="en-US" sz="1600">
                <a:solidFill>
                  <a:srgbClr val="000000"/>
                </a:solidFill>
              </a:rPr>
              <a:t>I</a:t>
            </a:r>
            <a:r>
              <a:rPr sz="1600">
                <a:solidFill>
                  <a:srgbClr val="000000"/>
                </a:solidFill>
              </a:rPr>
              <a:t>ntroducing the concept of a live football score app developed using the Flutter framework.</a:t>
            </a:r>
            <a:endParaRPr sz="1600">
              <a:solidFill>
                <a:srgbClr val="000000"/>
              </a:solidFill>
            </a:endParaRPr>
          </a:p>
          <a:p>
            <a:pPr marL="0" lvl="0" indent="0" algn="just" rtl="0">
              <a:lnSpc>
                <a:spcPct val="115000"/>
              </a:lnSpc>
              <a:spcBef>
                <a:spcPts val="0"/>
              </a:spcBef>
              <a:spcAft>
                <a:spcPts val="0"/>
              </a:spcAft>
              <a:buClr>
                <a:srgbClr val="000000"/>
              </a:buClr>
              <a:buSzPts val="1400"/>
              <a:buNone/>
            </a:pPr>
            <a:endParaRPr sz="1600">
              <a:solidFill>
                <a:srgbClr val="000000"/>
              </a:solidFill>
            </a:endParaRPr>
          </a:p>
          <a:p>
            <a:pPr marL="285750" lvl="0" indent="-285750" algn="just" rtl="0">
              <a:lnSpc>
                <a:spcPct val="115000"/>
              </a:lnSpc>
              <a:spcBef>
                <a:spcPts val="0"/>
              </a:spcBef>
              <a:spcAft>
                <a:spcPts val="0"/>
              </a:spcAft>
              <a:buClr>
                <a:srgbClr val="000000"/>
              </a:buClr>
              <a:buSzPts val="1400"/>
            </a:pPr>
            <a:r>
              <a:rPr sz="1600">
                <a:solidFill>
                  <a:srgbClr val="000000"/>
                </a:solidFill>
              </a:rPr>
              <a:t>It highlights the increasing demand for real-time sports information in today's digital era, particularly among football enthusiasts worldwide.</a:t>
            </a:r>
            <a:endParaRPr sz="1600">
              <a:solidFill>
                <a:srgbClr val="000000"/>
              </a:solidFill>
            </a:endParaRPr>
          </a:p>
          <a:p>
            <a:pPr marL="0" lvl="0" indent="0" algn="just" rtl="0">
              <a:lnSpc>
                <a:spcPct val="115000"/>
              </a:lnSpc>
              <a:spcBef>
                <a:spcPts val="0"/>
              </a:spcBef>
              <a:spcAft>
                <a:spcPts val="0"/>
              </a:spcAft>
              <a:buClr>
                <a:srgbClr val="000000"/>
              </a:buClr>
              <a:buSzPts val="1400"/>
              <a:buNone/>
            </a:pPr>
            <a:endParaRPr sz="1600">
              <a:solidFill>
                <a:srgbClr val="000000"/>
              </a:solidFill>
            </a:endParaRPr>
          </a:p>
          <a:p>
            <a:pPr marL="285750" lvl="0" indent="-285750" algn="just" rtl="0">
              <a:lnSpc>
                <a:spcPct val="115000"/>
              </a:lnSpc>
              <a:spcBef>
                <a:spcPts val="0"/>
              </a:spcBef>
              <a:spcAft>
                <a:spcPts val="0"/>
              </a:spcAft>
              <a:buClr>
                <a:srgbClr val="000000"/>
              </a:buClr>
              <a:buSzPts val="1400"/>
            </a:pPr>
            <a:r>
              <a:rPr sz="1600">
                <a:solidFill>
                  <a:srgbClr val="000000"/>
                </a:solidFill>
              </a:rPr>
              <a:t>The introduction discusses the limitations of existing solutions in providing timely and accurate football score updates and emphasizes the need for a more efficient and user-friendly alternative.</a:t>
            </a:r>
            <a:endParaRPr sz="1600">
              <a:solidFill>
                <a:srgbClr val="000000"/>
              </a:solidFill>
            </a:endParaRPr>
          </a:p>
          <a:p>
            <a:pPr marL="0" lvl="0" indent="0" algn="just" rtl="0">
              <a:lnSpc>
                <a:spcPct val="115000"/>
              </a:lnSpc>
              <a:spcBef>
                <a:spcPts val="0"/>
              </a:spcBef>
              <a:spcAft>
                <a:spcPts val="0"/>
              </a:spcAft>
              <a:buClr>
                <a:srgbClr val="000000"/>
              </a:buClr>
              <a:buSzPts val="1400"/>
              <a:buNone/>
            </a:pPr>
            <a:endParaRPr sz="1600">
              <a:solidFill>
                <a:srgbClr val="000000"/>
              </a:solidFill>
            </a:endParaRPr>
          </a:p>
          <a:p>
            <a:pPr marL="285750" lvl="0" indent="-285750" algn="just" rtl="0">
              <a:lnSpc>
                <a:spcPct val="115000"/>
              </a:lnSpc>
              <a:spcBef>
                <a:spcPts val="0"/>
              </a:spcBef>
              <a:spcAft>
                <a:spcPts val="0"/>
              </a:spcAft>
              <a:buClr>
                <a:srgbClr val="000000"/>
              </a:buClr>
              <a:buSzPts val="1400"/>
            </a:pPr>
            <a:r>
              <a:rPr sz="1600">
                <a:solidFill>
                  <a:srgbClr val="000000"/>
                </a:solidFill>
              </a:rPr>
              <a:t>It outlines the objectives of the project, including the development of a user-friendly app that delivers live football scores and match details in real-time to cater to the needs of football fans.</a:t>
            </a:r>
            <a:endParaRPr sz="1600"/>
          </a:p>
        </p:txBody>
      </p:sp>
      <p:pic>
        <p:nvPicPr>
          <p:cNvPr id="76" name="Google Shape;76;p3"/>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sp>
        <p:nvSpPr>
          <p:cNvPr id="81" name="Google Shape;81;p4"/>
          <p:cNvSpPr txBox="1"/>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b="1">
                <a:solidFill>
                  <a:srgbClr val="FFFF00"/>
                </a:solidFill>
              </a:rPr>
              <a:t>Problem Statement</a:t>
            </a:r>
            <a:endParaRPr b="1">
              <a:solidFill>
                <a:srgbClr val="FFFF00"/>
              </a:solidFill>
            </a:endParaRPr>
          </a:p>
          <a:p>
            <a:pPr marL="0" lvl="0" indent="0" algn="l" rtl="0">
              <a:lnSpc>
                <a:spcPct val="100000"/>
              </a:lnSpc>
              <a:spcBef>
                <a:spcPts val="0"/>
              </a:spcBef>
              <a:spcAft>
                <a:spcPts val="0"/>
              </a:spcAft>
              <a:buSzPts val="2800"/>
              <a:buNone/>
            </a:pPr>
            <a:endParaRPr b="1"/>
          </a:p>
          <a:p>
            <a:pPr marL="0" lvl="0" indent="0" algn="l" rtl="0">
              <a:lnSpc>
                <a:spcPct val="100000"/>
              </a:lnSpc>
              <a:spcBef>
                <a:spcPts val="0"/>
              </a:spcBef>
              <a:spcAft>
                <a:spcPts val="0"/>
              </a:spcAft>
              <a:buSzPts val="2800"/>
              <a:buNone/>
            </a:pPr>
            <a:endParaRPr b="1"/>
          </a:p>
        </p:txBody>
      </p:sp>
      <p:sp>
        <p:nvSpPr>
          <p:cNvPr id="82" name="Google Shape;82;p4"/>
          <p:cNvSpPr txBox="1"/>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GB" sz="1800">
                <a:solidFill>
                  <a:schemeClr val="lt1"/>
                </a:solidFill>
                <a:latin typeface="Times New Roman" panose="02020603050405020304"/>
                <a:ea typeface="Times New Roman" panose="02020603050405020304"/>
                <a:cs typeface="Times New Roman" panose="02020603050405020304"/>
                <a:sym typeface="Times New Roman" panose="02020603050405020304"/>
              </a:rPr>
              <a:t>r Rates</a:t>
            </a:r>
            <a:endParaRPr sz="1400">
              <a:solidFill>
                <a:srgbClr val="000000"/>
              </a:solidFill>
              <a:latin typeface="Merriweather" panose="00000500000000000000"/>
              <a:ea typeface="Merriweather" panose="00000500000000000000"/>
              <a:cs typeface="Merriweather" panose="00000500000000000000"/>
              <a:sym typeface="Merriweather" panose="00000500000000000000"/>
            </a:endParaRPr>
          </a:p>
        </p:txBody>
      </p:sp>
      <p:sp>
        <p:nvSpPr>
          <p:cNvPr id="83" name="Google Shape;83;p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84" name="Google Shape;84;p4"/>
          <p:cNvSpPr txBox="1"/>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742950" lvl="0" indent="-285750" algn="just" rtl="0">
              <a:lnSpc>
                <a:spcPct val="115000"/>
              </a:lnSpc>
              <a:spcBef>
                <a:spcPts val="0"/>
              </a:spcBef>
              <a:spcAft>
                <a:spcPts val="0"/>
              </a:spcAft>
              <a:buSzPts val="1300"/>
            </a:pPr>
            <a:r>
              <a:rPr lang="en-US" sz="1800">
                <a:solidFill>
                  <a:srgbClr val="000000"/>
                </a:solidFill>
              </a:rPr>
              <a:t>There is very less app which give simple football live scores to the football viewers.</a:t>
            </a:r>
            <a:endParaRPr lang="en-US" sz="1800">
              <a:solidFill>
                <a:srgbClr val="000000"/>
              </a:solidFill>
            </a:endParaRPr>
          </a:p>
          <a:p>
            <a:pPr lvl="0" indent="0" algn="just" rtl="0">
              <a:lnSpc>
                <a:spcPct val="115000"/>
              </a:lnSpc>
              <a:spcBef>
                <a:spcPts val="0"/>
              </a:spcBef>
              <a:spcAft>
                <a:spcPts val="0"/>
              </a:spcAft>
              <a:buSzPts val="1300"/>
              <a:buNone/>
            </a:pPr>
            <a:endParaRPr lang="en-US" sz="1800">
              <a:solidFill>
                <a:srgbClr val="000000"/>
              </a:solidFill>
            </a:endParaRPr>
          </a:p>
          <a:p>
            <a:pPr marL="742950" lvl="0" indent="-285750" algn="just" rtl="0">
              <a:lnSpc>
                <a:spcPct val="115000"/>
              </a:lnSpc>
              <a:spcBef>
                <a:spcPts val="0"/>
              </a:spcBef>
              <a:spcAft>
                <a:spcPts val="0"/>
              </a:spcAft>
              <a:buSzPts val="1300"/>
            </a:pPr>
            <a:r>
              <a:rPr lang="en-US" sz="1800">
                <a:solidFill>
                  <a:srgbClr val="000000"/>
                </a:solidFill>
              </a:rPr>
              <a:t>L</a:t>
            </a:r>
            <a:r>
              <a:rPr sz="1800">
                <a:solidFill>
                  <a:srgbClr val="000000"/>
                </a:solidFill>
              </a:rPr>
              <a:t>imitations of existing solutions and the need for a more efficient and user-friendly alternative.</a:t>
            </a:r>
            <a:endParaRPr sz="1800">
              <a:solidFill>
                <a:srgbClr val="000000"/>
              </a:solidFill>
            </a:endParaRPr>
          </a:p>
          <a:p>
            <a:pPr marL="742950" lvl="0" indent="-285750" algn="just" rtl="0">
              <a:lnSpc>
                <a:spcPct val="115000"/>
              </a:lnSpc>
              <a:spcBef>
                <a:spcPts val="0"/>
              </a:spcBef>
              <a:spcAft>
                <a:spcPts val="0"/>
              </a:spcAft>
              <a:buSzPts val="1300"/>
            </a:pPr>
            <a:endParaRPr sz="1800">
              <a:solidFill>
                <a:srgbClr val="000000"/>
              </a:solidFill>
            </a:endParaRPr>
          </a:p>
          <a:p>
            <a:pPr marL="742950" lvl="0" indent="-285750" algn="just" rtl="0">
              <a:lnSpc>
                <a:spcPct val="115000"/>
              </a:lnSpc>
              <a:spcBef>
                <a:spcPts val="0"/>
              </a:spcBef>
              <a:spcAft>
                <a:spcPts val="0"/>
              </a:spcAft>
              <a:buSzPts val="1300"/>
            </a:pPr>
            <a:r>
              <a:rPr lang="en-US" sz="1800">
                <a:solidFill>
                  <a:srgbClr val="000000"/>
                </a:solidFill>
              </a:rPr>
              <a:t>T</a:t>
            </a:r>
            <a:r>
              <a:rPr sz="1800">
                <a:solidFill>
                  <a:srgbClr val="000000"/>
                </a:solidFill>
              </a:rPr>
              <a:t>o address these issues through real-time score updates and user-friendly interface.</a:t>
            </a:r>
            <a:endParaRPr sz="1800">
              <a:solidFill>
                <a:srgbClr val="000000"/>
              </a:solidFill>
            </a:endParaRPr>
          </a:p>
          <a:p>
            <a:pPr marL="0" lvl="0" indent="0" algn="l" rtl="0">
              <a:lnSpc>
                <a:spcPct val="115000"/>
              </a:lnSpc>
              <a:spcBef>
                <a:spcPts val="0"/>
              </a:spcBef>
              <a:spcAft>
                <a:spcPts val="0"/>
              </a:spcAft>
              <a:buSzPts val="1300"/>
              <a:buNone/>
            </a:pPr>
            <a:endParaRPr sz="1500"/>
          </a:p>
        </p:txBody>
      </p:sp>
      <p:pic>
        <p:nvPicPr>
          <p:cNvPr id="85" name="Google Shape;85;p4"/>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6"/>
          <p:cNvSpPr txBox="1"/>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US" altLang="en-GB" b="1">
                <a:solidFill>
                  <a:srgbClr val="FFFF00"/>
                </a:solidFill>
              </a:rPr>
              <a:t>Motivation</a:t>
            </a:r>
            <a:r>
              <a:rPr lang="en-GB" b="1">
                <a:solidFill>
                  <a:srgbClr val="FFFF00"/>
                </a:solidFill>
              </a:rPr>
              <a:t>    </a:t>
            </a:r>
            <a:endParaRPr b="1">
              <a:solidFill>
                <a:srgbClr val="FFFF00"/>
              </a:solidFill>
            </a:endParaRPr>
          </a:p>
          <a:p>
            <a:pPr marL="0" lvl="0" indent="0" algn="ctr" rtl="0">
              <a:lnSpc>
                <a:spcPct val="100000"/>
              </a:lnSpc>
              <a:spcBef>
                <a:spcPts val="0"/>
              </a:spcBef>
              <a:spcAft>
                <a:spcPts val="0"/>
              </a:spcAft>
              <a:buSzPts val="2800"/>
              <a:buNone/>
            </a:pPr>
            <a:endParaRPr b="1">
              <a:solidFill>
                <a:srgbClr val="FFFF00"/>
              </a:solidFill>
            </a:endParaRPr>
          </a:p>
        </p:txBody>
      </p:sp>
      <p:sp>
        <p:nvSpPr>
          <p:cNvPr id="99" name="Google Shape;99;p6"/>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2800"/>
              <a:buFont typeface="Arial" panose="020B0604020202020204" pitchFamily="34" charset="0"/>
              <a:buChar char="•"/>
            </a:pPr>
            <a:endParaRPr sz="2000" i="0" u="none" strike="noStrike" cap="none">
              <a:solidFill>
                <a:srgbClr val="000000"/>
              </a:solidFill>
              <a:latin typeface="Roboto" panose="02000000000000000000"/>
              <a:ea typeface="Roboto" panose="02000000000000000000"/>
              <a:cs typeface="Roboto" panose="02000000000000000000"/>
              <a:sym typeface="Roboto" panose="02000000000000000000"/>
            </a:endParaRPr>
          </a:p>
          <a:p>
            <a:pPr marL="342900" marR="0" lvl="0" indent="-342900" algn="l" rtl="0">
              <a:lnSpc>
                <a:spcPct val="100000"/>
              </a:lnSpc>
              <a:spcBef>
                <a:spcPts val="0"/>
              </a:spcBef>
              <a:spcAft>
                <a:spcPts val="0"/>
              </a:spcAft>
              <a:buClr>
                <a:srgbClr val="000000"/>
              </a:buClr>
              <a:buSzPts val="2800"/>
              <a:buFont typeface="Arial" panose="020B0604020202020204" pitchFamily="34" charset="0"/>
              <a:buChar char="•"/>
            </a:pPr>
            <a:r>
              <a:rPr sz="2000" i="0" u="none" strike="noStrike" cap="none">
                <a:solidFill>
                  <a:srgbClr val="000000"/>
                </a:solidFill>
                <a:latin typeface="Roboto" panose="02000000000000000000"/>
                <a:ea typeface="Roboto" panose="02000000000000000000"/>
                <a:cs typeface="Roboto" panose="02000000000000000000"/>
                <a:sym typeface="Roboto" panose="02000000000000000000"/>
              </a:rPr>
              <a:t>Catering to global football fans' need for instant score updates.</a:t>
            </a:r>
            <a:endParaRPr sz="2000" i="0" u="none" strike="noStrike" cap="none">
              <a:solidFill>
                <a:srgbClr val="000000"/>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800"/>
              <a:buFont typeface="Arial" panose="020B0604020202020204" pitchFamily="34" charset="0"/>
              <a:buNone/>
            </a:pPr>
            <a:endParaRPr sz="2000" i="0" u="none" strike="noStrike" cap="none">
              <a:solidFill>
                <a:srgbClr val="000000"/>
              </a:solidFill>
              <a:latin typeface="Roboto" panose="02000000000000000000"/>
              <a:ea typeface="Roboto" panose="02000000000000000000"/>
              <a:cs typeface="Roboto" panose="02000000000000000000"/>
              <a:sym typeface="Roboto" panose="02000000000000000000"/>
            </a:endParaRPr>
          </a:p>
          <a:p>
            <a:pPr marL="342900" marR="0" lvl="0" indent="-342900" algn="l" rtl="0">
              <a:lnSpc>
                <a:spcPct val="100000"/>
              </a:lnSpc>
              <a:spcBef>
                <a:spcPts val="0"/>
              </a:spcBef>
              <a:spcAft>
                <a:spcPts val="0"/>
              </a:spcAft>
              <a:buClr>
                <a:srgbClr val="000000"/>
              </a:buClr>
              <a:buSzPts val="2800"/>
              <a:buFont typeface="Arial" panose="020B0604020202020204" pitchFamily="34" charset="0"/>
              <a:buChar char="•"/>
            </a:pPr>
            <a:r>
              <a:rPr sz="2000" i="0" u="none" strike="noStrike" cap="none">
                <a:solidFill>
                  <a:srgbClr val="000000"/>
                </a:solidFill>
                <a:latin typeface="Roboto" panose="02000000000000000000"/>
                <a:ea typeface="Roboto" panose="02000000000000000000"/>
                <a:cs typeface="Roboto" panose="02000000000000000000"/>
                <a:sym typeface="Roboto" panose="02000000000000000000"/>
              </a:rPr>
              <a:t>Meeting the rising demand for real-time sports information.</a:t>
            </a:r>
            <a:endParaRPr sz="2000" i="0" u="none" strike="noStrike" cap="none">
              <a:solidFill>
                <a:srgbClr val="000000"/>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800"/>
              <a:buFont typeface="Arial" panose="020B0604020202020204" pitchFamily="34" charset="0"/>
              <a:buNone/>
            </a:pPr>
            <a:endParaRPr sz="2000" i="0" u="none" strike="noStrike" cap="none">
              <a:solidFill>
                <a:srgbClr val="000000"/>
              </a:solidFill>
              <a:latin typeface="Roboto" panose="02000000000000000000"/>
              <a:ea typeface="Roboto" panose="02000000000000000000"/>
              <a:cs typeface="Roboto" panose="02000000000000000000"/>
              <a:sym typeface="Roboto" panose="02000000000000000000"/>
            </a:endParaRPr>
          </a:p>
          <a:p>
            <a:pPr marL="342900" marR="0" lvl="0" indent="-342900" algn="l" rtl="0">
              <a:lnSpc>
                <a:spcPct val="100000"/>
              </a:lnSpc>
              <a:spcBef>
                <a:spcPts val="0"/>
              </a:spcBef>
              <a:spcAft>
                <a:spcPts val="0"/>
              </a:spcAft>
              <a:buClr>
                <a:srgbClr val="000000"/>
              </a:buClr>
              <a:buSzPts val="2800"/>
              <a:buFont typeface="Arial" panose="020B0604020202020204" pitchFamily="34" charset="0"/>
              <a:buChar char="•"/>
            </a:pPr>
            <a:r>
              <a:rPr sz="2000" i="0" u="none" strike="noStrike" cap="none">
                <a:solidFill>
                  <a:srgbClr val="000000"/>
                </a:solidFill>
                <a:latin typeface="Roboto" panose="02000000000000000000"/>
                <a:ea typeface="Roboto" panose="02000000000000000000"/>
                <a:cs typeface="Roboto" panose="02000000000000000000"/>
                <a:sym typeface="Roboto" panose="02000000000000000000"/>
              </a:rPr>
              <a:t>Enhancing user engagement through live score updates.</a:t>
            </a:r>
            <a:endParaRPr sz="2000" i="0" u="none" strike="noStrike" cap="none">
              <a:solidFill>
                <a:srgbClr val="000000"/>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rPr>
              <a:t>lem Statement</a:t>
            </a:r>
            <a:endParaRPr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rPr>
              <a:t>Problem Statement</a:t>
            </a:r>
            <a:endParaRPr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100" name="Google Shape;100;p6"/>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g2b6d189323d_1_20"/>
          <p:cNvSpPr txBox="1"/>
          <p:nvPr>
            <p:ph type="title"/>
          </p:nvPr>
        </p:nvSpPr>
        <p:spPr>
          <a:xfrm>
            <a:off x="325400" y="402725"/>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b="1">
                <a:solidFill>
                  <a:srgbClr val="FFFF00"/>
                </a:solidFill>
              </a:rPr>
              <a:t>    Literature Survey</a:t>
            </a:r>
            <a:endParaRPr b="1">
              <a:solidFill>
                <a:srgbClr val="FFFF00"/>
              </a:solidFill>
            </a:endParaRPr>
          </a:p>
          <a:p>
            <a:pPr marL="0" lvl="0" indent="0" algn="ctr" rtl="0">
              <a:lnSpc>
                <a:spcPct val="100000"/>
              </a:lnSpc>
              <a:spcBef>
                <a:spcPts val="0"/>
              </a:spcBef>
              <a:spcAft>
                <a:spcPts val="0"/>
              </a:spcAft>
              <a:buSzPts val="2800"/>
              <a:buNone/>
            </a:pPr>
            <a:endParaRPr>
              <a:solidFill>
                <a:srgbClr val="FFFF00"/>
              </a:solidFill>
            </a:endParaRPr>
          </a:p>
        </p:txBody>
      </p:sp>
      <p:sp>
        <p:nvSpPr>
          <p:cNvPr id="106" name="Google Shape;106;g2b6d189323d_1_20"/>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400" b="0" i="0" u="none" strike="noStrike" cap="none">
                <a:solidFill>
                  <a:schemeClr val="tx1"/>
                </a:solidFill>
                <a:latin typeface="Merriweather" panose="00000500000000000000"/>
                <a:ea typeface="Merriweather" panose="00000500000000000000"/>
                <a:cs typeface="Merriweather" panose="00000500000000000000"/>
                <a:sym typeface="Merriweather" panose="00000500000000000000"/>
              </a:rPr>
              <a:t>Live score of sports</a:t>
            </a:r>
            <a:r>
              <a:rPr lang="en-US" altLang="en-GB" sz="2800" b="0" i="0" u="none" strike="noStrike" cap="none">
                <a:solidFill>
                  <a:schemeClr val="tx1"/>
                </a:solidFill>
                <a:latin typeface="Merriweather" panose="00000500000000000000"/>
                <a:ea typeface="Merriweather" panose="00000500000000000000"/>
                <a:cs typeface="Merriweather" panose="00000500000000000000"/>
                <a:sym typeface="Merriweather" panose="00000500000000000000"/>
              </a:rPr>
              <a:t> -  </a:t>
            </a:r>
            <a:r>
              <a:rPr lang="en-US" altLang="en-GB" sz="1800" b="0" i="0" u="none" strike="noStrike" cap="none">
                <a:solidFill>
                  <a:schemeClr val="tx1"/>
                </a:solidFill>
                <a:latin typeface="Merriweather" panose="00000500000000000000"/>
                <a:ea typeface="Merriweather" panose="00000500000000000000"/>
                <a:cs typeface="Merriweather" panose="00000500000000000000"/>
                <a:sym typeface="Merriweather" panose="00000500000000000000"/>
              </a:rPr>
              <a:t>Vilas Rathod</a:t>
            </a:r>
            <a:r>
              <a:rPr lang="en-GB" sz="1800" b="0" i="0" u="none" strike="noStrike" cap="none">
                <a:solidFill>
                  <a:schemeClr val="tx1"/>
                </a:solidFill>
                <a:latin typeface="Merriweather" panose="00000500000000000000"/>
                <a:ea typeface="Merriweather" panose="00000500000000000000"/>
                <a:cs typeface="Merriweather" panose="00000500000000000000"/>
                <a:sym typeface="Merriweather" panose="00000500000000000000"/>
              </a:rPr>
              <a:t>, Shreyan Jain</a:t>
            </a:r>
            <a:r>
              <a:rPr lang="en-GB" sz="2800" b="0" i="0" u="none" strike="noStrike" cap="none">
                <a:solidFill>
                  <a:schemeClr val="tx1"/>
                </a:solidFill>
                <a:latin typeface="Merriweather" panose="00000500000000000000"/>
                <a:ea typeface="Merriweather" panose="00000500000000000000"/>
                <a:cs typeface="Merriweather" panose="00000500000000000000"/>
                <a:sym typeface="Merriweather" panose="00000500000000000000"/>
              </a:rPr>
              <a:t> </a:t>
            </a:r>
            <a:r>
              <a:rPr lang="en-GB"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rPr>
              <a:t>t</a:t>
            </a:r>
            <a:endParaRPr lang="en-GB"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endPar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The idea of live scores is to provide real time information about sports results from various</a:t>
            </a:r>
            <a:endPar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disciplines. Live scores are usually free and are very popular among sports betting enthusiasts, as they allow viewing</a:t>
            </a:r>
            <a:r>
              <a:rPr lang="en-US" alt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 </a:t>
            </a:r>
            <a:r>
              <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collected data on many sports events. In the past, live score services were only available on TV through teletext or on</a:t>
            </a:r>
            <a:r>
              <a:rPr lang="en-US" alt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 </a:t>
            </a:r>
            <a:r>
              <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the radio. There are now many websites providing live scores. It is possible to follow live results of many events at the</a:t>
            </a:r>
            <a:endPar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same time. </a:t>
            </a:r>
            <a:endPar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where sports fans can gather and discuss the current event. Several sports organizations such Major lea</a:t>
            </a:r>
            <a:r>
              <a:rPr lang="en-US" alt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rPr>
              <a:t>gue football</a:t>
            </a:r>
            <a:endParaRPr lang="en-GB"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rPr>
              <a:t>atem</a:t>
            </a: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107" name="Google Shape;107;g2b6d189323d_1_20"/>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7"/>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b="1">
                <a:solidFill>
                  <a:srgbClr val="FFFF00"/>
                </a:solidFill>
              </a:rPr>
              <a:t>P</a:t>
            </a:r>
            <a:r>
              <a:rPr lang="en-GB" b="1">
                <a:solidFill>
                  <a:srgbClr val="FFFF00"/>
                </a:solidFill>
              </a:rPr>
              <a:t>roposed System</a:t>
            </a:r>
            <a:endParaRPr b="1">
              <a:solidFill>
                <a:srgbClr val="FFFF00"/>
              </a:solidFill>
            </a:endParaRPr>
          </a:p>
        </p:txBody>
      </p:sp>
      <p:sp>
        <p:nvSpPr>
          <p:cNvPr id="113" name="Google Shape;113;p7"/>
          <p:cNvSpPr txBox="1"/>
          <p:nvPr/>
        </p:nvSpPr>
        <p:spPr>
          <a:xfrm>
            <a:off x="311730" y="1469485"/>
            <a:ext cx="8427300" cy="31140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rPr>
              <a:t>Utilization of Flutter Framework: Leveraging the Flutter framework for cross-platform development to ensure compatibility across both Android and iOS devices, providing a seamless user experience for a wider audience.</a:t>
            </a:r>
            <a:endPar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rPr>
              <a:t>Integration of Live Football Data API: Implementing an API for accessing live football scores, match details, and statistics in real-time, ensuring that users receive up-to-date and accurate information directly within the app interface.</a:t>
            </a:r>
            <a:endPar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rPr>
              <a:t>User-Friendly Interface Design: Designing an intuitive and visually appealing user interface (UI) with features such as easy navigation, customizable notifications, and interactive match updates to enhance user engagement and satisfaction.</a:t>
            </a:r>
            <a:endPar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sz="1600" b="0" i="0" u="none" strike="noStrike" cap="none">
              <a:solidFill>
                <a:schemeClr val="accent6">
                  <a:lumMod val="10000"/>
                </a:schemeClr>
              </a:solidFill>
              <a:latin typeface="Roboto" panose="02000000000000000000"/>
              <a:ea typeface="Roboto" panose="02000000000000000000"/>
              <a:cs typeface="Roboto" panose="02000000000000000000"/>
              <a:sym typeface="Roboto" panose="02000000000000000000"/>
            </a:endParaRPr>
          </a:p>
        </p:txBody>
      </p:sp>
      <p:pic>
        <p:nvPicPr>
          <p:cNvPr id="114" name="Google Shape;114;p7"/>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9"/>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US" b="1">
                <a:solidFill>
                  <a:srgbClr val="FFFF00"/>
                </a:solidFill>
              </a:rPr>
              <a:t>Scope</a:t>
            </a:r>
            <a:endParaRPr lang="en-US" b="1">
              <a:solidFill>
                <a:srgbClr val="FFFF00"/>
              </a:solidFill>
            </a:endParaRPr>
          </a:p>
        </p:txBody>
      </p:sp>
      <p:pic>
        <p:nvPicPr>
          <p:cNvPr id="127" name="Google Shape;127;p9"/>
          <p:cNvPicPr preferRelativeResize="0"/>
          <p:nvPr/>
        </p:nvPicPr>
        <p:blipFill rotWithShape="1">
          <a:blip r:embed="rId1"/>
          <a:srcRect/>
          <a:stretch>
            <a:fillRect/>
          </a:stretch>
        </p:blipFill>
        <p:spPr>
          <a:xfrm>
            <a:off x="412975" y="96050"/>
            <a:ext cx="681075" cy="1099625"/>
          </a:xfrm>
          <a:prstGeom prst="rect">
            <a:avLst/>
          </a:prstGeom>
          <a:noFill/>
          <a:ln>
            <a:noFill/>
          </a:ln>
        </p:spPr>
      </p:pic>
      <p:sp>
        <p:nvSpPr>
          <p:cNvPr id="2" name="Text Box 1"/>
          <p:cNvSpPr txBox="1"/>
          <p:nvPr/>
        </p:nvSpPr>
        <p:spPr>
          <a:xfrm>
            <a:off x="412750" y="1522095"/>
            <a:ext cx="8355330" cy="3371850"/>
          </a:xfrm>
          <a:prstGeom prst="rect">
            <a:avLst/>
          </a:prstGeom>
          <a:noFill/>
        </p:spPr>
        <p:txBody>
          <a:bodyPr wrap="square" rtlCol="0">
            <a:noAutofit/>
          </a:bodyPr>
          <a:p>
            <a:pPr marL="285750" indent="-285750">
              <a:buFont typeface="Arial" panose="020B0604020202020204" pitchFamily="34" charset="0"/>
              <a:buChar char="•"/>
            </a:pPr>
            <a:r>
              <a:rPr lang="en-US" sz="1600"/>
              <a:t>Initial Focus on Basic Features: The scope of the project initially entails implementing essential features such as live score updates, match schedules, and basic match statistics, ensuring a minimal viable product (MVP) is delivered within a reasonable timeframe.</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Limited Platform Compatibility: Initially targeting deployment on a single platform (either Android or iOS) to streamline development efforts and ensure optimal performance and user experience on the chosen platform before expanding to other platforms.</a:t>
            </a:r>
            <a:endParaRPr lang="en-US" sz="1600"/>
          </a:p>
          <a:p>
            <a:pPr marL="285750" indent="-285750">
              <a:buFont typeface="Arial" panose="020B0604020202020204" pitchFamily="34" charset="0"/>
              <a:buChar char="•"/>
            </a:pPr>
            <a:endParaRPr lang="en-US" sz="1600"/>
          </a:p>
          <a:p>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b="1">
                <a:solidFill>
                  <a:srgbClr val="FFFF00"/>
                </a:solidFill>
              </a:rPr>
              <a:t>Result Analysis</a:t>
            </a:r>
            <a:endParaRPr b="1">
              <a:solidFill>
                <a:srgbClr val="FFFF00"/>
              </a:solidFill>
            </a:endParaRPr>
          </a:p>
          <a:p>
            <a:pPr marL="0" lvl="0" indent="0" algn="l" rtl="0">
              <a:lnSpc>
                <a:spcPct val="100000"/>
              </a:lnSpc>
              <a:spcBef>
                <a:spcPts val="0"/>
              </a:spcBef>
              <a:spcAft>
                <a:spcPts val="0"/>
              </a:spcAft>
              <a:buSzPts val="2800"/>
              <a:buNone/>
            </a:pPr>
            <a:endParaRPr b="1">
              <a:solidFill>
                <a:srgbClr val="FFFF00"/>
              </a:solidFill>
            </a:endParaRPr>
          </a:p>
        </p:txBody>
      </p:sp>
      <p:pic>
        <p:nvPicPr>
          <p:cNvPr id="133" name="Google Shape;133;p10"/>
          <p:cNvPicPr preferRelativeResize="0"/>
          <p:nvPr/>
        </p:nvPicPr>
        <p:blipFill rotWithShape="1">
          <a:blip r:embed="rId1"/>
          <a:srcRect/>
          <a:stretch>
            <a:fillRect/>
          </a:stretch>
        </p:blipFill>
        <p:spPr>
          <a:xfrm>
            <a:off x="412975" y="96050"/>
            <a:ext cx="681075" cy="1099625"/>
          </a:xfrm>
          <a:prstGeom prst="rect">
            <a:avLst/>
          </a:prstGeom>
          <a:noFill/>
          <a:ln>
            <a:noFill/>
          </a:ln>
        </p:spPr>
      </p:pic>
      <p:sp>
        <p:nvSpPr>
          <p:cNvPr id="2" name="Text Box 1"/>
          <p:cNvSpPr txBox="1"/>
          <p:nvPr/>
        </p:nvSpPr>
        <p:spPr>
          <a:xfrm>
            <a:off x="311150" y="1399540"/>
            <a:ext cx="8521065" cy="3476625"/>
          </a:xfrm>
          <a:prstGeom prst="rect">
            <a:avLst/>
          </a:prstGeom>
          <a:noFill/>
        </p:spPr>
        <p:txBody>
          <a:bodyPr wrap="square" rtlCol="0">
            <a:noAutofit/>
          </a:bodyPr>
          <a:p>
            <a:endParaRPr lang="en-US"/>
          </a:p>
        </p:txBody>
      </p:sp>
      <p:pic>
        <p:nvPicPr>
          <p:cNvPr id="3" name="Picture 2" descr="Screenshot_20240331-225506"/>
          <p:cNvPicPr>
            <a:picLocks noChangeAspect="1"/>
          </p:cNvPicPr>
          <p:nvPr/>
        </p:nvPicPr>
        <p:blipFill>
          <a:blip r:embed="rId2"/>
          <a:srcRect l="1733" t="16017" r="-1733" b="-7488"/>
          <a:stretch>
            <a:fillRect/>
          </a:stretch>
        </p:blipFill>
        <p:spPr>
          <a:xfrm>
            <a:off x="906145" y="1711325"/>
            <a:ext cx="2199005" cy="3350895"/>
          </a:xfrm>
          <a:prstGeom prst="rect">
            <a:avLst/>
          </a:prstGeom>
        </p:spPr>
      </p:pic>
      <p:pic>
        <p:nvPicPr>
          <p:cNvPr id="4" name="Picture 3" descr="Screenshot_20240331-225526"/>
          <p:cNvPicPr>
            <a:picLocks noChangeAspect="1"/>
          </p:cNvPicPr>
          <p:nvPr/>
        </p:nvPicPr>
        <p:blipFill>
          <a:blip r:embed="rId3"/>
          <a:srcRect t="3388"/>
          <a:stretch>
            <a:fillRect/>
          </a:stretch>
        </p:blipFill>
        <p:spPr>
          <a:xfrm>
            <a:off x="5227955" y="1353820"/>
            <a:ext cx="2314575" cy="3476625"/>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6819</Words>
  <Application>WPS Presentation</Application>
  <PresentationFormat/>
  <Paragraphs>161</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Arial</vt:lpstr>
      <vt:lpstr>Merriweather</vt:lpstr>
      <vt:lpstr>Segoe Print</vt:lpstr>
      <vt:lpstr>Roboto</vt:lpstr>
      <vt:lpstr>Times New Roman</vt:lpstr>
      <vt:lpstr>Times New Roman</vt:lpstr>
      <vt:lpstr>Microsoft YaHei</vt:lpstr>
      <vt:lpstr>Arial Unicode MS</vt:lpstr>
      <vt:lpstr>Paradigm</vt:lpstr>
      <vt:lpstr>PowerPoint 演示文稿</vt:lpstr>
      <vt:lpstr>Content</vt:lpstr>
      <vt:lpstr>Introduction to Flutter Project</vt:lpstr>
      <vt:lpstr>Problem Statement</vt:lpstr>
      <vt:lpstr>Motivation    </vt:lpstr>
      <vt:lpstr>    Literature Survey</vt:lpstr>
      <vt:lpstr>Proposed System</vt:lpstr>
      <vt:lpstr>Scope</vt:lpstr>
      <vt:lpstr>Result Analysis</vt:lpstr>
      <vt:lpstr>                Result Analysis</vt:lpstr>
      <vt:lpstr>Conclusion</vt:lpstr>
      <vt:lpstr>References</vt:lpstr>
      <vt:lpstr>Football Ecommerce App</vt:lpstr>
      <vt:lpstr>    </vt:lpstr>
      <vt:lpstr>              Result and Showcase</vt:lpstr>
      <vt:lpstr>                      Result and Showcase</vt:lpstr>
      <vt:lpstr>                    Result Analysis</vt:lpstr>
      <vt:lpstr>              Future Scope</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1</cp:revision>
  <dcterms:created xsi:type="dcterms:W3CDTF">2024-04-04T04:38:00Z</dcterms:created>
  <dcterms:modified xsi:type="dcterms:W3CDTF">2024-04-04T04:38:00Z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206F40DD35CF46EEB0A1288460891D8B_12</vt:lpwstr>
  </property>
  <property fmtid="{D5CDD505-2E9C-101B-9397-08002B2CF9AE}" pid="3" name="KSOProductBuildVer">
    <vt:lpwstr>1033-12.2.0.13489</vt:lpwstr>
  </property>
</Properties>
</file>