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84" r:id="rId7"/>
    <p:sldId id="262" r:id="rId8"/>
    <p:sldId id="263" r:id="rId9"/>
    <p:sldId id="269" r:id="rId10"/>
    <p:sldId id="270" r:id="rId11"/>
    <p:sldId id="271" r:id="rId12"/>
    <p:sldId id="279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8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3BDFD97-3CCD-492C-BE0F-2F643A20D229}">
  <a:tblStyle styleId="{43BDFD97-3CCD-492C-BE0F-2F643A20D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Shape 3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Shape 3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Shape 3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Pranav%20Chittella\Desktop\Screen%20Recording%20(3-20-2018%209-54-14%20AM).wmv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ranav%20Chittella\Desktop\Screen%20Recording%20(3-20-2018%2010-00-25%20AM).wm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FACIAL FEATURE EXTRACTION AND EMOTION ANALYSIS USING SVM &amp; HOG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94335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SAI PRANAV CHITTELLA(943)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PAVAN SABBAVARAPU(942)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MEGHANA S(930)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SOMESWARA RAO(938)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3" name="Screen Recording (3-20-2018 9-54-14 AM)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-19050"/>
            <a:ext cx="76962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Shape 39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2050" name="Picture 2" descr="F:\Final Project MATLAB\Angry\S010_004_000000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42950"/>
            <a:ext cx="2133600" cy="16335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Results of Viola Jones Algorithm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38400" y="142875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F:\Final Project MATLAB\AngryCrop\AngryCrop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00150"/>
            <a:ext cx="952500" cy="952500"/>
          </a:xfrm>
          <a:prstGeom prst="rect">
            <a:avLst/>
          </a:prstGeom>
          <a:noFill/>
        </p:spPr>
      </p:pic>
      <p:pic>
        <p:nvPicPr>
          <p:cNvPr id="2052" name="Picture 4" descr="F:\Final Project MATLAB\Surprise\S065_003_000000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724150"/>
            <a:ext cx="2152260" cy="1647824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2514600" y="325755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F:\Final Project MATLAB\SurpriseCrop\SurpriseCrop2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295275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236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80BFB7"/>
                </a:solidFill>
              </a:rPr>
              <a:t/>
            </a:r>
            <a:br>
              <a:rPr lang="en" sz="4000" dirty="0" smtClean="0">
                <a:solidFill>
                  <a:srgbClr val="80BFB7"/>
                </a:solidFill>
              </a:rPr>
            </a:br>
            <a:r>
              <a:rPr lang="en" sz="4000" dirty="0" smtClean="0">
                <a:solidFill>
                  <a:srgbClr val="80BFB7"/>
                </a:solidFill>
              </a:rPr>
              <a:t/>
            </a:r>
            <a:br>
              <a:rPr lang="en" sz="4000" dirty="0" smtClean="0">
                <a:solidFill>
                  <a:srgbClr val="80BFB7"/>
                </a:solidFill>
              </a:rPr>
            </a:br>
            <a:r>
              <a:rPr lang="en" sz="4000" dirty="0" smtClean="0">
                <a:solidFill>
                  <a:srgbClr val="80BFB7"/>
                </a:solidFill>
              </a:rPr>
              <a:t/>
            </a:r>
            <a:br>
              <a:rPr lang="en" sz="4000" dirty="0" smtClean="0">
                <a:solidFill>
                  <a:srgbClr val="80BFB7"/>
                </a:solidFill>
              </a:rPr>
            </a:br>
            <a:r>
              <a:rPr lang="en" sz="4000" dirty="0" smtClean="0">
                <a:solidFill>
                  <a:srgbClr val="80BFB7"/>
                </a:solidFill>
              </a:rPr>
              <a:t>Principal Component Analysis</a:t>
            </a:r>
            <a:endParaRPr lang="en" sz="4000" dirty="0">
              <a:solidFill>
                <a:srgbClr val="80BFB7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590551"/>
            <a:ext cx="6761100" cy="304799"/>
          </a:xfrm>
        </p:spPr>
        <p:txBody>
          <a:bodyPr/>
          <a:lstStyle/>
          <a:p>
            <a:r>
              <a:rPr lang="en-US" dirty="0" smtClean="0"/>
              <a:t>Eigen Faces for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4" name="Picture 3" descr="F:\EE368 Final Project MATLAB JPao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23950"/>
            <a:ext cx="38290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:\EE368 Final Project MATLAB JPao\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23950"/>
            <a:ext cx="3943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1"/>
            <a:ext cx="6761100" cy="742950"/>
          </a:xfrm>
        </p:spPr>
        <p:txBody>
          <a:bodyPr/>
          <a:lstStyle/>
          <a:p>
            <a:r>
              <a:rPr lang="en-US" sz="2400" dirty="0" smtClean="0"/>
              <a:t>Faces (Mean Face and Eigenfaces)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5350"/>
            <a:ext cx="4429125" cy="3819525"/>
          </a:xfrm>
          <a:prstGeom prst="rect">
            <a:avLst/>
          </a:prstGeom>
        </p:spPr>
      </p:pic>
      <p:pic>
        <p:nvPicPr>
          <p:cNvPr id="5" name="Picture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819150"/>
            <a:ext cx="1362075" cy="1266825"/>
          </a:xfrm>
          <a:prstGeom prst="rect">
            <a:avLst/>
          </a:prstGeom>
        </p:spPr>
      </p:pic>
      <p:pic>
        <p:nvPicPr>
          <p:cNvPr id="6" name="Picture 5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181350"/>
            <a:ext cx="27717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85775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random face images for training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21907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470535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Eigen faces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6761100" cy="457199"/>
          </a:xfrm>
        </p:spPr>
        <p:txBody>
          <a:bodyPr/>
          <a:lstStyle/>
          <a:p>
            <a:r>
              <a:rPr lang="en-US" sz="2000" b="1" dirty="0" smtClean="0">
                <a:latin typeface="+mj-lt"/>
              </a:rPr>
              <a:t>Results(Eigen Faces):</a:t>
            </a:r>
            <a:endParaRPr lang="en-US" sz="20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3074" name="Picture 2" descr="C:\Users\Pranav Chittella\Desktop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95350"/>
            <a:ext cx="4333875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80BFB7"/>
                </a:solidFill>
              </a:rPr>
              <a:pPr marL="0" lvl="0" indent="0">
                <a:spcBef>
                  <a:spcPts val="0"/>
                </a:spcBef>
                <a:buNone/>
              </a:pPr>
              <a:t>16</a:t>
            </a:fld>
            <a:endParaRPr lang="en">
              <a:solidFill>
                <a:srgbClr val="80BFB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35255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Fisher’s Linear Discriminant Analysis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4098" name="Picture 2" descr="C:\Users\Pranav Chittella\Desktop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8150"/>
            <a:ext cx="5772150" cy="427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445439"/>
            <a:ext cx="5562600" cy="444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Projecting all the training images onto the individual fisher’s faces: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80BFB7"/>
                </a:solidFill>
              </a:rPr>
              <a:pPr marL="0" lvl="0" indent="0">
                <a:spcBef>
                  <a:spcPts val="0"/>
                </a:spcBef>
                <a:buNone/>
              </a:pPr>
              <a:t>19</a:t>
            </a:fld>
            <a:endParaRPr lang="en">
              <a:solidFill>
                <a:srgbClr val="80BFB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9055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Histogram of Oriented Gradients</a:t>
            </a:r>
          </a:p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</a:t>
            </a:r>
          </a:p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Support Vector Machines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285751"/>
            <a:ext cx="6749300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Overview:</a:t>
            </a:r>
            <a:endParaRPr lang="en" dirty="0"/>
          </a:p>
        </p:txBody>
      </p:sp>
      <p:sp>
        <p:nvSpPr>
          <p:cNvPr id="3843" name="Shape 3843"/>
          <p:cNvSpPr txBox="1">
            <a:spLocks noGrp="1"/>
          </p:cNvSpPr>
          <p:nvPr>
            <p:ph type="body" idx="1"/>
          </p:nvPr>
        </p:nvSpPr>
        <p:spPr>
          <a:xfrm>
            <a:off x="718300" y="1123950"/>
            <a:ext cx="6749300" cy="373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1600" b="1" dirty="0" smtClean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The project is aimed to extract the features from the </a:t>
            </a: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offline facial image dataset </a:t>
            </a: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and perform Support Vector Machines Classification and Histogram of Oriented Gradients , to extract the emotions. Presented in this project is hybrid feature extraction and facial expression recognition recognition method with a dual classifier approach that uses Viola-Jones Cascade object detectors and Harris key-points to extract features from the images. We are interested in seven fundamental emotions such as Anger, fear, Happiness, </a:t>
            </a: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Disgust</a:t>
            </a: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Sadness, Surprise and Contempt. The project covers discipilines such as Image Processing, Machine Learning and Computer Vision.</a:t>
            </a:r>
            <a:endParaRPr lang="en" sz="16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52400" y="13335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Histogram of Oriented Gradients: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9535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feature descriptor is a representation of an image or an image patch that simplifies the image by extracting useful information and throwing away extraneous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HOG feature descriptor, the distribution ( histograms ) of directions of gradients ( oriented gradients ) are used as features. Gradients ( x and y derivatives ) of an image are useful because the magnitude of gradients is large around edges and corners ( regions of abrupt intensity changes ) and we know that edges and corners pack in a lot more information about object shape than flat regions.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feature vector produced by these algorithms when fed into an image classification algorithms like Support Vector Machine (SVM) produce good results.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pic>
        <p:nvPicPr>
          <p:cNvPr id="6146" name="Picture 2" descr="C:\Users\Pranav Chittella\Desktop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24150"/>
            <a:ext cx="3810000" cy="1333500"/>
          </a:xfrm>
          <a:prstGeom prst="rect">
            <a:avLst/>
          </a:prstGeom>
          <a:noFill/>
        </p:spPr>
      </p:pic>
      <p:pic>
        <p:nvPicPr>
          <p:cNvPr id="6147" name="Picture 3" descr="C:\Users\Pranav Chittella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95350"/>
            <a:ext cx="3095625" cy="7239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20955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HOG Descriptor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962150"/>
            <a:ext cx="2133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HOG Result: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61100" cy="857400"/>
          </a:xfrm>
        </p:spPr>
        <p:txBody>
          <a:bodyPr/>
          <a:lstStyle/>
          <a:p>
            <a:r>
              <a:rPr lang="en-US" sz="2400" dirty="0" smtClean="0"/>
              <a:t>Support Vector Machines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Linear Classifier is shown below:</a:t>
            </a:r>
            <a:endParaRPr lang="en-US" dirty="0"/>
          </a:p>
        </p:txBody>
      </p:sp>
      <p:pic>
        <p:nvPicPr>
          <p:cNvPr id="7170" name="Picture 2" descr="C:\Users\Pranav Chittella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391360"/>
            <a:ext cx="3276600" cy="3209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pic>
        <p:nvPicPr>
          <p:cNvPr id="8194" name="Picture 2" descr="C:\Users\Pranav Chittella\Deskto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90550"/>
            <a:ext cx="4343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80BFB7"/>
                </a:solidFill>
              </a:rPr>
              <a:pPr marL="0" lvl="0" indent="0">
                <a:spcBef>
                  <a:spcPts val="0"/>
                </a:spcBef>
                <a:buNone/>
              </a:pPr>
              <a:t>24</a:t>
            </a:fld>
            <a:endParaRPr lang="en">
              <a:solidFill>
                <a:srgbClr val="80BFB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0015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</a:t>
            </a:r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81000" y="13335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dual classifier approach is tested on 32 test images.</a:t>
            </a:r>
            <a:endParaRPr lang="en-US" dirty="0"/>
          </a:p>
        </p:txBody>
      </p:sp>
      <p:pic>
        <p:nvPicPr>
          <p:cNvPr id="5" name="Screen Recording (3-20-2018 10-00-25 AM)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438150"/>
            <a:ext cx="8044013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pic>
        <p:nvPicPr>
          <p:cNvPr id="9218" name="Picture 2" descr="C:\Users\Pranav Chittella\Desktop\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04950"/>
            <a:ext cx="4292162" cy="137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dual-classifier approach works well when the Fisherface cannot effectively determine a prediction. This happens in two cases. First is if a test image is not one of the “easy-to-distinguish” emotions, and second is if the Fisherface classifier cannot decide between two or more predicted emotions.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40995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using the HOG and SVM classifier only, the accuracy for detection is 81%, much better than a Fisherface only approach. When using the dual-classifier method, the accuracy is the same as HOG-only at 81%, but the testing process is 20% faster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80BFB7"/>
                </a:solidFill>
              </a:rPr>
              <a:pPr marL="0" lvl="0" indent="0">
                <a:spcBef>
                  <a:spcPts val="0"/>
                </a:spcBef>
                <a:buNone/>
              </a:pPr>
              <a:t>27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Cohn and Kanade dataset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66750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Facial behavior of 210 adults was recorded using two hardware synchronized Panasonic AG-7500 cameras. Participants were 18 to 50 years of age, 69% female, 81%, Euro-American, 13% Afro-American, and 6% other groups. Participants were instructed by an experimenter to perform a series of 23 facial displays; these included single action units and combinations of action units. Each display began and ended in a neutral face with any exceptions noted. Image sequences for frontal views and 30-degree views were digitized into either 640x490 or 640x480 pixel arrays with 8- bit gray-scale or 24-bit color values</a:t>
            </a:r>
            <a:endParaRPr lang="en-US" dirty="0"/>
          </a:p>
        </p:txBody>
      </p:sp>
      <p:pic>
        <p:nvPicPr>
          <p:cNvPr id="1026" name="Picture 2" descr="F:\Final Project MATLAB\Happy\S035_006_000000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66950"/>
            <a:ext cx="3048000" cy="2333625"/>
          </a:xfrm>
          <a:prstGeom prst="rect">
            <a:avLst/>
          </a:prstGeom>
          <a:noFill/>
        </p:spPr>
      </p:pic>
      <p:pic>
        <p:nvPicPr>
          <p:cNvPr id="1027" name="Picture 3" descr="F:\Final Project MATLAB\Sad\S072_002_000000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266950"/>
            <a:ext cx="3200400" cy="233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dirty="0" smtClean="0"/>
              <a:t>PROJECT DESIGN</a:t>
            </a:r>
            <a:endParaRPr lang="en" sz="3600" dirty="0"/>
          </a:p>
        </p:txBody>
      </p:sp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838200" y="188595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Training Module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Testing Module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1"/>
            <a:ext cx="6761100" cy="4381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2400" dirty="0" smtClean="0"/>
              <a:t>TRAINING MODULE</a:t>
            </a:r>
            <a:endParaRPr lang="en" sz="2400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6" name="Picture 5" descr="projec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38150"/>
            <a:ext cx="7665491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1"/>
            <a:ext cx="6761100" cy="590549"/>
          </a:xfrm>
        </p:spPr>
        <p:txBody>
          <a:bodyPr/>
          <a:lstStyle/>
          <a:p>
            <a:pPr algn="ctr"/>
            <a:r>
              <a:rPr lang="en-US" sz="2800" dirty="0" smtClean="0"/>
              <a:t>TESTING MODULE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projec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606"/>
            <a:ext cx="7696200" cy="4054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5495100" cy="31051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EBD5"/>
                </a:solidFill>
              </a:rPr>
              <a:t>Viola – Jones Algorihtm </a:t>
            </a:r>
            <a:br>
              <a:rPr lang="en" dirty="0" smtClean="0">
                <a:solidFill>
                  <a:srgbClr val="D3EBD5"/>
                </a:solidFill>
              </a:rPr>
            </a:br>
            <a:r>
              <a:rPr lang="en" sz="2000" dirty="0" smtClean="0">
                <a:solidFill>
                  <a:srgbClr val="D3EBD5"/>
                </a:solidFill>
              </a:rPr>
              <a:t>(for face detection and cropping</a:t>
            </a:r>
            <a:r>
              <a:rPr lang="en" sz="1800" dirty="0" smtClean="0">
                <a:solidFill>
                  <a:srgbClr val="D3EBD5"/>
                </a:solidFill>
              </a:rPr>
              <a:t>)</a:t>
            </a:r>
            <a:endParaRPr lang="en" sz="1800" dirty="0">
              <a:solidFill>
                <a:srgbClr val="D3EBD5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4495800" y="2876550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314848" y="1853004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047750"/>
            <a:ext cx="4114800" cy="1990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349633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Viola-Jones detector is a strong, </a:t>
            </a:r>
            <a:r>
              <a:rPr lang="en-US" b="1" dirty="0" smtClean="0"/>
              <a:t>binary classifier</a:t>
            </a:r>
            <a:r>
              <a:rPr lang="en-US" dirty="0" smtClean="0"/>
              <a:t> build of several </a:t>
            </a:r>
            <a:r>
              <a:rPr lang="en-US" i="1" dirty="0" smtClean="0"/>
              <a:t>weak detectors</a:t>
            </a:r>
            <a:endParaRPr lang="en-US" dirty="0"/>
          </a:p>
        </p:txBody>
      </p:sp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95350"/>
            <a:ext cx="25527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718300" y="129774"/>
            <a:ext cx="6761100" cy="25181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D3EBD5"/>
                </a:solidFill>
              </a:rPr>
              <a:t>CROPPING FACES and INITIAL TRAINING</a:t>
            </a:r>
            <a:endParaRPr lang="en" sz="3200" b="1" dirty="0">
              <a:solidFill>
                <a:srgbClr val="D3EBD5"/>
              </a:solidFill>
            </a:endParaRPr>
          </a:p>
        </p:txBody>
      </p:sp>
      <p:sp>
        <p:nvSpPr>
          <p:cNvPr id="3953" name="Shape 3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603</Words>
  <Application>Microsoft Office PowerPoint</Application>
  <PresentationFormat>On-screen Show (16:9)</PresentationFormat>
  <Paragraphs>74</Paragraphs>
  <Slides>27</Slides>
  <Notes>11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Mowbray template</vt:lpstr>
      <vt:lpstr>FACIAL FEATURE EXTRACTION AND EMOTION ANALYSIS USING SVM &amp; HOG</vt:lpstr>
      <vt:lpstr>Overview:</vt:lpstr>
      <vt:lpstr>Slide 3</vt:lpstr>
      <vt:lpstr>Slide 4</vt:lpstr>
      <vt:lpstr>TRAINING MODULE</vt:lpstr>
      <vt:lpstr>TESTING MODULE</vt:lpstr>
      <vt:lpstr>Viola – Jones Algorihtm  (for face detection and cropping)</vt:lpstr>
      <vt:lpstr>Slide 8</vt:lpstr>
      <vt:lpstr>CROPPING FACES and INITIAL TRAINING</vt:lpstr>
      <vt:lpstr>Slide 10</vt:lpstr>
      <vt:lpstr>Slide 11</vt:lpstr>
      <vt:lpstr>   Principal Component Analysis</vt:lpstr>
      <vt:lpstr>Eigen Faces for Detection</vt:lpstr>
      <vt:lpstr>Faces (Mean Face and Eigenfaces)</vt:lpstr>
      <vt:lpstr>Results(Eigen Faces):</vt:lpstr>
      <vt:lpstr>Slide 16</vt:lpstr>
      <vt:lpstr>Slide 17</vt:lpstr>
      <vt:lpstr>Slide 18</vt:lpstr>
      <vt:lpstr>Slide 19</vt:lpstr>
      <vt:lpstr>Slide 20</vt:lpstr>
      <vt:lpstr>Slide 21</vt:lpstr>
      <vt:lpstr>Support Vector Machines</vt:lpstr>
      <vt:lpstr>Slide 23</vt:lpstr>
      <vt:lpstr>Slide 24</vt:lpstr>
      <vt:lpstr>Slide 25</vt:lpstr>
      <vt:lpstr>Slide 26</vt:lpstr>
      <vt:lpstr> 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FEATURE EXTRACTION AND EMOTION ANALYSIS USING SVM &amp; HOG</dc:title>
  <dc:creator>Sai Pranav Chittella</dc:creator>
  <cp:lastModifiedBy>Pranav Chittella</cp:lastModifiedBy>
  <cp:revision>8</cp:revision>
  <dcterms:modified xsi:type="dcterms:W3CDTF">2018-03-20T10:33:06Z</dcterms:modified>
</cp:coreProperties>
</file>