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ntserrat Bold" charset="1" panose="00000800000000000000"/>
      <p:regular r:id="rId14"/>
    </p:embeddedFont>
    <p:embeddedFont>
      <p:font typeface="Montserrat Bold Italics" charset="1" panose="00000800000000000000"/>
      <p:regular r:id="rId15"/>
    </p:embeddedFont>
    <p:embeddedFont>
      <p:font typeface="Open Sans Italics" charset="1" panose="00000000000000000000"/>
      <p:regular r:id="rId16"/>
    </p:embeddedFont>
    <p:embeddedFont>
      <p:font typeface="Atkinson Hyperlegible Bold" charset="1" panose="00000000000000000000"/>
      <p:regular r:id="rId17"/>
    </p:embeddedFont>
    <p:embeddedFont>
      <p:font typeface="Canva Sans Bold" charset="1" panose="020B0803030501040103"/>
      <p:regular r:id="rId18"/>
    </p:embeddedFont>
    <p:embeddedFont>
      <p:font typeface="Montserrat"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png" Type="http://schemas.openxmlformats.org/officeDocument/2006/relationships/image"/><Relationship Id="rId18" Target="../media/image20.png" Type="http://schemas.openxmlformats.org/officeDocument/2006/relationships/image"/><Relationship Id="rId19" Target="../media/image21.png" Type="http://schemas.openxmlformats.org/officeDocument/2006/relationships/image"/><Relationship Id="rId2" Target="../media/image4.png" Type="http://schemas.openxmlformats.org/officeDocument/2006/relationships/image"/><Relationship Id="rId20" Target="../media/image22.svg" Type="http://schemas.openxmlformats.org/officeDocument/2006/relationships/image"/><Relationship Id="rId21" Target="../media/image3.pn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png" Type="http://schemas.openxmlformats.org/officeDocument/2006/relationships/image"/><Relationship Id="rId12" Target="../media/image39.svg" Type="http://schemas.openxmlformats.org/officeDocument/2006/relationships/image"/><Relationship Id="rId13" Target="../media/image40.png" Type="http://schemas.openxmlformats.org/officeDocument/2006/relationships/image"/><Relationship Id="rId14" Target="../media/image41.svg" Type="http://schemas.openxmlformats.org/officeDocument/2006/relationships/image"/><Relationship Id="rId15" Target="../media/image42.png" Type="http://schemas.openxmlformats.org/officeDocument/2006/relationships/image"/><Relationship Id="rId16" Target="../media/image43.svg" Type="http://schemas.openxmlformats.org/officeDocument/2006/relationships/image"/><Relationship Id="rId17" Target="../media/image44.png" Type="http://schemas.openxmlformats.org/officeDocument/2006/relationships/image"/><Relationship Id="rId18" Target="../media/image45.svg" Type="http://schemas.openxmlformats.org/officeDocument/2006/relationships/image"/><Relationship Id="rId19" Target="../media/image46.png" Type="http://schemas.openxmlformats.org/officeDocument/2006/relationships/image"/><Relationship Id="rId2" Target="../media/image29.png" Type="http://schemas.openxmlformats.org/officeDocument/2006/relationships/image"/><Relationship Id="rId20" Target="../media/image47.png" Type="http://schemas.openxmlformats.org/officeDocument/2006/relationships/image"/><Relationship Id="rId21" Target="../media/image48.svg" Type="http://schemas.openxmlformats.org/officeDocument/2006/relationships/image"/><Relationship Id="rId22" Target="../media/image49.png" Type="http://schemas.openxmlformats.org/officeDocument/2006/relationships/image"/><Relationship Id="rId23" Target="../media/image50.svg" Type="http://schemas.openxmlformats.org/officeDocument/2006/relationships/image"/><Relationship Id="rId24" Target="../media/image51.gif" Type="http://schemas.openxmlformats.org/officeDocument/2006/relationships/image"/><Relationship Id="rId25" Target="../media/image52.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3.png" Type="http://schemas.openxmlformats.org/officeDocument/2006/relationships/image"/><Relationship Id="rId5" Target="../media/image5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 Id="rId6" Target="../media/image61.png" Type="http://schemas.openxmlformats.org/officeDocument/2006/relationships/image"/><Relationship Id="rId7" Target="../media/image6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1.svg" Type="http://schemas.openxmlformats.org/officeDocument/2006/relationships/image"/><Relationship Id="rId11" Target="../media/image72.png" Type="http://schemas.openxmlformats.org/officeDocument/2006/relationships/image"/><Relationship Id="rId12" Target="../media/image73.svg" Type="http://schemas.openxmlformats.org/officeDocument/2006/relationships/image"/><Relationship Id="rId13" Target="../media/image74.png" Type="http://schemas.openxmlformats.org/officeDocument/2006/relationships/image"/><Relationship Id="rId14" Target="../media/image75.svg" Type="http://schemas.openxmlformats.org/officeDocument/2006/relationships/image"/><Relationship Id="rId15" Target="../media/image76.png" Type="http://schemas.openxmlformats.org/officeDocument/2006/relationships/image"/><Relationship Id="rId16" Target="../media/image77.svg" Type="http://schemas.openxmlformats.org/officeDocument/2006/relationships/image"/><Relationship Id="rId17" Target="../media/image78.png" Type="http://schemas.openxmlformats.org/officeDocument/2006/relationships/image"/><Relationship Id="rId18" Target="../media/image79.svg" Type="http://schemas.openxmlformats.org/officeDocument/2006/relationships/image"/><Relationship Id="rId19" Target="../media/image80.png" Type="http://schemas.openxmlformats.org/officeDocument/2006/relationships/image"/><Relationship Id="rId2" Target="../media/image63.png" Type="http://schemas.openxmlformats.org/officeDocument/2006/relationships/image"/><Relationship Id="rId20" Target="../media/image81.svg" Type="http://schemas.openxmlformats.org/officeDocument/2006/relationships/image"/><Relationship Id="rId21" Target="../media/image82.png" Type="http://schemas.openxmlformats.org/officeDocument/2006/relationships/image"/><Relationship Id="rId22" Target="../media/image83.png" Type="http://schemas.openxmlformats.org/officeDocument/2006/relationships/image"/><Relationship Id="rId23" Target="../media/image84.svg" Type="http://schemas.openxmlformats.org/officeDocument/2006/relationships/image"/><Relationship Id="rId24" Target="../media/image85.png" Type="http://schemas.openxmlformats.org/officeDocument/2006/relationships/image"/><Relationship Id="rId25" Target="../media/image86.svg" Type="http://schemas.openxmlformats.org/officeDocument/2006/relationships/image"/><Relationship Id="rId26" Target="../media/image87.png" Type="http://schemas.openxmlformats.org/officeDocument/2006/relationships/image"/><Relationship Id="rId27" Target="../media/image88.png" Type="http://schemas.openxmlformats.org/officeDocument/2006/relationships/image"/><Relationship Id="rId28" Target="../media/image89.svg" Type="http://schemas.openxmlformats.org/officeDocument/2006/relationships/image"/><Relationship Id="rId29" Target="../media/image90.png" Type="http://schemas.openxmlformats.org/officeDocument/2006/relationships/image"/><Relationship Id="rId3" Target="../media/image64.svg" Type="http://schemas.openxmlformats.org/officeDocument/2006/relationships/image"/><Relationship Id="rId30" Target="../media/image91.png" Type="http://schemas.openxmlformats.org/officeDocument/2006/relationships/image"/><Relationship Id="rId4" Target="../media/image65.png" Type="http://schemas.openxmlformats.org/officeDocument/2006/relationships/image"/><Relationship Id="rId5" Target="../media/image66.png" Type="http://schemas.openxmlformats.org/officeDocument/2006/relationships/image"/><Relationship Id="rId6" Target="../media/image67.svg" Type="http://schemas.openxmlformats.org/officeDocument/2006/relationships/image"/><Relationship Id="rId7" Target="../media/image68.png" Type="http://schemas.openxmlformats.org/officeDocument/2006/relationships/image"/><Relationship Id="rId8" Target="../media/image69.svg" Type="http://schemas.openxmlformats.org/officeDocument/2006/relationships/image"/><Relationship Id="rId9" Target="../media/image7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F4"/>
        </a:solidFill>
      </p:bgPr>
    </p:bg>
    <p:spTree>
      <p:nvGrpSpPr>
        <p:cNvPr id="1" name=""/>
        <p:cNvGrpSpPr/>
        <p:nvPr/>
      </p:nvGrpSpPr>
      <p:grpSpPr>
        <a:xfrm>
          <a:off x="0" y="0"/>
          <a:ext cx="0" cy="0"/>
          <a:chOff x="0" y="0"/>
          <a:chExt cx="0" cy="0"/>
        </a:xfrm>
      </p:grpSpPr>
      <p:sp>
        <p:nvSpPr>
          <p:cNvPr name="TextBox 2" id="2"/>
          <p:cNvSpPr txBox="true"/>
          <p:nvPr/>
        </p:nvSpPr>
        <p:spPr>
          <a:xfrm rot="0">
            <a:off x="523638" y="4134495"/>
            <a:ext cx="8620362" cy="3057525"/>
          </a:xfrm>
          <a:prstGeom prst="rect">
            <a:avLst/>
          </a:prstGeom>
        </p:spPr>
        <p:txBody>
          <a:bodyPr anchor="t" rtlCol="false" tIns="0" lIns="0" bIns="0" rIns="0">
            <a:spAutoFit/>
          </a:bodyPr>
          <a:lstStyle/>
          <a:p>
            <a:pPr algn="l">
              <a:lnSpc>
                <a:spcPts val="8090"/>
              </a:lnSpc>
            </a:pPr>
            <a:r>
              <a:rPr lang="en-US" sz="6742" b="true">
                <a:solidFill>
                  <a:srgbClr val="1C402E"/>
                </a:solidFill>
                <a:latin typeface="Montserrat Bold"/>
                <a:ea typeface="Montserrat Bold"/>
                <a:cs typeface="Montserrat Bold"/>
                <a:sym typeface="Montserrat Bold"/>
              </a:rPr>
              <a:t>Team Maverick’s </a:t>
            </a:r>
          </a:p>
          <a:p>
            <a:pPr algn="l">
              <a:lnSpc>
                <a:spcPts val="8090"/>
              </a:lnSpc>
            </a:pPr>
            <a:r>
              <a:rPr lang="en-US" sz="6742" b="true">
                <a:solidFill>
                  <a:srgbClr val="1C402E"/>
                </a:solidFill>
                <a:latin typeface="Montserrat Bold"/>
                <a:ea typeface="Montserrat Bold"/>
                <a:cs typeface="Montserrat Bold"/>
                <a:sym typeface="Montserrat Bold"/>
              </a:rPr>
              <a:t>AI-driven Solution </a:t>
            </a:r>
          </a:p>
          <a:p>
            <a:pPr algn="l">
              <a:lnSpc>
                <a:spcPts val="8090"/>
              </a:lnSpc>
            </a:pPr>
          </a:p>
        </p:txBody>
      </p:sp>
      <p:sp>
        <p:nvSpPr>
          <p:cNvPr name="Freeform 3" id="3"/>
          <p:cNvSpPr/>
          <p:nvPr/>
        </p:nvSpPr>
        <p:spPr>
          <a:xfrm flipH="true" flipV="false" rot="0">
            <a:off x="12732167" y="2672611"/>
            <a:ext cx="7970609" cy="4941778"/>
          </a:xfrm>
          <a:custGeom>
            <a:avLst/>
            <a:gdLst/>
            <a:ahLst/>
            <a:cxnLst/>
            <a:rect r="r" b="b" t="t" l="l"/>
            <a:pathLst>
              <a:path h="4941778" w="7970609">
                <a:moveTo>
                  <a:pt x="7970609" y="0"/>
                </a:moveTo>
                <a:lnTo>
                  <a:pt x="0" y="0"/>
                </a:lnTo>
                <a:lnTo>
                  <a:pt x="0" y="4941778"/>
                </a:lnTo>
                <a:lnTo>
                  <a:pt x="7970609" y="4941778"/>
                </a:lnTo>
                <a:lnTo>
                  <a:pt x="79706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3638" y="415622"/>
            <a:ext cx="2592119" cy="2555802"/>
          </a:xfrm>
          <a:custGeom>
            <a:avLst/>
            <a:gdLst/>
            <a:ahLst/>
            <a:cxnLst/>
            <a:rect r="r" b="b" t="t" l="l"/>
            <a:pathLst>
              <a:path h="2555802" w="2592119">
                <a:moveTo>
                  <a:pt x="0" y="0"/>
                </a:moveTo>
                <a:lnTo>
                  <a:pt x="2592119" y="0"/>
                </a:lnTo>
                <a:lnTo>
                  <a:pt x="2592119" y="2555802"/>
                </a:lnTo>
                <a:lnTo>
                  <a:pt x="0" y="2555802"/>
                </a:lnTo>
                <a:lnTo>
                  <a:pt x="0" y="0"/>
                </a:lnTo>
                <a:close/>
              </a:path>
            </a:pathLst>
          </a:custGeom>
          <a:blipFill>
            <a:blip r:embed="rId4"/>
            <a:stretch>
              <a:fillRect l="0" t="-485" r="0" b="-485"/>
            </a:stretch>
          </a:blipFill>
        </p:spPr>
      </p:sp>
      <p:sp>
        <p:nvSpPr>
          <p:cNvPr name="TextBox 5" id="5"/>
          <p:cNvSpPr txBox="true"/>
          <p:nvPr/>
        </p:nvSpPr>
        <p:spPr>
          <a:xfrm rot="0">
            <a:off x="817473" y="7474696"/>
            <a:ext cx="6717999" cy="168277"/>
          </a:xfrm>
          <a:prstGeom prst="rect">
            <a:avLst/>
          </a:prstGeom>
        </p:spPr>
        <p:txBody>
          <a:bodyPr anchor="t" rtlCol="false" tIns="0" lIns="0" bIns="0" rIns="0">
            <a:spAutoFit/>
          </a:bodyPr>
          <a:lstStyle/>
          <a:p>
            <a:pPr algn="l">
              <a:lnSpc>
                <a:spcPts val="1000"/>
              </a:lnSpc>
            </a:pPr>
            <a:r>
              <a:rPr lang="en-US" b="true" sz="2000" i="true" spc="68">
                <a:solidFill>
                  <a:srgbClr val="1C402E"/>
                </a:solidFill>
                <a:latin typeface="Montserrat Bold Italics"/>
                <a:ea typeface="Montserrat Bold Italics"/>
                <a:cs typeface="Montserrat Bold Italics"/>
                <a:sym typeface="Montserrat Bold Italics"/>
              </a:rPr>
              <a:t>PRESENTED BY:</a:t>
            </a:r>
          </a:p>
        </p:txBody>
      </p:sp>
      <p:sp>
        <p:nvSpPr>
          <p:cNvPr name="TextBox 6" id="6"/>
          <p:cNvSpPr txBox="true"/>
          <p:nvPr/>
        </p:nvSpPr>
        <p:spPr>
          <a:xfrm rot="0">
            <a:off x="2823314" y="7838830"/>
            <a:ext cx="2298284"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Pranav</a:t>
            </a:r>
          </a:p>
        </p:txBody>
      </p:sp>
      <p:sp>
        <p:nvSpPr>
          <p:cNvPr name="TextBox 7" id="7"/>
          <p:cNvSpPr txBox="true"/>
          <p:nvPr/>
        </p:nvSpPr>
        <p:spPr>
          <a:xfrm rot="0">
            <a:off x="817473" y="7838830"/>
            <a:ext cx="2298284"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Bhaskar</a:t>
            </a:r>
          </a:p>
        </p:txBody>
      </p:sp>
      <p:sp>
        <p:nvSpPr>
          <p:cNvPr name="TextBox 8" id="8"/>
          <p:cNvSpPr txBox="true"/>
          <p:nvPr/>
        </p:nvSpPr>
        <p:spPr>
          <a:xfrm rot="0">
            <a:off x="817473" y="8516017"/>
            <a:ext cx="1725187"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Shardul</a:t>
            </a:r>
          </a:p>
        </p:txBody>
      </p:sp>
      <p:sp>
        <p:nvSpPr>
          <p:cNvPr name="TextBox 9" id="9"/>
          <p:cNvSpPr txBox="true"/>
          <p:nvPr/>
        </p:nvSpPr>
        <p:spPr>
          <a:xfrm rot="0">
            <a:off x="2823314" y="8516017"/>
            <a:ext cx="1445502"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Varin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03EC6"/>
        </a:solidFill>
      </p:bgPr>
    </p:bg>
    <p:spTree>
      <p:nvGrpSpPr>
        <p:cNvPr id="1" name=""/>
        <p:cNvGrpSpPr/>
        <p:nvPr/>
      </p:nvGrpSpPr>
      <p:grpSpPr>
        <a:xfrm>
          <a:off x="0" y="0"/>
          <a:ext cx="0" cy="0"/>
          <a:chOff x="0" y="0"/>
          <a:chExt cx="0" cy="0"/>
        </a:xfrm>
      </p:grpSpPr>
      <p:grpSp>
        <p:nvGrpSpPr>
          <p:cNvPr name="Group 2" id="2"/>
          <p:cNvGrpSpPr/>
          <p:nvPr/>
        </p:nvGrpSpPr>
        <p:grpSpPr>
          <a:xfrm rot="0">
            <a:off x="3406045" y="142875"/>
            <a:ext cx="12074303" cy="597036"/>
            <a:chOff x="0" y="0"/>
            <a:chExt cx="3180063" cy="157244"/>
          </a:xfrm>
        </p:grpSpPr>
        <p:sp>
          <p:nvSpPr>
            <p:cNvPr name="Freeform 3" id="3"/>
            <p:cNvSpPr/>
            <p:nvPr/>
          </p:nvSpPr>
          <p:spPr>
            <a:xfrm flipH="false" flipV="false" rot="0">
              <a:off x="0" y="0"/>
              <a:ext cx="3180063" cy="157244"/>
            </a:xfrm>
            <a:custGeom>
              <a:avLst/>
              <a:gdLst/>
              <a:ahLst/>
              <a:cxnLst/>
              <a:rect r="r" b="b" t="t" l="l"/>
              <a:pathLst>
                <a:path h="157244" w="3180063">
                  <a:moveTo>
                    <a:pt x="32701" y="0"/>
                  </a:moveTo>
                  <a:lnTo>
                    <a:pt x="3147363" y="0"/>
                  </a:lnTo>
                  <a:cubicBezTo>
                    <a:pt x="3156035" y="0"/>
                    <a:pt x="3164353" y="3445"/>
                    <a:pt x="3170486" y="9578"/>
                  </a:cubicBezTo>
                  <a:cubicBezTo>
                    <a:pt x="3176618" y="15710"/>
                    <a:pt x="3180063" y="24028"/>
                    <a:pt x="3180063" y="32701"/>
                  </a:cubicBezTo>
                  <a:lnTo>
                    <a:pt x="3180063" y="124543"/>
                  </a:lnTo>
                  <a:cubicBezTo>
                    <a:pt x="3180063" y="133216"/>
                    <a:pt x="3176618" y="141534"/>
                    <a:pt x="3170486" y="147666"/>
                  </a:cubicBezTo>
                  <a:cubicBezTo>
                    <a:pt x="3164353" y="153799"/>
                    <a:pt x="3156035" y="157244"/>
                    <a:pt x="3147363" y="157244"/>
                  </a:cubicBezTo>
                  <a:lnTo>
                    <a:pt x="32701" y="157244"/>
                  </a:lnTo>
                  <a:cubicBezTo>
                    <a:pt x="24028" y="157244"/>
                    <a:pt x="15710" y="153799"/>
                    <a:pt x="9578" y="147666"/>
                  </a:cubicBezTo>
                  <a:cubicBezTo>
                    <a:pt x="3445" y="141534"/>
                    <a:pt x="0" y="133216"/>
                    <a:pt x="0" y="124543"/>
                  </a:cubicBezTo>
                  <a:lnTo>
                    <a:pt x="0" y="32701"/>
                  </a:lnTo>
                  <a:cubicBezTo>
                    <a:pt x="0" y="24028"/>
                    <a:pt x="3445" y="15710"/>
                    <a:pt x="9578" y="9578"/>
                  </a:cubicBezTo>
                  <a:cubicBezTo>
                    <a:pt x="15710" y="3445"/>
                    <a:pt x="24028" y="0"/>
                    <a:pt x="32701" y="0"/>
                  </a:cubicBezTo>
                  <a:close/>
                </a:path>
              </a:pathLst>
            </a:custGeom>
            <a:solidFill>
              <a:srgbClr val="24E026"/>
            </a:solidFill>
            <a:ln w="38100" cap="rnd">
              <a:solidFill>
                <a:srgbClr val="000000"/>
              </a:solidFill>
              <a:prstDash val="solid"/>
              <a:round/>
            </a:ln>
          </p:spPr>
        </p:sp>
        <p:sp>
          <p:nvSpPr>
            <p:cNvPr name="TextBox 4" id="4"/>
            <p:cNvSpPr txBox="true"/>
            <p:nvPr/>
          </p:nvSpPr>
          <p:spPr>
            <a:xfrm>
              <a:off x="0" y="133350"/>
              <a:ext cx="3180063" cy="23894"/>
            </a:xfrm>
            <a:prstGeom prst="rect">
              <a:avLst/>
            </a:prstGeom>
          </p:spPr>
          <p:txBody>
            <a:bodyPr anchor="ctr" rtlCol="false" tIns="50800" lIns="50800" bIns="50800" rIns="50800"/>
            <a:lstStyle/>
            <a:p>
              <a:pPr algn="ctr">
                <a:lnSpc>
                  <a:spcPts val="1000"/>
                </a:lnSpc>
              </a:pPr>
            </a:p>
          </p:txBody>
        </p:sp>
      </p:grpSp>
      <p:grpSp>
        <p:nvGrpSpPr>
          <p:cNvPr name="Group 5" id="5"/>
          <p:cNvGrpSpPr/>
          <p:nvPr/>
        </p:nvGrpSpPr>
        <p:grpSpPr>
          <a:xfrm rot="0">
            <a:off x="107630" y="1304595"/>
            <a:ext cx="6250340" cy="748209"/>
            <a:chOff x="0" y="0"/>
            <a:chExt cx="8333787" cy="997612"/>
          </a:xfrm>
        </p:grpSpPr>
        <p:grpSp>
          <p:nvGrpSpPr>
            <p:cNvPr name="Group 6" id="6"/>
            <p:cNvGrpSpPr/>
            <p:nvPr/>
          </p:nvGrpSpPr>
          <p:grpSpPr>
            <a:xfrm rot="0">
              <a:off x="0" y="0"/>
              <a:ext cx="8333787" cy="997612"/>
              <a:chOff x="0" y="0"/>
              <a:chExt cx="1803460" cy="215887"/>
            </a:xfrm>
          </p:grpSpPr>
          <p:sp>
            <p:nvSpPr>
              <p:cNvPr name="Freeform 7" id="7"/>
              <p:cNvSpPr/>
              <p:nvPr/>
            </p:nvSpPr>
            <p:spPr>
              <a:xfrm flipH="false" flipV="false" rot="0">
                <a:off x="0" y="0"/>
                <a:ext cx="1803460" cy="215887"/>
              </a:xfrm>
              <a:custGeom>
                <a:avLst/>
                <a:gdLst/>
                <a:ahLst/>
                <a:cxnLst/>
                <a:rect r="r" b="b" t="t" l="l"/>
                <a:pathLst>
                  <a:path h="215887" w="1803460">
                    <a:moveTo>
                      <a:pt x="57662" y="0"/>
                    </a:moveTo>
                    <a:lnTo>
                      <a:pt x="1745798" y="0"/>
                    </a:lnTo>
                    <a:cubicBezTo>
                      <a:pt x="1777644" y="0"/>
                      <a:pt x="1803460" y="25816"/>
                      <a:pt x="1803460" y="57662"/>
                    </a:cubicBezTo>
                    <a:lnTo>
                      <a:pt x="1803460" y="158225"/>
                    </a:lnTo>
                    <a:cubicBezTo>
                      <a:pt x="1803460" y="190071"/>
                      <a:pt x="1777644" y="215887"/>
                      <a:pt x="1745798" y="215887"/>
                    </a:cubicBezTo>
                    <a:lnTo>
                      <a:pt x="57662" y="215887"/>
                    </a:lnTo>
                    <a:cubicBezTo>
                      <a:pt x="25816" y="215887"/>
                      <a:pt x="0" y="190071"/>
                      <a:pt x="0" y="158225"/>
                    </a:cubicBezTo>
                    <a:lnTo>
                      <a:pt x="0" y="57662"/>
                    </a:lnTo>
                    <a:cubicBezTo>
                      <a:pt x="0" y="25816"/>
                      <a:pt x="25816" y="0"/>
                      <a:pt x="57662" y="0"/>
                    </a:cubicBezTo>
                    <a:close/>
                  </a:path>
                </a:pathLst>
              </a:custGeom>
              <a:gradFill rotWithShape="true">
                <a:gsLst>
                  <a:gs pos="0">
                    <a:srgbClr val="F8F8F8">
                      <a:alpha val="100000"/>
                    </a:srgbClr>
                  </a:gs>
                  <a:gs pos="100000">
                    <a:srgbClr val="E6DFDF">
                      <a:alpha val="100000"/>
                    </a:srgbClr>
                  </a:gs>
                </a:gsLst>
                <a:lin ang="0"/>
              </a:gradFill>
            </p:spPr>
          </p:sp>
          <p:sp>
            <p:nvSpPr>
              <p:cNvPr name="TextBox 8" id="8"/>
              <p:cNvSpPr txBox="true"/>
              <p:nvPr/>
            </p:nvSpPr>
            <p:spPr>
              <a:xfrm>
                <a:off x="0" y="133350"/>
                <a:ext cx="1803460" cy="82537"/>
              </a:xfrm>
              <a:prstGeom prst="rect">
                <a:avLst/>
              </a:prstGeom>
            </p:spPr>
            <p:txBody>
              <a:bodyPr anchor="ctr" rtlCol="false" tIns="50800" lIns="50800" bIns="50800" rIns="50800"/>
              <a:lstStyle/>
              <a:p>
                <a:pPr algn="ctr">
                  <a:lnSpc>
                    <a:spcPts val="1000"/>
                  </a:lnSpc>
                </a:pPr>
              </a:p>
            </p:txBody>
          </p:sp>
        </p:grpSp>
        <p:sp>
          <p:nvSpPr>
            <p:cNvPr name="TextBox 9" id="9"/>
            <p:cNvSpPr txBox="true"/>
            <p:nvPr/>
          </p:nvSpPr>
          <p:spPr>
            <a:xfrm rot="0">
              <a:off x="334487" y="110365"/>
              <a:ext cx="7689980" cy="711600"/>
            </a:xfrm>
            <a:prstGeom prst="rect">
              <a:avLst/>
            </a:prstGeom>
          </p:spPr>
          <p:txBody>
            <a:bodyPr anchor="t" rtlCol="false" tIns="0" lIns="0" bIns="0" rIns="0">
              <a:spAutoFit/>
            </a:bodyPr>
            <a:lstStyle/>
            <a:p>
              <a:pPr algn="l">
                <a:lnSpc>
                  <a:spcPts val="2214"/>
                </a:lnSpc>
                <a:spcBef>
                  <a:spcPct val="0"/>
                </a:spcBef>
              </a:pPr>
              <a:r>
                <a:rPr lang="en-US" b="true" sz="1581">
                  <a:solidFill>
                    <a:srgbClr val="503EC6"/>
                  </a:solidFill>
                  <a:latin typeface="Atkinson Hyperlegible Bold"/>
                  <a:ea typeface="Atkinson Hyperlegible Bold"/>
                  <a:cs typeface="Atkinson Hyperlegible Bold"/>
                  <a:sym typeface="Atkinson Hyperlegible Bold"/>
                </a:rPr>
                <a:t>Reduce cart proces</a:t>
              </a:r>
              <a:r>
                <a:rPr lang="en-US" b="true" sz="1581">
                  <a:solidFill>
                    <a:srgbClr val="503EC6"/>
                  </a:solidFill>
                  <a:latin typeface="Atkinson Hyperlegible Bold"/>
                  <a:ea typeface="Atkinson Hyperlegible Bold"/>
                  <a:cs typeface="Atkinson Hyperlegible Bold"/>
                  <a:sym typeface="Atkinson Hyperlegible Bold"/>
                </a:rPr>
                <a:t>sing time (CPT) (from app login to checkout) to improve efficiency and customer satisfaction.</a:t>
              </a:r>
            </a:p>
          </p:txBody>
        </p:sp>
      </p:grpSp>
      <p:grpSp>
        <p:nvGrpSpPr>
          <p:cNvPr name="Group 10" id="10"/>
          <p:cNvGrpSpPr/>
          <p:nvPr/>
        </p:nvGrpSpPr>
        <p:grpSpPr>
          <a:xfrm rot="0">
            <a:off x="2590213" y="1028700"/>
            <a:ext cx="846931" cy="429984"/>
            <a:chOff x="0" y="0"/>
            <a:chExt cx="223060" cy="113247"/>
          </a:xfrm>
        </p:grpSpPr>
        <p:sp>
          <p:nvSpPr>
            <p:cNvPr name="Freeform 11" id="11"/>
            <p:cNvSpPr/>
            <p:nvPr/>
          </p:nvSpPr>
          <p:spPr>
            <a:xfrm flipH="false" flipV="false" rot="0">
              <a:off x="0" y="0"/>
              <a:ext cx="223060" cy="113247"/>
            </a:xfrm>
            <a:custGeom>
              <a:avLst/>
              <a:gdLst/>
              <a:ahLst/>
              <a:cxnLst/>
              <a:rect r="r" b="b" t="t" l="l"/>
              <a:pathLst>
                <a:path h="113247" w="223060">
                  <a:moveTo>
                    <a:pt x="56623" y="0"/>
                  </a:moveTo>
                  <a:lnTo>
                    <a:pt x="166437" y="0"/>
                  </a:lnTo>
                  <a:cubicBezTo>
                    <a:pt x="181454" y="0"/>
                    <a:pt x="195857" y="5966"/>
                    <a:pt x="206476" y="16585"/>
                  </a:cubicBezTo>
                  <a:cubicBezTo>
                    <a:pt x="217094" y="27204"/>
                    <a:pt x="223060" y="41606"/>
                    <a:pt x="223060" y="56623"/>
                  </a:cubicBezTo>
                  <a:lnTo>
                    <a:pt x="223060" y="56623"/>
                  </a:lnTo>
                  <a:cubicBezTo>
                    <a:pt x="223060" y="87896"/>
                    <a:pt x="197709" y="113247"/>
                    <a:pt x="166437" y="113247"/>
                  </a:cubicBezTo>
                  <a:lnTo>
                    <a:pt x="56623" y="113247"/>
                  </a:lnTo>
                  <a:cubicBezTo>
                    <a:pt x="25351" y="113247"/>
                    <a:pt x="0" y="87896"/>
                    <a:pt x="0" y="56623"/>
                  </a:cubicBezTo>
                  <a:lnTo>
                    <a:pt x="0" y="56623"/>
                  </a:lnTo>
                  <a:cubicBezTo>
                    <a:pt x="0" y="25351"/>
                    <a:pt x="25351" y="0"/>
                    <a:pt x="56623" y="0"/>
                  </a:cubicBezTo>
                  <a:close/>
                </a:path>
              </a:pathLst>
            </a:custGeom>
            <a:solidFill>
              <a:srgbClr val="24E026"/>
            </a:solidFill>
          </p:spPr>
        </p:sp>
        <p:sp>
          <p:nvSpPr>
            <p:cNvPr name="TextBox 12" id="12"/>
            <p:cNvSpPr txBox="true"/>
            <p:nvPr/>
          </p:nvSpPr>
          <p:spPr>
            <a:xfrm>
              <a:off x="0" y="104775"/>
              <a:ext cx="223060" cy="8472"/>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AIM</a:t>
              </a:r>
            </a:p>
          </p:txBody>
        </p:sp>
      </p:grpSp>
      <p:sp>
        <p:nvSpPr>
          <p:cNvPr name="Freeform 13" id="13"/>
          <p:cNvSpPr/>
          <p:nvPr/>
        </p:nvSpPr>
        <p:spPr>
          <a:xfrm flipH="false" flipV="false" rot="0">
            <a:off x="10813364" y="5536739"/>
            <a:ext cx="7131207" cy="2542095"/>
          </a:xfrm>
          <a:custGeom>
            <a:avLst/>
            <a:gdLst/>
            <a:ahLst/>
            <a:cxnLst/>
            <a:rect r="r" b="b" t="t" l="l"/>
            <a:pathLst>
              <a:path h="2542095" w="7131207">
                <a:moveTo>
                  <a:pt x="0" y="0"/>
                </a:moveTo>
                <a:lnTo>
                  <a:pt x="7131207" y="0"/>
                </a:lnTo>
                <a:lnTo>
                  <a:pt x="7131207" y="2542095"/>
                </a:lnTo>
                <a:lnTo>
                  <a:pt x="0" y="2542095"/>
                </a:lnTo>
                <a:lnTo>
                  <a:pt x="0" y="0"/>
                </a:lnTo>
                <a:close/>
              </a:path>
            </a:pathLst>
          </a:custGeom>
          <a:blipFill>
            <a:blip r:embed="rId2"/>
            <a:stretch>
              <a:fillRect l="0" t="-1760" r="-452" b="-4695"/>
            </a:stretch>
          </a:blipFill>
        </p:spPr>
      </p:sp>
      <p:grpSp>
        <p:nvGrpSpPr>
          <p:cNvPr name="Group 14" id="14"/>
          <p:cNvGrpSpPr/>
          <p:nvPr/>
        </p:nvGrpSpPr>
        <p:grpSpPr>
          <a:xfrm rot="0">
            <a:off x="5246253" y="3381070"/>
            <a:ext cx="5011193" cy="2062751"/>
            <a:chOff x="0" y="0"/>
            <a:chExt cx="2342477" cy="964231"/>
          </a:xfrm>
        </p:grpSpPr>
        <p:sp>
          <p:nvSpPr>
            <p:cNvPr name="Freeform 15" id="15"/>
            <p:cNvSpPr/>
            <p:nvPr/>
          </p:nvSpPr>
          <p:spPr>
            <a:xfrm flipH="false" flipV="false" rot="0">
              <a:off x="0" y="0"/>
              <a:ext cx="2342477" cy="964231"/>
            </a:xfrm>
            <a:custGeom>
              <a:avLst/>
              <a:gdLst/>
              <a:ahLst/>
              <a:cxnLst/>
              <a:rect r="r" b="b" t="t" l="l"/>
              <a:pathLst>
                <a:path h="964231" w="2342477">
                  <a:moveTo>
                    <a:pt x="78791" y="0"/>
                  </a:moveTo>
                  <a:lnTo>
                    <a:pt x="2263686" y="0"/>
                  </a:lnTo>
                  <a:cubicBezTo>
                    <a:pt x="2284582" y="0"/>
                    <a:pt x="2304623" y="8301"/>
                    <a:pt x="2319399" y="23077"/>
                  </a:cubicBezTo>
                  <a:cubicBezTo>
                    <a:pt x="2334176" y="37854"/>
                    <a:pt x="2342477" y="57894"/>
                    <a:pt x="2342477" y="78791"/>
                  </a:cubicBezTo>
                  <a:lnTo>
                    <a:pt x="2342477" y="885439"/>
                  </a:lnTo>
                  <a:cubicBezTo>
                    <a:pt x="2342477" y="928955"/>
                    <a:pt x="2307201" y="964231"/>
                    <a:pt x="2263686" y="964231"/>
                  </a:cubicBezTo>
                  <a:lnTo>
                    <a:pt x="78791" y="964231"/>
                  </a:lnTo>
                  <a:cubicBezTo>
                    <a:pt x="35276" y="964231"/>
                    <a:pt x="0" y="928955"/>
                    <a:pt x="0" y="885439"/>
                  </a:cubicBezTo>
                  <a:lnTo>
                    <a:pt x="0" y="78791"/>
                  </a:lnTo>
                  <a:cubicBezTo>
                    <a:pt x="0" y="35276"/>
                    <a:pt x="35276" y="0"/>
                    <a:pt x="78791" y="0"/>
                  </a:cubicBezTo>
                  <a:close/>
                </a:path>
              </a:pathLst>
            </a:custGeom>
            <a:gradFill rotWithShape="true">
              <a:gsLst>
                <a:gs pos="0">
                  <a:srgbClr val="F8F8F8">
                    <a:alpha val="100000"/>
                  </a:srgbClr>
                </a:gs>
                <a:gs pos="100000">
                  <a:srgbClr val="E6DFDF">
                    <a:alpha val="100000"/>
                  </a:srgbClr>
                </a:gs>
              </a:gsLst>
              <a:lin ang="0"/>
            </a:gradFill>
            <a:ln cap="rnd">
              <a:noFill/>
              <a:prstDash val="solid"/>
              <a:round/>
            </a:ln>
          </p:spPr>
        </p:sp>
        <p:sp>
          <p:nvSpPr>
            <p:cNvPr name="TextBox 16" id="16"/>
            <p:cNvSpPr txBox="true"/>
            <p:nvPr/>
          </p:nvSpPr>
          <p:spPr>
            <a:xfrm>
              <a:off x="0" y="142875"/>
              <a:ext cx="2342477" cy="821356"/>
            </a:xfrm>
            <a:prstGeom prst="rect">
              <a:avLst/>
            </a:prstGeom>
          </p:spPr>
          <p:txBody>
            <a:bodyPr anchor="ctr" rtlCol="false" tIns="28622" lIns="28622" bIns="28622" rIns="28622"/>
            <a:lstStyle/>
            <a:p>
              <a:pPr algn="ctr">
                <a:lnSpc>
                  <a:spcPts val="999"/>
                </a:lnSpc>
              </a:pPr>
            </a:p>
          </p:txBody>
        </p:sp>
      </p:grpSp>
      <p:sp>
        <p:nvSpPr>
          <p:cNvPr name="Freeform 17" id="17"/>
          <p:cNvSpPr/>
          <p:nvPr/>
        </p:nvSpPr>
        <p:spPr>
          <a:xfrm flipH="false" flipV="false" rot="0">
            <a:off x="5143575" y="3137726"/>
            <a:ext cx="423124" cy="651122"/>
          </a:xfrm>
          <a:custGeom>
            <a:avLst/>
            <a:gdLst/>
            <a:ahLst/>
            <a:cxnLst/>
            <a:rect r="r" b="b" t="t" l="l"/>
            <a:pathLst>
              <a:path h="651122" w="423124">
                <a:moveTo>
                  <a:pt x="0" y="0"/>
                </a:moveTo>
                <a:lnTo>
                  <a:pt x="423124" y="0"/>
                </a:lnTo>
                <a:lnTo>
                  <a:pt x="423124" y="651122"/>
                </a:lnTo>
                <a:lnTo>
                  <a:pt x="0" y="651122"/>
                </a:lnTo>
                <a:lnTo>
                  <a:pt x="0" y="0"/>
                </a:lnTo>
                <a:close/>
              </a:path>
            </a:pathLst>
          </a:custGeom>
          <a:blipFill>
            <a:blip r:embed="rId3"/>
            <a:stretch>
              <a:fillRect l="-21055" t="-5692" r="-21055" b="0"/>
            </a:stretch>
          </a:blipFill>
          <a:ln cap="sq">
            <a:noFill/>
            <a:prstDash val="solid"/>
            <a:miter/>
          </a:ln>
        </p:spPr>
      </p:sp>
      <p:sp>
        <p:nvSpPr>
          <p:cNvPr name="Freeform 18" id="18"/>
          <p:cNvSpPr/>
          <p:nvPr/>
        </p:nvSpPr>
        <p:spPr>
          <a:xfrm flipH="false" flipV="false" rot="0">
            <a:off x="7669700" y="3390893"/>
            <a:ext cx="2544496" cy="2124477"/>
          </a:xfrm>
          <a:custGeom>
            <a:avLst/>
            <a:gdLst/>
            <a:ahLst/>
            <a:cxnLst/>
            <a:rect r="r" b="b" t="t" l="l"/>
            <a:pathLst>
              <a:path h="2124477" w="2544496">
                <a:moveTo>
                  <a:pt x="0" y="0"/>
                </a:moveTo>
                <a:lnTo>
                  <a:pt x="2544496" y="0"/>
                </a:lnTo>
                <a:lnTo>
                  <a:pt x="2544496" y="2124477"/>
                </a:lnTo>
                <a:lnTo>
                  <a:pt x="0" y="2124477"/>
                </a:lnTo>
                <a:lnTo>
                  <a:pt x="0" y="0"/>
                </a:lnTo>
                <a:close/>
              </a:path>
            </a:pathLst>
          </a:custGeom>
          <a:blipFill>
            <a:blip r:embed="rId4">
              <a:extLst>
                <a:ext uri="{96DAC541-7B7A-43D3-8B79-37D633B846F1}">
                  <asvg:svgBlip xmlns:asvg="http://schemas.microsoft.com/office/drawing/2016/SVG/main" r:embed="rId5"/>
                </a:ext>
              </a:extLst>
            </a:blip>
            <a:stretch>
              <a:fillRect l="-1822" t="0" r="-12694" b="0"/>
            </a:stretch>
          </a:blipFill>
          <a:ln cap="sq">
            <a:noFill/>
            <a:prstDash val="sysDot"/>
            <a:miter/>
          </a:ln>
        </p:spPr>
      </p:sp>
      <p:grpSp>
        <p:nvGrpSpPr>
          <p:cNvPr name="Group 19" id="19"/>
          <p:cNvGrpSpPr/>
          <p:nvPr/>
        </p:nvGrpSpPr>
        <p:grpSpPr>
          <a:xfrm rot="0">
            <a:off x="5259069" y="5628920"/>
            <a:ext cx="5011193" cy="2291657"/>
            <a:chOff x="0" y="0"/>
            <a:chExt cx="2335054" cy="1067838"/>
          </a:xfrm>
        </p:grpSpPr>
        <p:sp>
          <p:nvSpPr>
            <p:cNvPr name="Freeform 20" id="20"/>
            <p:cNvSpPr/>
            <p:nvPr/>
          </p:nvSpPr>
          <p:spPr>
            <a:xfrm flipH="false" flipV="false" rot="0">
              <a:off x="0" y="0"/>
              <a:ext cx="2335054" cy="1067838"/>
            </a:xfrm>
            <a:custGeom>
              <a:avLst/>
              <a:gdLst/>
              <a:ahLst/>
              <a:cxnLst/>
              <a:rect r="r" b="b" t="t" l="l"/>
              <a:pathLst>
                <a:path h="1067838" w="2335054">
                  <a:moveTo>
                    <a:pt x="78791" y="0"/>
                  </a:moveTo>
                  <a:lnTo>
                    <a:pt x="2256262" y="0"/>
                  </a:lnTo>
                  <a:cubicBezTo>
                    <a:pt x="2299778" y="0"/>
                    <a:pt x="2335054" y="35276"/>
                    <a:pt x="2335054" y="78791"/>
                  </a:cubicBezTo>
                  <a:lnTo>
                    <a:pt x="2335054" y="989047"/>
                  </a:lnTo>
                  <a:cubicBezTo>
                    <a:pt x="2335054" y="1032562"/>
                    <a:pt x="2299778" y="1067838"/>
                    <a:pt x="2256262" y="1067838"/>
                  </a:cubicBezTo>
                  <a:lnTo>
                    <a:pt x="78791" y="1067838"/>
                  </a:lnTo>
                  <a:cubicBezTo>
                    <a:pt x="35276" y="1067838"/>
                    <a:pt x="0" y="1032562"/>
                    <a:pt x="0" y="989047"/>
                  </a:cubicBezTo>
                  <a:lnTo>
                    <a:pt x="0" y="78791"/>
                  </a:lnTo>
                  <a:cubicBezTo>
                    <a:pt x="0" y="35276"/>
                    <a:pt x="35276" y="0"/>
                    <a:pt x="78791" y="0"/>
                  </a:cubicBezTo>
                  <a:close/>
                </a:path>
              </a:pathLst>
            </a:custGeom>
            <a:gradFill rotWithShape="true">
              <a:gsLst>
                <a:gs pos="0">
                  <a:srgbClr val="F8F8F8">
                    <a:alpha val="100000"/>
                  </a:srgbClr>
                </a:gs>
                <a:gs pos="100000">
                  <a:srgbClr val="E6DFDF">
                    <a:alpha val="100000"/>
                  </a:srgbClr>
                </a:gs>
              </a:gsLst>
              <a:lin ang="0"/>
            </a:gradFill>
          </p:spPr>
        </p:sp>
        <p:sp>
          <p:nvSpPr>
            <p:cNvPr name="TextBox 21" id="21"/>
            <p:cNvSpPr txBox="true"/>
            <p:nvPr/>
          </p:nvSpPr>
          <p:spPr>
            <a:xfrm>
              <a:off x="0" y="133350"/>
              <a:ext cx="2335054" cy="934488"/>
            </a:xfrm>
            <a:prstGeom prst="rect">
              <a:avLst/>
            </a:prstGeom>
          </p:spPr>
          <p:txBody>
            <a:bodyPr anchor="ctr" rtlCol="false" tIns="28713" lIns="28713" bIns="28713" rIns="28713"/>
            <a:lstStyle/>
            <a:p>
              <a:pPr algn="ctr">
                <a:lnSpc>
                  <a:spcPts val="1000"/>
                </a:lnSpc>
              </a:pPr>
            </a:p>
          </p:txBody>
        </p:sp>
      </p:grpSp>
      <p:sp>
        <p:nvSpPr>
          <p:cNvPr name="TextBox 22" id="22"/>
          <p:cNvSpPr txBox="true"/>
          <p:nvPr/>
        </p:nvSpPr>
        <p:spPr>
          <a:xfrm rot="0">
            <a:off x="5566699" y="5742514"/>
            <a:ext cx="2001517" cy="1775193"/>
          </a:xfrm>
          <a:prstGeom prst="rect">
            <a:avLst/>
          </a:prstGeom>
        </p:spPr>
        <p:txBody>
          <a:bodyPr anchor="t" rtlCol="false" tIns="0" lIns="0" bIns="0" rIns="0">
            <a:spAutoFit/>
          </a:bodyPr>
          <a:lstStyle/>
          <a:p>
            <a:pPr algn="l">
              <a:lnSpc>
                <a:spcPts val="1820"/>
              </a:lnSpc>
            </a:pPr>
            <a:r>
              <a:rPr lang="en-US" sz="1300" b="true">
                <a:solidFill>
                  <a:srgbClr val="FF3131"/>
                </a:solidFill>
                <a:latin typeface="Atkinson Hyperlegible Bold"/>
                <a:ea typeface="Atkinson Hyperlegible Bold"/>
                <a:cs typeface="Atkinson Hyperlegible Bold"/>
                <a:sym typeface="Atkinson Hyperlegible Bold"/>
              </a:rPr>
              <a:t>Issue : Bad Website Performance</a:t>
            </a:r>
          </a:p>
          <a:p>
            <a:pPr algn="l">
              <a:lnSpc>
                <a:spcPts val="1820"/>
              </a:lnSpc>
            </a:pPr>
          </a:p>
          <a:p>
            <a:pPr algn="l">
              <a:lnSpc>
                <a:spcPts val="1820"/>
              </a:lnSpc>
              <a:spcBef>
                <a:spcPct val="0"/>
              </a:spcBef>
            </a:pPr>
            <a:r>
              <a:rPr lang="en-US" b="true" sz="1300">
                <a:solidFill>
                  <a:srgbClr val="24E026"/>
                </a:solidFill>
                <a:latin typeface="Atkinson Hyperlegible Bold"/>
                <a:ea typeface="Atkinson Hyperlegible Bold"/>
                <a:cs typeface="Atkinson Hyperlegible Bold"/>
                <a:sym typeface="Atkinson Hyperlegible Bold"/>
              </a:rPr>
              <a:t>Solution: </a:t>
            </a:r>
            <a:r>
              <a:rPr lang="en-US" b="true" sz="1300">
                <a:solidFill>
                  <a:srgbClr val="503EC6"/>
                </a:solidFill>
                <a:latin typeface="Atkinson Hyperlegible Bold"/>
                <a:ea typeface="Atkinson Hyperlegible Bold"/>
                <a:cs typeface="Atkinson Hyperlegible Bold"/>
                <a:sym typeface="Atkinson Hyperlegible Bold"/>
              </a:rPr>
              <a:t>AI-powered image compression, code splitting, and CDN optimization for improved performance</a:t>
            </a:r>
          </a:p>
        </p:txBody>
      </p:sp>
      <p:sp>
        <p:nvSpPr>
          <p:cNvPr name="Freeform 23" id="23"/>
          <p:cNvSpPr/>
          <p:nvPr/>
        </p:nvSpPr>
        <p:spPr>
          <a:xfrm flipH="false" flipV="false" rot="0">
            <a:off x="7682516" y="5532312"/>
            <a:ext cx="2752650" cy="2388264"/>
          </a:xfrm>
          <a:custGeom>
            <a:avLst/>
            <a:gdLst/>
            <a:ahLst/>
            <a:cxnLst/>
            <a:rect r="r" b="b" t="t" l="l"/>
            <a:pathLst>
              <a:path h="2388264" w="2752650">
                <a:moveTo>
                  <a:pt x="0" y="0"/>
                </a:moveTo>
                <a:lnTo>
                  <a:pt x="2752650" y="0"/>
                </a:lnTo>
                <a:lnTo>
                  <a:pt x="2752650" y="2388265"/>
                </a:lnTo>
                <a:lnTo>
                  <a:pt x="0" y="23882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ysDot"/>
            <a:miter/>
          </a:ln>
        </p:spPr>
      </p:sp>
      <p:sp>
        <p:nvSpPr>
          <p:cNvPr name="Freeform 24" id="24"/>
          <p:cNvSpPr/>
          <p:nvPr/>
        </p:nvSpPr>
        <p:spPr>
          <a:xfrm flipH="false" flipV="false" rot="0">
            <a:off x="5143575" y="5462969"/>
            <a:ext cx="556768" cy="616240"/>
          </a:xfrm>
          <a:custGeom>
            <a:avLst/>
            <a:gdLst/>
            <a:ahLst/>
            <a:cxnLst/>
            <a:rect r="r" b="b" t="t" l="l"/>
            <a:pathLst>
              <a:path h="616240" w="556768">
                <a:moveTo>
                  <a:pt x="0" y="0"/>
                </a:moveTo>
                <a:lnTo>
                  <a:pt x="556768" y="0"/>
                </a:lnTo>
                <a:lnTo>
                  <a:pt x="556768" y="616240"/>
                </a:lnTo>
                <a:lnTo>
                  <a:pt x="0" y="616240"/>
                </a:lnTo>
                <a:lnTo>
                  <a:pt x="0" y="0"/>
                </a:lnTo>
                <a:close/>
              </a:path>
            </a:pathLst>
          </a:custGeom>
          <a:blipFill>
            <a:blip r:embed="rId3"/>
            <a:stretch>
              <a:fillRect l="-1106" t="-5692" r="-1106" b="0"/>
            </a:stretch>
          </a:blipFill>
        </p:spPr>
      </p:sp>
      <p:grpSp>
        <p:nvGrpSpPr>
          <p:cNvPr name="Group 25" id="25"/>
          <p:cNvGrpSpPr/>
          <p:nvPr/>
        </p:nvGrpSpPr>
        <p:grpSpPr>
          <a:xfrm rot="0">
            <a:off x="282296" y="5643944"/>
            <a:ext cx="4861279" cy="2276633"/>
            <a:chOff x="0" y="0"/>
            <a:chExt cx="2860871" cy="1339802"/>
          </a:xfrm>
        </p:grpSpPr>
        <p:sp>
          <p:nvSpPr>
            <p:cNvPr name="Freeform 26" id="26"/>
            <p:cNvSpPr/>
            <p:nvPr/>
          </p:nvSpPr>
          <p:spPr>
            <a:xfrm flipH="false" flipV="false" rot="0">
              <a:off x="0" y="0"/>
              <a:ext cx="2860871" cy="1339802"/>
            </a:xfrm>
            <a:custGeom>
              <a:avLst/>
              <a:gdLst/>
              <a:ahLst/>
              <a:cxnLst/>
              <a:rect r="r" b="b" t="t" l="l"/>
              <a:pathLst>
                <a:path h="1339802" w="2860871">
                  <a:moveTo>
                    <a:pt x="81221" y="0"/>
                  </a:moveTo>
                  <a:lnTo>
                    <a:pt x="2779650" y="0"/>
                  </a:lnTo>
                  <a:cubicBezTo>
                    <a:pt x="2824507" y="0"/>
                    <a:pt x="2860871" y="36364"/>
                    <a:pt x="2860871" y="81221"/>
                  </a:cubicBezTo>
                  <a:lnTo>
                    <a:pt x="2860871" y="1258581"/>
                  </a:lnTo>
                  <a:cubicBezTo>
                    <a:pt x="2860871" y="1303438"/>
                    <a:pt x="2824507" y="1339802"/>
                    <a:pt x="2779650" y="1339802"/>
                  </a:cubicBezTo>
                  <a:lnTo>
                    <a:pt x="81221" y="1339802"/>
                  </a:lnTo>
                  <a:cubicBezTo>
                    <a:pt x="36364" y="1339802"/>
                    <a:pt x="0" y="1303438"/>
                    <a:pt x="0" y="1258581"/>
                  </a:cubicBezTo>
                  <a:lnTo>
                    <a:pt x="0" y="81221"/>
                  </a:lnTo>
                  <a:cubicBezTo>
                    <a:pt x="0" y="36364"/>
                    <a:pt x="36364" y="0"/>
                    <a:pt x="81221" y="0"/>
                  </a:cubicBezTo>
                  <a:close/>
                </a:path>
              </a:pathLst>
            </a:custGeom>
            <a:gradFill rotWithShape="true">
              <a:gsLst>
                <a:gs pos="0">
                  <a:srgbClr val="F8F8F8">
                    <a:alpha val="100000"/>
                  </a:srgbClr>
                </a:gs>
                <a:gs pos="100000">
                  <a:srgbClr val="E6DFDF">
                    <a:alpha val="100000"/>
                  </a:srgbClr>
                </a:gs>
              </a:gsLst>
              <a:lin ang="0"/>
            </a:gradFill>
          </p:spPr>
        </p:sp>
        <p:sp>
          <p:nvSpPr>
            <p:cNvPr name="TextBox 27" id="27"/>
            <p:cNvSpPr txBox="true"/>
            <p:nvPr/>
          </p:nvSpPr>
          <p:spPr>
            <a:xfrm>
              <a:off x="0" y="133350"/>
              <a:ext cx="2860871" cy="1206452"/>
            </a:xfrm>
            <a:prstGeom prst="rect">
              <a:avLst/>
            </a:prstGeom>
          </p:spPr>
          <p:txBody>
            <a:bodyPr anchor="ctr" rtlCol="false" tIns="20154" lIns="20154" bIns="20154" rIns="20154"/>
            <a:lstStyle/>
            <a:p>
              <a:pPr algn="ctr">
                <a:lnSpc>
                  <a:spcPts val="1000"/>
                </a:lnSpc>
              </a:pPr>
            </a:p>
          </p:txBody>
        </p:sp>
      </p:grpSp>
      <p:sp>
        <p:nvSpPr>
          <p:cNvPr name="Freeform 28" id="28"/>
          <p:cNvSpPr/>
          <p:nvPr/>
        </p:nvSpPr>
        <p:spPr>
          <a:xfrm flipH="false" flipV="false" rot="0">
            <a:off x="107630" y="5462969"/>
            <a:ext cx="543175" cy="586957"/>
          </a:xfrm>
          <a:custGeom>
            <a:avLst/>
            <a:gdLst/>
            <a:ahLst/>
            <a:cxnLst/>
            <a:rect r="r" b="b" t="t" l="l"/>
            <a:pathLst>
              <a:path h="586957" w="543175">
                <a:moveTo>
                  <a:pt x="0" y="0"/>
                </a:moveTo>
                <a:lnTo>
                  <a:pt x="543175" y="0"/>
                </a:lnTo>
                <a:lnTo>
                  <a:pt x="543175" y="586957"/>
                </a:lnTo>
                <a:lnTo>
                  <a:pt x="0" y="586957"/>
                </a:lnTo>
                <a:lnTo>
                  <a:pt x="0" y="0"/>
                </a:lnTo>
                <a:close/>
              </a:path>
            </a:pathLst>
          </a:custGeom>
          <a:blipFill>
            <a:blip r:embed="rId3"/>
            <a:stretch>
              <a:fillRect l="0" t="-5808" r="0" b="-104"/>
            </a:stretch>
          </a:blipFill>
        </p:spPr>
      </p:sp>
      <p:sp>
        <p:nvSpPr>
          <p:cNvPr name="Freeform 29" id="29"/>
          <p:cNvSpPr/>
          <p:nvPr/>
        </p:nvSpPr>
        <p:spPr>
          <a:xfrm flipH="false" flipV="false" rot="0">
            <a:off x="2542746" y="5724072"/>
            <a:ext cx="2777190" cy="2196505"/>
          </a:xfrm>
          <a:custGeom>
            <a:avLst/>
            <a:gdLst/>
            <a:ahLst/>
            <a:cxnLst/>
            <a:rect r="r" b="b" t="t" l="l"/>
            <a:pathLst>
              <a:path h="2196505" w="2777190">
                <a:moveTo>
                  <a:pt x="0" y="0"/>
                </a:moveTo>
                <a:lnTo>
                  <a:pt x="2777190" y="0"/>
                </a:lnTo>
                <a:lnTo>
                  <a:pt x="2777190" y="2196505"/>
                </a:lnTo>
                <a:lnTo>
                  <a:pt x="0" y="21965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30" id="30"/>
          <p:cNvGrpSpPr/>
          <p:nvPr/>
        </p:nvGrpSpPr>
        <p:grpSpPr>
          <a:xfrm rot="0">
            <a:off x="282296" y="3337839"/>
            <a:ext cx="4861279" cy="2097260"/>
            <a:chOff x="0" y="0"/>
            <a:chExt cx="2860871" cy="1234241"/>
          </a:xfrm>
        </p:grpSpPr>
        <p:sp>
          <p:nvSpPr>
            <p:cNvPr name="Freeform 31" id="31"/>
            <p:cNvSpPr/>
            <p:nvPr/>
          </p:nvSpPr>
          <p:spPr>
            <a:xfrm flipH="false" flipV="false" rot="0">
              <a:off x="0" y="0"/>
              <a:ext cx="2860871" cy="1234241"/>
            </a:xfrm>
            <a:custGeom>
              <a:avLst/>
              <a:gdLst/>
              <a:ahLst/>
              <a:cxnLst/>
              <a:rect r="r" b="b" t="t" l="l"/>
              <a:pathLst>
                <a:path h="1234241" w="2860871">
                  <a:moveTo>
                    <a:pt x="81221" y="0"/>
                  </a:moveTo>
                  <a:lnTo>
                    <a:pt x="2779650" y="0"/>
                  </a:lnTo>
                  <a:cubicBezTo>
                    <a:pt x="2824507" y="0"/>
                    <a:pt x="2860871" y="36364"/>
                    <a:pt x="2860871" y="81221"/>
                  </a:cubicBezTo>
                  <a:lnTo>
                    <a:pt x="2860871" y="1153020"/>
                  </a:lnTo>
                  <a:cubicBezTo>
                    <a:pt x="2860871" y="1197877"/>
                    <a:pt x="2824507" y="1234241"/>
                    <a:pt x="2779650" y="1234241"/>
                  </a:cubicBezTo>
                  <a:lnTo>
                    <a:pt x="81221" y="1234241"/>
                  </a:lnTo>
                  <a:cubicBezTo>
                    <a:pt x="36364" y="1234241"/>
                    <a:pt x="0" y="1197877"/>
                    <a:pt x="0" y="1153020"/>
                  </a:cubicBezTo>
                  <a:lnTo>
                    <a:pt x="0" y="81221"/>
                  </a:lnTo>
                  <a:cubicBezTo>
                    <a:pt x="0" y="36364"/>
                    <a:pt x="36364" y="0"/>
                    <a:pt x="81221" y="0"/>
                  </a:cubicBezTo>
                  <a:close/>
                </a:path>
              </a:pathLst>
            </a:custGeom>
            <a:gradFill rotWithShape="true">
              <a:gsLst>
                <a:gs pos="0">
                  <a:srgbClr val="F8F8F8">
                    <a:alpha val="100000"/>
                  </a:srgbClr>
                </a:gs>
                <a:gs pos="100000">
                  <a:srgbClr val="E6DFDF">
                    <a:alpha val="100000"/>
                  </a:srgbClr>
                </a:gs>
              </a:gsLst>
              <a:lin ang="0"/>
            </a:gradFill>
          </p:spPr>
        </p:sp>
        <p:sp>
          <p:nvSpPr>
            <p:cNvPr name="TextBox 32" id="32"/>
            <p:cNvSpPr txBox="true"/>
            <p:nvPr/>
          </p:nvSpPr>
          <p:spPr>
            <a:xfrm>
              <a:off x="0" y="133350"/>
              <a:ext cx="2860871" cy="1100891"/>
            </a:xfrm>
            <a:prstGeom prst="rect">
              <a:avLst/>
            </a:prstGeom>
          </p:spPr>
          <p:txBody>
            <a:bodyPr anchor="ctr" rtlCol="false" tIns="20154" lIns="20154" bIns="20154" rIns="20154"/>
            <a:lstStyle/>
            <a:p>
              <a:pPr algn="ctr">
                <a:lnSpc>
                  <a:spcPts val="1000"/>
                </a:lnSpc>
              </a:pPr>
            </a:p>
          </p:txBody>
        </p:sp>
      </p:grpSp>
      <p:sp>
        <p:nvSpPr>
          <p:cNvPr name="Freeform 33" id="33"/>
          <p:cNvSpPr/>
          <p:nvPr/>
        </p:nvSpPr>
        <p:spPr>
          <a:xfrm flipH="false" flipV="false" rot="0">
            <a:off x="107630" y="3195497"/>
            <a:ext cx="543175" cy="586957"/>
          </a:xfrm>
          <a:custGeom>
            <a:avLst/>
            <a:gdLst/>
            <a:ahLst/>
            <a:cxnLst/>
            <a:rect r="r" b="b" t="t" l="l"/>
            <a:pathLst>
              <a:path h="586957" w="543175">
                <a:moveTo>
                  <a:pt x="0" y="0"/>
                </a:moveTo>
                <a:lnTo>
                  <a:pt x="543175" y="0"/>
                </a:lnTo>
                <a:lnTo>
                  <a:pt x="543175" y="586957"/>
                </a:lnTo>
                <a:lnTo>
                  <a:pt x="0" y="586957"/>
                </a:lnTo>
                <a:lnTo>
                  <a:pt x="0" y="0"/>
                </a:lnTo>
                <a:close/>
              </a:path>
            </a:pathLst>
          </a:custGeom>
          <a:blipFill>
            <a:blip r:embed="rId3"/>
            <a:stretch>
              <a:fillRect l="0" t="-5808" r="0" b="-104"/>
            </a:stretch>
          </a:blipFill>
        </p:spPr>
      </p:sp>
      <p:sp>
        <p:nvSpPr>
          <p:cNvPr name="Freeform 34" id="34"/>
          <p:cNvSpPr/>
          <p:nvPr/>
        </p:nvSpPr>
        <p:spPr>
          <a:xfrm flipH="false" flipV="false" rot="0">
            <a:off x="1853940" y="3653711"/>
            <a:ext cx="3289635" cy="1483390"/>
          </a:xfrm>
          <a:custGeom>
            <a:avLst/>
            <a:gdLst/>
            <a:ahLst/>
            <a:cxnLst/>
            <a:rect r="r" b="b" t="t" l="l"/>
            <a:pathLst>
              <a:path h="1483390" w="3289635">
                <a:moveTo>
                  <a:pt x="0" y="0"/>
                </a:moveTo>
                <a:lnTo>
                  <a:pt x="3289635" y="0"/>
                </a:lnTo>
                <a:lnTo>
                  <a:pt x="3289635" y="1483390"/>
                </a:lnTo>
                <a:lnTo>
                  <a:pt x="0" y="14833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5" id="35"/>
          <p:cNvGrpSpPr/>
          <p:nvPr/>
        </p:nvGrpSpPr>
        <p:grpSpPr>
          <a:xfrm rot="0">
            <a:off x="333748" y="8101552"/>
            <a:ext cx="9923698" cy="1884374"/>
            <a:chOff x="0" y="0"/>
            <a:chExt cx="5840113" cy="1108957"/>
          </a:xfrm>
        </p:grpSpPr>
        <p:sp>
          <p:nvSpPr>
            <p:cNvPr name="Freeform 36" id="36"/>
            <p:cNvSpPr/>
            <p:nvPr/>
          </p:nvSpPr>
          <p:spPr>
            <a:xfrm flipH="false" flipV="false" rot="0">
              <a:off x="0" y="0"/>
              <a:ext cx="5840113" cy="1108957"/>
            </a:xfrm>
            <a:custGeom>
              <a:avLst/>
              <a:gdLst/>
              <a:ahLst/>
              <a:cxnLst/>
              <a:rect r="r" b="b" t="t" l="l"/>
              <a:pathLst>
                <a:path h="1108957" w="5840113">
                  <a:moveTo>
                    <a:pt x="39787" y="0"/>
                  </a:moveTo>
                  <a:lnTo>
                    <a:pt x="5800325" y="0"/>
                  </a:lnTo>
                  <a:cubicBezTo>
                    <a:pt x="5810878" y="0"/>
                    <a:pt x="5820998" y="4192"/>
                    <a:pt x="5828459" y="11653"/>
                  </a:cubicBezTo>
                  <a:cubicBezTo>
                    <a:pt x="5835921" y="19115"/>
                    <a:pt x="5840113" y="29235"/>
                    <a:pt x="5840113" y="39787"/>
                  </a:cubicBezTo>
                  <a:lnTo>
                    <a:pt x="5840113" y="1069170"/>
                  </a:lnTo>
                  <a:cubicBezTo>
                    <a:pt x="5840113" y="1079722"/>
                    <a:pt x="5835921" y="1089842"/>
                    <a:pt x="5828459" y="1097304"/>
                  </a:cubicBezTo>
                  <a:cubicBezTo>
                    <a:pt x="5820998" y="1104765"/>
                    <a:pt x="5810878" y="1108957"/>
                    <a:pt x="5800325" y="1108957"/>
                  </a:cubicBezTo>
                  <a:lnTo>
                    <a:pt x="39787" y="1108957"/>
                  </a:lnTo>
                  <a:cubicBezTo>
                    <a:pt x="29235" y="1108957"/>
                    <a:pt x="19115" y="1104765"/>
                    <a:pt x="11653" y="1097304"/>
                  </a:cubicBezTo>
                  <a:cubicBezTo>
                    <a:pt x="4192" y="1089842"/>
                    <a:pt x="0" y="1079722"/>
                    <a:pt x="0" y="1069170"/>
                  </a:cubicBezTo>
                  <a:lnTo>
                    <a:pt x="0" y="39787"/>
                  </a:lnTo>
                  <a:cubicBezTo>
                    <a:pt x="0" y="29235"/>
                    <a:pt x="4192" y="19115"/>
                    <a:pt x="11653" y="11653"/>
                  </a:cubicBezTo>
                  <a:cubicBezTo>
                    <a:pt x="19115" y="4192"/>
                    <a:pt x="29235" y="0"/>
                    <a:pt x="39787" y="0"/>
                  </a:cubicBezTo>
                  <a:close/>
                </a:path>
              </a:pathLst>
            </a:custGeom>
            <a:gradFill rotWithShape="true">
              <a:gsLst>
                <a:gs pos="0">
                  <a:srgbClr val="F8F8F8">
                    <a:alpha val="100000"/>
                  </a:srgbClr>
                </a:gs>
                <a:gs pos="100000">
                  <a:srgbClr val="E6DFDF">
                    <a:alpha val="100000"/>
                  </a:srgbClr>
                </a:gs>
              </a:gsLst>
              <a:lin ang="0"/>
            </a:gradFill>
          </p:spPr>
        </p:sp>
        <p:sp>
          <p:nvSpPr>
            <p:cNvPr name="TextBox 37" id="37"/>
            <p:cNvSpPr txBox="true"/>
            <p:nvPr/>
          </p:nvSpPr>
          <p:spPr>
            <a:xfrm>
              <a:off x="0" y="133350"/>
              <a:ext cx="5840113" cy="975607"/>
            </a:xfrm>
            <a:prstGeom prst="rect">
              <a:avLst/>
            </a:prstGeom>
          </p:spPr>
          <p:txBody>
            <a:bodyPr anchor="ctr" rtlCol="false" tIns="20154" lIns="20154" bIns="20154" rIns="20154"/>
            <a:lstStyle/>
            <a:p>
              <a:pPr algn="ctr">
                <a:lnSpc>
                  <a:spcPts val="1000"/>
                </a:lnSpc>
              </a:pPr>
            </a:p>
          </p:txBody>
        </p:sp>
      </p:grpSp>
      <p:sp>
        <p:nvSpPr>
          <p:cNvPr name="Freeform 38" id="38"/>
          <p:cNvSpPr/>
          <p:nvPr/>
        </p:nvSpPr>
        <p:spPr>
          <a:xfrm flipH="false" flipV="false" rot="0">
            <a:off x="203034" y="7920577"/>
            <a:ext cx="543175" cy="586957"/>
          </a:xfrm>
          <a:custGeom>
            <a:avLst/>
            <a:gdLst/>
            <a:ahLst/>
            <a:cxnLst/>
            <a:rect r="r" b="b" t="t" l="l"/>
            <a:pathLst>
              <a:path h="586957" w="543175">
                <a:moveTo>
                  <a:pt x="0" y="0"/>
                </a:moveTo>
                <a:lnTo>
                  <a:pt x="543176" y="0"/>
                </a:lnTo>
                <a:lnTo>
                  <a:pt x="543176" y="586957"/>
                </a:lnTo>
                <a:lnTo>
                  <a:pt x="0" y="586957"/>
                </a:lnTo>
                <a:lnTo>
                  <a:pt x="0" y="0"/>
                </a:lnTo>
                <a:close/>
              </a:path>
            </a:pathLst>
          </a:custGeom>
          <a:blipFill>
            <a:blip r:embed="rId3"/>
            <a:stretch>
              <a:fillRect l="0" t="-5808" r="0" b="-104"/>
            </a:stretch>
          </a:blipFill>
        </p:spPr>
      </p:sp>
      <p:sp>
        <p:nvSpPr>
          <p:cNvPr name="Freeform 39" id="39"/>
          <p:cNvSpPr/>
          <p:nvPr/>
        </p:nvSpPr>
        <p:spPr>
          <a:xfrm flipH="false" flipV="false" rot="0">
            <a:off x="5647120" y="8101552"/>
            <a:ext cx="4610326" cy="1848902"/>
          </a:xfrm>
          <a:custGeom>
            <a:avLst/>
            <a:gdLst/>
            <a:ahLst/>
            <a:cxnLst/>
            <a:rect r="r" b="b" t="t" l="l"/>
            <a:pathLst>
              <a:path h="1848902" w="4610326">
                <a:moveTo>
                  <a:pt x="0" y="0"/>
                </a:moveTo>
                <a:lnTo>
                  <a:pt x="4610326" y="0"/>
                </a:lnTo>
                <a:lnTo>
                  <a:pt x="4610326" y="1848901"/>
                </a:lnTo>
                <a:lnTo>
                  <a:pt x="0" y="18489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40" id="40"/>
          <p:cNvSpPr txBox="true"/>
          <p:nvPr/>
        </p:nvSpPr>
        <p:spPr>
          <a:xfrm rot="0">
            <a:off x="781533" y="8205675"/>
            <a:ext cx="4821608" cy="1968144"/>
          </a:xfrm>
          <a:prstGeom prst="rect">
            <a:avLst/>
          </a:prstGeom>
        </p:spPr>
        <p:txBody>
          <a:bodyPr anchor="t" rtlCol="false" tIns="0" lIns="0" bIns="0" rIns="0">
            <a:spAutoFit/>
          </a:bodyPr>
          <a:lstStyle/>
          <a:p>
            <a:pPr algn="l">
              <a:lnSpc>
                <a:spcPts val="1769"/>
              </a:lnSpc>
            </a:pPr>
            <a:r>
              <a:rPr lang="en-US" sz="1264" b="true">
                <a:solidFill>
                  <a:srgbClr val="FF3131"/>
                </a:solidFill>
                <a:latin typeface="Atkinson Hyperlegible Bold"/>
                <a:ea typeface="Atkinson Hyperlegible Bold"/>
                <a:cs typeface="Atkinson Hyperlegible Bold"/>
                <a:sym typeface="Atkinson Hyperlegible Bold"/>
              </a:rPr>
              <a:t>Issue : Cart</a:t>
            </a:r>
            <a:r>
              <a:rPr lang="en-US" sz="1264" b="true">
                <a:solidFill>
                  <a:srgbClr val="503EC6"/>
                </a:solidFill>
                <a:latin typeface="Atkinson Hyperlegible Bold"/>
                <a:ea typeface="Atkinson Hyperlegible Bold"/>
                <a:cs typeface="Atkinson Hyperlegible Bold"/>
                <a:sym typeface="Atkinson Hyperlegible Bold"/>
              </a:rPr>
              <a:t> </a:t>
            </a:r>
            <a:r>
              <a:rPr lang="en-US" sz="1264" b="true">
                <a:solidFill>
                  <a:srgbClr val="FF3131"/>
                </a:solidFill>
                <a:latin typeface="Atkinson Hyperlegible Bold"/>
                <a:ea typeface="Atkinson Hyperlegible Bold"/>
                <a:cs typeface="Atkinson Hyperlegible Bold"/>
                <a:sym typeface="Atkinson Hyperlegible Bold"/>
              </a:rPr>
              <a:t>Dropping By User</a:t>
            </a:r>
            <a:r>
              <a:rPr lang="en-US" sz="1264" b="true">
                <a:solidFill>
                  <a:srgbClr val="503EC6"/>
                </a:solidFill>
                <a:latin typeface="Atkinson Hyperlegible Bold"/>
                <a:ea typeface="Atkinson Hyperlegible Bold"/>
                <a:cs typeface="Atkinson Hyperlegible Bold"/>
                <a:sym typeface="Atkinson Hyperlegible Bold"/>
              </a:rPr>
              <a:t> </a:t>
            </a:r>
          </a:p>
          <a:p>
            <a:pPr algn="l">
              <a:lnSpc>
                <a:spcPts val="1769"/>
              </a:lnSpc>
            </a:pPr>
          </a:p>
          <a:p>
            <a:pPr algn="l">
              <a:lnSpc>
                <a:spcPts val="1769"/>
              </a:lnSpc>
              <a:spcBef>
                <a:spcPct val="0"/>
              </a:spcBef>
            </a:pPr>
            <a:r>
              <a:rPr lang="en-US" b="true" sz="1264">
                <a:solidFill>
                  <a:srgbClr val="24E026"/>
                </a:solidFill>
                <a:latin typeface="Atkinson Hyperlegible Bold"/>
                <a:ea typeface="Atkinson Hyperlegible Bold"/>
                <a:cs typeface="Atkinson Hyperlegible Bold"/>
                <a:sym typeface="Atkinson Hyperlegible Bold"/>
              </a:rPr>
              <a:t>Solution</a:t>
            </a:r>
            <a:r>
              <a:rPr lang="en-US" b="true" sz="1264">
                <a:solidFill>
                  <a:srgbClr val="503EC6"/>
                </a:solidFill>
                <a:latin typeface="Atkinson Hyperlegible Bold"/>
                <a:ea typeface="Atkinson Hyperlegible Bold"/>
                <a:cs typeface="Atkinson Hyperlegible Bold"/>
                <a:sym typeface="Atkinson Hyperlegible Bold"/>
              </a:rPr>
              <a:t>: An AI-based model which tracks user journey from opening the app to placing the order. The model shall recognize the phase where the user is most likely to leave the app and shall suggest coupons at that stage to keep the user hooked.</a:t>
            </a:r>
          </a:p>
          <a:p>
            <a:pPr algn="l">
              <a:lnSpc>
                <a:spcPts val="1769"/>
              </a:lnSpc>
              <a:spcBef>
                <a:spcPct val="0"/>
              </a:spcBef>
            </a:pPr>
          </a:p>
          <a:p>
            <a:pPr algn="l">
              <a:lnSpc>
                <a:spcPts val="1769"/>
              </a:lnSpc>
              <a:spcBef>
                <a:spcPct val="0"/>
              </a:spcBef>
            </a:pPr>
          </a:p>
        </p:txBody>
      </p:sp>
      <p:sp>
        <p:nvSpPr>
          <p:cNvPr name="Freeform 41" id="41"/>
          <p:cNvSpPr/>
          <p:nvPr/>
        </p:nvSpPr>
        <p:spPr>
          <a:xfrm flipH="false" flipV="false" rot="0">
            <a:off x="7067363" y="8368813"/>
            <a:ext cx="385675" cy="323266"/>
          </a:xfrm>
          <a:custGeom>
            <a:avLst/>
            <a:gdLst/>
            <a:ahLst/>
            <a:cxnLst/>
            <a:rect r="r" b="b" t="t" l="l"/>
            <a:pathLst>
              <a:path h="323266" w="385675">
                <a:moveTo>
                  <a:pt x="0" y="0"/>
                </a:moveTo>
                <a:lnTo>
                  <a:pt x="385675" y="0"/>
                </a:lnTo>
                <a:lnTo>
                  <a:pt x="385675" y="323265"/>
                </a:lnTo>
                <a:lnTo>
                  <a:pt x="0" y="323265"/>
                </a:lnTo>
                <a:lnTo>
                  <a:pt x="0" y="0"/>
                </a:lnTo>
                <a:close/>
              </a:path>
            </a:pathLst>
          </a:custGeom>
          <a:blipFill>
            <a:blip r:embed="rId14">
              <a:alphaModFix amt="80000"/>
              <a:extLst>
                <a:ext uri="{96DAC541-7B7A-43D3-8B79-37D633B846F1}">
                  <asvg:svgBlip xmlns:asvg="http://schemas.microsoft.com/office/drawing/2016/SVG/main" r:embed="rId15"/>
                </a:ext>
              </a:extLst>
            </a:blip>
            <a:stretch>
              <a:fillRect l="0" t="0" r="0" b="0"/>
            </a:stretch>
          </a:blipFill>
        </p:spPr>
      </p:sp>
      <p:sp>
        <p:nvSpPr>
          <p:cNvPr name="Freeform 42" id="42"/>
          <p:cNvSpPr/>
          <p:nvPr/>
        </p:nvSpPr>
        <p:spPr>
          <a:xfrm flipH="false" flipV="false" rot="0">
            <a:off x="7587747" y="6921704"/>
            <a:ext cx="328204" cy="275095"/>
          </a:xfrm>
          <a:custGeom>
            <a:avLst/>
            <a:gdLst/>
            <a:ahLst/>
            <a:cxnLst/>
            <a:rect r="r" b="b" t="t" l="l"/>
            <a:pathLst>
              <a:path h="275095" w="328204">
                <a:moveTo>
                  <a:pt x="0" y="0"/>
                </a:moveTo>
                <a:lnTo>
                  <a:pt x="328205" y="0"/>
                </a:lnTo>
                <a:lnTo>
                  <a:pt x="328205" y="275095"/>
                </a:lnTo>
                <a:lnTo>
                  <a:pt x="0" y="275095"/>
                </a:lnTo>
                <a:lnTo>
                  <a:pt x="0" y="0"/>
                </a:lnTo>
                <a:close/>
              </a:path>
            </a:pathLst>
          </a:custGeom>
          <a:blipFill>
            <a:blip r:embed="rId14">
              <a:alphaModFix amt="80000"/>
              <a:extLst>
                <a:ext uri="{96DAC541-7B7A-43D3-8B79-37D633B846F1}">
                  <asvg:svgBlip xmlns:asvg="http://schemas.microsoft.com/office/drawing/2016/SVG/main" r:embed="rId15"/>
                </a:ext>
              </a:extLst>
            </a:blip>
            <a:stretch>
              <a:fillRect l="0" t="0" r="0" b="0"/>
            </a:stretch>
          </a:blipFill>
        </p:spPr>
      </p:sp>
      <p:sp>
        <p:nvSpPr>
          <p:cNvPr name="Freeform 43" id="43"/>
          <p:cNvSpPr/>
          <p:nvPr/>
        </p:nvSpPr>
        <p:spPr>
          <a:xfrm flipH="false" flipV="false" rot="0">
            <a:off x="4456617" y="6955377"/>
            <a:ext cx="276667" cy="231898"/>
          </a:xfrm>
          <a:custGeom>
            <a:avLst/>
            <a:gdLst/>
            <a:ahLst/>
            <a:cxnLst/>
            <a:rect r="r" b="b" t="t" l="l"/>
            <a:pathLst>
              <a:path h="231898" w="276667">
                <a:moveTo>
                  <a:pt x="0" y="0"/>
                </a:moveTo>
                <a:lnTo>
                  <a:pt x="276667" y="0"/>
                </a:lnTo>
                <a:lnTo>
                  <a:pt x="276667" y="231897"/>
                </a:lnTo>
                <a:lnTo>
                  <a:pt x="0" y="231897"/>
                </a:lnTo>
                <a:lnTo>
                  <a:pt x="0" y="0"/>
                </a:lnTo>
                <a:close/>
              </a:path>
            </a:pathLst>
          </a:custGeom>
          <a:blipFill>
            <a:blip r:embed="rId14">
              <a:alphaModFix amt="80000"/>
              <a:extLst>
                <a:ext uri="{96DAC541-7B7A-43D3-8B79-37D633B846F1}">
                  <asvg:svgBlip xmlns:asvg="http://schemas.microsoft.com/office/drawing/2016/SVG/main" r:embed="rId15"/>
                </a:ext>
              </a:extLst>
            </a:blip>
            <a:stretch>
              <a:fillRect l="0" t="0" r="0" b="0"/>
            </a:stretch>
          </a:blipFill>
        </p:spPr>
      </p:sp>
      <p:sp>
        <p:nvSpPr>
          <p:cNvPr name="Freeform 44" id="44"/>
          <p:cNvSpPr/>
          <p:nvPr/>
        </p:nvSpPr>
        <p:spPr>
          <a:xfrm flipH="false" flipV="false" rot="0">
            <a:off x="9406522" y="4089180"/>
            <a:ext cx="385675" cy="323266"/>
          </a:xfrm>
          <a:custGeom>
            <a:avLst/>
            <a:gdLst/>
            <a:ahLst/>
            <a:cxnLst/>
            <a:rect r="r" b="b" t="t" l="l"/>
            <a:pathLst>
              <a:path h="323266" w="385675">
                <a:moveTo>
                  <a:pt x="0" y="0"/>
                </a:moveTo>
                <a:lnTo>
                  <a:pt x="385674" y="0"/>
                </a:lnTo>
                <a:lnTo>
                  <a:pt x="385674" y="323265"/>
                </a:lnTo>
                <a:lnTo>
                  <a:pt x="0" y="323265"/>
                </a:lnTo>
                <a:lnTo>
                  <a:pt x="0" y="0"/>
                </a:lnTo>
                <a:close/>
              </a:path>
            </a:pathLst>
          </a:custGeom>
          <a:blipFill>
            <a:blip r:embed="rId14">
              <a:alphaModFix amt="80000"/>
              <a:extLst>
                <a:ext uri="{96DAC541-7B7A-43D3-8B79-37D633B846F1}">
                  <asvg:svgBlip xmlns:asvg="http://schemas.microsoft.com/office/drawing/2016/SVG/main" r:embed="rId15"/>
                </a:ext>
              </a:extLst>
            </a:blip>
            <a:stretch>
              <a:fillRect l="0" t="0" r="0" b="0"/>
            </a:stretch>
          </a:blipFill>
        </p:spPr>
      </p:sp>
      <p:sp>
        <p:nvSpPr>
          <p:cNvPr name="Freeform 45" id="45"/>
          <p:cNvSpPr/>
          <p:nvPr/>
        </p:nvSpPr>
        <p:spPr>
          <a:xfrm flipH="false" flipV="false" rot="0">
            <a:off x="3967415" y="3627216"/>
            <a:ext cx="385675" cy="323266"/>
          </a:xfrm>
          <a:custGeom>
            <a:avLst/>
            <a:gdLst/>
            <a:ahLst/>
            <a:cxnLst/>
            <a:rect r="r" b="b" t="t" l="l"/>
            <a:pathLst>
              <a:path h="323266" w="385675">
                <a:moveTo>
                  <a:pt x="0" y="0"/>
                </a:moveTo>
                <a:lnTo>
                  <a:pt x="385675" y="0"/>
                </a:lnTo>
                <a:lnTo>
                  <a:pt x="385675" y="323265"/>
                </a:lnTo>
                <a:lnTo>
                  <a:pt x="0" y="323265"/>
                </a:lnTo>
                <a:lnTo>
                  <a:pt x="0" y="0"/>
                </a:lnTo>
                <a:close/>
              </a:path>
            </a:pathLst>
          </a:custGeom>
          <a:blipFill>
            <a:blip r:embed="rId14">
              <a:alphaModFix amt="80000"/>
              <a:extLst>
                <a:ext uri="{96DAC541-7B7A-43D3-8B79-37D633B846F1}">
                  <asvg:svgBlip xmlns:asvg="http://schemas.microsoft.com/office/drawing/2016/SVG/main" r:embed="rId15"/>
                </a:ext>
              </a:extLst>
            </a:blip>
            <a:stretch>
              <a:fillRect l="0" t="0" r="0" b="0"/>
            </a:stretch>
          </a:blipFill>
        </p:spPr>
      </p:sp>
      <p:sp>
        <p:nvSpPr>
          <p:cNvPr name="TextBox 46" id="46"/>
          <p:cNvSpPr txBox="true"/>
          <p:nvPr/>
        </p:nvSpPr>
        <p:spPr>
          <a:xfrm rot="0">
            <a:off x="650805" y="5705022"/>
            <a:ext cx="2222089" cy="2072985"/>
          </a:xfrm>
          <a:prstGeom prst="rect">
            <a:avLst/>
          </a:prstGeom>
        </p:spPr>
        <p:txBody>
          <a:bodyPr anchor="t" rtlCol="false" tIns="0" lIns="0" bIns="0" rIns="0">
            <a:spAutoFit/>
          </a:bodyPr>
          <a:lstStyle/>
          <a:p>
            <a:pPr algn="l">
              <a:lnSpc>
                <a:spcPts val="1678"/>
              </a:lnSpc>
            </a:pPr>
            <a:r>
              <a:rPr lang="en-US" sz="1198" b="true">
                <a:solidFill>
                  <a:srgbClr val="FF3131"/>
                </a:solidFill>
                <a:latin typeface="Atkinson Hyperlegible Bold"/>
                <a:ea typeface="Atkinson Hyperlegible Bold"/>
                <a:cs typeface="Atkinson Hyperlegible Bold"/>
                <a:sym typeface="Atkinson Hyperlegible Bold"/>
              </a:rPr>
              <a:t>Issue : Static UI Optimization</a:t>
            </a:r>
            <a:r>
              <a:rPr lang="en-US" sz="1198" b="true">
                <a:solidFill>
                  <a:srgbClr val="503EC6"/>
                </a:solidFill>
                <a:latin typeface="Atkinson Hyperlegible Bold"/>
                <a:ea typeface="Atkinson Hyperlegible Bold"/>
                <a:cs typeface="Atkinson Hyperlegible Bold"/>
                <a:sym typeface="Atkinson Hyperlegible Bold"/>
              </a:rPr>
              <a:t> </a:t>
            </a:r>
          </a:p>
          <a:p>
            <a:pPr algn="l">
              <a:lnSpc>
                <a:spcPts val="1678"/>
              </a:lnSpc>
            </a:pPr>
          </a:p>
          <a:p>
            <a:pPr algn="l">
              <a:lnSpc>
                <a:spcPts val="1678"/>
              </a:lnSpc>
              <a:spcBef>
                <a:spcPct val="0"/>
              </a:spcBef>
            </a:pPr>
            <a:r>
              <a:rPr lang="en-US" b="true" sz="1198">
                <a:solidFill>
                  <a:srgbClr val="24E026"/>
                </a:solidFill>
                <a:latin typeface="Atkinson Hyperlegible Bold"/>
                <a:ea typeface="Atkinson Hyperlegible Bold"/>
                <a:cs typeface="Atkinson Hyperlegible Bold"/>
                <a:sym typeface="Atkinson Hyperlegible Bold"/>
              </a:rPr>
              <a:t>Solution </a:t>
            </a:r>
            <a:r>
              <a:rPr lang="en-US" b="true" sz="1198">
                <a:solidFill>
                  <a:srgbClr val="503EC6"/>
                </a:solidFill>
                <a:latin typeface="Atkinson Hyperlegible Bold"/>
                <a:ea typeface="Atkinson Hyperlegible Bold"/>
                <a:cs typeface="Atkinson Hyperlegible Bold"/>
                <a:sym typeface="Atkinson Hyperlegible Bold"/>
              </a:rPr>
              <a:t>:A server-drive</a:t>
            </a:r>
            <a:r>
              <a:rPr lang="en-US" b="true" sz="1198">
                <a:solidFill>
                  <a:srgbClr val="503EC6"/>
                </a:solidFill>
                <a:latin typeface="Atkinson Hyperlegible Bold"/>
                <a:ea typeface="Atkinson Hyperlegible Bold"/>
                <a:cs typeface="Atkinson Hyperlegible Bold"/>
                <a:sym typeface="Atkinson Hyperlegible Bold"/>
              </a:rPr>
              <a:t>n UI adapts in real-time using attention heat mapping, optimizing layout via behavioral re-ranking and Multi-Armed Bandit models, with GraphQL/gRPC delivering dynamic UI updates.</a:t>
            </a:r>
          </a:p>
        </p:txBody>
      </p:sp>
      <p:sp>
        <p:nvSpPr>
          <p:cNvPr name="TextBox 47" id="47"/>
          <p:cNvSpPr txBox="true"/>
          <p:nvPr/>
        </p:nvSpPr>
        <p:spPr>
          <a:xfrm rot="0">
            <a:off x="5566699" y="3447542"/>
            <a:ext cx="2112653" cy="1916755"/>
          </a:xfrm>
          <a:prstGeom prst="rect">
            <a:avLst/>
          </a:prstGeom>
        </p:spPr>
        <p:txBody>
          <a:bodyPr anchor="t" rtlCol="false" tIns="0" lIns="0" bIns="0" rIns="0">
            <a:spAutoFit/>
          </a:bodyPr>
          <a:lstStyle/>
          <a:p>
            <a:pPr algn="l">
              <a:lnSpc>
                <a:spcPts val="1598"/>
              </a:lnSpc>
            </a:pPr>
            <a:r>
              <a:rPr lang="en-US" sz="1220" b="true">
                <a:solidFill>
                  <a:srgbClr val="FF3131"/>
                </a:solidFill>
                <a:latin typeface="Atkinson Hyperlegible Bold"/>
                <a:ea typeface="Atkinson Hyperlegible Bold"/>
                <a:cs typeface="Atkinson Hyperlegible Bold"/>
                <a:sym typeface="Atkinson Hyperlegible Bold"/>
              </a:rPr>
              <a:t>Issue : Lack of Personalization</a:t>
            </a:r>
          </a:p>
          <a:p>
            <a:pPr algn="l">
              <a:lnSpc>
                <a:spcPts val="1556"/>
              </a:lnSpc>
            </a:pPr>
            <a:r>
              <a:rPr lang="en-US" sz="1187" b="true">
                <a:solidFill>
                  <a:srgbClr val="503EC6"/>
                </a:solidFill>
                <a:latin typeface="Atkinson Hyperlegible Bold"/>
                <a:ea typeface="Atkinson Hyperlegible Bold"/>
                <a:cs typeface="Atkinson Hyperlegible Bold"/>
                <a:sym typeface="Atkinson Hyperlegible Bold"/>
              </a:rPr>
              <a:t> </a:t>
            </a:r>
          </a:p>
          <a:p>
            <a:pPr algn="l">
              <a:lnSpc>
                <a:spcPts val="1556"/>
              </a:lnSpc>
            </a:pPr>
            <a:r>
              <a:rPr lang="en-US" sz="1187" b="true">
                <a:solidFill>
                  <a:srgbClr val="24E026"/>
                </a:solidFill>
                <a:latin typeface="Atkinson Hyperlegible Bold"/>
                <a:ea typeface="Atkinson Hyperlegible Bold"/>
                <a:cs typeface="Atkinson Hyperlegible Bold"/>
                <a:sym typeface="Atkinson Hyperlegible Bold"/>
              </a:rPr>
              <a:t>Solution:</a:t>
            </a:r>
            <a:r>
              <a:rPr lang="en-US" sz="1187" b="true">
                <a:solidFill>
                  <a:srgbClr val="503EC6"/>
                </a:solidFill>
                <a:latin typeface="Atkinson Hyperlegible Bold"/>
                <a:ea typeface="Atkinson Hyperlegible Bold"/>
                <a:cs typeface="Atkinson Hyperlegible Bold"/>
                <a:sym typeface="Atkinson Hyperlegible Bold"/>
              </a:rPr>
              <a:t> Hyper Per</a:t>
            </a:r>
            <a:r>
              <a:rPr lang="en-US" b="true" sz="1187">
                <a:solidFill>
                  <a:srgbClr val="503EC6"/>
                </a:solidFill>
                <a:latin typeface="Atkinson Hyperlegible Bold"/>
                <a:ea typeface="Atkinson Hyperlegible Bold"/>
                <a:cs typeface="Atkinson Hyperlegible Bold"/>
                <a:sym typeface="Atkinson Hyperlegible Bold"/>
              </a:rPr>
              <a:t>sonalized Neural Search (by Custom LLM trained on 50M+ food items to answer conversational queries like “What should I eat after workout”</a:t>
            </a:r>
          </a:p>
        </p:txBody>
      </p:sp>
      <p:sp>
        <p:nvSpPr>
          <p:cNvPr name="TextBox 48" id="48"/>
          <p:cNvSpPr txBox="true"/>
          <p:nvPr/>
        </p:nvSpPr>
        <p:spPr>
          <a:xfrm rot="0">
            <a:off x="484282" y="3729143"/>
            <a:ext cx="1856960" cy="1536700"/>
          </a:xfrm>
          <a:prstGeom prst="rect">
            <a:avLst/>
          </a:prstGeom>
        </p:spPr>
        <p:txBody>
          <a:bodyPr anchor="t" rtlCol="false" tIns="0" lIns="0" bIns="0" rIns="0">
            <a:spAutoFit/>
          </a:bodyPr>
          <a:lstStyle/>
          <a:p>
            <a:pPr algn="l">
              <a:lnSpc>
                <a:spcPts val="1399"/>
              </a:lnSpc>
              <a:spcBef>
                <a:spcPct val="0"/>
              </a:spcBef>
            </a:pPr>
            <a:r>
              <a:rPr lang="en-US" b="true" sz="999">
                <a:solidFill>
                  <a:srgbClr val="24E026"/>
                </a:solidFill>
                <a:latin typeface="Atkinson Hyperlegible Bold"/>
                <a:ea typeface="Atkinson Hyperlegible Bold"/>
                <a:cs typeface="Atkinson Hyperlegible Bold"/>
                <a:sym typeface="Atkinson Hyperlegible Bold"/>
              </a:rPr>
              <a:t>Solution:</a:t>
            </a:r>
            <a:r>
              <a:rPr lang="en-US" b="true" sz="999">
                <a:solidFill>
                  <a:srgbClr val="503EC6"/>
                </a:solidFill>
                <a:latin typeface="Atkinson Hyperlegible Bold"/>
                <a:ea typeface="Atkinson Hyperlegible Bold"/>
                <a:cs typeface="Atkinson Hyperlegible Bold"/>
                <a:sym typeface="Atkinson Hyperlegible Bold"/>
              </a:rPr>
              <a:t> AI-drive</a:t>
            </a:r>
            <a:r>
              <a:rPr lang="en-US" b="true" sz="999">
                <a:solidFill>
                  <a:srgbClr val="503EC6"/>
                </a:solidFill>
                <a:latin typeface="Atkinson Hyperlegible Bold"/>
                <a:ea typeface="Atkinson Hyperlegible Bold"/>
                <a:cs typeface="Atkinson Hyperlegible Bold"/>
                <a:sym typeface="Atkinson Hyperlegible Bold"/>
              </a:rPr>
              <a:t>n Predictive Cart Assembly system to leverage time series forecasting, deep learning (LSTM, Transformers), and reinforcement learning to predict and pre-fill carts based on user history, time of day, and behavioral patterns.</a:t>
            </a:r>
          </a:p>
        </p:txBody>
      </p:sp>
      <p:sp>
        <p:nvSpPr>
          <p:cNvPr name="TextBox 49" id="49"/>
          <p:cNvSpPr txBox="true"/>
          <p:nvPr/>
        </p:nvSpPr>
        <p:spPr>
          <a:xfrm rot="0">
            <a:off x="583780" y="3453762"/>
            <a:ext cx="2726598" cy="199949"/>
          </a:xfrm>
          <a:prstGeom prst="rect">
            <a:avLst/>
          </a:prstGeom>
        </p:spPr>
        <p:txBody>
          <a:bodyPr anchor="t" rtlCol="false" tIns="0" lIns="0" bIns="0" rIns="0">
            <a:spAutoFit/>
          </a:bodyPr>
          <a:lstStyle/>
          <a:p>
            <a:pPr algn="l">
              <a:lnSpc>
                <a:spcPts val="1587"/>
              </a:lnSpc>
            </a:pPr>
            <a:r>
              <a:rPr lang="en-US" sz="1260" b="true">
                <a:solidFill>
                  <a:srgbClr val="FF3131"/>
                </a:solidFill>
                <a:latin typeface="Atkinson Hyperlegible Bold"/>
                <a:ea typeface="Atkinson Hyperlegible Bold"/>
                <a:cs typeface="Atkinson Hyperlegible Bold"/>
                <a:sym typeface="Atkinson Hyperlegible Bold"/>
              </a:rPr>
              <a:t>Issue : Item Selection for Cart </a:t>
            </a:r>
          </a:p>
        </p:txBody>
      </p:sp>
      <p:sp>
        <p:nvSpPr>
          <p:cNvPr name="AutoShape 50" id="50"/>
          <p:cNvSpPr/>
          <p:nvPr/>
        </p:nvSpPr>
        <p:spPr>
          <a:xfrm>
            <a:off x="10678186" y="5246793"/>
            <a:ext cx="7401563" cy="0"/>
          </a:xfrm>
          <a:prstGeom prst="line">
            <a:avLst/>
          </a:prstGeom>
          <a:ln cap="flat" w="38100">
            <a:solidFill>
              <a:srgbClr val="FFFFFF">
                <a:alpha val="33725"/>
              </a:srgbClr>
            </a:solidFill>
            <a:prstDash val="solid"/>
            <a:headEnd type="none" len="sm" w="sm"/>
            <a:tailEnd type="none" len="sm" w="sm"/>
          </a:ln>
        </p:spPr>
      </p:sp>
      <p:sp>
        <p:nvSpPr>
          <p:cNvPr name="Freeform 51" id="51"/>
          <p:cNvSpPr/>
          <p:nvPr/>
        </p:nvSpPr>
        <p:spPr>
          <a:xfrm flipH="false" flipV="false" rot="4331511">
            <a:off x="5547607" y="956243"/>
            <a:ext cx="2168944" cy="1845328"/>
          </a:xfrm>
          <a:custGeom>
            <a:avLst/>
            <a:gdLst/>
            <a:ahLst/>
            <a:cxnLst/>
            <a:rect r="r" b="b" t="t" l="l"/>
            <a:pathLst>
              <a:path h="1845328" w="2168944">
                <a:moveTo>
                  <a:pt x="0" y="0"/>
                </a:moveTo>
                <a:lnTo>
                  <a:pt x="2168944" y="0"/>
                </a:lnTo>
                <a:lnTo>
                  <a:pt x="2168944" y="1845328"/>
                </a:lnTo>
                <a:lnTo>
                  <a:pt x="0" y="1845328"/>
                </a:lnTo>
                <a:lnTo>
                  <a:pt x="0" y="0"/>
                </a:lnTo>
                <a:close/>
              </a:path>
            </a:pathLst>
          </a:custGeom>
          <a:blipFill>
            <a:blip r:embed="rId16"/>
            <a:stretch>
              <a:fillRect l="0" t="0" r="0" b="0"/>
            </a:stretch>
          </a:blipFill>
        </p:spPr>
      </p:sp>
      <p:sp>
        <p:nvSpPr>
          <p:cNvPr name="AutoShape 52" id="52"/>
          <p:cNvSpPr/>
          <p:nvPr/>
        </p:nvSpPr>
        <p:spPr>
          <a:xfrm>
            <a:off x="10565353" y="837977"/>
            <a:ext cx="0" cy="9011664"/>
          </a:xfrm>
          <a:prstGeom prst="line">
            <a:avLst/>
          </a:prstGeom>
          <a:ln cap="flat" w="38100">
            <a:solidFill>
              <a:srgbClr val="FFFFFF">
                <a:alpha val="33725"/>
              </a:srgbClr>
            </a:solidFill>
            <a:prstDash val="solid"/>
            <a:headEnd type="none" len="sm" w="sm"/>
            <a:tailEnd type="none" len="sm" w="sm"/>
          </a:ln>
        </p:spPr>
      </p:sp>
      <p:grpSp>
        <p:nvGrpSpPr>
          <p:cNvPr name="Group 53" id="53"/>
          <p:cNvGrpSpPr/>
          <p:nvPr/>
        </p:nvGrpSpPr>
        <p:grpSpPr>
          <a:xfrm rot="0">
            <a:off x="10870153" y="8254005"/>
            <a:ext cx="6594910" cy="2078070"/>
            <a:chOff x="0" y="0"/>
            <a:chExt cx="8793214" cy="2770760"/>
          </a:xfrm>
        </p:grpSpPr>
        <p:grpSp>
          <p:nvGrpSpPr>
            <p:cNvPr name="Group 54" id="54"/>
            <p:cNvGrpSpPr/>
            <p:nvPr/>
          </p:nvGrpSpPr>
          <p:grpSpPr>
            <a:xfrm rot="0">
              <a:off x="563625" y="0"/>
              <a:ext cx="8229589" cy="2379772"/>
              <a:chOff x="0" y="0"/>
              <a:chExt cx="3045473" cy="880667"/>
            </a:xfrm>
          </p:grpSpPr>
          <p:sp>
            <p:nvSpPr>
              <p:cNvPr name="Freeform 55" id="55"/>
              <p:cNvSpPr/>
              <p:nvPr/>
            </p:nvSpPr>
            <p:spPr>
              <a:xfrm flipH="false" flipV="false" rot="0">
                <a:off x="0" y="0"/>
                <a:ext cx="3045473" cy="880667"/>
              </a:xfrm>
              <a:custGeom>
                <a:avLst/>
                <a:gdLst/>
                <a:ahLst/>
                <a:cxnLst/>
                <a:rect r="r" b="b" t="t" l="l"/>
                <a:pathLst>
                  <a:path h="880667" w="3045473">
                    <a:moveTo>
                      <a:pt x="63970" y="0"/>
                    </a:moveTo>
                    <a:lnTo>
                      <a:pt x="2981503" y="0"/>
                    </a:lnTo>
                    <a:cubicBezTo>
                      <a:pt x="2998469" y="0"/>
                      <a:pt x="3014740" y="6740"/>
                      <a:pt x="3026737" y="18737"/>
                    </a:cubicBezTo>
                    <a:cubicBezTo>
                      <a:pt x="3038734" y="30733"/>
                      <a:pt x="3045473" y="47004"/>
                      <a:pt x="3045473" y="63970"/>
                    </a:cubicBezTo>
                    <a:lnTo>
                      <a:pt x="3045473" y="816697"/>
                    </a:lnTo>
                    <a:cubicBezTo>
                      <a:pt x="3045473" y="833663"/>
                      <a:pt x="3038734" y="849934"/>
                      <a:pt x="3026737" y="861931"/>
                    </a:cubicBezTo>
                    <a:cubicBezTo>
                      <a:pt x="3014740" y="873928"/>
                      <a:pt x="2998469" y="880667"/>
                      <a:pt x="2981503" y="880667"/>
                    </a:cubicBezTo>
                    <a:lnTo>
                      <a:pt x="63970" y="880667"/>
                    </a:lnTo>
                    <a:cubicBezTo>
                      <a:pt x="28641" y="880667"/>
                      <a:pt x="0" y="852027"/>
                      <a:pt x="0" y="816697"/>
                    </a:cubicBezTo>
                    <a:lnTo>
                      <a:pt x="0" y="63970"/>
                    </a:lnTo>
                    <a:cubicBezTo>
                      <a:pt x="0" y="47004"/>
                      <a:pt x="6740" y="30733"/>
                      <a:pt x="18737" y="18737"/>
                    </a:cubicBezTo>
                    <a:cubicBezTo>
                      <a:pt x="30733" y="6740"/>
                      <a:pt x="47004" y="0"/>
                      <a:pt x="63970" y="0"/>
                    </a:cubicBezTo>
                    <a:close/>
                  </a:path>
                </a:pathLst>
              </a:custGeom>
              <a:gradFill rotWithShape="true">
                <a:gsLst>
                  <a:gs pos="0">
                    <a:srgbClr val="F8F8F8">
                      <a:alpha val="100000"/>
                    </a:srgbClr>
                  </a:gs>
                  <a:gs pos="100000">
                    <a:srgbClr val="E6DFDF">
                      <a:alpha val="100000"/>
                    </a:srgbClr>
                  </a:gs>
                </a:gsLst>
                <a:lin ang="0"/>
              </a:gradFill>
              <a:ln cap="rnd">
                <a:noFill/>
                <a:prstDash val="solid"/>
                <a:round/>
              </a:ln>
            </p:spPr>
          </p:sp>
          <p:sp>
            <p:nvSpPr>
              <p:cNvPr name="TextBox 56" id="56"/>
              <p:cNvSpPr txBox="true"/>
              <p:nvPr/>
            </p:nvSpPr>
            <p:spPr>
              <a:xfrm>
                <a:off x="0" y="142875"/>
                <a:ext cx="3045473" cy="737792"/>
              </a:xfrm>
              <a:prstGeom prst="rect">
                <a:avLst/>
              </a:prstGeom>
            </p:spPr>
            <p:txBody>
              <a:bodyPr anchor="ctr" rtlCol="false" tIns="27116" lIns="27116" bIns="27116" rIns="27116"/>
              <a:lstStyle/>
              <a:p>
                <a:pPr algn="ctr">
                  <a:lnSpc>
                    <a:spcPts val="999"/>
                  </a:lnSpc>
                </a:pPr>
              </a:p>
            </p:txBody>
          </p:sp>
        </p:grpSp>
        <p:sp>
          <p:nvSpPr>
            <p:cNvPr name="TextBox 57" id="57"/>
            <p:cNvSpPr txBox="true"/>
            <p:nvPr/>
          </p:nvSpPr>
          <p:spPr>
            <a:xfrm rot="0">
              <a:off x="790040" y="124055"/>
              <a:ext cx="7776759" cy="2646705"/>
            </a:xfrm>
            <a:prstGeom prst="rect">
              <a:avLst/>
            </a:prstGeom>
          </p:spPr>
          <p:txBody>
            <a:bodyPr anchor="t" rtlCol="false" tIns="0" lIns="0" bIns="0" rIns="0">
              <a:spAutoFit/>
            </a:bodyPr>
            <a:lstStyle/>
            <a:p>
              <a:pPr algn="l">
                <a:lnSpc>
                  <a:spcPts val="1626"/>
                </a:lnSpc>
              </a:pPr>
              <a:r>
                <a:rPr lang="en-US" sz="1161" b="true">
                  <a:solidFill>
                    <a:srgbClr val="503EC6"/>
                  </a:solidFill>
                  <a:latin typeface="Atkinson Hyperlegible Bold"/>
                  <a:ea typeface="Atkinson Hyperlegible Bold"/>
                  <a:cs typeface="Atkinson Hyperlegible Bold"/>
                  <a:sym typeface="Atkinson Hyperlegible Bold"/>
                </a:rPr>
                <a:t>Component Layers:</a:t>
              </a:r>
            </a:p>
            <a:p>
              <a:pPr algn="l" marL="250827" indent="-125413" lvl="1">
                <a:lnSpc>
                  <a:spcPts val="1626"/>
                </a:lnSpc>
                <a:buFont typeface="Arial"/>
                <a:buChar char="•"/>
              </a:pPr>
              <a:r>
                <a:rPr lang="en-US" b="true" sz="1161">
                  <a:solidFill>
                    <a:srgbClr val="503EC6"/>
                  </a:solidFill>
                  <a:latin typeface="Atkinson Hyperlegible Bold"/>
                  <a:ea typeface="Atkinson Hyperlegible Bold"/>
                  <a:cs typeface="Atkinson Hyperlegible Bold"/>
                  <a:sym typeface="Atkinson Hyperlegible Bold"/>
                </a:rPr>
                <a:t>Divided into multiple layers: Business Intelligence, Application Core, Frameworks/Modules, and Commons.</a:t>
              </a:r>
            </a:p>
            <a:p>
              <a:pPr algn="l" marL="250827" indent="-125413" lvl="1">
                <a:lnSpc>
                  <a:spcPts val="1626"/>
                </a:lnSpc>
                <a:buFont typeface="Arial"/>
                <a:buChar char="•"/>
              </a:pPr>
              <a:r>
                <a:rPr lang="en-US" b="true" sz="1161">
                  <a:solidFill>
                    <a:srgbClr val="503EC6"/>
                  </a:solidFill>
                  <a:latin typeface="Atkinson Hyperlegible Bold"/>
                  <a:ea typeface="Atkinson Hyperlegible Bold"/>
                  <a:cs typeface="Atkinson Hyperlegible Bold"/>
                  <a:sym typeface="Atkinson Hyperlegible Bold"/>
                </a:rPr>
                <a:t>Ensures modular development and separation of concerns.</a:t>
              </a:r>
            </a:p>
            <a:p>
              <a:pPr algn="l">
                <a:lnSpc>
                  <a:spcPts val="1626"/>
                </a:lnSpc>
              </a:pPr>
              <a:r>
                <a:rPr lang="en-US" sz="1161" b="true">
                  <a:solidFill>
                    <a:srgbClr val="503EC6"/>
                  </a:solidFill>
                  <a:latin typeface="Atkinson Hyperlegible Bold"/>
                  <a:ea typeface="Atkinson Hyperlegible Bold"/>
                  <a:cs typeface="Atkinson Hyperlegible Bold"/>
                  <a:sym typeface="Atkinson Hyperlegible Bold"/>
                </a:rPr>
                <a:t>React Native Bridge Integration:</a:t>
              </a:r>
            </a:p>
            <a:p>
              <a:pPr algn="l" marL="250827" indent="-125413" lvl="1">
                <a:lnSpc>
                  <a:spcPts val="1626"/>
                </a:lnSpc>
                <a:buFont typeface="Arial"/>
                <a:buChar char="•"/>
              </a:pPr>
              <a:r>
                <a:rPr lang="en-US" b="true" sz="1161">
                  <a:solidFill>
                    <a:srgbClr val="503EC6"/>
                  </a:solidFill>
                  <a:latin typeface="Atkinson Hyperlegible Bold"/>
                  <a:ea typeface="Atkinson Hyperlegible Bold"/>
                  <a:cs typeface="Atkinson Hyperlegible Bold"/>
                  <a:sym typeface="Atkinson Hyperlegible Bold"/>
                </a:rPr>
                <a:t>Connects UI Components with the Backend Data Sync and Redux Store.</a:t>
              </a:r>
            </a:p>
            <a:p>
              <a:pPr algn="l" marL="250827" indent="-125413" lvl="1">
                <a:lnSpc>
                  <a:spcPts val="1626"/>
                </a:lnSpc>
                <a:buFont typeface="Arial"/>
                <a:buChar char="•"/>
              </a:pPr>
              <a:r>
                <a:rPr lang="en-US" b="true" sz="1161">
                  <a:solidFill>
                    <a:srgbClr val="503EC6"/>
                  </a:solidFill>
                  <a:latin typeface="Atkinson Hyperlegible Bold"/>
                  <a:ea typeface="Atkinson Hyperlegible Bold"/>
                  <a:cs typeface="Atkinson Hyperlegible Bold"/>
                  <a:sym typeface="Atkinson Hyperlegible Bold"/>
                </a:rPr>
                <a:t>Facilitates interaction between native modules and JavaScript components for real-time updates.</a:t>
              </a:r>
            </a:p>
            <a:p>
              <a:pPr algn="l">
                <a:lnSpc>
                  <a:spcPts val="1626"/>
                </a:lnSpc>
                <a:spcBef>
                  <a:spcPct val="0"/>
                </a:spcBef>
              </a:pPr>
            </a:p>
            <a:p>
              <a:pPr algn="l">
                <a:lnSpc>
                  <a:spcPts val="1626"/>
                </a:lnSpc>
                <a:spcBef>
                  <a:spcPct val="0"/>
                </a:spcBef>
              </a:pPr>
            </a:p>
          </p:txBody>
        </p:sp>
        <p:sp>
          <p:nvSpPr>
            <p:cNvPr name="Freeform 58" id="58"/>
            <p:cNvSpPr/>
            <p:nvPr/>
          </p:nvSpPr>
          <p:spPr>
            <a:xfrm flipH="false" flipV="false" rot="0">
              <a:off x="0" y="33138"/>
              <a:ext cx="839182" cy="746872"/>
            </a:xfrm>
            <a:custGeom>
              <a:avLst/>
              <a:gdLst/>
              <a:ahLst/>
              <a:cxnLst/>
              <a:rect r="r" b="b" t="t" l="l"/>
              <a:pathLst>
                <a:path h="746872" w="839182">
                  <a:moveTo>
                    <a:pt x="0" y="0"/>
                  </a:moveTo>
                  <a:lnTo>
                    <a:pt x="839182" y="0"/>
                  </a:lnTo>
                  <a:lnTo>
                    <a:pt x="839182" y="746872"/>
                  </a:lnTo>
                  <a:lnTo>
                    <a:pt x="0" y="746872"/>
                  </a:lnTo>
                  <a:lnTo>
                    <a:pt x="0" y="0"/>
                  </a:lnTo>
                  <a:close/>
                </a:path>
              </a:pathLst>
            </a:custGeom>
            <a:blipFill>
              <a:blip r:embed="rId17"/>
              <a:stretch>
                <a:fillRect l="0" t="0" r="0" b="0"/>
              </a:stretch>
            </a:blipFill>
            <a:ln cap="sq">
              <a:noFill/>
              <a:prstDash val="solid"/>
              <a:miter/>
            </a:ln>
          </p:spPr>
        </p:sp>
      </p:grpSp>
      <p:grpSp>
        <p:nvGrpSpPr>
          <p:cNvPr name="Group 59" id="59"/>
          <p:cNvGrpSpPr/>
          <p:nvPr/>
        </p:nvGrpSpPr>
        <p:grpSpPr>
          <a:xfrm rot="0">
            <a:off x="7260200" y="837977"/>
            <a:ext cx="3229142" cy="2457368"/>
            <a:chOff x="0" y="0"/>
            <a:chExt cx="4305522" cy="3276491"/>
          </a:xfrm>
        </p:grpSpPr>
        <p:grpSp>
          <p:nvGrpSpPr>
            <p:cNvPr name="Group 60" id="60"/>
            <p:cNvGrpSpPr/>
            <p:nvPr/>
          </p:nvGrpSpPr>
          <p:grpSpPr>
            <a:xfrm rot="0">
              <a:off x="157757" y="150934"/>
              <a:ext cx="4147765" cy="3024785"/>
              <a:chOff x="0" y="0"/>
              <a:chExt cx="1507969" cy="1099696"/>
            </a:xfrm>
          </p:grpSpPr>
          <p:sp>
            <p:nvSpPr>
              <p:cNvPr name="Freeform 61" id="61"/>
              <p:cNvSpPr/>
              <p:nvPr/>
            </p:nvSpPr>
            <p:spPr>
              <a:xfrm flipH="false" flipV="false" rot="0">
                <a:off x="0" y="0"/>
                <a:ext cx="1507969" cy="1099696"/>
              </a:xfrm>
              <a:custGeom>
                <a:avLst/>
                <a:gdLst/>
                <a:ahLst/>
                <a:cxnLst/>
                <a:rect r="r" b="b" t="t" l="l"/>
                <a:pathLst>
                  <a:path h="1099696" w="1507969">
                    <a:moveTo>
                      <a:pt x="126924" y="0"/>
                    </a:moveTo>
                    <a:lnTo>
                      <a:pt x="1381045" y="0"/>
                    </a:lnTo>
                    <a:cubicBezTo>
                      <a:pt x="1414707" y="0"/>
                      <a:pt x="1446991" y="13372"/>
                      <a:pt x="1470794" y="37175"/>
                    </a:cubicBezTo>
                    <a:cubicBezTo>
                      <a:pt x="1494597" y="60978"/>
                      <a:pt x="1507969" y="93262"/>
                      <a:pt x="1507969" y="126924"/>
                    </a:cubicBezTo>
                    <a:lnTo>
                      <a:pt x="1507969" y="972772"/>
                    </a:lnTo>
                    <a:cubicBezTo>
                      <a:pt x="1507969" y="1006435"/>
                      <a:pt x="1494597" y="1038718"/>
                      <a:pt x="1470794" y="1062521"/>
                    </a:cubicBezTo>
                    <a:cubicBezTo>
                      <a:pt x="1446991" y="1086324"/>
                      <a:pt x="1414707" y="1099696"/>
                      <a:pt x="1381045" y="1099696"/>
                    </a:cubicBezTo>
                    <a:lnTo>
                      <a:pt x="126924" y="1099696"/>
                    </a:lnTo>
                    <a:cubicBezTo>
                      <a:pt x="93262" y="1099696"/>
                      <a:pt x="60978" y="1086324"/>
                      <a:pt x="37175" y="1062521"/>
                    </a:cubicBezTo>
                    <a:cubicBezTo>
                      <a:pt x="13372" y="1038718"/>
                      <a:pt x="0" y="1006435"/>
                      <a:pt x="0" y="972772"/>
                    </a:cubicBezTo>
                    <a:lnTo>
                      <a:pt x="0" y="126924"/>
                    </a:lnTo>
                    <a:cubicBezTo>
                      <a:pt x="0" y="93262"/>
                      <a:pt x="13372" y="60978"/>
                      <a:pt x="37175" y="37175"/>
                    </a:cubicBezTo>
                    <a:cubicBezTo>
                      <a:pt x="60978" y="13372"/>
                      <a:pt x="93262" y="0"/>
                      <a:pt x="126924" y="0"/>
                    </a:cubicBezTo>
                    <a:close/>
                  </a:path>
                </a:pathLst>
              </a:custGeom>
              <a:gradFill rotWithShape="true">
                <a:gsLst>
                  <a:gs pos="0">
                    <a:srgbClr val="F8F8F8">
                      <a:alpha val="100000"/>
                    </a:srgbClr>
                  </a:gs>
                  <a:gs pos="100000">
                    <a:srgbClr val="E6DFDF">
                      <a:alpha val="100000"/>
                    </a:srgbClr>
                  </a:gs>
                </a:gsLst>
                <a:lin ang="0"/>
              </a:gradFill>
              <a:ln cap="rnd">
                <a:noFill/>
                <a:prstDash val="solid"/>
                <a:round/>
              </a:ln>
            </p:spPr>
          </p:sp>
          <p:sp>
            <p:nvSpPr>
              <p:cNvPr name="TextBox 62" id="62"/>
              <p:cNvSpPr txBox="true"/>
              <p:nvPr/>
            </p:nvSpPr>
            <p:spPr>
              <a:xfrm>
                <a:off x="0" y="142875"/>
                <a:ext cx="1507969" cy="956821"/>
              </a:xfrm>
              <a:prstGeom prst="rect">
                <a:avLst/>
              </a:prstGeom>
            </p:spPr>
            <p:txBody>
              <a:bodyPr anchor="ctr" rtlCol="false" tIns="27601" lIns="27601" bIns="27601" rIns="27601"/>
              <a:lstStyle/>
              <a:p>
                <a:pPr algn="ctr">
                  <a:lnSpc>
                    <a:spcPts val="999"/>
                  </a:lnSpc>
                </a:pPr>
              </a:p>
            </p:txBody>
          </p:sp>
        </p:grpSp>
        <p:sp>
          <p:nvSpPr>
            <p:cNvPr name="TextBox 63" id="63"/>
            <p:cNvSpPr txBox="true"/>
            <p:nvPr/>
          </p:nvSpPr>
          <p:spPr>
            <a:xfrm rot="0">
              <a:off x="252378" y="310916"/>
              <a:ext cx="3958524" cy="2965575"/>
            </a:xfrm>
            <a:prstGeom prst="rect">
              <a:avLst/>
            </a:prstGeom>
          </p:spPr>
          <p:txBody>
            <a:bodyPr anchor="t" rtlCol="false" tIns="0" lIns="0" bIns="0" rIns="0">
              <a:spAutoFit/>
            </a:bodyPr>
            <a:lstStyle/>
            <a:p>
              <a:pPr algn="l" marL="252725" indent="-126362" lvl="1">
                <a:lnSpc>
                  <a:spcPts val="1638"/>
                </a:lnSpc>
                <a:buFont typeface="Arial"/>
                <a:buChar char="•"/>
              </a:pPr>
              <a:r>
                <a:rPr lang="en-US" b="true" sz="1170">
                  <a:solidFill>
                    <a:srgbClr val="503EC6"/>
                  </a:solidFill>
                  <a:latin typeface="Atkinson Hyperlegible Bold"/>
                  <a:ea typeface="Atkinson Hyperlegible Bold"/>
                  <a:cs typeface="Atkinson Hyperlegible Bold"/>
                  <a:sym typeface="Atkinson Hyperlegible Bold"/>
                </a:rPr>
                <a:t>Native Components: Handle cor</a:t>
              </a:r>
              <a:r>
                <a:rPr lang="en-US" b="true" sz="1170">
                  <a:solidFill>
                    <a:srgbClr val="503EC6"/>
                  </a:solidFill>
                  <a:latin typeface="Atkinson Hyperlegible Bold"/>
                  <a:ea typeface="Atkinson Hyperlegible Bold"/>
                  <a:cs typeface="Atkinson Hyperlegible Bold"/>
                  <a:sym typeface="Atkinson Hyperlegible Bold"/>
                </a:rPr>
                <a:t>e functionalities like data synchronization, analytics, fraud detection, and system utilities, structured into multiple layers.</a:t>
              </a:r>
            </a:p>
            <a:p>
              <a:pPr algn="l" marL="252725" indent="-126362" lvl="1">
                <a:lnSpc>
                  <a:spcPts val="1638"/>
                </a:lnSpc>
                <a:spcBef>
                  <a:spcPct val="0"/>
                </a:spcBef>
                <a:buFont typeface="Arial"/>
                <a:buChar char="•"/>
              </a:pPr>
              <a:r>
                <a:rPr lang="en-US" b="true" sz="1170">
                  <a:solidFill>
                    <a:srgbClr val="503EC6"/>
                  </a:solidFill>
                  <a:latin typeface="Atkinson Hyperlegible Bold"/>
                  <a:ea typeface="Atkinson Hyperlegible Bold"/>
                  <a:cs typeface="Atkinson Hyperlegible Bold"/>
                  <a:sym typeface="Atkinson Hyperlegible Bold"/>
                </a:rPr>
                <a:t>JavaScript Componen</a:t>
              </a:r>
              <a:r>
                <a:rPr lang="en-US" b="true" sz="1170">
                  <a:solidFill>
                    <a:srgbClr val="503EC6"/>
                  </a:solidFill>
                  <a:latin typeface="Atkinson Hyperlegible Bold"/>
                  <a:ea typeface="Atkinson Hyperlegible Bold"/>
                  <a:cs typeface="Atkinson Hyperlegible Bold"/>
                  <a:sym typeface="Atkinson Hyperlegible Bold"/>
                </a:rPr>
                <a:t>ts: Manage UI interactions, state synchronization via Redux, and logging/monitoring, interfacing with native modules through the React Native Bridge.</a:t>
              </a:r>
            </a:p>
            <a:p>
              <a:pPr algn="l">
                <a:lnSpc>
                  <a:spcPts val="1638"/>
                </a:lnSpc>
                <a:spcBef>
                  <a:spcPct val="0"/>
                </a:spcBef>
              </a:pPr>
            </a:p>
          </p:txBody>
        </p:sp>
        <p:sp>
          <p:nvSpPr>
            <p:cNvPr name="Freeform 64" id="64"/>
            <p:cNvSpPr/>
            <p:nvPr/>
          </p:nvSpPr>
          <p:spPr>
            <a:xfrm flipH="false" flipV="false" rot="0">
              <a:off x="0" y="0"/>
              <a:ext cx="565007" cy="565007"/>
            </a:xfrm>
            <a:custGeom>
              <a:avLst/>
              <a:gdLst/>
              <a:ahLst/>
              <a:cxnLst/>
              <a:rect r="r" b="b" t="t" l="l"/>
              <a:pathLst>
                <a:path h="565007" w="565007">
                  <a:moveTo>
                    <a:pt x="0" y="0"/>
                  </a:moveTo>
                  <a:lnTo>
                    <a:pt x="565007" y="0"/>
                  </a:lnTo>
                  <a:lnTo>
                    <a:pt x="565007" y="565007"/>
                  </a:lnTo>
                  <a:lnTo>
                    <a:pt x="0" y="565007"/>
                  </a:lnTo>
                  <a:lnTo>
                    <a:pt x="0" y="0"/>
                  </a:lnTo>
                  <a:close/>
                </a:path>
              </a:pathLst>
            </a:custGeom>
            <a:blipFill>
              <a:blip r:embed="rId18"/>
              <a:stretch>
                <a:fillRect l="0" t="0" r="0" b="0"/>
              </a:stretch>
            </a:blipFill>
          </p:spPr>
        </p:sp>
      </p:grpSp>
      <p:grpSp>
        <p:nvGrpSpPr>
          <p:cNvPr name="Group 65" id="65"/>
          <p:cNvGrpSpPr/>
          <p:nvPr/>
        </p:nvGrpSpPr>
        <p:grpSpPr>
          <a:xfrm rot="0">
            <a:off x="282296" y="2376654"/>
            <a:ext cx="5883948" cy="737092"/>
            <a:chOff x="0" y="0"/>
            <a:chExt cx="7845264" cy="982790"/>
          </a:xfrm>
        </p:grpSpPr>
        <p:grpSp>
          <p:nvGrpSpPr>
            <p:cNvPr name="Group 66" id="66"/>
            <p:cNvGrpSpPr/>
            <p:nvPr/>
          </p:nvGrpSpPr>
          <p:grpSpPr>
            <a:xfrm rot="0">
              <a:off x="188335" y="289140"/>
              <a:ext cx="7656928" cy="693650"/>
              <a:chOff x="0" y="0"/>
              <a:chExt cx="1340760" cy="121461"/>
            </a:xfrm>
          </p:grpSpPr>
          <p:sp>
            <p:nvSpPr>
              <p:cNvPr name="Freeform 67" id="67"/>
              <p:cNvSpPr/>
              <p:nvPr/>
            </p:nvSpPr>
            <p:spPr>
              <a:xfrm flipH="false" flipV="false" rot="0">
                <a:off x="0" y="0"/>
                <a:ext cx="1340760" cy="121461"/>
              </a:xfrm>
              <a:custGeom>
                <a:avLst/>
                <a:gdLst/>
                <a:ahLst/>
                <a:cxnLst/>
                <a:rect r="r" b="b" t="t" l="l"/>
                <a:pathLst>
                  <a:path h="121461" w="1340760">
                    <a:moveTo>
                      <a:pt x="60730" y="0"/>
                    </a:moveTo>
                    <a:lnTo>
                      <a:pt x="1280029" y="0"/>
                    </a:lnTo>
                    <a:cubicBezTo>
                      <a:pt x="1313570" y="0"/>
                      <a:pt x="1340760" y="27190"/>
                      <a:pt x="1340760" y="60730"/>
                    </a:cubicBezTo>
                    <a:lnTo>
                      <a:pt x="1340760" y="60730"/>
                    </a:lnTo>
                    <a:cubicBezTo>
                      <a:pt x="1340760" y="76837"/>
                      <a:pt x="1334362" y="92284"/>
                      <a:pt x="1322972" y="103673"/>
                    </a:cubicBezTo>
                    <a:cubicBezTo>
                      <a:pt x="1311583" y="115063"/>
                      <a:pt x="1296136" y="121461"/>
                      <a:pt x="1280029" y="121461"/>
                    </a:cubicBezTo>
                    <a:lnTo>
                      <a:pt x="60730" y="121461"/>
                    </a:lnTo>
                    <a:cubicBezTo>
                      <a:pt x="44624" y="121461"/>
                      <a:pt x="29177" y="115063"/>
                      <a:pt x="17788" y="103673"/>
                    </a:cubicBezTo>
                    <a:cubicBezTo>
                      <a:pt x="6398" y="92284"/>
                      <a:pt x="0" y="76837"/>
                      <a:pt x="0" y="60730"/>
                    </a:cubicBezTo>
                    <a:lnTo>
                      <a:pt x="0" y="60730"/>
                    </a:lnTo>
                    <a:cubicBezTo>
                      <a:pt x="0" y="44624"/>
                      <a:pt x="6398" y="29177"/>
                      <a:pt x="17788" y="17788"/>
                    </a:cubicBezTo>
                    <a:cubicBezTo>
                      <a:pt x="29177" y="6398"/>
                      <a:pt x="44624" y="0"/>
                      <a:pt x="60730" y="0"/>
                    </a:cubicBezTo>
                    <a:close/>
                  </a:path>
                </a:pathLst>
              </a:custGeom>
              <a:solidFill>
                <a:srgbClr val="24E026"/>
              </a:solidFill>
            </p:spPr>
          </p:sp>
          <p:sp>
            <p:nvSpPr>
              <p:cNvPr name="TextBox 68" id="68"/>
              <p:cNvSpPr txBox="true"/>
              <p:nvPr/>
            </p:nvSpPr>
            <p:spPr>
              <a:xfrm>
                <a:off x="0" y="104775"/>
                <a:ext cx="1340760" cy="16686"/>
              </a:xfrm>
              <a:prstGeom prst="rect">
                <a:avLst/>
              </a:prstGeom>
            </p:spPr>
            <p:txBody>
              <a:bodyPr anchor="ctr" rtlCol="false" tIns="50800" lIns="50800" bIns="50800" rIns="50800"/>
              <a:lstStyle/>
              <a:p>
                <a:pPr algn="ctr">
                  <a:lnSpc>
                    <a:spcPts val="800"/>
                  </a:lnSpc>
                </a:pPr>
              </a:p>
            </p:txBody>
          </p:sp>
        </p:grpSp>
        <p:sp>
          <p:nvSpPr>
            <p:cNvPr name="TextBox 69" id="69"/>
            <p:cNvSpPr txBox="true"/>
            <p:nvPr/>
          </p:nvSpPr>
          <p:spPr>
            <a:xfrm rot="0">
              <a:off x="735199" y="396782"/>
              <a:ext cx="6563202" cy="440266"/>
            </a:xfrm>
            <a:prstGeom prst="rect">
              <a:avLst/>
            </a:prstGeom>
          </p:spPr>
          <p:txBody>
            <a:bodyPr anchor="t" rtlCol="false" tIns="0" lIns="0" bIns="0" rIns="0">
              <a:spAutoFit/>
            </a:bodyPr>
            <a:lstStyle/>
            <a:p>
              <a:pPr algn="ctr">
                <a:lnSpc>
                  <a:spcPts val="2800"/>
                </a:lnSpc>
                <a:spcBef>
                  <a:spcPct val="0"/>
                </a:spcBef>
              </a:pPr>
              <a:r>
                <a:rPr lang="en-US" b="true" sz="2000" spc="68">
                  <a:solidFill>
                    <a:srgbClr val="FFFFFF"/>
                  </a:solidFill>
                  <a:latin typeface="Montserrat Bold"/>
                  <a:ea typeface="Montserrat Bold"/>
                  <a:cs typeface="Montserrat Bold"/>
                  <a:sym typeface="Montserrat Bold"/>
                </a:rPr>
                <a:t>CART PROCESSING TIME ANALYSIS</a:t>
              </a:r>
            </a:p>
          </p:txBody>
        </p:sp>
        <p:sp>
          <p:nvSpPr>
            <p:cNvPr name="Freeform 70" id="70"/>
            <p:cNvSpPr/>
            <p:nvPr/>
          </p:nvSpPr>
          <p:spPr>
            <a:xfrm flipH="false" flipV="false" rot="0">
              <a:off x="0" y="0"/>
              <a:ext cx="704218" cy="704218"/>
            </a:xfrm>
            <a:custGeom>
              <a:avLst/>
              <a:gdLst/>
              <a:ahLst/>
              <a:cxnLst/>
              <a:rect r="r" b="b" t="t" l="l"/>
              <a:pathLst>
                <a:path h="704218" w="704218">
                  <a:moveTo>
                    <a:pt x="0" y="0"/>
                  </a:moveTo>
                  <a:lnTo>
                    <a:pt x="704218" y="0"/>
                  </a:lnTo>
                  <a:lnTo>
                    <a:pt x="704218" y="704218"/>
                  </a:lnTo>
                  <a:lnTo>
                    <a:pt x="0" y="70421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sp>
        <p:nvSpPr>
          <p:cNvPr name="Freeform 71" id="71"/>
          <p:cNvSpPr/>
          <p:nvPr/>
        </p:nvSpPr>
        <p:spPr>
          <a:xfrm flipH="false" flipV="false" rot="2007547">
            <a:off x="15355636" y="335426"/>
            <a:ext cx="880495" cy="749121"/>
          </a:xfrm>
          <a:custGeom>
            <a:avLst/>
            <a:gdLst/>
            <a:ahLst/>
            <a:cxnLst/>
            <a:rect r="r" b="b" t="t" l="l"/>
            <a:pathLst>
              <a:path h="749121" w="880495">
                <a:moveTo>
                  <a:pt x="0" y="0"/>
                </a:moveTo>
                <a:lnTo>
                  <a:pt x="880495" y="0"/>
                </a:lnTo>
                <a:lnTo>
                  <a:pt x="880495" y="749121"/>
                </a:lnTo>
                <a:lnTo>
                  <a:pt x="0" y="749121"/>
                </a:lnTo>
                <a:lnTo>
                  <a:pt x="0" y="0"/>
                </a:lnTo>
                <a:close/>
              </a:path>
            </a:pathLst>
          </a:custGeom>
          <a:blipFill>
            <a:blip r:embed="rId16"/>
            <a:stretch>
              <a:fillRect l="0" t="0" r="0" b="0"/>
            </a:stretch>
          </a:blipFill>
        </p:spPr>
      </p:sp>
      <p:sp>
        <p:nvSpPr>
          <p:cNvPr name="Freeform 72" id="72"/>
          <p:cNvSpPr/>
          <p:nvPr/>
        </p:nvSpPr>
        <p:spPr>
          <a:xfrm flipH="false" flipV="false" rot="0">
            <a:off x="11119253" y="1767148"/>
            <a:ext cx="289715" cy="285656"/>
          </a:xfrm>
          <a:custGeom>
            <a:avLst/>
            <a:gdLst/>
            <a:ahLst/>
            <a:cxnLst/>
            <a:rect r="r" b="b" t="t" l="l"/>
            <a:pathLst>
              <a:path h="285656" w="289715">
                <a:moveTo>
                  <a:pt x="0" y="0"/>
                </a:moveTo>
                <a:lnTo>
                  <a:pt x="289715" y="0"/>
                </a:lnTo>
                <a:lnTo>
                  <a:pt x="289715" y="285656"/>
                </a:lnTo>
                <a:lnTo>
                  <a:pt x="0" y="285656"/>
                </a:lnTo>
                <a:lnTo>
                  <a:pt x="0" y="0"/>
                </a:lnTo>
                <a:close/>
              </a:path>
            </a:pathLst>
          </a:custGeom>
          <a:blipFill>
            <a:blip r:embed="rId21"/>
            <a:stretch>
              <a:fillRect l="0" t="-485" r="0" b="-485"/>
            </a:stretch>
          </a:blipFill>
        </p:spPr>
      </p:sp>
      <p:sp>
        <p:nvSpPr>
          <p:cNvPr name="Freeform 73" id="73"/>
          <p:cNvSpPr/>
          <p:nvPr/>
        </p:nvSpPr>
        <p:spPr>
          <a:xfrm flipH="false" flipV="false" rot="0">
            <a:off x="11210084" y="2263624"/>
            <a:ext cx="114637" cy="113031"/>
          </a:xfrm>
          <a:custGeom>
            <a:avLst/>
            <a:gdLst/>
            <a:ahLst/>
            <a:cxnLst/>
            <a:rect r="r" b="b" t="t" l="l"/>
            <a:pathLst>
              <a:path h="113031" w="114637">
                <a:moveTo>
                  <a:pt x="0" y="0"/>
                </a:moveTo>
                <a:lnTo>
                  <a:pt x="114637" y="0"/>
                </a:lnTo>
                <a:lnTo>
                  <a:pt x="114637" y="113030"/>
                </a:lnTo>
                <a:lnTo>
                  <a:pt x="0" y="113030"/>
                </a:lnTo>
                <a:lnTo>
                  <a:pt x="0" y="0"/>
                </a:lnTo>
                <a:close/>
              </a:path>
            </a:pathLst>
          </a:custGeom>
          <a:blipFill>
            <a:blip r:embed="rId21"/>
            <a:stretch>
              <a:fillRect l="0" t="-485" r="0" b="-485"/>
            </a:stretch>
          </a:blipFill>
        </p:spPr>
      </p:sp>
      <p:sp>
        <p:nvSpPr>
          <p:cNvPr name="Freeform 74" id="74"/>
          <p:cNvSpPr/>
          <p:nvPr/>
        </p:nvSpPr>
        <p:spPr>
          <a:xfrm flipH="false" flipV="false" rot="0">
            <a:off x="11183751" y="2970919"/>
            <a:ext cx="160720" cy="113031"/>
          </a:xfrm>
          <a:custGeom>
            <a:avLst/>
            <a:gdLst/>
            <a:ahLst/>
            <a:cxnLst/>
            <a:rect r="r" b="b" t="t" l="l"/>
            <a:pathLst>
              <a:path h="113031" w="160720">
                <a:moveTo>
                  <a:pt x="0" y="0"/>
                </a:moveTo>
                <a:lnTo>
                  <a:pt x="160720" y="0"/>
                </a:lnTo>
                <a:lnTo>
                  <a:pt x="160720" y="113030"/>
                </a:lnTo>
                <a:lnTo>
                  <a:pt x="0" y="113030"/>
                </a:lnTo>
                <a:lnTo>
                  <a:pt x="0" y="0"/>
                </a:lnTo>
                <a:close/>
              </a:path>
            </a:pathLst>
          </a:custGeom>
          <a:blipFill>
            <a:blip r:embed="rId21"/>
            <a:stretch>
              <a:fillRect l="0" t="-20779" r="0" b="-20779"/>
            </a:stretch>
          </a:blipFill>
        </p:spPr>
      </p:sp>
      <p:grpSp>
        <p:nvGrpSpPr>
          <p:cNvPr name="Group 75" id="75"/>
          <p:cNvGrpSpPr/>
          <p:nvPr/>
        </p:nvGrpSpPr>
        <p:grpSpPr>
          <a:xfrm rot="0">
            <a:off x="10832053" y="1243692"/>
            <a:ext cx="7247696" cy="3899808"/>
            <a:chOff x="0" y="0"/>
            <a:chExt cx="9663595" cy="5199744"/>
          </a:xfrm>
        </p:grpSpPr>
        <p:grpSp>
          <p:nvGrpSpPr>
            <p:cNvPr name="Group 76" id="76"/>
            <p:cNvGrpSpPr/>
            <p:nvPr/>
          </p:nvGrpSpPr>
          <p:grpSpPr>
            <a:xfrm rot="0">
              <a:off x="0" y="0"/>
              <a:ext cx="9663595" cy="5199744"/>
              <a:chOff x="0" y="0"/>
              <a:chExt cx="3513314" cy="1890428"/>
            </a:xfrm>
          </p:grpSpPr>
          <p:sp>
            <p:nvSpPr>
              <p:cNvPr name="Freeform 77" id="77"/>
              <p:cNvSpPr/>
              <p:nvPr/>
            </p:nvSpPr>
            <p:spPr>
              <a:xfrm flipH="false" flipV="false" rot="0">
                <a:off x="0" y="0"/>
                <a:ext cx="3513313" cy="1890428"/>
              </a:xfrm>
              <a:custGeom>
                <a:avLst/>
                <a:gdLst/>
                <a:ahLst/>
                <a:cxnLst/>
                <a:rect r="r" b="b" t="t" l="l"/>
                <a:pathLst>
                  <a:path h="1890428" w="3513313">
                    <a:moveTo>
                      <a:pt x="54478" y="0"/>
                    </a:moveTo>
                    <a:lnTo>
                      <a:pt x="3458836" y="0"/>
                    </a:lnTo>
                    <a:cubicBezTo>
                      <a:pt x="3473284" y="0"/>
                      <a:pt x="3487141" y="5740"/>
                      <a:pt x="3497357" y="15956"/>
                    </a:cubicBezTo>
                    <a:cubicBezTo>
                      <a:pt x="3507574" y="26173"/>
                      <a:pt x="3513313" y="40029"/>
                      <a:pt x="3513313" y="54478"/>
                    </a:cubicBezTo>
                    <a:lnTo>
                      <a:pt x="3513313" y="1835950"/>
                    </a:lnTo>
                    <a:cubicBezTo>
                      <a:pt x="3513313" y="1850399"/>
                      <a:pt x="3507574" y="1864255"/>
                      <a:pt x="3497357" y="1874472"/>
                    </a:cubicBezTo>
                    <a:cubicBezTo>
                      <a:pt x="3487141" y="1884688"/>
                      <a:pt x="3473284" y="1890428"/>
                      <a:pt x="3458836" y="1890428"/>
                    </a:cubicBezTo>
                    <a:lnTo>
                      <a:pt x="54478" y="1890428"/>
                    </a:lnTo>
                    <a:cubicBezTo>
                      <a:pt x="40029" y="1890428"/>
                      <a:pt x="26173" y="1884688"/>
                      <a:pt x="15956" y="1874472"/>
                    </a:cubicBezTo>
                    <a:cubicBezTo>
                      <a:pt x="5740" y="1864255"/>
                      <a:pt x="0" y="1850399"/>
                      <a:pt x="0" y="1835950"/>
                    </a:cubicBezTo>
                    <a:lnTo>
                      <a:pt x="0" y="54478"/>
                    </a:lnTo>
                    <a:cubicBezTo>
                      <a:pt x="0" y="40029"/>
                      <a:pt x="5740" y="26173"/>
                      <a:pt x="15956" y="15956"/>
                    </a:cubicBezTo>
                    <a:cubicBezTo>
                      <a:pt x="26173" y="5740"/>
                      <a:pt x="40029" y="0"/>
                      <a:pt x="54478" y="0"/>
                    </a:cubicBezTo>
                    <a:close/>
                  </a:path>
                </a:pathLst>
              </a:custGeom>
              <a:gradFill rotWithShape="true">
                <a:gsLst>
                  <a:gs pos="0">
                    <a:srgbClr val="F8F8F8">
                      <a:alpha val="100000"/>
                    </a:srgbClr>
                  </a:gs>
                  <a:gs pos="100000">
                    <a:srgbClr val="E6DFDF">
                      <a:alpha val="100000"/>
                    </a:srgbClr>
                  </a:gs>
                </a:gsLst>
                <a:lin ang="0"/>
              </a:gradFill>
              <a:ln cap="rnd">
                <a:noFill/>
                <a:prstDash val="solid"/>
                <a:round/>
              </a:ln>
            </p:spPr>
          </p:sp>
          <p:sp>
            <p:nvSpPr>
              <p:cNvPr name="TextBox 78" id="78"/>
              <p:cNvSpPr txBox="true"/>
              <p:nvPr/>
            </p:nvSpPr>
            <p:spPr>
              <a:xfrm>
                <a:off x="0" y="142875"/>
                <a:ext cx="3513314" cy="1747553"/>
              </a:xfrm>
              <a:prstGeom prst="rect">
                <a:avLst/>
              </a:prstGeom>
            </p:spPr>
            <p:txBody>
              <a:bodyPr anchor="ctr" rtlCol="false" tIns="27601" lIns="27601" bIns="27601" rIns="27601"/>
              <a:lstStyle/>
              <a:p>
                <a:pPr algn="ctr">
                  <a:lnSpc>
                    <a:spcPts val="999"/>
                  </a:lnSpc>
                </a:pPr>
              </a:p>
            </p:txBody>
          </p:sp>
        </p:grpSp>
        <p:sp>
          <p:nvSpPr>
            <p:cNvPr name="Freeform 79" id="79"/>
            <p:cNvSpPr/>
            <p:nvPr/>
          </p:nvSpPr>
          <p:spPr>
            <a:xfrm flipH="false" flipV="false" rot="0">
              <a:off x="92516" y="353423"/>
              <a:ext cx="9273407" cy="4497967"/>
            </a:xfrm>
            <a:custGeom>
              <a:avLst/>
              <a:gdLst/>
              <a:ahLst/>
              <a:cxnLst/>
              <a:rect r="r" b="b" t="t" l="l"/>
              <a:pathLst>
                <a:path h="4497967" w="9273407">
                  <a:moveTo>
                    <a:pt x="0" y="0"/>
                  </a:moveTo>
                  <a:lnTo>
                    <a:pt x="9273407" y="0"/>
                  </a:lnTo>
                  <a:lnTo>
                    <a:pt x="9273407" y="4497968"/>
                  </a:lnTo>
                  <a:lnTo>
                    <a:pt x="0" y="449796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80" id="80"/>
            <p:cNvSpPr/>
            <p:nvPr/>
          </p:nvSpPr>
          <p:spPr>
            <a:xfrm flipH="false" flipV="false" rot="0">
              <a:off x="4831797" y="2493406"/>
              <a:ext cx="374174" cy="434168"/>
            </a:xfrm>
            <a:custGeom>
              <a:avLst/>
              <a:gdLst/>
              <a:ahLst/>
              <a:cxnLst/>
              <a:rect r="r" b="b" t="t" l="l"/>
              <a:pathLst>
                <a:path h="434168" w="374174">
                  <a:moveTo>
                    <a:pt x="0" y="0"/>
                  </a:moveTo>
                  <a:lnTo>
                    <a:pt x="374174" y="0"/>
                  </a:lnTo>
                  <a:lnTo>
                    <a:pt x="374174" y="434168"/>
                  </a:lnTo>
                  <a:lnTo>
                    <a:pt x="0" y="43416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81" id="81"/>
            <p:cNvSpPr/>
            <p:nvPr/>
          </p:nvSpPr>
          <p:spPr>
            <a:xfrm flipH="false" flipV="false" rot="0">
              <a:off x="6197726" y="1510616"/>
              <a:ext cx="371900" cy="354995"/>
            </a:xfrm>
            <a:custGeom>
              <a:avLst/>
              <a:gdLst/>
              <a:ahLst/>
              <a:cxnLst/>
              <a:rect r="r" b="b" t="t" l="l"/>
              <a:pathLst>
                <a:path h="354995" w="371900">
                  <a:moveTo>
                    <a:pt x="0" y="0"/>
                  </a:moveTo>
                  <a:lnTo>
                    <a:pt x="371900" y="0"/>
                  </a:lnTo>
                  <a:lnTo>
                    <a:pt x="371900" y="354996"/>
                  </a:lnTo>
                  <a:lnTo>
                    <a:pt x="0" y="35499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sp>
        <p:nvSpPr>
          <p:cNvPr name="TextBox 82" id="82"/>
          <p:cNvSpPr txBox="true"/>
          <p:nvPr/>
        </p:nvSpPr>
        <p:spPr>
          <a:xfrm rot="0">
            <a:off x="3931341" y="109606"/>
            <a:ext cx="11023711" cy="596899"/>
          </a:xfrm>
          <a:prstGeom prst="rect">
            <a:avLst/>
          </a:prstGeom>
        </p:spPr>
        <p:txBody>
          <a:bodyPr anchor="t" rtlCol="false" tIns="0" lIns="0" bIns="0" rIns="0">
            <a:spAutoFit/>
          </a:bodyPr>
          <a:lstStyle/>
          <a:p>
            <a:pPr algn="ctr">
              <a:lnSpc>
                <a:spcPts val="4900"/>
              </a:lnSpc>
            </a:pPr>
            <a:r>
              <a:rPr lang="en-US" sz="3500" b="true">
                <a:solidFill>
                  <a:srgbClr val="FFFFFF"/>
                </a:solidFill>
                <a:latin typeface="Canva Sans Bold"/>
                <a:ea typeface="Canva Sans Bold"/>
                <a:cs typeface="Canva Sans Bold"/>
                <a:sym typeface="Canva Sans Bold"/>
              </a:rPr>
              <a:t>Problem Insight &amp; Proposed System Architecture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E17EB">
                <a:alpha val="100000"/>
              </a:srgbClr>
            </a:gs>
            <a:gs pos="100000">
              <a:srgbClr val="479BBB">
                <a:alpha val="100000"/>
              </a:srgbClr>
            </a:gs>
          </a:gsLst>
          <a:lin ang="2700000"/>
        </a:gradFill>
      </p:bgPr>
    </p:bg>
    <p:spTree>
      <p:nvGrpSpPr>
        <p:cNvPr id="1" name=""/>
        <p:cNvGrpSpPr/>
        <p:nvPr/>
      </p:nvGrpSpPr>
      <p:grpSpPr>
        <a:xfrm>
          <a:off x="0" y="0"/>
          <a:ext cx="0" cy="0"/>
          <a:chOff x="0" y="0"/>
          <a:chExt cx="0" cy="0"/>
        </a:xfrm>
      </p:grpSpPr>
      <p:sp>
        <p:nvSpPr>
          <p:cNvPr name="AutoShape 2" id="2"/>
          <p:cNvSpPr/>
          <p:nvPr/>
        </p:nvSpPr>
        <p:spPr>
          <a:xfrm>
            <a:off x="6216467" y="1056777"/>
            <a:ext cx="0" cy="9097526"/>
          </a:xfrm>
          <a:prstGeom prst="line">
            <a:avLst/>
          </a:prstGeom>
          <a:ln cap="flat" w="38100">
            <a:solidFill>
              <a:srgbClr val="FFFFFF">
                <a:alpha val="34902"/>
              </a:srgbClr>
            </a:solidFill>
            <a:prstDash val="solid"/>
            <a:headEnd type="none" len="sm" w="sm"/>
            <a:tailEnd type="none" len="sm" w="sm"/>
          </a:ln>
        </p:spPr>
      </p:sp>
      <p:sp>
        <p:nvSpPr>
          <p:cNvPr name="AutoShape 3" id="3"/>
          <p:cNvSpPr/>
          <p:nvPr/>
        </p:nvSpPr>
        <p:spPr>
          <a:xfrm flipH="true">
            <a:off x="6359342" y="5113750"/>
            <a:ext cx="11744836" cy="0"/>
          </a:xfrm>
          <a:prstGeom prst="line">
            <a:avLst/>
          </a:prstGeom>
          <a:ln cap="flat" w="38100">
            <a:solidFill>
              <a:srgbClr val="FFFFFF">
                <a:alpha val="34902"/>
              </a:srgbClr>
            </a:solidFill>
            <a:prstDash val="solid"/>
            <a:headEnd type="none" len="sm" w="sm"/>
            <a:tailEnd type="none" len="sm" w="sm"/>
          </a:ln>
        </p:spPr>
      </p:sp>
      <p:grpSp>
        <p:nvGrpSpPr>
          <p:cNvPr name="Group 4" id="4"/>
          <p:cNvGrpSpPr/>
          <p:nvPr/>
        </p:nvGrpSpPr>
        <p:grpSpPr>
          <a:xfrm rot="0">
            <a:off x="6801439" y="1531916"/>
            <a:ext cx="5756487" cy="1460314"/>
            <a:chOff x="0" y="0"/>
            <a:chExt cx="7675315" cy="1947086"/>
          </a:xfrm>
        </p:grpSpPr>
        <p:grpSp>
          <p:nvGrpSpPr>
            <p:cNvPr name="Group 5" id="5"/>
            <p:cNvGrpSpPr/>
            <p:nvPr/>
          </p:nvGrpSpPr>
          <p:grpSpPr>
            <a:xfrm rot="0">
              <a:off x="0" y="0"/>
              <a:ext cx="7675315" cy="1947086"/>
              <a:chOff x="0" y="0"/>
              <a:chExt cx="2946416" cy="747451"/>
            </a:xfrm>
          </p:grpSpPr>
          <p:sp>
            <p:nvSpPr>
              <p:cNvPr name="Freeform 6" id="6"/>
              <p:cNvSpPr/>
              <p:nvPr/>
            </p:nvSpPr>
            <p:spPr>
              <a:xfrm flipH="false" flipV="false" rot="0">
                <a:off x="0" y="0"/>
                <a:ext cx="2946416" cy="747451"/>
              </a:xfrm>
              <a:custGeom>
                <a:avLst/>
                <a:gdLst/>
                <a:ahLst/>
                <a:cxnLst/>
                <a:rect r="r" b="b" t="t" l="l"/>
                <a:pathLst>
                  <a:path h="747451" w="2946416">
                    <a:moveTo>
                      <a:pt x="35294" y="0"/>
                    </a:moveTo>
                    <a:lnTo>
                      <a:pt x="2911122" y="0"/>
                    </a:lnTo>
                    <a:cubicBezTo>
                      <a:pt x="2930614" y="0"/>
                      <a:pt x="2946416" y="15802"/>
                      <a:pt x="2946416" y="35294"/>
                    </a:cubicBezTo>
                    <a:lnTo>
                      <a:pt x="2946416" y="712157"/>
                    </a:lnTo>
                    <a:cubicBezTo>
                      <a:pt x="2946416" y="721518"/>
                      <a:pt x="2942697" y="730495"/>
                      <a:pt x="2936078" y="737114"/>
                    </a:cubicBezTo>
                    <a:cubicBezTo>
                      <a:pt x="2929459" y="743733"/>
                      <a:pt x="2920482" y="747451"/>
                      <a:pt x="2911122" y="747451"/>
                    </a:cubicBezTo>
                    <a:lnTo>
                      <a:pt x="35294" y="747451"/>
                    </a:lnTo>
                    <a:cubicBezTo>
                      <a:pt x="25933" y="747451"/>
                      <a:pt x="16956" y="743733"/>
                      <a:pt x="10337" y="737114"/>
                    </a:cubicBezTo>
                    <a:cubicBezTo>
                      <a:pt x="3718" y="730495"/>
                      <a:pt x="0" y="721518"/>
                      <a:pt x="0" y="712157"/>
                    </a:cubicBezTo>
                    <a:lnTo>
                      <a:pt x="0" y="35294"/>
                    </a:lnTo>
                    <a:cubicBezTo>
                      <a:pt x="0" y="25933"/>
                      <a:pt x="3718" y="16956"/>
                      <a:pt x="10337" y="10337"/>
                    </a:cubicBezTo>
                    <a:cubicBezTo>
                      <a:pt x="16956" y="3718"/>
                      <a:pt x="25933" y="0"/>
                      <a:pt x="35294" y="0"/>
                    </a:cubicBezTo>
                    <a:close/>
                  </a:path>
                </a:pathLst>
              </a:custGeom>
              <a:solidFill>
                <a:srgbClr val="FFFFFF"/>
              </a:solidFill>
            </p:spPr>
          </p:sp>
          <p:sp>
            <p:nvSpPr>
              <p:cNvPr name="TextBox 7" id="7"/>
              <p:cNvSpPr txBox="true"/>
              <p:nvPr/>
            </p:nvSpPr>
            <p:spPr>
              <a:xfrm>
                <a:off x="0" y="95250"/>
                <a:ext cx="2946416" cy="652201"/>
              </a:xfrm>
              <a:prstGeom prst="rect">
                <a:avLst/>
              </a:prstGeom>
            </p:spPr>
            <p:txBody>
              <a:bodyPr anchor="ctr" rtlCol="false" tIns="50800" lIns="50800" bIns="50800" rIns="50800"/>
              <a:lstStyle/>
              <a:p>
                <a:pPr algn="ctr">
                  <a:lnSpc>
                    <a:spcPts val="750"/>
                  </a:lnSpc>
                </a:pPr>
              </a:p>
            </p:txBody>
          </p:sp>
        </p:grpSp>
        <p:sp>
          <p:nvSpPr>
            <p:cNvPr name="TextBox 8" id="8"/>
            <p:cNvSpPr txBox="true"/>
            <p:nvPr/>
          </p:nvSpPr>
          <p:spPr>
            <a:xfrm rot="0">
              <a:off x="430321" y="115819"/>
              <a:ext cx="6978429" cy="1823243"/>
            </a:xfrm>
            <a:prstGeom prst="rect">
              <a:avLst/>
            </a:prstGeom>
          </p:spPr>
          <p:txBody>
            <a:bodyPr anchor="t" rtlCol="false" tIns="0" lIns="0" bIns="0" rIns="0">
              <a:spAutoFit/>
            </a:bodyPr>
            <a:lstStyle/>
            <a:p>
              <a:pPr algn="l">
                <a:lnSpc>
                  <a:spcPts val="1410"/>
                </a:lnSpc>
              </a:pPr>
              <a:r>
                <a:rPr lang="en-US" sz="1007" spc="34" b="true">
                  <a:solidFill>
                    <a:srgbClr val="000000"/>
                  </a:solidFill>
                  <a:latin typeface="Montserrat Bold"/>
                  <a:ea typeface="Montserrat Bold"/>
                  <a:cs typeface="Montserrat Bold"/>
                  <a:sym typeface="Montserrat Bold"/>
                </a:rPr>
                <a:t>Financial Investment</a:t>
              </a:r>
            </a:p>
            <a:p>
              <a:pPr algn="l" marL="217590" indent="-108795" lvl="1">
                <a:lnSpc>
                  <a:spcPts val="1410"/>
                </a:lnSpc>
                <a:spcBef>
                  <a:spcPct val="0"/>
                </a:spcBef>
                <a:buFont typeface="Arial"/>
                <a:buChar char="•"/>
              </a:pPr>
              <a:r>
                <a:rPr lang="en-US" b="true" sz="1007" spc="34">
                  <a:solidFill>
                    <a:srgbClr val="000000"/>
                  </a:solidFill>
                  <a:latin typeface="Montserrat Bold"/>
                  <a:ea typeface="Montserrat Bold"/>
                  <a:cs typeface="Montserrat Bold"/>
                  <a:sym typeface="Montserrat Bold"/>
                </a:rPr>
                <a:t>Artificial Intelligence &amp; Machine Learning Infr</a:t>
              </a:r>
              <a:r>
                <a:rPr lang="en-US" b="true" sz="1007" spc="34">
                  <a:solidFill>
                    <a:srgbClr val="000000"/>
                  </a:solidFill>
                  <a:latin typeface="Montserrat Bold"/>
                  <a:ea typeface="Montserrat Bold"/>
                  <a:cs typeface="Montserrat Bold"/>
                  <a:sym typeface="Montserrat Bold"/>
                </a:rPr>
                <a:t>astructure: </a:t>
              </a:r>
              <a:r>
                <a:rPr lang="en-US" b="true" sz="1007" i="true" spc="34">
                  <a:solidFill>
                    <a:srgbClr val="000000"/>
                  </a:solidFill>
                  <a:latin typeface="Montserrat Bold Italics"/>
                  <a:ea typeface="Montserrat Bold Italics"/>
                  <a:cs typeface="Montserrat Bold Italics"/>
                  <a:sym typeface="Montserrat Bold Italics"/>
                </a:rPr>
                <a:t>₹1.5-2 C</a:t>
              </a:r>
              <a:r>
                <a:rPr lang="en-US" b="true" sz="1007" i="true" spc="34">
                  <a:solidFill>
                    <a:srgbClr val="000000"/>
                  </a:solidFill>
                  <a:latin typeface="Montserrat Bold Italics"/>
                  <a:ea typeface="Montserrat Bold Italics"/>
                  <a:cs typeface="Montserrat Bold Italics"/>
                  <a:sym typeface="Montserrat Bold Italics"/>
                </a:rPr>
                <a:t>r</a:t>
              </a:r>
              <a:r>
                <a:rPr lang="en-US" b="true" sz="1007" i="true" spc="34">
                  <a:solidFill>
                    <a:srgbClr val="000000"/>
                  </a:solidFill>
                  <a:latin typeface="Montserrat Bold Italics"/>
                  <a:ea typeface="Montserrat Bold Italics"/>
                  <a:cs typeface="Montserrat Bold Italics"/>
                  <a:sym typeface="Montserrat Bold Italics"/>
                </a:rPr>
                <a:t>ore</a:t>
              </a:r>
            </a:p>
            <a:p>
              <a:pPr algn="l" marL="217590" indent="-108795" lvl="1">
                <a:lnSpc>
                  <a:spcPts val="1410"/>
                </a:lnSpc>
                <a:spcBef>
                  <a:spcPct val="0"/>
                </a:spcBef>
                <a:buFont typeface="Arial"/>
                <a:buChar char="•"/>
              </a:pPr>
              <a:r>
                <a:rPr lang="en-US" b="true" sz="1007" spc="34">
                  <a:solidFill>
                    <a:srgbClr val="000000"/>
                  </a:solidFill>
                  <a:latin typeface="Montserrat Bold"/>
                  <a:ea typeface="Montserrat Bold"/>
                  <a:cs typeface="Montserrat Bold"/>
                  <a:sym typeface="Montserrat Bold"/>
                </a:rPr>
                <a:t>Cloud Computing Resources: </a:t>
              </a:r>
              <a:r>
                <a:rPr lang="en-US" b="true" sz="1007" i="true" spc="34">
                  <a:solidFill>
                    <a:srgbClr val="000000"/>
                  </a:solidFill>
                  <a:latin typeface="Montserrat Bold Italics"/>
                  <a:ea typeface="Montserrat Bold Italics"/>
                  <a:cs typeface="Montserrat Bold Italics"/>
                  <a:sym typeface="Montserrat Bold Italics"/>
                </a:rPr>
                <a:t>₹80 Lakhs-1 Crore</a:t>
              </a:r>
            </a:p>
            <a:p>
              <a:pPr algn="l" marL="217590" indent="-108795" lvl="1">
                <a:lnSpc>
                  <a:spcPts val="1410"/>
                </a:lnSpc>
                <a:spcBef>
                  <a:spcPct val="0"/>
                </a:spcBef>
                <a:buFont typeface="Arial"/>
                <a:buChar char="•"/>
              </a:pPr>
              <a:r>
                <a:rPr lang="en-US" b="true" sz="1007" spc="34">
                  <a:solidFill>
                    <a:srgbClr val="000000"/>
                  </a:solidFill>
                  <a:latin typeface="Montserrat Bold"/>
                  <a:ea typeface="Montserrat Bold"/>
                  <a:cs typeface="Montserrat Bold"/>
                  <a:sym typeface="Montserrat Bold"/>
                </a:rPr>
                <a:t>Development Team Costs: </a:t>
              </a:r>
              <a:r>
                <a:rPr lang="en-US" b="true" sz="1007" i="true" spc="34">
                  <a:solidFill>
                    <a:srgbClr val="000000"/>
                  </a:solidFill>
                  <a:latin typeface="Montserrat Bold Italics"/>
                  <a:ea typeface="Montserrat Bold Italics"/>
                  <a:cs typeface="Montserrat Bold Italics"/>
                  <a:sym typeface="Montserrat Bold Italics"/>
                </a:rPr>
                <a:t>₹1.06-1.66 Crore</a:t>
              </a:r>
            </a:p>
            <a:p>
              <a:pPr algn="l" marL="217590" indent="-108795" lvl="1">
                <a:lnSpc>
                  <a:spcPts val="1410"/>
                </a:lnSpc>
                <a:spcBef>
                  <a:spcPct val="0"/>
                </a:spcBef>
                <a:buFont typeface="Arial"/>
                <a:buChar char="•"/>
              </a:pPr>
              <a:r>
                <a:rPr lang="en-US" b="true" sz="1007" spc="34">
                  <a:solidFill>
                    <a:srgbClr val="000000"/>
                  </a:solidFill>
                  <a:latin typeface="Montserrat Bold"/>
                  <a:ea typeface="Montserrat Bold"/>
                  <a:cs typeface="Montserrat Bold"/>
                  <a:sym typeface="Montserrat Bold"/>
                </a:rPr>
                <a:t>Other Development Costs: </a:t>
              </a:r>
              <a:r>
                <a:rPr lang="en-US" b="true" sz="1007" i="true" spc="34">
                  <a:solidFill>
                    <a:srgbClr val="000000"/>
                  </a:solidFill>
                  <a:latin typeface="Montserrat Bold Italics"/>
                  <a:ea typeface="Montserrat Bold Italics"/>
                  <a:cs typeface="Montserrat Bold Italics"/>
                  <a:sym typeface="Montserrat Bold Italics"/>
                </a:rPr>
                <a:t>₹40-60 Lakhs</a:t>
              </a:r>
            </a:p>
            <a:p>
              <a:pPr algn="l" marL="217590" indent="-108795" lvl="1">
                <a:lnSpc>
                  <a:spcPts val="1410"/>
                </a:lnSpc>
                <a:spcBef>
                  <a:spcPct val="0"/>
                </a:spcBef>
                <a:buFont typeface="Arial"/>
                <a:buChar char="•"/>
              </a:pPr>
              <a:r>
                <a:rPr lang="en-US" b="true" sz="1007" spc="34">
                  <a:solidFill>
                    <a:srgbClr val="000000"/>
                  </a:solidFill>
                  <a:latin typeface="Montserrat Bold"/>
                  <a:ea typeface="Montserrat Bold"/>
                  <a:cs typeface="Montserrat Bold"/>
                  <a:sym typeface="Montserrat Bold"/>
                </a:rPr>
                <a:t>Contingency Budget: </a:t>
              </a:r>
              <a:r>
                <a:rPr lang="en-US" b="true" sz="1007" i="true" spc="34">
                  <a:solidFill>
                    <a:srgbClr val="000000"/>
                  </a:solidFill>
                  <a:latin typeface="Montserrat Bold Italics"/>
                  <a:ea typeface="Montserrat Bold Italics"/>
                  <a:cs typeface="Montserrat Bold Italics"/>
                  <a:sym typeface="Montserrat Bold Italics"/>
                </a:rPr>
                <a:t>₹30-50 Lakhs</a:t>
              </a:r>
            </a:p>
            <a:p>
              <a:pPr algn="l">
                <a:lnSpc>
                  <a:spcPts val="1410"/>
                </a:lnSpc>
                <a:spcBef>
                  <a:spcPct val="0"/>
                </a:spcBef>
              </a:pPr>
              <a:r>
                <a:rPr lang="en-US" b="true" sz="1007" spc="34">
                  <a:solidFill>
                    <a:srgbClr val="000000"/>
                  </a:solidFill>
                  <a:latin typeface="Montserrat Bold"/>
                  <a:ea typeface="Montserrat Bold"/>
                  <a:cs typeface="Montserrat Bold"/>
                  <a:sym typeface="Montserrat Bold"/>
                </a:rPr>
                <a:t>Total Project Investment: </a:t>
              </a:r>
              <a:r>
                <a:rPr lang="en-US" b="true" sz="1007" i="true" spc="34" u="sng">
                  <a:solidFill>
                    <a:srgbClr val="000000"/>
                  </a:solidFill>
                  <a:latin typeface="Montserrat Bold Italics"/>
                  <a:ea typeface="Montserrat Bold Italics"/>
                  <a:cs typeface="Montserrat Bold Italics"/>
                  <a:sym typeface="Montserrat Bold Italics"/>
                </a:rPr>
                <a:t>₹5.76 Crore</a:t>
              </a:r>
              <a:r>
                <a:rPr lang="en-US" b="true" sz="1007" spc="34">
                  <a:solidFill>
                    <a:srgbClr val="000000"/>
                  </a:solidFill>
                  <a:latin typeface="Montserrat Bold"/>
                  <a:ea typeface="Montserrat Bold"/>
                  <a:cs typeface="Montserrat Bold"/>
                  <a:sym typeface="Montserrat Bold"/>
                </a:rPr>
                <a:t> </a:t>
              </a:r>
            </a:p>
            <a:p>
              <a:pPr algn="l">
                <a:lnSpc>
                  <a:spcPts val="1410"/>
                </a:lnSpc>
                <a:spcBef>
                  <a:spcPct val="0"/>
                </a:spcBef>
              </a:pPr>
            </a:p>
          </p:txBody>
        </p:sp>
      </p:grpSp>
      <p:grpSp>
        <p:nvGrpSpPr>
          <p:cNvPr name="Group 9" id="9"/>
          <p:cNvGrpSpPr/>
          <p:nvPr/>
        </p:nvGrpSpPr>
        <p:grpSpPr>
          <a:xfrm rot="0">
            <a:off x="6801439" y="1148779"/>
            <a:ext cx="4824341" cy="440748"/>
            <a:chOff x="0" y="0"/>
            <a:chExt cx="1126350" cy="102902"/>
          </a:xfrm>
        </p:grpSpPr>
        <p:sp>
          <p:nvSpPr>
            <p:cNvPr name="Freeform 10" id="10"/>
            <p:cNvSpPr/>
            <p:nvPr/>
          </p:nvSpPr>
          <p:spPr>
            <a:xfrm flipH="false" flipV="false" rot="0">
              <a:off x="0" y="0"/>
              <a:ext cx="1126350" cy="102902"/>
            </a:xfrm>
            <a:custGeom>
              <a:avLst/>
              <a:gdLst/>
              <a:ahLst/>
              <a:cxnLst/>
              <a:rect r="r" b="b" t="t" l="l"/>
              <a:pathLst>
                <a:path h="102902" w="1126350">
                  <a:moveTo>
                    <a:pt x="51451" y="0"/>
                  </a:moveTo>
                  <a:lnTo>
                    <a:pt x="1074898" y="0"/>
                  </a:lnTo>
                  <a:cubicBezTo>
                    <a:pt x="1088544" y="0"/>
                    <a:pt x="1101631" y="5421"/>
                    <a:pt x="1111280" y="15070"/>
                  </a:cubicBezTo>
                  <a:cubicBezTo>
                    <a:pt x="1120929" y="24719"/>
                    <a:pt x="1126350" y="37805"/>
                    <a:pt x="1126350" y="51451"/>
                  </a:cubicBezTo>
                  <a:lnTo>
                    <a:pt x="1126350" y="51451"/>
                  </a:lnTo>
                  <a:cubicBezTo>
                    <a:pt x="1126350" y="79867"/>
                    <a:pt x="1103314" y="102902"/>
                    <a:pt x="1074898" y="102902"/>
                  </a:cubicBezTo>
                  <a:lnTo>
                    <a:pt x="51451" y="102902"/>
                  </a:lnTo>
                  <a:cubicBezTo>
                    <a:pt x="23035" y="102902"/>
                    <a:pt x="0" y="79867"/>
                    <a:pt x="0" y="51451"/>
                  </a:cubicBezTo>
                  <a:lnTo>
                    <a:pt x="0" y="51451"/>
                  </a:lnTo>
                  <a:cubicBezTo>
                    <a:pt x="0" y="23035"/>
                    <a:pt x="23035" y="0"/>
                    <a:pt x="51451" y="0"/>
                  </a:cubicBezTo>
                  <a:close/>
                </a:path>
              </a:pathLst>
            </a:custGeom>
            <a:solidFill>
              <a:srgbClr val="24E026"/>
            </a:solidFill>
          </p:spPr>
        </p:sp>
        <p:sp>
          <p:nvSpPr>
            <p:cNvPr name="TextBox 11" id="11"/>
            <p:cNvSpPr txBox="true"/>
            <p:nvPr/>
          </p:nvSpPr>
          <p:spPr>
            <a:xfrm>
              <a:off x="0" y="104775"/>
              <a:ext cx="1126350" cy="102902"/>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Resource Estimates</a:t>
              </a:r>
            </a:p>
          </p:txBody>
        </p:sp>
      </p:grpSp>
      <p:grpSp>
        <p:nvGrpSpPr>
          <p:cNvPr name="Group 12" id="12"/>
          <p:cNvGrpSpPr/>
          <p:nvPr/>
        </p:nvGrpSpPr>
        <p:grpSpPr>
          <a:xfrm rot="0">
            <a:off x="360448" y="822143"/>
            <a:ext cx="5652565" cy="9362820"/>
            <a:chOff x="0" y="0"/>
            <a:chExt cx="7536754" cy="12483760"/>
          </a:xfrm>
        </p:grpSpPr>
        <p:grpSp>
          <p:nvGrpSpPr>
            <p:cNvPr name="Group 13" id="13"/>
            <p:cNvGrpSpPr/>
            <p:nvPr/>
          </p:nvGrpSpPr>
          <p:grpSpPr>
            <a:xfrm rot="0">
              <a:off x="692533" y="331480"/>
              <a:ext cx="5115059" cy="587664"/>
              <a:chOff x="0" y="0"/>
              <a:chExt cx="895668" cy="102902"/>
            </a:xfrm>
          </p:grpSpPr>
          <p:sp>
            <p:nvSpPr>
              <p:cNvPr name="Freeform 14" id="14"/>
              <p:cNvSpPr/>
              <p:nvPr/>
            </p:nvSpPr>
            <p:spPr>
              <a:xfrm flipH="false" flipV="false" rot="0">
                <a:off x="0" y="0"/>
                <a:ext cx="895668" cy="102902"/>
              </a:xfrm>
              <a:custGeom>
                <a:avLst/>
                <a:gdLst/>
                <a:ahLst/>
                <a:cxnLst/>
                <a:rect r="r" b="b" t="t" l="l"/>
                <a:pathLst>
                  <a:path h="102902" w="895668">
                    <a:moveTo>
                      <a:pt x="51451" y="0"/>
                    </a:moveTo>
                    <a:lnTo>
                      <a:pt x="844217" y="0"/>
                    </a:lnTo>
                    <a:cubicBezTo>
                      <a:pt x="872632" y="0"/>
                      <a:pt x="895668" y="23035"/>
                      <a:pt x="895668" y="51451"/>
                    </a:cubicBezTo>
                    <a:lnTo>
                      <a:pt x="895668" y="51451"/>
                    </a:lnTo>
                    <a:cubicBezTo>
                      <a:pt x="895668" y="79867"/>
                      <a:pt x="872632" y="102902"/>
                      <a:pt x="844217" y="102902"/>
                    </a:cubicBezTo>
                    <a:lnTo>
                      <a:pt x="51451" y="102902"/>
                    </a:lnTo>
                    <a:cubicBezTo>
                      <a:pt x="23035" y="102902"/>
                      <a:pt x="0" y="79867"/>
                      <a:pt x="0" y="51451"/>
                    </a:cubicBezTo>
                    <a:lnTo>
                      <a:pt x="0" y="51451"/>
                    </a:lnTo>
                    <a:cubicBezTo>
                      <a:pt x="0" y="23035"/>
                      <a:pt x="23035" y="0"/>
                      <a:pt x="51451" y="0"/>
                    </a:cubicBezTo>
                    <a:close/>
                  </a:path>
                </a:pathLst>
              </a:custGeom>
              <a:solidFill>
                <a:srgbClr val="24E026"/>
              </a:solidFill>
            </p:spPr>
          </p:sp>
          <p:sp>
            <p:nvSpPr>
              <p:cNvPr name="TextBox 15" id="15"/>
              <p:cNvSpPr txBox="true"/>
              <p:nvPr/>
            </p:nvSpPr>
            <p:spPr>
              <a:xfrm>
                <a:off x="0" y="104775"/>
                <a:ext cx="895668" cy="102902"/>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Development Plan</a:t>
                </a:r>
              </a:p>
            </p:txBody>
          </p:sp>
        </p:grpSp>
        <p:grpSp>
          <p:nvGrpSpPr>
            <p:cNvPr name="Group 16" id="16"/>
            <p:cNvGrpSpPr/>
            <p:nvPr/>
          </p:nvGrpSpPr>
          <p:grpSpPr>
            <a:xfrm rot="0">
              <a:off x="73460" y="1919907"/>
              <a:ext cx="3462373" cy="1373939"/>
              <a:chOff x="0" y="0"/>
              <a:chExt cx="1329692" cy="527649"/>
            </a:xfrm>
          </p:grpSpPr>
          <p:sp>
            <p:nvSpPr>
              <p:cNvPr name="Freeform 17" id="17"/>
              <p:cNvSpPr/>
              <p:nvPr/>
            </p:nvSpPr>
            <p:spPr>
              <a:xfrm flipH="false" flipV="false" rot="0">
                <a:off x="0" y="0"/>
                <a:ext cx="1329692" cy="527649"/>
              </a:xfrm>
              <a:custGeom>
                <a:avLst/>
                <a:gdLst/>
                <a:ahLst/>
                <a:cxnLst/>
                <a:rect r="r" b="b" t="t" l="l"/>
                <a:pathLst>
                  <a:path h="527649" w="1329692">
                    <a:moveTo>
                      <a:pt x="166956" y="0"/>
                    </a:moveTo>
                    <a:lnTo>
                      <a:pt x="1162736" y="0"/>
                    </a:lnTo>
                    <a:cubicBezTo>
                      <a:pt x="1254943" y="0"/>
                      <a:pt x="1329692" y="74749"/>
                      <a:pt x="1329692" y="166956"/>
                    </a:cubicBezTo>
                    <a:lnTo>
                      <a:pt x="1329692" y="360693"/>
                    </a:lnTo>
                    <a:cubicBezTo>
                      <a:pt x="1329692" y="404972"/>
                      <a:pt x="1312102" y="447438"/>
                      <a:pt x="1280792" y="478748"/>
                    </a:cubicBezTo>
                    <a:cubicBezTo>
                      <a:pt x="1249482" y="510059"/>
                      <a:pt x="1207016" y="527649"/>
                      <a:pt x="1162736" y="527649"/>
                    </a:cubicBezTo>
                    <a:lnTo>
                      <a:pt x="166956" y="527649"/>
                    </a:lnTo>
                    <a:cubicBezTo>
                      <a:pt x="122676" y="527649"/>
                      <a:pt x="80211" y="510059"/>
                      <a:pt x="48900" y="478748"/>
                    </a:cubicBezTo>
                    <a:cubicBezTo>
                      <a:pt x="17590" y="447438"/>
                      <a:pt x="0" y="404972"/>
                      <a:pt x="0" y="360693"/>
                    </a:cubicBezTo>
                    <a:lnTo>
                      <a:pt x="0" y="166956"/>
                    </a:lnTo>
                    <a:cubicBezTo>
                      <a:pt x="0" y="122676"/>
                      <a:pt x="17590" y="80211"/>
                      <a:pt x="48900" y="48900"/>
                    </a:cubicBezTo>
                    <a:cubicBezTo>
                      <a:pt x="80211" y="17590"/>
                      <a:pt x="122676" y="0"/>
                      <a:pt x="166956" y="0"/>
                    </a:cubicBezTo>
                    <a:close/>
                  </a:path>
                </a:pathLst>
              </a:custGeom>
              <a:solidFill>
                <a:srgbClr val="FFFFFF"/>
              </a:solidFill>
            </p:spPr>
          </p:sp>
          <p:sp>
            <p:nvSpPr>
              <p:cNvPr name="TextBox 18" id="18"/>
              <p:cNvSpPr txBox="true"/>
              <p:nvPr/>
            </p:nvSpPr>
            <p:spPr>
              <a:xfrm>
                <a:off x="0" y="95250"/>
                <a:ext cx="1329692" cy="432399"/>
              </a:xfrm>
              <a:prstGeom prst="rect">
                <a:avLst/>
              </a:prstGeom>
            </p:spPr>
            <p:txBody>
              <a:bodyPr anchor="ctr" rtlCol="false" tIns="26129" lIns="26129" bIns="26129" rIns="26129"/>
              <a:lstStyle/>
              <a:p>
                <a:pPr algn="ctr">
                  <a:lnSpc>
                    <a:spcPts val="750"/>
                  </a:lnSpc>
                </a:pPr>
              </a:p>
            </p:txBody>
          </p:sp>
        </p:grpSp>
        <p:sp>
          <p:nvSpPr>
            <p:cNvPr name="TextBox 19" id="19"/>
            <p:cNvSpPr txBox="true"/>
            <p:nvPr/>
          </p:nvSpPr>
          <p:spPr>
            <a:xfrm rot="0">
              <a:off x="360432" y="1951287"/>
              <a:ext cx="3074079" cy="1280621"/>
            </a:xfrm>
            <a:prstGeom prst="rect">
              <a:avLst/>
            </a:prstGeom>
          </p:spPr>
          <p:txBody>
            <a:bodyPr anchor="t" rtlCol="false" tIns="0" lIns="0" bIns="0" rIns="0">
              <a:spAutoFit/>
            </a:bodyPr>
            <a:lstStyle/>
            <a:p>
              <a:pPr algn="l" marL="206218" indent="-103109" lvl="1">
                <a:lnSpc>
                  <a:spcPts val="1337"/>
                </a:lnSpc>
                <a:spcBef>
                  <a:spcPct val="0"/>
                </a:spcBef>
                <a:buFont typeface="Arial"/>
                <a:buChar char="•"/>
              </a:pPr>
              <a:r>
                <a:rPr lang="en-US" b="true" sz="955" spc="32">
                  <a:solidFill>
                    <a:srgbClr val="000000"/>
                  </a:solidFill>
                  <a:latin typeface="Montserrat Bold"/>
                  <a:ea typeface="Montserrat Bold"/>
                  <a:cs typeface="Montserrat Bold"/>
                  <a:sym typeface="Montserrat Bold"/>
                </a:rPr>
                <a:t>User j</a:t>
              </a:r>
              <a:r>
                <a:rPr lang="en-US" b="true" sz="955" spc="32">
                  <a:solidFill>
                    <a:srgbClr val="000000"/>
                  </a:solidFill>
                  <a:latin typeface="Montserrat Bold"/>
                  <a:ea typeface="Montserrat Bold"/>
                  <a:cs typeface="Montserrat Bold"/>
                  <a:sym typeface="Montserrat Bold"/>
                </a:rPr>
                <a:t>ourney mapping and bottleneck identification</a:t>
              </a:r>
            </a:p>
            <a:p>
              <a:pPr algn="l" marL="206218" indent="-103109" lvl="1">
                <a:lnSpc>
                  <a:spcPts val="1337"/>
                </a:lnSpc>
                <a:spcBef>
                  <a:spcPct val="0"/>
                </a:spcBef>
                <a:buFont typeface="Arial"/>
                <a:buChar char="•"/>
              </a:pPr>
              <a:r>
                <a:rPr lang="en-US" b="true" sz="955" spc="32">
                  <a:solidFill>
                    <a:srgbClr val="000000"/>
                  </a:solidFill>
                  <a:latin typeface="Montserrat Bold"/>
                  <a:ea typeface="Montserrat Bold"/>
                  <a:cs typeface="Montserrat Bold"/>
                  <a:sym typeface="Montserrat Bold"/>
                </a:rPr>
                <a:t>AI model selection and prototype development </a:t>
              </a:r>
            </a:p>
            <a:p>
              <a:pPr algn="l" marL="206218" indent="-103109" lvl="1">
                <a:lnSpc>
                  <a:spcPts val="1337"/>
                </a:lnSpc>
                <a:spcBef>
                  <a:spcPct val="0"/>
                </a:spcBef>
                <a:buFont typeface="Arial"/>
                <a:buChar char="•"/>
              </a:pPr>
              <a:r>
                <a:rPr lang="en-US" b="true" sz="955" spc="32">
                  <a:solidFill>
                    <a:srgbClr val="000000"/>
                  </a:solidFill>
                  <a:latin typeface="Montserrat Bold"/>
                  <a:ea typeface="Montserrat Bold"/>
                  <a:cs typeface="Montserrat Bold"/>
                  <a:sym typeface="Montserrat Bold"/>
                </a:rPr>
                <a:t>Establish baseline measurements for all KPIs</a:t>
              </a:r>
            </a:p>
          </p:txBody>
        </p:sp>
        <p:grpSp>
          <p:nvGrpSpPr>
            <p:cNvPr name="Group 20" id="20"/>
            <p:cNvGrpSpPr/>
            <p:nvPr/>
          </p:nvGrpSpPr>
          <p:grpSpPr>
            <a:xfrm rot="0">
              <a:off x="73460" y="1506784"/>
              <a:ext cx="3341005" cy="387353"/>
              <a:chOff x="0" y="0"/>
              <a:chExt cx="585024" cy="67827"/>
            </a:xfrm>
          </p:grpSpPr>
          <p:sp>
            <p:nvSpPr>
              <p:cNvPr name="Freeform 21" id="21"/>
              <p:cNvSpPr/>
              <p:nvPr/>
            </p:nvSpPr>
            <p:spPr>
              <a:xfrm flipH="false" flipV="false" rot="0">
                <a:off x="0" y="0"/>
                <a:ext cx="585024" cy="67827"/>
              </a:xfrm>
              <a:custGeom>
                <a:avLst/>
                <a:gdLst/>
                <a:ahLst/>
                <a:cxnLst/>
                <a:rect r="r" b="b" t="t" l="l"/>
                <a:pathLst>
                  <a:path h="67827" w="585024">
                    <a:moveTo>
                      <a:pt x="33914" y="0"/>
                    </a:moveTo>
                    <a:lnTo>
                      <a:pt x="551110" y="0"/>
                    </a:lnTo>
                    <a:cubicBezTo>
                      <a:pt x="560105" y="0"/>
                      <a:pt x="568731" y="3573"/>
                      <a:pt x="575091" y="9933"/>
                    </a:cubicBezTo>
                    <a:cubicBezTo>
                      <a:pt x="581451" y="16293"/>
                      <a:pt x="585024" y="24919"/>
                      <a:pt x="585024" y="33914"/>
                    </a:cubicBezTo>
                    <a:lnTo>
                      <a:pt x="585024" y="33914"/>
                    </a:lnTo>
                    <a:cubicBezTo>
                      <a:pt x="585024" y="52643"/>
                      <a:pt x="569840" y="67827"/>
                      <a:pt x="551110" y="67827"/>
                    </a:cubicBezTo>
                    <a:lnTo>
                      <a:pt x="33914" y="67827"/>
                    </a:lnTo>
                    <a:cubicBezTo>
                      <a:pt x="24919" y="67827"/>
                      <a:pt x="16293" y="64254"/>
                      <a:pt x="9933" y="57894"/>
                    </a:cubicBezTo>
                    <a:cubicBezTo>
                      <a:pt x="3573" y="51534"/>
                      <a:pt x="0" y="42908"/>
                      <a:pt x="0" y="33914"/>
                    </a:cubicBezTo>
                    <a:lnTo>
                      <a:pt x="0" y="33914"/>
                    </a:lnTo>
                    <a:cubicBezTo>
                      <a:pt x="0" y="24919"/>
                      <a:pt x="3573" y="16293"/>
                      <a:pt x="9933" y="9933"/>
                    </a:cubicBezTo>
                    <a:cubicBezTo>
                      <a:pt x="16293" y="3573"/>
                      <a:pt x="24919" y="0"/>
                      <a:pt x="33914" y="0"/>
                    </a:cubicBezTo>
                    <a:close/>
                  </a:path>
                </a:pathLst>
              </a:custGeom>
              <a:solidFill>
                <a:srgbClr val="24E026"/>
              </a:solidFill>
            </p:spPr>
          </p:sp>
          <p:sp>
            <p:nvSpPr>
              <p:cNvPr name="TextBox 22" id="22"/>
              <p:cNvSpPr txBox="true"/>
              <p:nvPr/>
            </p:nvSpPr>
            <p:spPr>
              <a:xfrm>
                <a:off x="0" y="57150"/>
                <a:ext cx="585024" cy="10677"/>
              </a:xfrm>
              <a:prstGeom prst="rect">
                <a:avLst/>
              </a:prstGeom>
            </p:spPr>
            <p:txBody>
              <a:bodyPr anchor="ctr" rtlCol="false" tIns="50800" lIns="50800" bIns="50800" rIns="50800"/>
              <a:lstStyle/>
              <a:p>
                <a:pPr algn="ctr">
                  <a:lnSpc>
                    <a:spcPts val="450"/>
                  </a:lnSpc>
                </a:pPr>
                <a:r>
                  <a:rPr lang="en-US" b="true" sz="900" spc="30">
                    <a:solidFill>
                      <a:srgbClr val="FFFFFF"/>
                    </a:solidFill>
                    <a:latin typeface="Montserrat Bold"/>
                    <a:ea typeface="Montserrat Bold"/>
                    <a:cs typeface="Montserrat Bold"/>
                    <a:sym typeface="Montserrat Bold"/>
                  </a:rPr>
                  <a:t>Focus: Cart Abandonment Rate (-68%)</a:t>
                </a:r>
              </a:p>
            </p:txBody>
          </p:sp>
        </p:grpSp>
        <p:grpSp>
          <p:nvGrpSpPr>
            <p:cNvPr name="Group 23" id="23"/>
            <p:cNvGrpSpPr/>
            <p:nvPr/>
          </p:nvGrpSpPr>
          <p:grpSpPr>
            <a:xfrm rot="0">
              <a:off x="73460" y="1008044"/>
              <a:ext cx="3361051" cy="422540"/>
              <a:chOff x="0" y="0"/>
              <a:chExt cx="588534" cy="73989"/>
            </a:xfrm>
          </p:grpSpPr>
          <p:sp>
            <p:nvSpPr>
              <p:cNvPr name="Freeform 24" id="24"/>
              <p:cNvSpPr/>
              <p:nvPr/>
            </p:nvSpPr>
            <p:spPr>
              <a:xfrm flipH="false" flipV="false" rot="0">
                <a:off x="0" y="0"/>
                <a:ext cx="588534" cy="73989"/>
              </a:xfrm>
              <a:custGeom>
                <a:avLst/>
                <a:gdLst/>
                <a:ahLst/>
                <a:cxnLst/>
                <a:rect r="r" b="b" t="t" l="l"/>
                <a:pathLst>
                  <a:path h="73989" w="588534">
                    <a:moveTo>
                      <a:pt x="36994" y="0"/>
                    </a:moveTo>
                    <a:lnTo>
                      <a:pt x="551540" y="0"/>
                    </a:lnTo>
                    <a:cubicBezTo>
                      <a:pt x="561351" y="0"/>
                      <a:pt x="570761" y="3898"/>
                      <a:pt x="577699" y="10835"/>
                    </a:cubicBezTo>
                    <a:cubicBezTo>
                      <a:pt x="584636" y="17773"/>
                      <a:pt x="588534" y="27183"/>
                      <a:pt x="588534" y="36994"/>
                    </a:cubicBezTo>
                    <a:lnTo>
                      <a:pt x="588534" y="36994"/>
                    </a:lnTo>
                    <a:cubicBezTo>
                      <a:pt x="588534" y="57426"/>
                      <a:pt x="571971" y="73989"/>
                      <a:pt x="551540"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25" id="25"/>
              <p:cNvSpPr txBox="true"/>
              <p:nvPr/>
            </p:nvSpPr>
            <p:spPr>
              <a:xfrm>
                <a:off x="0" y="76200"/>
                <a:ext cx="588534" cy="73989"/>
              </a:xfrm>
              <a:prstGeom prst="rect">
                <a:avLst/>
              </a:prstGeom>
            </p:spPr>
            <p:txBody>
              <a:bodyPr anchor="ctr" rtlCol="false" tIns="50800" lIns="50800" bIns="50800" rIns="50800"/>
              <a:lstStyle/>
              <a:p>
                <a:pPr algn="ctr">
                  <a:lnSpc>
                    <a:spcPts val="600"/>
                  </a:lnSpc>
                </a:pPr>
                <a:r>
                  <a:rPr lang="en-US" b="true" sz="1200" spc="40">
                    <a:solidFill>
                      <a:srgbClr val="FFFFFF"/>
                    </a:solidFill>
                    <a:latin typeface="Montserrat Bold"/>
                    <a:ea typeface="Montserrat Bold"/>
                    <a:cs typeface="Montserrat Bold"/>
                    <a:sym typeface="Montserrat Bold"/>
                  </a:rPr>
                  <a:t>Research and Design</a:t>
                </a:r>
              </a:p>
            </p:txBody>
          </p:sp>
        </p:grpSp>
        <p:grpSp>
          <p:nvGrpSpPr>
            <p:cNvPr name="Group 26" id="26"/>
            <p:cNvGrpSpPr/>
            <p:nvPr/>
          </p:nvGrpSpPr>
          <p:grpSpPr>
            <a:xfrm rot="0">
              <a:off x="53080" y="3370950"/>
              <a:ext cx="3381432" cy="691324"/>
              <a:chOff x="0" y="0"/>
              <a:chExt cx="592103" cy="121054"/>
            </a:xfrm>
          </p:grpSpPr>
          <p:sp>
            <p:nvSpPr>
              <p:cNvPr name="Freeform 27" id="27"/>
              <p:cNvSpPr/>
              <p:nvPr/>
            </p:nvSpPr>
            <p:spPr>
              <a:xfrm flipH="false" flipV="false" rot="0">
                <a:off x="0" y="0"/>
                <a:ext cx="592103" cy="121054"/>
              </a:xfrm>
              <a:custGeom>
                <a:avLst/>
                <a:gdLst/>
                <a:ahLst/>
                <a:cxnLst/>
                <a:rect r="r" b="b" t="t" l="l"/>
                <a:pathLst>
                  <a:path h="121054" w="592103">
                    <a:moveTo>
                      <a:pt x="60527" y="0"/>
                    </a:moveTo>
                    <a:lnTo>
                      <a:pt x="531576" y="0"/>
                    </a:lnTo>
                    <a:cubicBezTo>
                      <a:pt x="547629" y="0"/>
                      <a:pt x="563024" y="6377"/>
                      <a:pt x="574375" y="17728"/>
                    </a:cubicBezTo>
                    <a:cubicBezTo>
                      <a:pt x="585726" y="29079"/>
                      <a:pt x="592103" y="44474"/>
                      <a:pt x="592103" y="60527"/>
                    </a:cubicBezTo>
                    <a:lnTo>
                      <a:pt x="592103" y="60527"/>
                    </a:lnTo>
                    <a:cubicBezTo>
                      <a:pt x="592103" y="76580"/>
                      <a:pt x="585726" y="91975"/>
                      <a:pt x="574375" y="103326"/>
                    </a:cubicBezTo>
                    <a:cubicBezTo>
                      <a:pt x="563024" y="114677"/>
                      <a:pt x="547629" y="121054"/>
                      <a:pt x="531576" y="121054"/>
                    </a:cubicBezTo>
                    <a:lnTo>
                      <a:pt x="60527" y="121054"/>
                    </a:lnTo>
                    <a:cubicBezTo>
                      <a:pt x="44474" y="121054"/>
                      <a:pt x="29079" y="114677"/>
                      <a:pt x="17728" y="103326"/>
                    </a:cubicBezTo>
                    <a:cubicBezTo>
                      <a:pt x="6377" y="91975"/>
                      <a:pt x="0" y="76580"/>
                      <a:pt x="0" y="60527"/>
                    </a:cubicBezTo>
                    <a:lnTo>
                      <a:pt x="0" y="60527"/>
                    </a:lnTo>
                    <a:cubicBezTo>
                      <a:pt x="0" y="44474"/>
                      <a:pt x="6377" y="29079"/>
                      <a:pt x="17728" y="17728"/>
                    </a:cubicBezTo>
                    <a:cubicBezTo>
                      <a:pt x="29079" y="6377"/>
                      <a:pt x="44474" y="0"/>
                      <a:pt x="60527" y="0"/>
                    </a:cubicBezTo>
                    <a:close/>
                  </a:path>
                </a:pathLst>
              </a:custGeom>
              <a:solidFill>
                <a:srgbClr val="24E026"/>
              </a:solidFill>
            </p:spPr>
          </p:sp>
          <p:sp>
            <p:nvSpPr>
              <p:cNvPr name="TextBox 28" id="28"/>
              <p:cNvSpPr txBox="true"/>
              <p:nvPr/>
            </p:nvSpPr>
            <p:spPr>
              <a:xfrm>
                <a:off x="0" y="9525"/>
                <a:ext cx="592103" cy="111529"/>
              </a:xfrm>
              <a:prstGeom prst="rect">
                <a:avLst/>
              </a:prstGeom>
            </p:spPr>
            <p:txBody>
              <a:bodyPr anchor="ctr" rtlCol="false" tIns="50800" lIns="50800" bIns="50800" rIns="50800"/>
              <a:lstStyle/>
              <a:p>
                <a:pPr algn="ctr">
                  <a:lnSpc>
                    <a:spcPts val="1020"/>
                  </a:lnSpc>
                </a:pPr>
                <a:r>
                  <a:rPr lang="en-US" b="true" sz="1000" spc="34">
                    <a:solidFill>
                      <a:srgbClr val="FFFFFF"/>
                    </a:solidFill>
                    <a:latin typeface="Montserrat Bold"/>
                    <a:ea typeface="Montserrat Bold"/>
                    <a:cs typeface="Montserrat Bold"/>
                    <a:sym typeface="Montserrat Bold"/>
                  </a:rPr>
                  <a:t>Deliverable: </a:t>
                </a:r>
              </a:p>
              <a:p>
                <a:pPr algn="ctr">
                  <a:lnSpc>
                    <a:spcPts val="1020"/>
                  </a:lnSpc>
                </a:pPr>
                <a:r>
                  <a:rPr lang="en-US" b="true" sz="1000" spc="34">
                    <a:solidFill>
                      <a:srgbClr val="FFFFFF"/>
                    </a:solidFill>
                    <a:latin typeface="Montserrat Bold"/>
                    <a:ea typeface="Montserrat Bold"/>
                    <a:cs typeface="Montserrat Bold"/>
                    <a:sym typeface="Montserrat Bold"/>
                  </a:rPr>
                  <a:t>Comprehensive user journey map with identified friction points</a:t>
                </a:r>
              </a:p>
            </p:txBody>
          </p:sp>
        </p:grpSp>
        <p:grpSp>
          <p:nvGrpSpPr>
            <p:cNvPr name="Group 29" id="29"/>
            <p:cNvGrpSpPr/>
            <p:nvPr/>
          </p:nvGrpSpPr>
          <p:grpSpPr>
            <a:xfrm rot="0">
              <a:off x="73460" y="4138474"/>
              <a:ext cx="3361051" cy="422540"/>
              <a:chOff x="0" y="0"/>
              <a:chExt cx="588534" cy="73989"/>
            </a:xfrm>
          </p:grpSpPr>
          <p:sp>
            <p:nvSpPr>
              <p:cNvPr name="Freeform 30" id="30"/>
              <p:cNvSpPr/>
              <p:nvPr/>
            </p:nvSpPr>
            <p:spPr>
              <a:xfrm flipH="false" flipV="false" rot="0">
                <a:off x="0" y="0"/>
                <a:ext cx="588534" cy="73989"/>
              </a:xfrm>
              <a:custGeom>
                <a:avLst/>
                <a:gdLst/>
                <a:ahLst/>
                <a:cxnLst/>
                <a:rect r="r" b="b" t="t" l="l"/>
                <a:pathLst>
                  <a:path h="73989" w="588534">
                    <a:moveTo>
                      <a:pt x="36994" y="0"/>
                    </a:moveTo>
                    <a:lnTo>
                      <a:pt x="551540" y="0"/>
                    </a:lnTo>
                    <a:cubicBezTo>
                      <a:pt x="561351" y="0"/>
                      <a:pt x="570761" y="3898"/>
                      <a:pt x="577699" y="10835"/>
                    </a:cubicBezTo>
                    <a:cubicBezTo>
                      <a:pt x="584636" y="17773"/>
                      <a:pt x="588534" y="27183"/>
                      <a:pt x="588534" y="36994"/>
                    </a:cubicBezTo>
                    <a:lnTo>
                      <a:pt x="588534" y="36994"/>
                    </a:lnTo>
                    <a:cubicBezTo>
                      <a:pt x="588534" y="57426"/>
                      <a:pt x="571971" y="73989"/>
                      <a:pt x="551540"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31" id="31"/>
              <p:cNvSpPr txBox="true"/>
              <p:nvPr/>
            </p:nvSpPr>
            <p:spPr>
              <a:xfrm>
                <a:off x="0" y="76200"/>
                <a:ext cx="588534" cy="73989"/>
              </a:xfrm>
              <a:prstGeom prst="rect">
                <a:avLst/>
              </a:prstGeom>
            </p:spPr>
            <p:txBody>
              <a:bodyPr anchor="ctr" rtlCol="false" tIns="50800" lIns="50800" bIns="50800" rIns="50800"/>
              <a:lstStyle/>
              <a:p>
                <a:pPr algn="ctr">
                  <a:lnSpc>
                    <a:spcPts val="600"/>
                  </a:lnSpc>
                </a:pPr>
                <a:r>
                  <a:rPr lang="en-US" b="true" sz="1200" spc="40">
                    <a:solidFill>
                      <a:srgbClr val="FFFFFF"/>
                    </a:solidFill>
                    <a:latin typeface="Montserrat Bold"/>
                    <a:ea typeface="Montserrat Bold"/>
                    <a:cs typeface="Montserrat Bold"/>
                    <a:sym typeface="Montserrat Bold"/>
                  </a:rPr>
                  <a:t>End of Phase 1</a:t>
                </a:r>
              </a:p>
            </p:txBody>
          </p:sp>
        </p:grpSp>
        <p:grpSp>
          <p:nvGrpSpPr>
            <p:cNvPr name="Group 32" id="32"/>
            <p:cNvGrpSpPr/>
            <p:nvPr/>
          </p:nvGrpSpPr>
          <p:grpSpPr>
            <a:xfrm rot="0">
              <a:off x="4209121" y="4978154"/>
              <a:ext cx="3252275" cy="1399709"/>
              <a:chOff x="0" y="0"/>
              <a:chExt cx="1249006" cy="537545"/>
            </a:xfrm>
          </p:grpSpPr>
          <p:sp>
            <p:nvSpPr>
              <p:cNvPr name="Freeform 33" id="33"/>
              <p:cNvSpPr/>
              <p:nvPr/>
            </p:nvSpPr>
            <p:spPr>
              <a:xfrm flipH="false" flipV="false" rot="0">
                <a:off x="0" y="0"/>
                <a:ext cx="1249006" cy="537545"/>
              </a:xfrm>
              <a:custGeom>
                <a:avLst/>
                <a:gdLst/>
                <a:ahLst/>
                <a:cxnLst/>
                <a:rect r="r" b="b" t="t" l="l"/>
                <a:pathLst>
                  <a:path h="537545" w="1249006">
                    <a:moveTo>
                      <a:pt x="203133" y="0"/>
                    </a:moveTo>
                    <a:lnTo>
                      <a:pt x="1045873" y="0"/>
                    </a:lnTo>
                    <a:cubicBezTo>
                      <a:pt x="1099747" y="0"/>
                      <a:pt x="1151415" y="21401"/>
                      <a:pt x="1189509" y="59496"/>
                    </a:cubicBezTo>
                    <a:cubicBezTo>
                      <a:pt x="1227604" y="97591"/>
                      <a:pt x="1249006" y="149259"/>
                      <a:pt x="1249006" y="203133"/>
                    </a:cubicBezTo>
                    <a:lnTo>
                      <a:pt x="1249006" y="334412"/>
                    </a:lnTo>
                    <a:cubicBezTo>
                      <a:pt x="1249006" y="388286"/>
                      <a:pt x="1227604" y="439954"/>
                      <a:pt x="1189509" y="478049"/>
                    </a:cubicBezTo>
                    <a:cubicBezTo>
                      <a:pt x="1151415" y="516144"/>
                      <a:pt x="1099747" y="537545"/>
                      <a:pt x="1045873" y="537545"/>
                    </a:cubicBezTo>
                    <a:lnTo>
                      <a:pt x="203133" y="537545"/>
                    </a:lnTo>
                    <a:cubicBezTo>
                      <a:pt x="149259" y="537545"/>
                      <a:pt x="97591" y="516144"/>
                      <a:pt x="59496" y="478049"/>
                    </a:cubicBezTo>
                    <a:cubicBezTo>
                      <a:pt x="21401" y="439954"/>
                      <a:pt x="0" y="388286"/>
                      <a:pt x="0" y="334412"/>
                    </a:cubicBezTo>
                    <a:lnTo>
                      <a:pt x="0" y="203133"/>
                    </a:lnTo>
                    <a:cubicBezTo>
                      <a:pt x="0" y="149259"/>
                      <a:pt x="21401" y="97591"/>
                      <a:pt x="59496" y="59496"/>
                    </a:cubicBezTo>
                    <a:cubicBezTo>
                      <a:pt x="97591" y="21401"/>
                      <a:pt x="149259" y="0"/>
                      <a:pt x="203133" y="0"/>
                    </a:cubicBezTo>
                    <a:close/>
                  </a:path>
                </a:pathLst>
              </a:custGeom>
              <a:solidFill>
                <a:srgbClr val="FFFFFF"/>
              </a:solidFill>
            </p:spPr>
          </p:sp>
          <p:sp>
            <p:nvSpPr>
              <p:cNvPr name="TextBox 34" id="34"/>
              <p:cNvSpPr txBox="true"/>
              <p:nvPr/>
            </p:nvSpPr>
            <p:spPr>
              <a:xfrm>
                <a:off x="0" y="95250"/>
                <a:ext cx="1249006" cy="442295"/>
              </a:xfrm>
              <a:prstGeom prst="rect">
                <a:avLst/>
              </a:prstGeom>
            </p:spPr>
            <p:txBody>
              <a:bodyPr anchor="ctr" rtlCol="false" tIns="26129" lIns="26129" bIns="26129" rIns="26129"/>
              <a:lstStyle/>
              <a:p>
                <a:pPr algn="ctr">
                  <a:lnSpc>
                    <a:spcPts val="750"/>
                  </a:lnSpc>
                </a:pPr>
              </a:p>
            </p:txBody>
          </p:sp>
        </p:grpSp>
        <p:grpSp>
          <p:nvGrpSpPr>
            <p:cNvPr name="Group 35" id="35"/>
            <p:cNvGrpSpPr/>
            <p:nvPr/>
          </p:nvGrpSpPr>
          <p:grpSpPr>
            <a:xfrm rot="0">
              <a:off x="4209121" y="4514601"/>
              <a:ext cx="3252275" cy="387353"/>
              <a:chOff x="0" y="0"/>
              <a:chExt cx="569487" cy="67827"/>
            </a:xfrm>
          </p:grpSpPr>
          <p:sp>
            <p:nvSpPr>
              <p:cNvPr name="Freeform 36" id="36"/>
              <p:cNvSpPr/>
              <p:nvPr/>
            </p:nvSpPr>
            <p:spPr>
              <a:xfrm flipH="false" flipV="false" rot="0">
                <a:off x="0" y="0"/>
                <a:ext cx="569487" cy="67827"/>
              </a:xfrm>
              <a:custGeom>
                <a:avLst/>
                <a:gdLst/>
                <a:ahLst/>
                <a:cxnLst/>
                <a:rect r="r" b="b" t="t" l="l"/>
                <a:pathLst>
                  <a:path h="67827" w="569487">
                    <a:moveTo>
                      <a:pt x="33914" y="0"/>
                    </a:moveTo>
                    <a:lnTo>
                      <a:pt x="535573" y="0"/>
                    </a:lnTo>
                    <a:cubicBezTo>
                      <a:pt x="544568" y="0"/>
                      <a:pt x="553194" y="3573"/>
                      <a:pt x="559554" y="9933"/>
                    </a:cubicBezTo>
                    <a:cubicBezTo>
                      <a:pt x="565914" y="16293"/>
                      <a:pt x="569487" y="24919"/>
                      <a:pt x="569487" y="33914"/>
                    </a:cubicBezTo>
                    <a:lnTo>
                      <a:pt x="569487" y="33914"/>
                    </a:lnTo>
                    <a:cubicBezTo>
                      <a:pt x="569487" y="42908"/>
                      <a:pt x="565914" y="51534"/>
                      <a:pt x="559554" y="57894"/>
                    </a:cubicBezTo>
                    <a:cubicBezTo>
                      <a:pt x="553194" y="64254"/>
                      <a:pt x="544568" y="67827"/>
                      <a:pt x="535573" y="67827"/>
                    </a:cubicBezTo>
                    <a:lnTo>
                      <a:pt x="33914" y="67827"/>
                    </a:lnTo>
                    <a:cubicBezTo>
                      <a:pt x="24919" y="67827"/>
                      <a:pt x="16293" y="64254"/>
                      <a:pt x="9933" y="57894"/>
                    </a:cubicBezTo>
                    <a:cubicBezTo>
                      <a:pt x="3573" y="51534"/>
                      <a:pt x="0" y="42908"/>
                      <a:pt x="0" y="33914"/>
                    </a:cubicBezTo>
                    <a:lnTo>
                      <a:pt x="0" y="33914"/>
                    </a:lnTo>
                    <a:cubicBezTo>
                      <a:pt x="0" y="24919"/>
                      <a:pt x="3573" y="16293"/>
                      <a:pt x="9933" y="9933"/>
                    </a:cubicBezTo>
                    <a:cubicBezTo>
                      <a:pt x="16293" y="3573"/>
                      <a:pt x="24919" y="0"/>
                      <a:pt x="33914" y="0"/>
                    </a:cubicBezTo>
                    <a:close/>
                  </a:path>
                </a:pathLst>
              </a:custGeom>
              <a:solidFill>
                <a:srgbClr val="24E026"/>
              </a:solidFill>
            </p:spPr>
          </p:sp>
          <p:sp>
            <p:nvSpPr>
              <p:cNvPr name="TextBox 37" id="37"/>
              <p:cNvSpPr txBox="true"/>
              <p:nvPr/>
            </p:nvSpPr>
            <p:spPr>
              <a:xfrm>
                <a:off x="0" y="57150"/>
                <a:ext cx="569487" cy="10677"/>
              </a:xfrm>
              <a:prstGeom prst="rect">
                <a:avLst/>
              </a:prstGeom>
            </p:spPr>
            <p:txBody>
              <a:bodyPr anchor="ctr" rtlCol="false" tIns="50800" lIns="50800" bIns="50800" rIns="50800"/>
              <a:lstStyle/>
              <a:p>
                <a:pPr algn="ctr">
                  <a:lnSpc>
                    <a:spcPts val="450"/>
                  </a:lnSpc>
                </a:pPr>
                <a:r>
                  <a:rPr lang="en-US" b="true" sz="900" spc="30">
                    <a:solidFill>
                      <a:srgbClr val="FFFFFF"/>
                    </a:solidFill>
                    <a:latin typeface="Montserrat Bold"/>
                    <a:ea typeface="Montserrat Bold"/>
                    <a:cs typeface="Montserrat Bold"/>
                    <a:sym typeface="Montserrat Bold"/>
                  </a:rPr>
                  <a:t>Focus: Cart Processing Time (-65%)</a:t>
                </a:r>
              </a:p>
            </p:txBody>
          </p:sp>
        </p:grpSp>
        <p:grpSp>
          <p:nvGrpSpPr>
            <p:cNvPr name="Group 38" id="38"/>
            <p:cNvGrpSpPr/>
            <p:nvPr/>
          </p:nvGrpSpPr>
          <p:grpSpPr>
            <a:xfrm rot="0">
              <a:off x="4209121" y="3977761"/>
              <a:ext cx="3252275" cy="422540"/>
              <a:chOff x="0" y="0"/>
              <a:chExt cx="569487" cy="73989"/>
            </a:xfrm>
          </p:grpSpPr>
          <p:sp>
            <p:nvSpPr>
              <p:cNvPr name="Freeform 39" id="39"/>
              <p:cNvSpPr/>
              <p:nvPr/>
            </p:nvSpPr>
            <p:spPr>
              <a:xfrm flipH="false" flipV="false" rot="0">
                <a:off x="0" y="0"/>
                <a:ext cx="569487" cy="73989"/>
              </a:xfrm>
              <a:custGeom>
                <a:avLst/>
                <a:gdLst/>
                <a:ahLst/>
                <a:cxnLst/>
                <a:rect r="r" b="b" t="t" l="l"/>
                <a:pathLst>
                  <a:path h="73989" w="569487">
                    <a:moveTo>
                      <a:pt x="36994" y="0"/>
                    </a:moveTo>
                    <a:lnTo>
                      <a:pt x="532492" y="0"/>
                    </a:lnTo>
                    <a:cubicBezTo>
                      <a:pt x="542304" y="0"/>
                      <a:pt x="551714" y="3898"/>
                      <a:pt x="558651" y="10835"/>
                    </a:cubicBezTo>
                    <a:cubicBezTo>
                      <a:pt x="565589" y="17773"/>
                      <a:pt x="569487" y="27183"/>
                      <a:pt x="569487" y="36994"/>
                    </a:cubicBezTo>
                    <a:lnTo>
                      <a:pt x="569487" y="36994"/>
                    </a:lnTo>
                    <a:cubicBezTo>
                      <a:pt x="569487" y="46806"/>
                      <a:pt x="565589" y="56215"/>
                      <a:pt x="558651" y="63153"/>
                    </a:cubicBezTo>
                    <a:cubicBezTo>
                      <a:pt x="551714" y="70091"/>
                      <a:pt x="542304" y="73989"/>
                      <a:pt x="532492"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40" id="40"/>
              <p:cNvSpPr txBox="true"/>
              <p:nvPr/>
            </p:nvSpPr>
            <p:spPr>
              <a:xfrm>
                <a:off x="0" y="76200"/>
                <a:ext cx="569487" cy="73989"/>
              </a:xfrm>
              <a:prstGeom prst="rect">
                <a:avLst/>
              </a:prstGeom>
            </p:spPr>
            <p:txBody>
              <a:bodyPr anchor="ctr" rtlCol="false" tIns="50800" lIns="50800" bIns="50800" rIns="50800"/>
              <a:lstStyle/>
              <a:p>
                <a:pPr algn="ctr">
                  <a:lnSpc>
                    <a:spcPts val="600"/>
                  </a:lnSpc>
                </a:pPr>
                <a:r>
                  <a:rPr lang="en-US" b="true" sz="1200" spc="40">
                    <a:solidFill>
                      <a:srgbClr val="FFFFFF"/>
                    </a:solidFill>
                    <a:latin typeface="Montserrat Bold"/>
                    <a:ea typeface="Montserrat Bold"/>
                    <a:cs typeface="Montserrat Bold"/>
                    <a:sym typeface="Montserrat Bold"/>
                  </a:rPr>
                  <a:t>MVP Implementation</a:t>
                </a:r>
              </a:p>
            </p:txBody>
          </p:sp>
        </p:grpSp>
        <p:grpSp>
          <p:nvGrpSpPr>
            <p:cNvPr name="Group 41" id="41"/>
            <p:cNvGrpSpPr/>
            <p:nvPr/>
          </p:nvGrpSpPr>
          <p:grpSpPr>
            <a:xfrm rot="0">
              <a:off x="4165510" y="6518211"/>
              <a:ext cx="3371244" cy="739563"/>
              <a:chOff x="0" y="0"/>
              <a:chExt cx="590319" cy="129501"/>
            </a:xfrm>
          </p:grpSpPr>
          <p:sp>
            <p:nvSpPr>
              <p:cNvPr name="Freeform 42" id="42"/>
              <p:cNvSpPr/>
              <p:nvPr/>
            </p:nvSpPr>
            <p:spPr>
              <a:xfrm flipH="false" flipV="false" rot="0">
                <a:off x="0" y="0"/>
                <a:ext cx="590319" cy="129501"/>
              </a:xfrm>
              <a:custGeom>
                <a:avLst/>
                <a:gdLst/>
                <a:ahLst/>
                <a:cxnLst/>
                <a:rect r="r" b="b" t="t" l="l"/>
                <a:pathLst>
                  <a:path h="129501" w="590319">
                    <a:moveTo>
                      <a:pt x="64750" y="0"/>
                    </a:moveTo>
                    <a:lnTo>
                      <a:pt x="525569" y="0"/>
                    </a:lnTo>
                    <a:cubicBezTo>
                      <a:pt x="561329" y="0"/>
                      <a:pt x="590319" y="28990"/>
                      <a:pt x="590319" y="64750"/>
                    </a:cubicBezTo>
                    <a:lnTo>
                      <a:pt x="590319" y="64750"/>
                    </a:lnTo>
                    <a:cubicBezTo>
                      <a:pt x="590319" y="81923"/>
                      <a:pt x="583497" y="98393"/>
                      <a:pt x="571354" y="110536"/>
                    </a:cubicBezTo>
                    <a:cubicBezTo>
                      <a:pt x="559211" y="122679"/>
                      <a:pt x="542741" y="129501"/>
                      <a:pt x="525569" y="129501"/>
                    </a:cubicBezTo>
                    <a:lnTo>
                      <a:pt x="64750" y="129501"/>
                    </a:lnTo>
                    <a:cubicBezTo>
                      <a:pt x="28990" y="129501"/>
                      <a:pt x="0" y="100511"/>
                      <a:pt x="0" y="64750"/>
                    </a:cubicBezTo>
                    <a:lnTo>
                      <a:pt x="0" y="64750"/>
                    </a:lnTo>
                    <a:cubicBezTo>
                      <a:pt x="0" y="28990"/>
                      <a:pt x="28990" y="0"/>
                      <a:pt x="64750" y="0"/>
                    </a:cubicBezTo>
                    <a:close/>
                  </a:path>
                </a:pathLst>
              </a:custGeom>
              <a:solidFill>
                <a:srgbClr val="24E026"/>
              </a:solidFill>
            </p:spPr>
          </p:sp>
          <p:sp>
            <p:nvSpPr>
              <p:cNvPr name="TextBox 43" id="43"/>
              <p:cNvSpPr txBox="true"/>
              <p:nvPr/>
            </p:nvSpPr>
            <p:spPr>
              <a:xfrm>
                <a:off x="0" y="9525"/>
                <a:ext cx="590319" cy="119976"/>
              </a:xfrm>
              <a:prstGeom prst="rect">
                <a:avLst/>
              </a:prstGeom>
            </p:spPr>
            <p:txBody>
              <a:bodyPr anchor="ctr" rtlCol="false" tIns="50800" lIns="50800" bIns="50800" rIns="50800"/>
              <a:lstStyle/>
              <a:p>
                <a:pPr algn="ctr">
                  <a:lnSpc>
                    <a:spcPts val="1020"/>
                  </a:lnSpc>
                </a:pPr>
                <a:r>
                  <a:rPr lang="en-US" b="true" sz="1000" spc="34">
                    <a:solidFill>
                      <a:srgbClr val="FFFFFF"/>
                    </a:solidFill>
                    <a:latin typeface="Montserrat Bold"/>
                    <a:ea typeface="Montserrat Bold"/>
                    <a:cs typeface="Montserrat Bold"/>
                    <a:sym typeface="Montserrat Bold"/>
                  </a:rPr>
                  <a:t>Deliverable: </a:t>
                </a:r>
              </a:p>
              <a:p>
                <a:pPr algn="ctr">
                  <a:lnSpc>
                    <a:spcPts val="1020"/>
                  </a:lnSpc>
                </a:pPr>
                <a:r>
                  <a:rPr lang="en-US" b="true" sz="1000" spc="34">
                    <a:solidFill>
                      <a:srgbClr val="FFFFFF"/>
                    </a:solidFill>
                    <a:latin typeface="Montserrat Bold"/>
                    <a:ea typeface="Montserrat Bold"/>
                    <a:cs typeface="Montserrat Bold"/>
                    <a:sym typeface="Montserrat Bold"/>
                  </a:rPr>
                  <a:t>Functional MVP with 20-30% improvement in processing time</a:t>
                </a:r>
              </a:p>
            </p:txBody>
          </p:sp>
        </p:grpSp>
        <p:grpSp>
          <p:nvGrpSpPr>
            <p:cNvPr name="Group 44" id="44"/>
            <p:cNvGrpSpPr/>
            <p:nvPr/>
          </p:nvGrpSpPr>
          <p:grpSpPr>
            <a:xfrm rot="0">
              <a:off x="4209121" y="7333974"/>
              <a:ext cx="3252275" cy="422540"/>
              <a:chOff x="0" y="0"/>
              <a:chExt cx="569487" cy="73989"/>
            </a:xfrm>
          </p:grpSpPr>
          <p:sp>
            <p:nvSpPr>
              <p:cNvPr name="Freeform 45" id="45"/>
              <p:cNvSpPr/>
              <p:nvPr/>
            </p:nvSpPr>
            <p:spPr>
              <a:xfrm flipH="false" flipV="false" rot="0">
                <a:off x="0" y="0"/>
                <a:ext cx="569487" cy="73989"/>
              </a:xfrm>
              <a:custGeom>
                <a:avLst/>
                <a:gdLst/>
                <a:ahLst/>
                <a:cxnLst/>
                <a:rect r="r" b="b" t="t" l="l"/>
                <a:pathLst>
                  <a:path h="73989" w="569487">
                    <a:moveTo>
                      <a:pt x="36994" y="0"/>
                    </a:moveTo>
                    <a:lnTo>
                      <a:pt x="532492" y="0"/>
                    </a:lnTo>
                    <a:cubicBezTo>
                      <a:pt x="542304" y="0"/>
                      <a:pt x="551714" y="3898"/>
                      <a:pt x="558651" y="10835"/>
                    </a:cubicBezTo>
                    <a:cubicBezTo>
                      <a:pt x="565589" y="17773"/>
                      <a:pt x="569487" y="27183"/>
                      <a:pt x="569487" y="36994"/>
                    </a:cubicBezTo>
                    <a:lnTo>
                      <a:pt x="569487" y="36994"/>
                    </a:lnTo>
                    <a:cubicBezTo>
                      <a:pt x="569487" y="46806"/>
                      <a:pt x="565589" y="56215"/>
                      <a:pt x="558651" y="63153"/>
                    </a:cubicBezTo>
                    <a:cubicBezTo>
                      <a:pt x="551714" y="70091"/>
                      <a:pt x="542304" y="73989"/>
                      <a:pt x="532492"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46" id="46"/>
              <p:cNvSpPr txBox="true"/>
              <p:nvPr/>
            </p:nvSpPr>
            <p:spPr>
              <a:xfrm>
                <a:off x="0" y="76200"/>
                <a:ext cx="569487" cy="73989"/>
              </a:xfrm>
              <a:prstGeom prst="rect">
                <a:avLst/>
              </a:prstGeom>
            </p:spPr>
            <p:txBody>
              <a:bodyPr anchor="ctr" rtlCol="false" tIns="50800" lIns="50800" bIns="50800" rIns="50800"/>
              <a:lstStyle/>
              <a:p>
                <a:pPr algn="ctr">
                  <a:lnSpc>
                    <a:spcPts val="600"/>
                  </a:lnSpc>
                </a:pPr>
                <a:r>
                  <a:rPr lang="en-US" b="true" sz="1200" spc="40">
                    <a:solidFill>
                      <a:srgbClr val="FFFFFF"/>
                    </a:solidFill>
                    <a:latin typeface="Montserrat Bold"/>
                    <a:ea typeface="Montserrat Bold"/>
                    <a:cs typeface="Montserrat Bold"/>
                    <a:sym typeface="Montserrat Bold"/>
                  </a:rPr>
                  <a:t>End of Phase 2</a:t>
                </a:r>
              </a:p>
            </p:txBody>
          </p:sp>
        </p:grpSp>
        <p:grpSp>
          <p:nvGrpSpPr>
            <p:cNvPr name="Group 47" id="47"/>
            <p:cNvGrpSpPr/>
            <p:nvPr/>
          </p:nvGrpSpPr>
          <p:grpSpPr>
            <a:xfrm rot="0">
              <a:off x="0" y="8740115"/>
              <a:ext cx="3378787" cy="1872171"/>
              <a:chOff x="0" y="0"/>
              <a:chExt cx="1283366" cy="711107"/>
            </a:xfrm>
          </p:grpSpPr>
          <p:sp>
            <p:nvSpPr>
              <p:cNvPr name="Freeform 48" id="48"/>
              <p:cNvSpPr/>
              <p:nvPr/>
            </p:nvSpPr>
            <p:spPr>
              <a:xfrm flipH="false" flipV="false" rot="0">
                <a:off x="0" y="0"/>
                <a:ext cx="1283366" cy="711107"/>
              </a:xfrm>
              <a:custGeom>
                <a:avLst/>
                <a:gdLst/>
                <a:ahLst/>
                <a:cxnLst/>
                <a:rect r="r" b="b" t="t" l="l"/>
                <a:pathLst>
                  <a:path h="711107" w="1283366">
                    <a:moveTo>
                      <a:pt x="195527" y="0"/>
                    </a:moveTo>
                    <a:lnTo>
                      <a:pt x="1087839" y="0"/>
                    </a:lnTo>
                    <a:cubicBezTo>
                      <a:pt x="1139696" y="0"/>
                      <a:pt x="1189429" y="20600"/>
                      <a:pt x="1226097" y="57269"/>
                    </a:cubicBezTo>
                    <a:cubicBezTo>
                      <a:pt x="1262765" y="93937"/>
                      <a:pt x="1283366" y="143670"/>
                      <a:pt x="1283366" y="195527"/>
                    </a:cubicBezTo>
                    <a:lnTo>
                      <a:pt x="1283366" y="515580"/>
                    </a:lnTo>
                    <a:cubicBezTo>
                      <a:pt x="1283366" y="567437"/>
                      <a:pt x="1262765" y="617170"/>
                      <a:pt x="1226097" y="653839"/>
                    </a:cubicBezTo>
                    <a:cubicBezTo>
                      <a:pt x="1189429" y="690507"/>
                      <a:pt x="1139696" y="711107"/>
                      <a:pt x="1087839" y="711107"/>
                    </a:cubicBezTo>
                    <a:lnTo>
                      <a:pt x="195527" y="711107"/>
                    </a:lnTo>
                    <a:cubicBezTo>
                      <a:pt x="143670" y="711107"/>
                      <a:pt x="93937" y="690507"/>
                      <a:pt x="57269" y="653839"/>
                    </a:cubicBezTo>
                    <a:cubicBezTo>
                      <a:pt x="20600" y="617170"/>
                      <a:pt x="0" y="567437"/>
                      <a:pt x="0" y="515580"/>
                    </a:cubicBezTo>
                    <a:lnTo>
                      <a:pt x="0" y="195527"/>
                    </a:lnTo>
                    <a:cubicBezTo>
                      <a:pt x="0" y="143670"/>
                      <a:pt x="20600" y="93937"/>
                      <a:pt x="57269" y="57269"/>
                    </a:cubicBezTo>
                    <a:cubicBezTo>
                      <a:pt x="93937" y="20600"/>
                      <a:pt x="143670" y="0"/>
                      <a:pt x="195527" y="0"/>
                    </a:cubicBezTo>
                    <a:close/>
                  </a:path>
                </a:pathLst>
              </a:custGeom>
              <a:solidFill>
                <a:srgbClr val="FFFFFF"/>
              </a:solidFill>
            </p:spPr>
          </p:sp>
          <p:sp>
            <p:nvSpPr>
              <p:cNvPr name="TextBox 49" id="49"/>
              <p:cNvSpPr txBox="true"/>
              <p:nvPr/>
            </p:nvSpPr>
            <p:spPr>
              <a:xfrm>
                <a:off x="0" y="95250"/>
                <a:ext cx="1283366" cy="615857"/>
              </a:xfrm>
              <a:prstGeom prst="rect">
                <a:avLst/>
              </a:prstGeom>
            </p:spPr>
            <p:txBody>
              <a:bodyPr anchor="ctr" rtlCol="false" tIns="26419" lIns="26419" bIns="26419" rIns="26419"/>
              <a:lstStyle/>
              <a:p>
                <a:pPr algn="ctr">
                  <a:lnSpc>
                    <a:spcPts val="750"/>
                  </a:lnSpc>
                </a:pPr>
              </a:p>
            </p:txBody>
          </p:sp>
        </p:grpSp>
        <p:sp>
          <p:nvSpPr>
            <p:cNvPr name="TextBox 50" id="50"/>
            <p:cNvSpPr txBox="true"/>
            <p:nvPr/>
          </p:nvSpPr>
          <p:spPr>
            <a:xfrm rot="0">
              <a:off x="223820" y="8848065"/>
              <a:ext cx="2866589" cy="1715789"/>
            </a:xfrm>
            <a:prstGeom prst="rect">
              <a:avLst/>
            </a:prstGeom>
          </p:spPr>
          <p:txBody>
            <a:bodyPr anchor="t" rtlCol="false" tIns="0" lIns="0" bIns="0" rIns="0">
              <a:spAutoFit/>
            </a:bodyPr>
            <a:lstStyle/>
            <a:p>
              <a:pPr algn="just" marL="198238" indent="-99119" lvl="1">
                <a:lnSpc>
                  <a:spcPts val="1285"/>
                </a:lnSpc>
                <a:spcBef>
                  <a:spcPct val="0"/>
                </a:spcBef>
                <a:buFont typeface="Arial"/>
                <a:buChar char="•"/>
              </a:pPr>
              <a:r>
                <a:rPr lang="en-US" b="true" sz="918" spc="31">
                  <a:solidFill>
                    <a:srgbClr val="000000"/>
                  </a:solidFill>
                  <a:latin typeface="Montserrat Bold"/>
                  <a:ea typeface="Montserrat Bold"/>
                  <a:cs typeface="Montserrat Bold"/>
                  <a:sym typeface="Montserrat Bold"/>
                </a:rPr>
                <a:t>Full-platform</a:t>
              </a:r>
              <a:r>
                <a:rPr lang="en-US" b="true" sz="918" spc="31">
                  <a:solidFill>
                    <a:srgbClr val="000000"/>
                  </a:solidFill>
                  <a:latin typeface="Montserrat Bold"/>
                  <a:ea typeface="Montserrat Bold"/>
                  <a:cs typeface="Montserrat Bold"/>
                  <a:sym typeface="Montserrat Bold"/>
                </a:rPr>
                <a:t> implementation</a:t>
              </a:r>
            </a:p>
            <a:p>
              <a:pPr algn="just">
                <a:lnSpc>
                  <a:spcPts val="1285"/>
                </a:lnSpc>
                <a:spcBef>
                  <a:spcPct val="0"/>
                </a:spcBef>
              </a:pPr>
              <a:r>
                <a:rPr lang="en-US" b="true" sz="918" spc="31">
                  <a:solidFill>
                    <a:srgbClr val="000000"/>
                  </a:solidFill>
                  <a:latin typeface="Montserrat Bold"/>
                  <a:ea typeface="Montserrat Bold"/>
                  <a:cs typeface="Montserrat Bold"/>
                  <a:sym typeface="Montserrat Bold"/>
                </a:rPr>
                <a:t>     </a:t>
              </a:r>
              <a:r>
                <a:rPr lang="en-US" b="true" sz="918" spc="31">
                  <a:solidFill>
                    <a:srgbClr val="000000"/>
                  </a:solidFill>
                  <a:latin typeface="Montserrat Bold"/>
                  <a:ea typeface="Montserrat Bold"/>
                  <a:cs typeface="Montserrat Bold"/>
                  <a:sym typeface="Montserrat Bold"/>
                </a:rPr>
                <a:t> and integration</a:t>
              </a:r>
            </a:p>
            <a:p>
              <a:pPr algn="just" marL="198238" indent="-99119" lvl="1">
                <a:lnSpc>
                  <a:spcPts val="1285"/>
                </a:lnSpc>
                <a:spcBef>
                  <a:spcPct val="0"/>
                </a:spcBef>
                <a:buFont typeface="Arial"/>
                <a:buChar char="•"/>
              </a:pPr>
              <a:r>
                <a:rPr lang="en-US" b="true" sz="918" spc="31">
                  <a:solidFill>
                    <a:srgbClr val="000000"/>
                  </a:solidFill>
                  <a:latin typeface="Montserrat Bold"/>
                  <a:ea typeface="Montserrat Bold"/>
                  <a:cs typeface="Montserrat Bold"/>
                  <a:sym typeface="Montserrat Bold"/>
                </a:rPr>
                <a:t>System optimization and API development</a:t>
              </a:r>
            </a:p>
            <a:p>
              <a:pPr algn="l" marL="198238" indent="-99119" lvl="1">
                <a:lnSpc>
                  <a:spcPts val="1285"/>
                </a:lnSpc>
                <a:spcBef>
                  <a:spcPct val="0"/>
                </a:spcBef>
                <a:buFont typeface="Arial"/>
                <a:buChar char="•"/>
              </a:pPr>
              <a:r>
                <a:rPr lang="en-US" b="true" sz="918" spc="31">
                  <a:solidFill>
                    <a:srgbClr val="000000"/>
                  </a:solidFill>
                  <a:latin typeface="Montserrat Bold"/>
                  <a:ea typeface="Montserrat Bold"/>
                  <a:cs typeface="Montserrat Bold"/>
                  <a:sym typeface="Montserrat Bold"/>
                </a:rPr>
                <a:t>A/B t</a:t>
              </a:r>
              <a:r>
                <a:rPr lang="en-US" b="true" sz="918" spc="31">
                  <a:solidFill>
                    <a:srgbClr val="000000"/>
                  </a:solidFill>
                  <a:latin typeface="Montserrat Bold"/>
                  <a:ea typeface="Montserrat Bold"/>
                  <a:cs typeface="Montserrat Bold"/>
                  <a:sym typeface="Montserrat Bold"/>
                </a:rPr>
                <a:t>e</a:t>
              </a:r>
              <a:r>
                <a:rPr lang="en-US" b="true" sz="918" spc="31">
                  <a:solidFill>
                    <a:srgbClr val="000000"/>
                  </a:solidFill>
                  <a:latin typeface="Montserrat Bold"/>
                  <a:ea typeface="Montserrat Bold"/>
                  <a:cs typeface="Montserrat Bold"/>
                  <a:sym typeface="Montserrat Bold"/>
                </a:rPr>
                <a:t>sting and iterative improvements</a:t>
              </a:r>
            </a:p>
            <a:p>
              <a:pPr algn="just" marL="198238" indent="-99119" lvl="1">
                <a:lnSpc>
                  <a:spcPts val="1285"/>
                </a:lnSpc>
                <a:spcBef>
                  <a:spcPct val="0"/>
                </a:spcBef>
                <a:buFont typeface="Arial"/>
                <a:buChar char="•"/>
              </a:pPr>
              <a:r>
                <a:rPr lang="en-US" b="true" sz="918" spc="31">
                  <a:solidFill>
                    <a:srgbClr val="000000"/>
                  </a:solidFill>
                  <a:latin typeface="Montserrat Bold"/>
                  <a:ea typeface="Montserrat Bold"/>
                  <a:cs typeface="Montserrat Bold"/>
                  <a:sym typeface="Montserrat Bold"/>
                </a:rPr>
                <a:t>Performance monitoring and adjus</a:t>
              </a:r>
              <a:r>
                <a:rPr lang="en-US" b="true" sz="918" spc="31">
                  <a:solidFill>
                    <a:srgbClr val="000000"/>
                  </a:solidFill>
                  <a:latin typeface="Montserrat Bold"/>
                  <a:ea typeface="Montserrat Bold"/>
                  <a:cs typeface="Montserrat Bold"/>
                  <a:sym typeface="Montserrat Bold"/>
                </a:rPr>
                <a:t>tments</a:t>
              </a:r>
            </a:p>
          </p:txBody>
        </p:sp>
        <p:grpSp>
          <p:nvGrpSpPr>
            <p:cNvPr name="Group 51" id="51"/>
            <p:cNvGrpSpPr/>
            <p:nvPr/>
          </p:nvGrpSpPr>
          <p:grpSpPr>
            <a:xfrm rot="0">
              <a:off x="35678" y="7697653"/>
              <a:ext cx="3398833" cy="1029762"/>
              <a:chOff x="0" y="0"/>
              <a:chExt cx="588625" cy="178339"/>
            </a:xfrm>
          </p:grpSpPr>
          <p:sp>
            <p:nvSpPr>
              <p:cNvPr name="Freeform 52" id="52"/>
              <p:cNvSpPr/>
              <p:nvPr/>
            </p:nvSpPr>
            <p:spPr>
              <a:xfrm flipH="false" flipV="false" rot="0">
                <a:off x="0" y="0"/>
                <a:ext cx="588625" cy="178339"/>
              </a:xfrm>
              <a:custGeom>
                <a:avLst/>
                <a:gdLst/>
                <a:ahLst/>
                <a:cxnLst/>
                <a:rect r="r" b="b" t="t" l="l"/>
                <a:pathLst>
                  <a:path h="178339" w="588625">
                    <a:moveTo>
                      <a:pt x="89169" y="0"/>
                    </a:moveTo>
                    <a:lnTo>
                      <a:pt x="499456" y="0"/>
                    </a:lnTo>
                    <a:cubicBezTo>
                      <a:pt x="548702" y="0"/>
                      <a:pt x="588625" y="39922"/>
                      <a:pt x="588625" y="89169"/>
                    </a:cubicBezTo>
                    <a:lnTo>
                      <a:pt x="588625" y="89169"/>
                    </a:lnTo>
                    <a:cubicBezTo>
                      <a:pt x="588625" y="138416"/>
                      <a:pt x="548702" y="178339"/>
                      <a:pt x="499456" y="178339"/>
                    </a:cubicBezTo>
                    <a:lnTo>
                      <a:pt x="89169" y="178339"/>
                    </a:lnTo>
                    <a:cubicBezTo>
                      <a:pt x="39922" y="178339"/>
                      <a:pt x="0" y="138416"/>
                      <a:pt x="0" y="89169"/>
                    </a:cubicBezTo>
                    <a:lnTo>
                      <a:pt x="0" y="89169"/>
                    </a:lnTo>
                    <a:cubicBezTo>
                      <a:pt x="0" y="39922"/>
                      <a:pt x="39922" y="0"/>
                      <a:pt x="89169" y="0"/>
                    </a:cubicBezTo>
                    <a:close/>
                  </a:path>
                </a:pathLst>
              </a:custGeom>
              <a:solidFill>
                <a:srgbClr val="24E026"/>
              </a:solidFill>
              <a:ln cap="rnd">
                <a:noFill/>
                <a:prstDash val="sysDot"/>
                <a:round/>
              </a:ln>
            </p:spPr>
          </p:sp>
          <p:sp>
            <p:nvSpPr>
              <p:cNvPr name="TextBox 53" id="53"/>
              <p:cNvSpPr txBox="true"/>
              <p:nvPr/>
            </p:nvSpPr>
            <p:spPr>
              <a:xfrm>
                <a:off x="0" y="-28575"/>
                <a:ext cx="588625" cy="206914"/>
              </a:xfrm>
              <a:prstGeom prst="rect">
                <a:avLst/>
              </a:prstGeom>
            </p:spPr>
            <p:txBody>
              <a:bodyPr anchor="ctr" rtlCol="false" tIns="51363" lIns="51363" bIns="51363" rIns="51363"/>
              <a:lstStyle/>
              <a:p>
                <a:pPr algn="ctr">
                  <a:lnSpc>
                    <a:spcPts val="1314"/>
                  </a:lnSpc>
                </a:pPr>
                <a:r>
                  <a:rPr lang="en-US" b="true" sz="900" spc="30">
                    <a:solidFill>
                      <a:srgbClr val="FFFFFF"/>
                    </a:solidFill>
                    <a:latin typeface="Montserrat Bold"/>
                    <a:ea typeface="Montserrat Bold"/>
                    <a:cs typeface="Montserrat Bold"/>
                    <a:sym typeface="Montserrat Bold"/>
                  </a:rPr>
                  <a:t>Focus: </a:t>
                </a:r>
              </a:p>
              <a:p>
                <a:pPr algn="ctr">
                  <a:lnSpc>
                    <a:spcPts val="450"/>
                  </a:lnSpc>
                </a:pPr>
              </a:p>
              <a:p>
                <a:pPr algn="ctr">
                  <a:lnSpc>
                    <a:spcPts val="450"/>
                  </a:lnSpc>
                </a:pPr>
                <a:r>
                  <a:rPr lang="en-US" b="true" sz="900" spc="30">
                    <a:solidFill>
                      <a:srgbClr val="FFFFFF"/>
                    </a:solidFill>
                    <a:latin typeface="Montserrat Bold"/>
                    <a:ea typeface="Montserrat Bold"/>
                    <a:cs typeface="Montserrat Bold"/>
                    <a:sym typeface="Montserrat Bold"/>
                  </a:rPr>
                  <a:t>Order Completion Rate (+40%)</a:t>
                </a:r>
              </a:p>
              <a:p>
                <a:pPr algn="ctr">
                  <a:lnSpc>
                    <a:spcPts val="450"/>
                  </a:lnSpc>
                </a:pPr>
              </a:p>
              <a:p>
                <a:pPr algn="ctr">
                  <a:lnSpc>
                    <a:spcPts val="450"/>
                  </a:lnSpc>
                </a:pPr>
              </a:p>
              <a:p>
                <a:pPr algn="ctr">
                  <a:lnSpc>
                    <a:spcPts val="450"/>
                  </a:lnSpc>
                </a:pPr>
                <a:r>
                  <a:rPr lang="en-US" b="true" sz="900" spc="30">
                    <a:solidFill>
                      <a:srgbClr val="FFFFFF"/>
                    </a:solidFill>
                    <a:latin typeface="Montserrat Bold"/>
                    <a:ea typeface="Montserrat Bold"/>
                    <a:cs typeface="Montserrat Bold"/>
                    <a:sym typeface="Montserrat Bold"/>
                  </a:rPr>
                  <a:t>User Engagement (+55%)</a:t>
                </a:r>
              </a:p>
              <a:p>
                <a:pPr algn="ctr">
                  <a:lnSpc>
                    <a:spcPts val="450"/>
                  </a:lnSpc>
                </a:pPr>
              </a:p>
              <a:p>
                <a:pPr algn="ctr">
                  <a:lnSpc>
                    <a:spcPts val="450"/>
                  </a:lnSpc>
                </a:pPr>
              </a:p>
              <a:p>
                <a:pPr algn="ctr">
                  <a:lnSpc>
                    <a:spcPts val="450"/>
                  </a:lnSpc>
                </a:pPr>
                <a:r>
                  <a:rPr lang="en-US" b="true" sz="900" spc="30">
                    <a:solidFill>
                      <a:srgbClr val="FFFFFF"/>
                    </a:solidFill>
                    <a:latin typeface="Montserrat Bold"/>
                    <a:ea typeface="Montserrat Bold"/>
                    <a:cs typeface="Montserrat Bold"/>
                    <a:sym typeface="Montserrat Bold"/>
                  </a:rPr>
                  <a:t>Recommendation Accuracy (+42%)</a:t>
                </a:r>
              </a:p>
            </p:txBody>
          </p:sp>
        </p:grpSp>
        <p:grpSp>
          <p:nvGrpSpPr>
            <p:cNvPr name="Group 54" id="54"/>
            <p:cNvGrpSpPr/>
            <p:nvPr/>
          </p:nvGrpSpPr>
          <p:grpSpPr>
            <a:xfrm rot="0">
              <a:off x="35678" y="7193384"/>
              <a:ext cx="3283522" cy="427224"/>
              <a:chOff x="0" y="0"/>
              <a:chExt cx="568655" cy="73989"/>
            </a:xfrm>
          </p:grpSpPr>
          <p:sp>
            <p:nvSpPr>
              <p:cNvPr name="Freeform 55" id="55"/>
              <p:cNvSpPr/>
              <p:nvPr/>
            </p:nvSpPr>
            <p:spPr>
              <a:xfrm flipH="false" flipV="false" rot="0">
                <a:off x="0" y="0"/>
                <a:ext cx="568655" cy="73989"/>
              </a:xfrm>
              <a:custGeom>
                <a:avLst/>
                <a:gdLst/>
                <a:ahLst/>
                <a:cxnLst/>
                <a:rect r="r" b="b" t="t" l="l"/>
                <a:pathLst>
                  <a:path h="73989" w="568655">
                    <a:moveTo>
                      <a:pt x="36994" y="0"/>
                    </a:moveTo>
                    <a:lnTo>
                      <a:pt x="531661" y="0"/>
                    </a:lnTo>
                    <a:cubicBezTo>
                      <a:pt x="541472" y="0"/>
                      <a:pt x="550882" y="3898"/>
                      <a:pt x="557819" y="10835"/>
                    </a:cubicBezTo>
                    <a:cubicBezTo>
                      <a:pt x="564757" y="17773"/>
                      <a:pt x="568655" y="27183"/>
                      <a:pt x="568655" y="36994"/>
                    </a:cubicBezTo>
                    <a:lnTo>
                      <a:pt x="568655" y="36994"/>
                    </a:lnTo>
                    <a:cubicBezTo>
                      <a:pt x="568655" y="57426"/>
                      <a:pt x="552092" y="73989"/>
                      <a:pt x="531661"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56" id="56"/>
              <p:cNvSpPr txBox="true"/>
              <p:nvPr/>
            </p:nvSpPr>
            <p:spPr>
              <a:xfrm>
                <a:off x="0" y="76200"/>
                <a:ext cx="568655" cy="73989"/>
              </a:xfrm>
              <a:prstGeom prst="rect">
                <a:avLst/>
              </a:prstGeom>
            </p:spPr>
            <p:txBody>
              <a:bodyPr anchor="ctr" rtlCol="false" tIns="51363" lIns="51363" bIns="51363" rIns="51363"/>
              <a:lstStyle/>
              <a:p>
                <a:pPr algn="ctr">
                  <a:lnSpc>
                    <a:spcPts val="600"/>
                  </a:lnSpc>
                </a:pPr>
                <a:r>
                  <a:rPr lang="en-US" b="true" sz="1200" spc="40">
                    <a:solidFill>
                      <a:srgbClr val="FFFFFF"/>
                    </a:solidFill>
                    <a:latin typeface="Montserrat Bold"/>
                    <a:ea typeface="Montserrat Bold"/>
                    <a:cs typeface="Montserrat Bold"/>
                    <a:sym typeface="Montserrat Bold"/>
                  </a:rPr>
                  <a:t>Full Deployment </a:t>
                </a:r>
              </a:p>
            </p:txBody>
          </p:sp>
        </p:grpSp>
        <p:grpSp>
          <p:nvGrpSpPr>
            <p:cNvPr name="Group 57" id="57"/>
            <p:cNvGrpSpPr/>
            <p:nvPr/>
          </p:nvGrpSpPr>
          <p:grpSpPr>
            <a:xfrm rot="0">
              <a:off x="35678" y="10676630"/>
              <a:ext cx="3283522" cy="698987"/>
              <a:chOff x="0" y="0"/>
              <a:chExt cx="568655" cy="121054"/>
            </a:xfrm>
          </p:grpSpPr>
          <p:sp>
            <p:nvSpPr>
              <p:cNvPr name="Freeform 58" id="58"/>
              <p:cNvSpPr/>
              <p:nvPr/>
            </p:nvSpPr>
            <p:spPr>
              <a:xfrm flipH="false" flipV="false" rot="0">
                <a:off x="0" y="0"/>
                <a:ext cx="568655" cy="121054"/>
              </a:xfrm>
              <a:custGeom>
                <a:avLst/>
                <a:gdLst/>
                <a:ahLst/>
                <a:cxnLst/>
                <a:rect r="r" b="b" t="t" l="l"/>
                <a:pathLst>
                  <a:path h="121054" w="568655">
                    <a:moveTo>
                      <a:pt x="60527" y="0"/>
                    </a:moveTo>
                    <a:lnTo>
                      <a:pt x="508128" y="0"/>
                    </a:lnTo>
                    <a:cubicBezTo>
                      <a:pt x="524181" y="0"/>
                      <a:pt x="539576" y="6377"/>
                      <a:pt x="550927" y="17728"/>
                    </a:cubicBezTo>
                    <a:cubicBezTo>
                      <a:pt x="562278" y="29079"/>
                      <a:pt x="568655" y="44474"/>
                      <a:pt x="568655" y="60527"/>
                    </a:cubicBezTo>
                    <a:lnTo>
                      <a:pt x="568655" y="60527"/>
                    </a:lnTo>
                    <a:cubicBezTo>
                      <a:pt x="568655" y="93955"/>
                      <a:pt x="541556" y="121054"/>
                      <a:pt x="508128" y="121054"/>
                    </a:cubicBezTo>
                    <a:lnTo>
                      <a:pt x="60527" y="121054"/>
                    </a:lnTo>
                    <a:cubicBezTo>
                      <a:pt x="44474" y="121054"/>
                      <a:pt x="29079" y="114677"/>
                      <a:pt x="17728" y="103326"/>
                    </a:cubicBezTo>
                    <a:cubicBezTo>
                      <a:pt x="6377" y="91975"/>
                      <a:pt x="0" y="76580"/>
                      <a:pt x="0" y="60527"/>
                    </a:cubicBezTo>
                    <a:lnTo>
                      <a:pt x="0" y="60527"/>
                    </a:lnTo>
                    <a:cubicBezTo>
                      <a:pt x="0" y="44474"/>
                      <a:pt x="6377" y="29079"/>
                      <a:pt x="17728" y="17728"/>
                    </a:cubicBezTo>
                    <a:cubicBezTo>
                      <a:pt x="29079" y="6377"/>
                      <a:pt x="44474" y="0"/>
                      <a:pt x="60527" y="0"/>
                    </a:cubicBezTo>
                    <a:close/>
                  </a:path>
                </a:pathLst>
              </a:custGeom>
              <a:solidFill>
                <a:srgbClr val="24E026"/>
              </a:solidFill>
            </p:spPr>
          </p:sp>
          <p:sp>
            <p:nvSpPr>
              <p:cNvPr name="TextBox 59" id="59"/>
              <p:cNvSpPr txBox="true"/>
              <p:nvPr/>
            </p:nvSpPr>
            <p:spPr>
              <a:xfrm>
                <a:off x="0" y="9525"/>
                <a:ext cx="568655" cy="111529"/>
              </a:xfrm>
              <a:prstGeom prst="rect">
                <a:avLst/>
              </a:prstGeom>
            </p:spPr>
            <p:txBody>
              <a:bodyPr anchor="ctr" rtlCol="false" tIns="51363" lIns="51363" bIns="51363" rIns="51363"/>
              <a:lstStyle/>
              <a:p>
                <a:pPr algn="ctr">
                  <a:lnSpc>
                    <a:spcPts val="1020"/>
                  </a:lnSpc>
                </a:pPr>
                <a:r>
                  <a:rPr lang="en-US" b="true" sz="1000" spc="34">
                    <a:solidFill>
                      <a:srgbClr val="FFFFFF"/>
                    </a:solidFill>
                    <a:latin typeface="Montserrat Bold"/>
                    <a:ea typeface="Montserrat Bold"/>
                    <a:cs typeface="Montserrat Bold"/>
                    <a:sym typeface="Montserrat Bold"/>
                  </a:rPr>
                  <a:t>Deliverable: </a:t>
                </a:r>
              </a:p>
              <a:p>
                <a:pPr algn="ctr">
                  <a:lnSpc>
                    <a:spcPts val="1020"/>
                  </a:lnSpc>
                </a:pPr>
                <a:r>
                  <a:rPr lang="en-US" b="true" sz="1000" spc="34">
                    <a:solidFill>
                      <a:srgbClr val="FFFFFF"/>
                    </a:solidFill>
                    <a:latin typeface="Montserrat Bold"/>
                    <a:ea typeface="Montserrat Bold"/>
                    <a:cs typeface="Montserrat Bold"/>
                    <a:sym typeface="Montserrat Bold"/>
                  </a:rPr>
                  <a:t>Fully deployed system meeting all KPI targets</a:t>
                </a:r>
              </a:p>
            </p:txBody>
          </p:sp>
        </p:grpSp>
        <p:grpSp>
          <p:nvGrpSpPr>
            <p:cNvPr name="Group 60" id="60"/>
            <p:cNvGrpSpPr/>
            <p:nvPr/>
          </p:nvGrpSpPr>
          <p:grpSpPr>
            <a:xfrm rot="0">
              <a:off x="35678" y="11452662"/>
              <a:ext cx="3283522" cy="427224"/>
              <a:chOff x="0" y="0"/>
              <a:chExt cx="568655" cy="73989"/>
            </a:xfrm>
          </p:grpSpPr>
          <p:sp>
            <p:nvSpPr>
              <p:cNvPr name="Freeform 61" id="61"/>
              <p:cNvSpPr/>
              <p:nvPr/>
            </p:nvSpPr>
            <p:spPr>
              <a:xfrm flipH="false" flipV="false" rot="0">
                <a:off x="0" y="0"/>
                <a:ext cx="568655" cy="73989"/>
              </a:xfrm>
              <a:custGeom>
                <a:avLst/>
                <a:gdLst/>
                <a:ahLst/>
                <a:cxnLst/>
                <a:rect r="r" b="b" t="t" l="l"/>
                <a:pathLst>
                  <a:path h="73989" w="568655">
                    <a:moveTo>
                      <a:pt x="36994" y="0"/>
                    </a:moveTo>
                    <a:lnTo>
                      <a:pt x="531661" y="0"/>
                    </a:lnTo>
                    <a:cubicBezTo>
                      <a:pt x="541472" y="0"/>
                      <a:pt x="550882" y="3898"/>
                      <a:pt x="557819" y="10835"/>
                    </a:cubicBezTo>
                    <a:cubicBezTo>
                      <a:pt x="564757" y="17773"/>
                      <a:pt x="568655" y="27183"/>
                      <a:pt x="568655" y="36994"/>
                    </a:cubicBezTo>
                    <a:lnTo>
                      <a:pt x="568655" y="36994"/>
                    </a:lnTo>
                    <a:cubicBezTo>
                      <a:pt x="568655" y="57426"/>
                      <a:pt x="552092" y="73989"/>
                      <a:pt x="531661"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62" id="62"/>
              <p:cNvSpPr txBox="true"/>
              <p:nvPr/>
            </p:nvSpPr>
            <p:spPr>
              <a:xfrm>
                <a:off x="0" y="76200"/>
                <a:ext cx="568655" cy="73989"/>
              </a:xfrm>
              <a:prstGeom prst="rect">
                <a:avLst/>
              </a:prstGeom>
            </p:spPr>
            <p:txBody>
              <a:bodyPr anchor="ctr" rtlCol="false" tIns="51363" lIns="51363" bIns="51363" rIns="51363"/>
              <a:lstStyle/>
              <a:p>
                <a:pPr algn="ctr">
                  <a:lnSpc>
                    <a:spcPts val="600"/>
                  </a:lnSpc>
                </a:pPr>
                <a:r>
                  <a:rPr lang="en-US" b="true" sz="1200" spc="40">
                    <a:solidFill>
                      <a:srgbClr val="FFFFFF"/>
                    </a:solidFill>
                    <a:latin typeface="Montserrat Bold"/>
                    <a:ea typeface="Montserrat Bold"/>
                    <a:cs typeface="Montserrat Bold"/>
                    <a:sym typeface="Montserrat Bold"/>
                  </a:rPr>
                  <a:t>Completion</a:t>
                </a:r>
              </a:p>
            </p:txBody>
          </p:sp>
        </p:grpSp>
        <p:sp>
          <p:nvSpPr>
            <p:cNvPr name="AutoShape 63" id="63"/>
            <p:cNvSpPr/>
            <p:nvPr/>
          </p:nvSpPr>
          <p:spPr>
            <a:xfrm>
              <a:off x="3752296" y="1008044"/>
              <a:ext cx="0" cy="11201336"/>
            </a:xfrm>
            <a:prstGeom prst="line">
              <a:avLst/>
            </a:prstGeom>
            <a:ln cap="flat" w="152400">
              <a:solidFill>
                <a:srgbClr val="FFFFFF"/>
              </a:solidFill>
              <a:prstDash val="solid"/>
              <a:headEnd type="none" len="sm" w="sm"/>
              <a:tailEnd type="none" len="sm" w="sm"/>
            </a:ln>
          </p:spPr>
        </p:sp>
        <p:grpSp>
          <p:nvGrpSpPr>
            <p:cNvPr name="Group 64" id="64"/>
            <p:cNvGrpSpPr/>
            <p:nvPr/>
          </p:nvGrpSpPr>
          <p:grpSpPr>
            <a:xfrm rot="0">
              <a:off x="3535834" y="1008044"/>
              <a:ext cx="432924" cy="369316"/>
              <a:chOff x="0" y="0"/>
              <a:chExt cx="812800" cy="693377"/>
            </a:xfrm>
          </p:grpSpPr>
          <p:sp>
            <p:nvSpPr>
              <p:cNvPr name="Freeform 65" id="65"/>
              <p:cNvSpPr/>
              <p:nvPr/>
            </p:nvSpPr>
            <p:spPr>
              <a:xfrm flipH="false" flipV="false" rot="0">
                <a:off x="0" y="0"/>
                <a:ext cx="812800" cy="693377"/>
              </a:xfrm>
              <a:custGeom>
                <a:avLst/>
                <a:gdLst/>
                <a:ahLst/>
                <a:cxnLst/>
                <a:rect r="r" b="b" t="t" l="l"/>
                <a:pathLst>
                  <a:path h="693377" w="812800">
                    <a:moveTo>
                      <a:pt x="406400" y="0"/>
                    </a:moveTo>
                    <a:cubicBezTo>
                      <a:pt x="181951" y="0"/>
                      <a:pt x="0" y="155218"/>
                      <a:pt x="0" y="346689"/>
                    </a:cubicBezTo>
                    <a:cubicBezTo>
                      <a:pt x="0" y="538159"/>
                      <a:pt x="181951" y="693377"/>
                      <a:pt x="406400" y="693377"/>
                    </a:cubicBezTo>
                    <a:cubicBezTo>
                      <a:pt x="630849" y="693377"/>
                      <a:pt x="812800" y="538159"/>
                      <a:pt x="812800" y="346689"/>
                    </a:cubicBezTo>
                    <a:cubicBezTo>
                      <a:pt x="812800" y="155218"/>
                      <a:pt x="630849" y="0"/>
                      <a:pt x="406400" y="0"/>
                    </a:cubicBezTo>
                    <a:close/>
                  </a:path>
                </a:pathLst>
              </a:custGeom>
              <a:solidFill>
                <a:srgbClr val="FDFDFC"/>
              </a:solidFill>
            </p:spPr>
          </p:sp>
          <p:sp>
            <p:nvSpPr>
              <p:cNvPr name="TextBox 66" id="66"/>
              <p:cNvSpPr txBox="true"/>
              <p:nvPr/>
            </p:nvSpPr>
            <p:spPr>
              <a:xfrm>
                <a:off x="76200" y="198354"/>
                <a:ext cx="660400" cy="430019"/>
              </a:xfrm>
              <a:prstGeom prst="rect">
                <a:avLst/>
              </a:prstGeom>
            </p:spPr>
            <p:txBody>
              <a:bodyPr anchor="ctr" rtlCol="false" tIns="50800" lIns="50800" bIns="50800" rIns="50800"/>
              <a:lstStyle/>
              <a:p>
                <a:pPr algn="ctr">
                  <a:lnSpc>
                    <a:spcPts val="1000"/>
                  </a:lnSpc>
                </a:pPr>
              </a:p>
            </p:txBody>
          </p:sp>
        </p:grpSp>
        <p:grpSp>
          <p:nvGrpSpPr>
            <p:cNvPr name="Group 67" id="67"/>
            <p:cNvGrpSpPr/>
            <p:nvPr/>
          </p:nvGrpSpPr>
          <p:grpSpPr>
            <a:xfrm rot="0">
              <a:off x="3255510" y="5116414"/>
              <a:ext cx="1038799" cy="1034863"/>
              <a:chOff x="0" y="0"/>
              <a:chExt cx="1053904" cy="1049911"/>
            </a:xfrm>
          </p:grpSpPr>
          <p:sp>
            <p:nvSpPr>
              <p:cNvPr name="Freeform 68" id="68"/>
              <p:cNvSpPr/>
              <p:nvPr/>
            </p:nvSpPr>
            <p:spPr>
              <a:xfrm flipH="false" flipV="false" rot="0">
                <a:off x="0" y="0"/>
                <a:ext cx="1053904" cy="1049911"/>
              </a:xfrm>
              <a:custGeom>
                <a:avLst/>
                <a:gdLst/>
                <a:ahLst/>
                <a:cxnLst/>
                <a:rect r="r" b="b" t="t" l="l"/>
                <a:pathLst>
                  <a:path h="1049911" w="1053904">
                    <a:moveTo>
                      <a:pt x="526952" y="0"/>
                    </a:moveTo>
                    <a:cubicBezTo>
                      <a:pt x="235924" y="0"/>
                      <a:pt x="0" y="235031"/>
                      <a:pt x="0" y="524955"/>
                    </a:cubicBezTo>
                    <a:cubicBezTo>
                      <a:pt x="0" y="814880"/>
                      <a:pt x="235924" y="1049911"/>
                      <a:pt x="526952" y="1049911"/>
                    </a:cubicBezTo>
                    <a:cubicBezTo>
                      <a:pt x="817979" y="1049911"/>
                      <a:pt x="1053904" y="814880"/>
                      <a:pt x="1053904" y="524955"/>
                    </a:cubicBezTo>
                    <a:cubicBezTo>
                      <a:pt x="1053904" y="235031"/>
                      <a:pt x="817979" y="0"/>
                      <a:pt x="526952" y="0"/>
                    </a:cubicBezTo>
                    <a:close/>
                  </a:path>
                </a:pathLst>
              </a:custGeom>
              <a:solidFill>
                <a:srgbClr val="24E026"/>
              </a:solidFill>
            </p:spPr>
          </p:sp>
          <p:sp>
            <p:nvSpPr>
              <p:cNvPr name="TextBox 69" id="69"/>
              <p:cNvSpPr txBox="true"/>
              <p:nvPr/>
            </p:nvSpPr>
            <p:spPr>
              <a:xfrm>
                <a:off x="98803" y="231779"/>
                <a:ext cx="856297" cy="719703"/>
              </a:xfrm>
              <a:prstGeom prst="rect">
                <a:avLst/>
              </a:prstGeom>
            </p:spPr>
            <p:txBody>
              <a:bodyPr anchor="ctr" rtlCol="false" tIns="50800" lIns="50800" bIns="50800" rIns="50800"/>
              <a:lstStyle/>
              <a:p>
                <a:pPr algn="ctr">
                  <a:lnSpc>
                    <a:spcPts val="1000"/>
                  </a:lnSpc>
                </a:pPr>
                <a:r>
                  <a:rPr lang="en-US" b="true" sz="2000" spc="68">
                    <a:solidFill>
                      <a:srgbClr val="000000"/>
                    </a:solidFill>
                    <a:latin typeface="Montserrat Bold"/>
                    <a:ea typeface="Montserrat Bold"/>
                    <a:cs typeface="Montserrat Bold"/>
                    <a:sym typeface="Montserrat Bold"/>
                  </a:rPr>
                  <a:t>2</a:t>
                </a:r>
              </a:p>
            </p:txBody>
          </p:sp>
        </p:grpSp>
        <p:grpSp>
          <p:nvGrpSpPr>
            <p:cNvPr name="Group 70" id="70"/>
            <p:cNvGrpSpPr/>
            <p:nvPr/>
          </p:nvGrpSpPr>
          <p:grpSpPr>
            <a:xfrm rot="0">
              <a:off x="3255510" y="2193598"/>
              <a:ext cx="1038799" cy="1034863"/>
              <a:chOff x="0" y="0"/>
              <a:chExt cx="1053904" cy="1049911"/>
            </a:xfrm>
          </p:grpSpPr>
          <p:sp>
            <p:nvSpPr>
              <p:cNvPr name="Freeform 71" id="71"/>
              <p:cNvSpPr/>
              <p:nvPr/>
            </p:nvSpPr>
            <p:spPr>
              <a:xfrm flipH="false" flipV="false" rot="0">
                <a:off x="0" y="0"/>
                <a:ext cx="1053904" cy="1049911"/>
              </a:xfrm>
              <a:custGeom>
                <a:avLst/>
                <a:gdLst/>
                <a:ahLst/>
                <a:cxnLst/>
                <a:rect r="r" b="b" t="t" l="l"/>
                <a:pathLst>
                  <a:path h="1049911" w="1053904">
                    <a:moveTo>
                      <a:pt x="526952" y="0"/>
                    </a:moveTo>
                    <a:cubicBezTo>
                      <a:pt x="235924" y="0"/>
                      <a:pt x="0" y="235031"/>
                      <a:pt x="0" y="524955"/>
                    </a:cubicBezTo>
                    <a:cubicBezTo>
                      <a:pt x="0" y="814880"/>
                      <a:pt x="235924" y="1049911"/>
                      <a:pt x="526952" y="1049911"/>
                    </a:cubicBezTo>
                    <a:cubicBezTo>
                      <a:pt x="817979" y="1049911"/>
                      <a:pt x="1053904" y="814880"/>
                      <a:pt x="1053904" y="524955"/>
                    </a:cubicBezTo>
                    <a:cubicBezTo>
                      <a:pt x="1053904" y="235031"/>
                      <a:pt x="817979" y="0"/>
                      <a:pt x="526952" y="0"/>
                    </a:cubicBezTo>
                    <a:close/>
                  </a:path>
                </a:pathLst>
              </a:custGeom>
              <a:solidFill>
                <a:srgbClr val="24E026"/>
              </a:solidFill>
            </p:spPr>
          </p:sp>
          <p:sp>
            <p:nvSpPr>
              <p:cNvPr name="TextBox 72" id="72"/>
              <p:cNvSpPr txBox="true"/>
              <p:nvPr/>
            </p:nvSpPr>
            <p:spPr>
              <a:xfrm>
                <a:off x="98803" y="231779"/>
                <a:ext cx="856297" cy="719703"/>
              </a:xfrm>
              <a:prstGeom prst="rect">
                <a:avLst/>
              </a:prstGeom>
            </p:spPr>
            <p:txBody>
              <a:bodyPr anchor="ctr" rtlCol="false" tIns="50800" lIns="50800" bIns="50800" rIns="50800"/>
              <a:lstStyle/>
              <a:p>
                <a:pPr algn="ctr">
                  <a:lnSpc>
                    <a:spcPts val="1000"/>
                  </a:lnSpc>
                </a:pPr>
                <a:r>
                  <a:rPr lang="en-US" b="true" sz="2000" spc="68">
                    <a:solidFill>
                      <a:srgbClr val="000000"/>
                    </a:solidFill>
                    <a:latin typeface="Montserrat Bold"/>
                    <a:ea typeface="Montserrat Bold"/>
                    <a:cs typeface="Montserrat Bold"/>
                    <a:sym typeface="Montserrat Bold"/>
                  </a:rPr>
                  <a:t>1</a:t>
                </a:r>
              </a:p>
            </p:txBody>
          </p:sp>
        </p:grpSp>
        <p:grpSp>
          <p:nvGrpSpPr>
            <p:cNvPr name="Group 73" id="73"/>
            <p:cNvGrpSpPr/>
            <p:nvPr/>
          </p:nvGrpSpPr>
          <p:grpSpPr>
            <a:xfrm rot="0">
              <a:off x="3255510" y="9199260"/>
              <a:ext cx="1038799" cy="1034863"/>
              <a:chOff x="0" y="0"/>
              <a:chExt cx="1053904" cy="1049911"/>
            </a:xfrm>
          </p:grpSpPr>
          <p:sp>
            <p:nvSpPr>
              <p:cNvPr name="Freeform 74" id="74"/>
              <p:cNvSpPr/>
              <p:nvPr/>
            </p:nvSpPr>
            <p:spPr>
              <a:xfrm flipH="false" flipV="false" rot="0">
                <a:off x="0" y="0"/>
                <a:ext cx="1053904" cy="1049911"/>
              </a:xfrm>
              <a:custGeom>
                <a:avLst/>
                <a:gdLst/>
                <a:ahLst/>
                <a:cxnLst/>
                <a:rect r="r" b="b" t="t" l="l"/>
                <a:pathLst>
                  <a:path h="1049911" w="1053904">
                    <a:moveTo>
                      <a:pt x="526952" y="0"/>
                    </a:moveTo>
                    <a:cubicBezTo>
                      <a:pt x="235924" y="0"/>
                      <a:pt x="0" y="235031"/>
                      <a:pt x="0" y="524955"/>
                    </a:cubicBezTo>
                    <a:cubicBezTo>
                      <a:pt x="0" y="814880"/>
                      <a:pt x="235924" y="1049911"/>
                      <a:pt x="526952" y="1049911"/>
                    </a:cubicBezTo>
                    <a:cubicBezTo>
                      <a:pt x="817979" y="1049911"/>
                      <a:pt x="1053904" y="814880"/>
                      <a:pt x="1053904" y="524955"/>
                    </a:cubicBezTo>
                    <a:cubicBezTo>
                      <a:pt x="1053904" y="235031"/>
                      <a:pt x="817979" y="0"/>
                      <a:pt x="526952" y="0"/>
                    </a:cubicBezTo>
                    <a:close/>
                  </a:path>
                </a:pathLst>
              </a:custGeom>
              <a:solidFill>
                <a:srgbClr val="24E026"/>
              </a:solidFill>
            </p:spPr>
          </p:sp>
          <p:sp>
            <p:nvSpPr>
              <p:cNvPr name="TextBox 75" id="75"/>
              <p:cNvSpPr txBox="true"/>
              <p:nvPr/>
            </p:nvSpPr>
            <p:spPr>
              <a:xfrm>
                <a:off x="98803" y="231779"/>
                <a:ext cx="856297" cy="719703"/>
              </a:xfrm>
              <a:prstGeom prst="rect">
                <a:avLst/>
              </a:prstGeom>
            </p:spPr>
            <p:txBody>
              <a:bodyPr anchor="ctr" rtlCol="false" tIns="50800" lIns="50800" bIns="50800" rIns="50800"/>
              <a:lstStyle/>
              <a:p>
                <a:pPr algn="ctr">
                  <a:lnSpc>
                    <a:spcPts val="1000"/>
                  </a:lnSpc>
                </a:pPr>
                <a:r>
                  <a:rPr lang="en-US" b="true" sz="2000" spc="68">
                    <a:solidFill>
                      <a:srgbClr val="000000"/>
                    </a:solidFill>
                    <a:latin typeface="Montserrat Bold"/>
                    <a:ea typeface="Montserrat Bold"/>
                    <a:cs typeface="Montserrat Bold"/>
                    <a:sym typeface="Montserrat Bold"/>
                  </a:rPr>
                  <a:t>3</a:t>
                </a:r>
              </a:p>
            </p:txBody>
          </p:sp>
        </p:grpSp>
        <p:grpSp>
          <p:nvGrpSpPr>
            <p:cNvPr name="Group 76" id="76"/>
            <p:cNvGrpSpPr/>
            <p:nvPr/>
          </p:nvGrpSpPr>
          <p:grpSpPr>
            <a:xfrm rot="0">
              <a:off x="4294308" y="2253318"/>
              <a:ext cx="1709803" cy="845064"/>
              <a:chOff x="0" y="0"/>
              <a:chExt cx="299394" cy="147974"/>
            </a:xfrm>
          </p:grpSpPr>
          <p:sp>
            <p:nvSpPr>
              <p:cNvPr name="Freeform 77" id="77"/>
              <p:cNvSpPr/>
              <p:nvPr/>
            </p:nvSpPr>
            <p:spPr>
              <a:xfrm flipH="false" flipV="false" rot="0">
                <a:off x="0" y="0"/>
                <a:ext cx="299394" cy="147974"/>
              </a:xfrm>
              <a:custGeom>
                <a:avLst/>
                <a:gdLst/>
                <a:ahLst/>
                <a:cxnLst/>
                <a:rect r="r" b="b" t="t" l="l"/>
                <a:pathLst>
                  <a:path h="147974" w="299394">
                    <a:moveTo>
                      <a:pt x="73987" y="0"/>
                    </a:moveTo>
                    <a:lnTo>
                      <a:pt x="225406" y="0"/>
                    </a:lnTo>
                    <a:cubicBezTo>
                      <a:pt x="245029" y="0"/>
                      <a:pt x="263848" y="7795"/>
                      <a:pt x="277723" y="21670"/>
                    </a:cubicBezTo>
                    <a:cubicBezTo>
                      <a:pt x="291599" y="35546"/>
                      <a:pt x="299394" y="54364"/>
                      <a:pt x="299394" y="73987"/>
                    </a:cubicBezTo>
                    <a:lnTo>
                      <a:pt x="299394" y="73987"/>
                    </a:lnTo>
                    <a:cubicBezTo>
                      <a:pt x="299394" y="114849"/>
                      <a:pt x="266268" y="147974"/>
                      <a:pt x="225406" y="147974"/>
                    </a:cubicBezTo>
                    <a:lnTo>
                      <a:pt x="73987" y="147974"/>
                    </a:lnTo>
                    <a:cubicBezTo>
                      <a:pt x="54364" y="147974"/>
                      <a:pt x="35546" y="140179"/>
                      <a:pt x="21670" y="126304"/>
                    </a:cubicBezTo>
                    <a:cubicBezTo>
                      <a:pt x="7795" y="112429"/>
                      <a:pt x="0" y="93610"/>
                      <a:pt x="0" y="73987"/>
                    </a:cubicBezTo>
                    <a:lnTo>
                      <a:pt x="0" y="73987"/>
                    </a:lnTo>
                    <a:cubicBezTo>
                      <a:pt x="0" y="54364"/>
                      <a:pt x="7795" y="35546"/>
                      <a:pt x="21670" y="21670"/>
                    </a:cubicBezTo>
                    <a:cubicBezTo>
                      <a:pt x="35546" y="7795"/>
                      <a:pt x="54364" y="0"/>
                      <a:pt x="73987" y="0"/>
                    </a:cubicBezTo>
                    <a:close/>
                  </a:path>
                </a:pathLst>
              </a:custGeom>
              <a:solidFill>
                <a:srgbClr val="24E026"/>
              </a:solidFill>
            </p:spPr>
          </p:sp>
          <p:sp>
            <p:nvSpPr>
              <p:cNvPr name="TextBox 78" id="78"/>
              <p:cNvSpPr txBox="true"/>
              <p:nvPr/>
            </p:nvSpPr>
            <p:spPr>
              <a:xfrm>
                <a:off x="0" y="104775"/>
                <a:ext cx="299394" cy="43199"/>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Duration</a:t>
                </a:r>
              </a:p>
              <a:p>
                <a:pPr algn="ctr">
                  <a:lnSpc>
                    <a:spcPts val="800"/>
                  </a:lnSpc>
                </a:pPr>
              </a:p>
              <a:p>
                <a:pPr algn="ctr">
                  <a:lnSpc>
                    <a:spcPts val="800"/>
                  </a:lnSpc>
                </a:pPr>
                <a:r>
                  <a:rPr lang="en-US" b="true" sz="1600" spc="54">
                    <a:solidFill>
                      <a:srgbClr val="FFFFFF"/>
                    </a:solidFill>
                    <a:latin typeface="Montserrat Bold"/>
                    <a:ea typeface="Montserrat Bold"/>
                    <a:cs typeface="Montserrat Bold"/>
                    <a:sym typeface="Montserrat Bold"/>
                  </a:rPr>
                  <a:t>1 month</a:t>
                </a:r>
              </a:p>
            </p:txBody>
          </p:sp>
        </p:grpSp>
        <p:grpSp>
          <p:nvGrpSpPr>
            <p:cNvPr name="Group 79" id="79"/>
            <p:cNvGrpSpPr/>
            <p:nvPr/>
          </p:nvGrpSpPr>
          <p:grpSpPr>
            <a:xfrm rot="0">
              <a:off x="1383628" y="5229499"/>
              <a:ext cx="1871882" cy="791699"/>
              <a:chOff x="0" y="0"/>
              <a:chExt cx="327774" cy="138630"/>
            </a:xfrm>
          </p:grpSpPr>
          <p:sp>
            <p:nvSpPr>
              <p:cNvPr name="Freeform 80" id="80"/>
              <p:cNvSpPr/>
              <p:nvPr/>
            </p:nvSpPr>
            <p:spPr>
              <a:xfrm flipH="false" flipV="false" rot="0">
                <a:off x="0" y="0"/>
                <a:ext cx="327774" cy="138630"/>
              </a:xfrm>
              <a:custGeom>
                <a:avLst/>
                <a:gdLst/>
                <a:ahLst/>
                <a:cxnLst/>
                <a:rect r="r" b="b" t="t" l="l"/>
                <a:pathLst>
                  <a:path h="138630" w="327774">
                    <a:moveTo>
                      <a:pt x="69315" y="0"/>
                    </a:moveTo>
                    <a:lnTo>
                      <a:pt x="258459" y="0"/>
                    </a:lnTo>
                    <a:cubicBezTo>
                      <a:pt x="276843" y="0"/>
                      <a:pt x="294473" y="7303"/>
                      <a:pt x="307472" y="20302"/>
                    </a:cubicBezTo>
                    <a:cubicBezTo>
                      <a:pt x="320471" y="33301"/>
                      <a:pt x="327774" y="50931"/>
                      <a:pt x="327774" y="69315"/>
                    </a:cubicBezTo>
                    <a:lnTo>
                      <a:pt x="327774" y="69315"/>
                    </a:lnTo>
                    <a:cubicBezTo>
                      <a:pt x="327774" y="107596"/>
                      <a:pt x="296741" y="138630"/>
                      <a:pt x="258459" y="138630"/>
                    </a:cubicBezTo>
                    <a:lnTo>
                      <a:pt x="69315" y="138630"/>
                    </a:lnTo>
                    <a:cubicBezTo>
                      <a:pt x="31033" y="138630"/>
                      <a:pt x="0" y="107596"/>
                      <a:pt x="0" y="69315"/>
                    </a:cubicBezTo>
                    <a:lnTo>
                      <a:pt x="0" y="69315"/>
                    </a:lnTo>
                    <a:cubicBezTo>
                      <a:pt x="0" y="31033"/>
                      <a:pt x="31033" y="0"/>
                      <a:pt x="69315" y="0"/>
                    </a:cubicBezTo>
                    <a:close/>
                  </a:path>
                </a:pathLst>
              </a:custGeom>
              <a:solidFill>
                <a:srgbClr val="24E026"/>
              </a:solidFill>
            </p:spPr>
          </p:sp>
          <p:sp>
            <p:nvSpPr>
              <p:cNvPr name="TextBox 81" id="81"/>
              <p:cNvSpPr txBox="true"/>
              <p:nvPr/>
            </p:nvSpPr>
            <p:spPr>
              <a:xfrm>
                <a:off x="0" y="104775"/>
                <a:ext cx="327774" cy="33855"/>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Duration</a:t>
                </a:r>
              </a:p>
              <a:p>
                <a:pPr algn="ctr">
                  <a:lnSpc>
                    <a:spcPts val="800"/>
                  </a:lnSpc>
                </a:pPr>
              </a:p>
              <a:p>
                <a:pPr algn="ctr">
                  <a:lnSpc>
                    <a:spcPts val="800"/>
                  </a:lnSpc>
                </a:pPr>
                <a:r>
                  <a:rPr lang="en-US" b="true" sz="1600" spc="54">
                    <a:solidFill>
                      <a:srgbClr val="FFFFFF"/>
                    </a:solidFill>
                    <a:latin typeface="Montserrat Bold"/>
                    <a:ea typeface="Montserrat Bold"/>
                    <a:cs typeface="Montserrat Bold"/>
                    <a:sym typeface="Montserrat Bold"/>
                  </a:rPr>
                  <a:t>2 months</a:t>
                </a:r>
              </a:p>
            </p:txBody>
          </p:sp>
        </p:grpSp>
        <p:grpSp>
          <p:nvGrpSpPr>
            <p:cNvPr name="Group 82" id="82"/>
            <p:cNvGrpSpPr/>
            <p:nvPr/>
          </p:nvGrpSpPr>
          <p:grpSpPr>
            <a:xfrm rot="0">
              <a:off x="4294308" y="9329339"/>
              <a:ext cx="1709803" cy="774705"/>
              <a:chOff x="0" y="0"/>
              <a:chExt cx="299394" cy="135654"/>
            </a:xfrm>
          </p:grpSpPr>
          <p:sp>
            <p:nvSpPr>
              <p:cNvPr name="Freeform 83" id="83"/>
              <p:cNvSpPr/>
              <p:nvPr/>
            </p:nvSpPr>
            <p:spPr>
              <a:xfrm flipH="false" flipV="false" rot="0">
                <a:off x="0" y="0"/>
                <a:ext cx="299394" cy="135654"/>
              </a:xfrm>
              <a:custGeom>
                <a:avLst/>
                <a:gdLst/>
                <a:ahLst/>
                <a:cxnLst/>
                <a:rect r="r" b="b" t="t" l="l"/>
                <a:pathLst>
                  <a:path h="135654" w="299394">
                    <a:moveTo>
                      <a:pt x="67827" y="0"/>
                    </a:moveTo>
                    <a:lnTo>
                      <a:pt x="231567" y="0"/>
                    </a:lnTo>
                    <a:cubicBezTo>
                      <a:pt x="269026" y="0"/>
                      <a:pt x="299394" y="30367"/>
                      <a:pt x="299394" y="67827"/>
                    </a:cubicBezTo>
                    <a:lnTo>
                      <a:pt x="299394" y="67827"/>
                    </a:lnTo>
                    <a:cubicBezTo>
                      <a:pt x="299394" y="85816"/>
                      <a:pt x="292248" y="103068"/>
                      <a:pt x="279527" y="115788"/>
                    </a:cubicBezTo>
                    <a:cubicBezTo>
                      <a:pt x="266807" y="128508"/>
                      <a:pt x="249555" y="135654"/>
                      <a:pt x="231567" y="135654"/>
                    </a:cubicBezTo>
                    <a:lnTo>
                      <a:pt x="67827" y="135654"/>
                    </a:lnTo>
                    <a:cubicBezTo>
                      <a:pt x="49838" y="135654"/>
                      <a:pt x="32586" y="128508"/>
                      <a:pt x="19866" y="115788"/>
                    </a:cubicBezTo>
                    <a:cubicBezTo>
                      <a:pt x="7146" y="103068"/>
                      <a:pt x="0" y="85816"/>
                      <a:pt x="0" y="67827"/>
                    </a:cubicBezTo>
                    <a:lnTo>
                      <a:pt x="0" y="67827"/>
                    </a:lnTo>
                    <a:cubicBezTo>
                      <a:pt x="0" y="49838"/>
                      <a:pt x="7146" y="32586"/>
                      <a:pt x="19866" y="19866"/>
                    </a:cubicBezTo>
                    <a:cubicBezTo>
                      <a:pt x="32586" y="7146"/>
                      <a:pt x="49838" y="0"/>
                      <a:pt x="67827" y="0"/>
                    </a:cubicBezTo>
                    <a:close/>
                  </a:path>
                </a:pathLst>
              </a:custGeom>
              <a:solidFill>
                <a:srgbClr val="24E026"/>
              </a:solidFill>
            </p:spPr>
          </p:sp>
          <p:sp>
            <p:nvSpPr>
              <p:cNvPr name="TextBox 84" id="84"/>
              <p:cNvSpPr txBox="true"/>
              <p:nvPr/>
            </p:nvSpPr>
            <p:spPr>
              <a:xfrm>
                <a:off x="0" y="104775"/>
                <a:ext cx="299394" cy="30879"/>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Duration</a:t>
                </a:r>
              </a:p>
              <a:p>
                <a:pPr algn="ctr">
                  <a:lnSpc>
                    <a:spcPts val="800"/>
                  </a:lnSpc>
                </a:pPr>
              </a:p>
              <a:p>
                <a:pPr algn="ctr">
                  <a:lnSpc>
                    <a:spcPts val="800"/>
                  </a:lnSpc>
                </a:pPr>
                <a:r>
                  <a:rPr lang="en-US" b="true" sz="1600" spc="54">
                    <a:solidFill>
                      <a:srgbClr val="FFFFFF"/>
                    </a:solidFill>
                    <a:latin typeface="Montserrat Bold"/>
                    <a:ea typeface="Montserrat Bold"/>
                    <a:cs typeface="Montserrat Bold"/>
                    <a:sym typeface="Montserrat Bold"/>
                  </a:rPr>
                  <a:t>4 months</a:t>
                </a:r>
              </a:p>
            </p:txBody>
          </p:sp>
        </p:grpSp>
        <p:grpSp>
          <p:nvGrpSpPr>
            <p:cNvPr name="Group 85" id="85"/>
            <p:cNvGrpSpPr/>
            <p:nvPr/>
          </p:nvGrpSpPr>
          <p:grpSpPr>
            <a:xfrm rot="0">
              <a:off x="3535834" y="12114444"/>
              <a:ext cx="432924" cy="369316"/>
              <a:chOff x="0" y="0"/>
              <a:chExt cx="812800" cy="693377"/>
            </a:xfrm>
          </p:grpSpPr>
          <p:sp>
            <p:nvSpPr>
              <p:cNvPr name="Freeform 86" id="86"/>
              <p:cNvSpPr/>
              <p:nvPr/>
            </p:nvSpPr>
            <p:spPr>
              <a:xfrm flipH="false" flipV="false" rot="0">
                <a:off x="0" y="0"/>
                <a:ext cx="812800" cy="693377"/>
              </a:xfrm>
              <a:custGeom>
                <a:avLst/>
                <a:gdLst/>
                <a:ahLst/>
                <a:cxnLst/>
                <a:rect r="r" b="b" t="t" l="l"/>
                <a:pathLst>
                  <a:path h="693377" w="812800">
                    <a:moveTo>
                      <a:pt x="406400" y="0"/>
                    </a:moveTo>
                    <a:cubicBezTo>
                      <a:pt x="181951" y="0"/>
                      <a:pt x="0" y="155218"/>
                      <a:pt x="0" y="346689"/>
                    </a:cubicBezTo>
                    <a:cubicBezTo>
                      <a:pt x="0" y="538159"/>
                      <a:pt x="181951" y="693377"/>
                      <a:pt x="406400" y="693377"/>
                    </a:cubicBezTo>
                    <a:cubicBezTo>
                      <a:pt x="630849" y="693377"/>
                      <a:pt x="812800" y="538159"/>
                      <a:pt x="812800" y="346689"/>
                    </a:cubicBezTo>
                    <a:cubicBezTo>
                      <a:pt x="812800" y="155218"/>
                      <a:pt x="630849" y="0"/>
                      <a:pt x="406400" y="0"/>
                    </a:cubicBezTo>
                    <a:close/>
                  </a:path>
                </a:pathLst>
              </a:custGeom>
              <a:solidFill>
                <a:srgbClr val="FDFDFC"/>
              </a:solidFill>
            </p:spPr>
          </p:sp>
          <p:sp>
            <p:nvSpPr>
              <p:cNvPr name="TextBox 87" id="87"/>
              <p:cNvSpPr txBox="true"/>
              <p:nvPr/>
            </p:nvSpPr>
            <p:spPr>
              <a:xfrm>
                <a:off x="76200" y="198354"/>
                <a:ext cx="660400" cy="430019"/>
              </a:xfrm>
              <a:prstGeom prst="rect">
                <a:avLst/>
              </a:prstGeom>
            </p:spPr>
            <p:txBody>
              <a:bodyPr anchor="ctr" rtlCol="false" tIns="50800" lIns="50800" bIns="50800" rIns="50800"/>
              <a:lstStyle/>
              <a:p>
                <a:pPr algn="ctr">
                  <a:lnSpc>
                    <a:spcPts val="1000"/>
                  </a:lnSpc>
                </a:pPr>
              </a:p>
            </p:txBody>
          </p:sp>
        </p:grpSp>
        <p:sp>
          <p:nvSpPr>
            <p:cNvPr name="Freeform 88" id="88"/>
            <p:cNvSpPr/>
            <p:nvPr/>
          </p:nvSpPr>
          <p:spPr>
            <a:xfrm flipH="false" flipV="false" rot="0">
              <a:off x="526330" y="0"/>
              <a:ext cx="729347" cy="729347"/>
            </a:xfrm>
            <a:custGeom>
              <a:avLst/>
              <a:gdLst/>
              <a:ahLst/>
              <a:cxnLst/>
              <a:rect r="r" b="b" t="t" l="l"/>
              <a:pathLst>
                <a:path h="729347" w="729347">
                  <a:moveTo>
                    <a:pt x="0" y="0"/>
                  </a:moveTo>
                  <a:lnTo>
                    <a:pt x="729346" y="0"/>
                  </a:lnTo>
                  <a:lnTo>
                    <a:pt x="729346" y="729347"/>
                  </a:lnTo>
                  <a:lnTo>
                    <a:pt x="0" y="7293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9" id="89"/>
            <p:cNvSpPr txBox="true"/>
            <p:nvPr/>
          </p:nvSpPr>
          <p:spPr>
            <a:xfrm rot="0">
              <a:off x="4427552" y="5043440"/>
              <a:ext cx="2847161" cy="1410139"/>
            </a:xfrm>
            <a:prstGeom prst="rect">
              <a:avLst/>
            </a:prstGeom>
          </p:spPr>
          <p:txBody>
            <a:bodyPr anchor="t" rtlCol="false" tIns="0" lIns="0" bIns="0" rIns="0">
              <a:spAutoFit/>
            </a:bodyPr>
            <a:lstStyle/>
            <a:p>
              <a:pPr algn="just" marL="196065" indent="-98033" lvl="1">
                <a:lnSpc>
                  <a:spcPts val="1271"/>
                </a:lnSpc>
                <a:spcBef>
                  <a:spcPct val="0"/>
                </a:spcBef>
                <a:buFont typeface="Arial"/>
                <a:buChar char="•"/>
              </a:pPr>
              <a:r>
                <a:rPr lang="en-US" b="true" sz="908" spc="30">
                  <a:solidFill>
                    <a:srgbClr val="000000"/>
                  </a:solidFill>
                  <a:latin typeface="Montserrat Bold"/>
                  <a:ea typeface="Montserrat Bold"/>
                  <a:cs typeface="Montserrat Bold"/>
                  <a:sym typeface="Montserrat Bold"/>
                </a:rPr>
                <a:t>C</a:t>
              </a:r>
              <a:r>
                <a:rPr lang="en-US" b="true" sz="908" spc="30">
                  <a:solidFill>
                    <a:srgbClr val="000000"/>
                  </a:solidFill>
                  <a:latin typeface="Montserrat Bold"/>
                  <a:ea typeface="Montserrat Bold"/>
                  <a:cs typeface="Montserrat Bold"/>
                  <a:sym typeface="Montserrat Bold"/>
                </a:rPr>
                <a:t>ore recommendation</a:t>
              </a:r>
            </a:p>
            <a:p>
              <a:pPr algn="just">
                <a:lnSpc>
                  <a:spcPts val="1271"/>
                </a:lnSpc>
                <a:spcBef>
                  <a:spcPct val="0"/>
                </a:spcBef>
              </a:pPr>
              <a:r>
                <a:rPr lang="en-US" b="true" sz="908" spc="30">
                  <a:solidFill>
                    <a:srgbClr val="000000"/>
                  </a:solidFill>
                  <a:latin typeface="Montserrat Bold"/>
                  <a:ea typeface="Montserrat Bold"/>
                  <a:cs typeface="Montserrat Bold"/>
                  <a:sym typeface="Montserrat Bold"/>
                </a:rPr>
                <a:t>      engine development</a:t>
              </a:r>
            </a:p>
            <a:p>
              <a:pPr algn="just" marL="196065" indent="-98033" lvl="1">
                <a:lnSpc>
                  <a:spcPts val="1271"/>
                </a:lnSpc>
                <a:spcBef>
                  <a:spcPct val="0"/>
                </a:spcBef>
                <a:buFont typeface="Arial"/>
                <a:buChar char="•"/>
              </a:pPr>
              <a:r>
                <a:rPr lang="en-US" b="true" sz="908" spc="30">
                  <a:solidFill>
                    <a:srgbClr val="000000"/>
                  </a:solidFill>
                  <a:latin typeface="Montserrat Bold"/>
                  <a:ea typeface="Montserrat Bold"/>
                  <a:cs typeface="Montserrat Bold"/>
                  <a:sym typeface="Montserrat Bold"/>
                </a:rPr>
                <a:t>Per</a:t>
              </a:r>
              <a:r>
                <a:rPr lang="en-US" b="true" sz="908" spc="30">
                  <a:solidFill>
                    <a:srgbClr val="000000"/>
                  </a:solidFill>
                  <a:latin typeface="Montserrat Bold"/>
                  <a:ea typeface="Montserrat Bold"/>
                  <a:cs typeface="Montserrat Bold"/>
                  <a:sym typeface="Montserrat Bold"/>
                </a:rPr>
                <a:t>sonalization </a:t>
              </a:r>
            </a:p>
            <a:p>
              <a:pPr algn="just" marL="196065" indent="-98033" lvl="1">
                <a:lnSpc>
                  <a:spcPts val="1271"/>
                </a:lnSpc>
                <a:spcBef>
                  <a:spcPct val="0"/>
                </a:spcBef>
                <a:buFont typeface="Arial"/>
                <a:buChar char="•"/>
              </a:pPr>
              <a:r>
                <a:rPr lang="en-US" b="true" sz="908" spc="30">
                  <a:solidFill>
                    <a:srgbClr val="000000"/>
                  </a:solidFill>
                  <a:latin typeface="Montserrat Bold"/>
                  <a:ea typeface="Montserrat Bold"/>
                  <a:cs typeface="Montserrat Bold"/>
                  <a:sym typeface="Montserrat Bold"/>
                </a:rPr>
                <a:t>A</a:t>
              </a:r>
              <a:r>
                <a:rPr lang="en-US" b="true" sz="908" spc="30">
                  <a:solidFill>
                    <a:srgbClr val="000000"/>
                  </a:solidFill>
                  <a:latin typeface="Montserrat Bold"/>
                  <a:ea typeface="Montserrat Bold"/>
                  <a:cs typeface="Montserrat Bold"/>
                  <a:sym typeface="Montserrat Bold"/>
                </a:rPr>
                <a:t>lgorithm implementation</a:t>
              </a:r>
            </a:p>
            <a:p>
              <a:pPr algn="just" marL="196065" indent="-98033" lvl="1">
                <a:lnSpc>
                  <a:spcPts val="1271"/>
                </a:lnSpc>
                <a:spcBef>
                  <a:spcPct val="0"/>
                </a:spcBef>
                <a:buFont typeface="Arial"/>
                <a:buChar char="•"/>
              </a:pPr>
              <a:r>
                <a:rPr lang="en-US" b="true" sz="908" spc="30">
                  <a:solidFill>
                    <a:srgbClr val="000000"/>
                  </a:solidFill>
                  <a:latin typeface="Montserrat Bold"/>
                  <a:ea typeface="Montserrat Bold"/>
                  <a:cs typeface="Montserrat Bold"/>
                  <a:sym typeface="Montserrat Bold"/>
                </a:rPr>
                <a:t>A/</a:t>
              </a:r>
              <a:r>
                <a:rPr lang="en-US" b="true" sz="908" spc="30">
                  <a:solidFill>
                    <a:srgbClr val="000000"/>
                  </a:solidFill>
                  <a:latin typeface="Montserrat Bold"/>
                  <a:ea typeface="Montserrat Bold"/>
                  <a:cs typeface="Montserrat Bold"/>
                  <a:sym typeface="Montserrat Bold"/>
                </a:rPr>
                <a:t>B-testing with 5% user base</a:t>
              </a:r>
            </a:p>
            <a:p>
              <a:pPr algn="just" marL="194310" indent="-97155" lvl="1">
                <a:lnSpc>
                  <a:spcPts val="1260"/>
                </a:lnSpc>
                <a:spcBef>
                  <a:spcPct val="0"/>
                </a:spcBef>
                <a:buFont typeface="Arial"/>
                <a:buChar char="•"/>
              </a:pPr>
              <a:r>
                <a:rPr lang="en-US" b="true" sz="900" spc="30">
                  <a:solidFill>
                    <a:srgbClr val="000000"/>
                  </a:solidFill>
                  <a:latin typeface="Montserrat Bold"/>
                  <a:ea typeface="Montserrat Bold"/>
                  <a:cs typeface="Montserrat Bold"/>
                  <a:sym typeface="Montserrat Bold"/>
                </a:rPr>
                <a:t>Optimize Checkout Algo</a:t>
              </a:r>
            </a:p>
            <a:p>
              <a:pPr algn="just">
                <a:lnSpc>
                  <a:spcPts val="1271"/>
                </a:lnSpc>
                <a:spcBef>
                  <a:spcPct val="0"/>
                </a:spcBef>
              </a:pPr>
            </a:p>
          </p:txBody>
        </p:sp>
      </p:grpSp>
      <p:sp>
        <p:nvSpPr>
          <p:cNvPr name="Freeform 90" id="90"/>
          <p:cNvSpPr/>
          <p:nvPr/>
        </p:nvSpPr>
        <p:spPr>
          <a:xfrm flipH="false" flipV="false" rot="0">
            <a:off x="6630690" y="914762"/>
            <a:ext cx="773690" cy="505009"/>
          </a:xfrm>
          <a:custGeom>
            <a:avLst/>
            <a:gdLst/>
            <a:ahLst/>
            <a:cxnLst/>
            <a:rect r="r" b="b" t="t" l="l"/>
            <a:pathLst>
              <a:path h="505009" w="773690">
                <a:moveTo>
                  <a:pt x="0" y="0"/>
                </a:moveTo>
                <a:lnTo>
                  <a:pt x="773690" y="0"/>
                </a:lnTo>
                <a:lnTo>
                  <a:pt x="773690" y="505009"/>
                </a:lnTo>
                <a:lnTo>
                  <a:pt x="0" y="505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1" id="91"/>
          <p:cNvGrpSpPr/>
          <p:nvPr/>
        </p:nvGrpSpPr>
        <p:grpSpPr>
          <a:xfrm rot="0">
            <a:off x="6801439" y="3777781"/>
            <a:ext cx="7196039" cy="1202619"/>
            <a:chOff x="0" y="0"/>
            <a:chExt cx="4281702" cy="715568"/>
          </a:xfrm>
        </p:grpSpPr>
        <p:sp>
          <p:nvSpPr>
            <p:cNvPr name="Freeform 92" id="92"/>
            <p:cNvSpPr/>
            <p:nvPr/>
          </p:nvSpPr>
          <p:spPr>
            <a:xfrm flipH="false" flipV="false" rot="0">
              <a:off x="0" y="0"/>
              <a:ext cx="4281702" cy="715568"/>
            </a:xfrm>
            <a:custGeom>
              <a:avLst/>
              <a:gdLst/>
              <a:ahLst/>
              <a:cxnLst/>
              <a:rect r="r" b="b" t="t" l="l"/>
              <a:pathLst>
                <a:path h="715568" w="4281702">
                  <a:moveTo>
                    <a:pt x="39807" y="0"/>
                  </a:moveTo>
                  <a:lnTo>
                    <a:pt x="4241895" y="0"/>
                  </a:lnTo>
                  <a:cubicBezTo>
                    <a:pt x="4263880" y="0"/>
                    <a:pt x="4281702" y="17822"/>
                    <a:pt x="4281702" y="39807"/>
                  </a:cubicBezTo>
                  <a:lnTo>
                    <a:pt x="4281702" y="675761"/>
                  </a:lnTo>
                  <a:cubicBezTo>
                    <a:pt x="4281702" y="697746"/>
                    <a:pt x="4263880" y="715568"/>
                    <a:pt x="4241895" y="715568"/>
                  </a:cubicBezTo>
                  <a:lnTo>
                    <a:pt x="39807" y="715568"/>
                  </a:lnTo>
                  <a:cubicBezTo>
                    <a:pt x="17822" y="715568"/>
                    <a:pt x="0" y="697746"/>
                    <a:pt x="0" y="675761"/>
                  </a:cubicBezTo>
                  <a:lnTo>
                    <a:pt x="0" y="39807"/>
                  </a:lnTo>
                  <a:cubicBezTo>
                    <a:pt x="0" y="17822"/>
                    <a:pt x="17822" y="0"/>
                    <a:pt x="39807" y="0"/>
                  </a:cubicBezTo>
                  <a:close/>
                </a:path>
              </a:pathLst>
            </a:custGeom>
            <a:solidFill>
              <a:srgbClr val="FFFFFF"/>
            </a:solidFill>
          </p:spPr>
        </p:sp>
        <p:sp>
          <p:nvSpPr>
            <p:cNvPr name="TextBox 93" id="93"/>
            <p:cNvSpPr txBox="true"/>
            <p:nvPr/>
          </p:nvSpPr>
          <p:spPr>
            <a:xfrm>
              <a:off x="0" y="95250"/>
              <a:ext cx="4281702" cy="620318"/>
            </a:xfrm>
            <a:prstGeom prst="rect">
              <a:avLst/>
            </a:prstGeom>
          </p:spPr>
          <p:txBody>
            <a:bodyPr anchor="ctr" rtlCol="false" tIns="22486" lIns="22486" bIns="22486" rIns="22486"/>
            <a:lstStyle/>
            <a:p>
              <a:pPr algn="ctr">
                <a:lnSpc>
                  <a:spcPts val="750"/>
                </a:lnSpc>
              </a:pPr>
            </a:p>
          </p:txBody>
        </p:sp>
      </p:grpSp>
      <p:grpSp>
        <p:nvGrpSpPr>
          <p:cNvPr name="Group 94" id="94"/>
          <p:cNvGrpSpPr/>
          <p:nvPr/>
        </p:nvGrpSpPr>
        <p:grpSpPr>
          <a:xfrm rot="0">
            <a:off x="6798092" y="3350355"/>
            <a:ext cx="4568112" cy="482784"/>
            <a:chOff x="0" y="0"/>
            <a:chExt cx="973665" cy="102902"/>
          </a:xfrm>
        </p:grpSpPr>
        <p:sp>
          <p:nvSpPr>
            <p:cNvPr name="Freeform 95" id="95"/>
            <p:cNvSpPr/>
            <p:nvPr/>
          </p:nvSpPr>
          <p:spPr>
            <a:xfrm flipH="false" flipV="false" rot="0">
              <a:off x="0" y="0"/>
              <a:ext cx="973665" cy="102902"/>
            </a:xfrm>
            <a:custGeom>
              <a:avLst/>
              <a:gdLst/>
              <a:ahLst/>
              <a:cxnLst/>
              <a:rect r="r" b="b" t="t" l="l"/>
              <a:pathLst>
                <a:path h="102902" w="973665">
                  <a:moveTo>
                    <a:pt x="51451" y="0"/>
                  </a:moveTo>
                  <a:lnTo>
                    <a:pt x="922214" y="0"/>
                  </a:lnTo>
                  <a:cubicBezTo>
                    <a:pt x="950630" y="0"/>
                    <a:pt x="973665" y="23035"/>
                    <a:pt x="973665" y="51451"/>
                  </a:cubicBezTo>
                  <a:lnTo>
                    <a:pt x="973665" y="51451"/>
                  </a:lnTo>
                  <a:cubicBezTo>
                    <a:pt x="973665" y="79867"/>
                    <a:pt x="950630" y="102902"/>
                    <a:pt x="922214" y="102902"/>
                  </a:cubicBezTo>
                  <a:lnTo>
                    <a:pt x="51451" y="102902"/>
                  </a:lnTo>
                  <a:cubicBezTo>
                    <a:pt x="23035" y="102902"/>
                    <a:pt x="0" y="79867"/>
                    <a:pt x="0" y="51451"/>
                  </a:cubicBezTo>
                  <a:lnTo>
                    <a:pt x="0" y="51451"/>
                  </a:lnTo>
                  <a:cubicBezTo>
                    <a:pt x="0" y="23035"/>
                    <a:pt x="23035" y="0"/>
                    <a:pt x="51451" y="0"/>
                  </a:cubicBezTo>
                  <a:close/>
                </a:path>
              </a:pathLst>
            </a:custGeom>
            <a:solidFill>
              <a:srgbClr val="24E026"/>
            </a:solidFill>
          </p:spPr>
        </p:sp>
        <p:sp>
          <p:nvSpPr>
            <p:cNvPr name="TextBox 96" id="96"/>
            <p:cNvSpPr txBox="true"/>
            <p:nvPr/>
          </p:nvSpPr>
          <p:spPr>
            <a:xfrm>
              <a:off x="0" y="104775"/>
              <a:ext cx="973665" cy="102902"/>
            </a:xfrm>
            <a:prstGeom prst="rect">
              <a:avLst/>
            </a:prstGeom>
          </p:spPr>
          <p:txBody>
            <a:bodyPr anchor="ctr" rtlCol="false" tIns="55645" lIns="55645" bIns="55645" rIns="55645"/>
            <a:lstStyle/>
            <a:p>
              <a:pPr algn="ctr">
                <a:lnSpc>
                  <a:spcPts val="800"/>
                </a:lnSpc>
              </a:pPr>
              <a:r>
                <a:rPr lang="en-US" b="true" sz="1600" spc="54">
                  <a:solidFill>
                    <a:srgbClr val="FFFFFF"/>
                  </a:solidFill>
                  <a:latin typeface="Montserrat Bold"/>
                  <a:ea typeface="Montserrat Bold"/>
                  <a:cs typeface="Montserrat Bold"/>
                  <a:sym typeface="Montserrat Bold"/>
                </a:rPr>
                <a:t>Manpower Estimates</a:t>
              </a:r>
            </a:p>
          </p:txBody>
        </p:sp>
      </p:grpSp>
      <p:sp>
        <p:nvSpPr>
          <p:cNvPr name="Freeform 97" id="97"/>
          <p:cNvSpPr/>
          <p:nvPr/>
        </p:nvSpPr>
        <p:spPr>
          <a:xfrm flipH="false" flipV="false" rot="0">
            <a:off x="6553789" y="3164207"/>
            <a:ext cx="488605" cy="552949"/>
          </a:xfrm>
          <a:custGeom>
            <a:avLst/>
            <a:gdLst/>
            <a:ahLst/>
            <a:cxnLst/>
            <a:rect r="r" b="b" t="t" l="l"/>
            <a:pathLst>
              <a:path h="552949" w="488605">
                <a:moveTo>
                  <a:pt x="0" y="0"/>
                </a:moveTo>
                <a:lnTo>
                  <a:pt x="488606" y="0"/>
                </a:lnTo>
                <a:lnTo>
                  <a:pt x="488606" y="552948"/>
                </a:lnTo>
                <a:lnTo>
                  <a:pt x="0" y="5529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8" id="98"/>
          <p:cNvGrpSpPr/>
          <p:nvPr/>
        </p:nvGrpSpPr>
        <p:grpSpPr>
          <a:xfrm rot="0">
            <a:off x="15245647" y="2114402"/>
            <a:ext cx="2804941" cy="775503"/>
            <a:chOff x="0" y="0"/>
            <a:chExt cx="3739921" cy="1034004"/>
          </a:xfrm>
        </p:grpSpPr>
        <p:grpSp>
          <p:nvGrpSpPr>
            <p:cNvPr name="Group 99" id="99"/>
            <p:cNvGrpSpPr/>
            <p:nvPr/>
          </p:nvGrpSpPr>
          <p:grpSpPr>
            <a:xfrm rot="0">
              <a:off x="0" y="0"/>
              <a:ext cx="3739921" cy="1034004"/>
              <a:chOff x="0" y="0"/>
              <a:chExt cx="3424693" cy="946851"/>
            </a:xfrm>
          </p:grpSpPr>
          <p:sp>
            <p:nvSpPr>
              <p:cNvPr name="Freeform 100" id="100"/>
              <p:cNvSpPr/>
              <p:nvPr/>
            </p:nvSpPr>
            <p:spPr>
              <a:xfrm flipH="false" flipV="false" rot="0">
                <a:off x="0" y="0"/>
                <a:ext cx="3424693" cy="946851"/>
              </a:xfrm>
              <a:custGeom>
                <a:avLst/>
                <a:gdLst/>
                <a:ahLst/>
                <a:cxnLst/>
                <a:rect r="r" b="b" t="t" l="l"/>
                <a:pathLst>
                  <a:path h="946851" w="3424693">
                    <a:moveTo>
                      <a:pt x="140765" y="0"/>
                    </a:moveTo>
                    <a:lnTo>
                      <a:pt x="3283928" y="0"/>
                    </a:lnTo>
                    <a:cubicBezTo>
                      <a:pt x="3361670" y="0"/>
                      <a:pt x="3424693" y="63023"/>
                      <a:pt x="3424693" y="140765"/>
                    </a:cubicBezTo>
                    <a:lnTo>
                      <a:pt x="3424693" y="806085"/>
                    </a:lnTo>
                    <a:cubicBezTo>
                      <a:pt x="3424693" y="843419"/>
                      <a:pt x="3409862" y="879223"/>
                      <a:pt x="3383464" y="905621"/>
                    </a:cubicBezTo>
                    <a:cubicBezTo>
                      <a:pt x="3357065" y="932020"/>
                      <a:pt x="3321261" y="946851"/>
                      <a:pt x="3283928" y="946851"/>
                    </a:cubicBezTo>
                    <a:lnTo>
                      <a:pt x="140765" y="946851"/>
                    </a:lnTo>
                    <a:cubicBezTo>
                      <a:pt x="103432" y="946851"/>
                      <a:pt x="67628" y="932020"/>
                      <a:pt x="41229" y="905621"/>
                    </a:cubicBezTo>
                    <a:cubicBezTo>
                      <a:pt x="14831" y="879223"/>
                      <a:pt x="0" y="843419"/>
                      <a:pt x="0" y="806085"/>
                    </a:cubicBezTo>
                    <a:lnTo>
                      <a:pt x="0" y="140765"/>
                    </a:lnTo>
                    <a:cubicBezTo>
                      <a:pt x="0" y="103432"/>
                      <a:pt x="14831" y="67628"/>
                      <a:pt x="41229" y="41229"/>
                    </a:cubicBezTo>
                    <a:cubicBezTo>
                      <a:pt x="67628" y="14831"/>
                      <a:pt x="103432" y="0"/>
                      <a:pt x="140765" y="0"/>
                    </a:cubicBezTo>
                    <a:close/>
                  </a:path>
                </a:pathLst>
              </a:custGeom>
              <a:solidFill>
                <a:srgbClr val="FFFFFF"/>
              </a:solidFill>
            </p:spPr>
          </p:sp>
          <p:sp>
            <p:nvSpPr>
              <p:cNvPr name="TextBox 101" id="101"/>
              <p:cNvSpPr txBox="true"/>
              <p:nvPr/>
            </p:nvSpPr>
            <p:spPr>
              <a:xfrm>
                <a:off x="0" y="95250"/>
                <a:ext cx="3424693" cy="851601"/>
              </a:xfrm>
              <a:prstGeom prst="rect">
                <a:avLst/>
              </a:prstGeom>
            </p:spPr>
            <p:txBody>
              <a:bodyPr anchor="ctr" rtlCol="false" tIns="10958" lIns="10958" bIns="10958" rIns="10958"/>
              <a:lstStyle/>
              <a:p>
                <a:pPr algn="ctr">
                  <a:lnSpc>
                    <a:spcPts val="750"/>
                  </a:lnSpc>
                </a:pPr>
              </a:p>
            </p:txBody>
          </p:sp>
        </p:grpSp>
        <p:sp>
          <p:nvSpPr>
            <p:cNvPr name="Freeform 102" id="102"/>
            <p:cNvSpPr/>
            <p:nvPr/>
          </p:nvSpPr>
          <p:spPr>
            <a:xfrm flipH="false" flipV="false" rot="0">
              <a:off x="36169" y="312441"/>
              <a:ext cx="333841" cy="367225"/>
            </a:xfrm>
            <a:custGeom>
              <a:avLst/>
              <a:gdLst/>
              <a:ahLst/>
              <a:cxnLst/>
              <a:rect r="r" b="b" t="t" l="l"/>
              <a:pathLst>
                <a:path h="367225" w="333841">
                  <a:moveTo>
                    <a:pt x="0" y="0"/>
                  </a:moveTo>
                  <a:lnTo>
                    <a:pt x="333841" y="0"/>
                  </a:lnTo>
                  <a:lnTo>
                    <a:pt x="333841" y="367225"/>
                  </a:lnTo>
                  <a:lnTo>
                    <a:pt x="0" y="3672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3" id="103"/>
            <p:cNvSpPr txBox="true"/>
            <p:nvPr/>
          </p:nvSpPr>
          <p:spPr>
            <a:xfrm rot="0">
              <a:off x="314258" y="138611"/>
              <a:ext cx="3327902" cy="686309"/>
            </a:xfrm>
            <a:prstGeom prst="rect">
              <a:avLst/>
            </a:prstGeom>
          </p:spPr>
          <p:txBody>
            <a:bodyPr anchor="t" rtlCol="false" tIns="0" lIns="0" bIns="0" rIns="0">
              <a:spAutoFit/>
            </a:bodyPr>
            <a:lstStyle/>
            <a:p>
              <a:pPr algn="ctr">
                <a:lnSpc>
                  <a:spcPts val="1431"/>
                </a:lnSpc>
                <a:spcBef>
                  <a:spcPct val="0"/>
                </a:spcBef>
              </a:pPr>
              <a:r>
                <a:rPr lang="en-US" b="true" sz="1022" spc="34">
                  <a:solidFill>
                    <a:srgbClr val="000000"/>
                  </a:solidFill>
                  <a:latin typeface="Montserrat Bold"/>
                  <a:ea typeface="Montserrat Bold"/>
                  <a:cs typeface="Montserrat Bold"/>
                  <a:sym typeface="Montserrat Bold"/>
                </a:rPr>
                <a:t>DEEP LEARNING FRAMEW</a:t>
              </a:r>
              <a:r>
                <a:rPr lang="en-US" b="true" sz="1022" spc="34">
                  <a:solidFill>
                    <a:srgbClr val="000000"/>
                  </a:solidFill>
                  <a:latin typeface="Montserrat Bold"/>
                  <a:ea typeface="Montserrat Bold"/>
                  <a:cs typeface="Montserrat Bold"/>
                  <a:sym typeface="Montserrat Bold"/>
                </a:rPr>
                <a:t>ORKS FOR BUILDING AND OPTIMIZING RECOMMENDATION ALGORITHMS</a:t>
              </a:r>
            </a:p>
          </p:txBody>
        </p:sp>
      </p:grpSp>
      <p:sp>
        <p:nvSpPr>
          <p:cNvPr name="Freeform 104" id="104"/>
          <p:cNvSpPr/>
          <p:nvPr/>
        </p:nvSpPr>
        <p:spPr>
          <a:xfrm flipH="false" flipV="false" rot="0">
            <a:off x="13981280" y="1369153"/>
            <a:ext cx="1264366" cy="2516305"/>
          </a:xfrm>
          <a:custGeom>
            <a:avLst/>
            <a:gdLst/>
            <a:ahLst/>
            <a:cxnLst/>
            <a:rect r="r" b="b" t="t" l="l"/>
            <a:pathLst>
              <a:path h="2516305" w="1264366">
                <a:moveTo>
                  <a:pt x="0" y="0"/>
                </a:moveTo>
                <a:lnTo>
                  <a:pt x="1264367" y="0"/>
                </a:lnTo>
                <a:lnTo>
                  <a:pt x="1264367" y="2516305"/>
                </a:lnTo>
                <a:lnTo>
                  <a:pt x="0" y="2516305"/>
                </a:lnTo>
                <a:lnTo>
                  <a:pt x="0" y="0"/>
                </a:lnTo>
                <a:close/>
              </a:path>
            </a:pathLst>
          </a:custGeom>
          <a:blipFill>
            <a:blip r:embed="rId10"/>
            <a:stretch>
              <a:fillRect l="0" t="-1875" r="0" b="-1460"/>
            </a:stretch>
          </a:blipFill>
        </p:spPr>
      </p:sp>
      <p:grpSp>
        <p:nvGrpSpPr>
          <p:cNvPr name="Group 105" id="105"/>
          <p:cNvGrpSpPr/>
          <p:nvPr/>
        </p:nvGrpSpPr>
        <p:grpSpPr>
          <a:xfrm rot="0">
            <a:off x="13126848" y="2342568"/>
            <a:ext cx="2118799" cy="547337"/>
            <a:chOff x="0" y="0"/>
            <a:chExt cx="398346" cy="102902"/>
          </a:xfrm>
        </p:grpSpPr>
        <p:sp>
          <p:nvSpPr>
            <p:cNvPr name="Freeform 106" id="106"/>
            <p:cNvSpPr/>
            <p:nvPr/>
          </p:nvSpPr>
          <p:spPr>
            <a:xfrm flipH="false" flipV="false" rot="0">
              <a:off x="0" y="0"/>
              <a:ext cx="398346" cy="102902"/>
            </a:xfrm>
            <a:custGeom>
              <a:avLst/>
              <a:gdLst/>
              <a:ahLst/>
              <a:cxnLst/>
              <a:rect r="r" b="b" t="t" l="l"/>
              <a:pathLst>
                <a:path h="102902" w="398346">
                  <a:moveTo>
                    <a:pt x="51451" y="0"/>
                  </a:moveTo>
                  <a:lnTo>
                    <a:pt x="346895" y="0"/>
                  </a:lnTo>
                  <a:cubicBezTo>
                    <a:pt x="375311" y="0"/>
                    <a:pt x="398346" y="23035"/>
                    <a:pt x="398346" y="51451"/>
                  </a:cubicBezTo>
                  <a:lnTo>
                    <a:pt x="398346" y="51451"/>
                  </a:lnTo>
                  <a:cubicBezTo>
                    <a:pt x="398346" y="79867"/>
                    <a:pt x="375311" y="102902"/>
                    <a:pt x="346895" y="102902"/>
                  </a:cubicBezTo>
                  <a:lnTo>
                    <a:pt x="51451" y="102902"/>
                  </a:lnTo>
                  <a:cubicBezTo>
                    <a:pt x="23035" y="102902"/>
                    <a:pt x="0" y="79867"/>
                    <a:pt x="0" y="51451"/>
                  </a:cubicBezTo>
                  <a:lnTo>
                    <a:pt x="0" y="51451"/>
                  </a:lnTo>
                  <a:cubicBezTo>
                    <a:pt x="0" y="23035"/>
                    <a:pt x="23035" y="0"/>
                    <a:pt x="51451" y="0"/>
                  </a:cubicBezTo>
                  <a:close/>
                </a:path>
              </a:pathLst>
            </a:custGeom>
            <a:solidFill>
              <a:srgbClr val="24E026"/>
            </a:solidFill>
          </p:spPr>
        </p:sp>
        <p:sp>
          <p:nvSpPr>
            <p:cNvPr name="TextBox 107" id="107"/>
            <p:cNvSpPr txBox="true"/>
            <p:nvPr/>
          </p:nvSpPr>
          <p:spPr>
            <a:xfrm>
              <a:off x="0" y="104775"/>
              <a:ext cx="398346" cy="102902"/>
            </a:xfrm>
            <a:prstGeom prst="rect">
              <a:avLst/>
            </a:prstGeom>
          </p:spPr>
          <p:txBody>
            <a:bodyPr anchor="ctr" rtlCol="false" tIns="63085" lIns="63085" bIns="63085" rIns="63085"/>
            <a:lstStyle/>
            <a:p>
              <a:pPr algn="ctr">
                <a:lnSpc>
                  <a:spcPts val="800"/>
                </a:lnSpc>
              </a:pPr>
              <a:r>
                <a:rPr lang="en-US" b="true" sz="1600" spc="54">
                  <a:solidFill>
                    <a:srgbClr val="FFFFFF"/>
                  </a:solidFill>
                  <a:latin typeface="Montserrat Bold"/>
                  <a:ea typeface="Montserrat Bold"/>
                  <a:cs typeface="Montserrat Bold"/>
                  <a:sym typeface="Montserrat Bold"/>
                </a:rPr>
                <a:t>AI tools</a:t>
              </a:r>
            </a:p>
          </p:txBody>
        </p:sp>
      </p:grpSp>
      <p:grpSp>
        <p:nvGrpSpPr>
          <p:cNvPr name="Group 108" id="108"/>
          <p:cNvGrpSpPr/>
          <p:nvPr/>
        </p:nvGrpSpPr>
        <p:grpSpPr>
          <a:xfrm rot="0">
            <a:off x="14727194" y="3600350"/>
            <a:ext cx="2699658" cy="403417"/>
            <a:chOff x="0" y="0"/>
            <a:chExt cx="3599543" cy="537890"/>
          </a:xfrm>
        </p:grpSpPr>
        <p:grpSp>
          <p:nvGrpSpPr>
            <p:cNvPr name="Group 109" id="109"/>
            <p:cNvGrpSpPr/>
            <p:nvPr/>
          </p:nvGrpSpPr>
          <p:grpSpPr>
            <a:xfrm rot="0">
              <a:off x="0" y="0"/>
              <a:ext cx="3599543" cy="537890"/>
              <a:chOff x="0" y="0"/>
              <a:chExt cx="2317362" cy="346290"/>
            </a:xfrm>
          </p:grpSpPr>
          <p:sp>
            <p:nvSpPr>
              <p:cNvPr name="Freeform 110" id="110"/>
              <p:cNvSpPr/>
              <p:nvPr/>
            </p:nvSpPr>
            <p:spPr>
              <a:xfrm flipH="false" flipV="false" rot="0">
                <a:off x="0" y="0"/>
                <a:ext cx="2317362" cy="346290"/>
              </a:xfrm>
              <a:custGeom>
                <a:avLst/>
                <a:gdLst/>
                <a:ahLst/>
                <a:cxnLst/>
                <a:rect r="r" b="b" t="t" l="l"/>
                <a:pathLst>
                  <a:path h="346290" w="2317362">
                    <a:moveTo>
                      <a:pt x="146255" y="0"/>
                    </a:moveTo>
                    <a:lnTo>
                      <a:pt x="2171108" y="0"/>
                    </a:lnTo>
                    <a:cubicBezTo>
                      <a:pt x="2251882" y="0"/>
                      <a:pt x="2317362" y="65481"/>
                      <a:pt x="2317362" y="146255"/>
                    </a:cubicBezTo>
                    <a:lnTo>
                      <a:pt x="2317362" y="200035"/>
                    </a:lnTo>
                    <a:cubicBezTo>
                      <a:pt x="2317362" y="280810"/>
                      <a:pt x="2251882" y="346290"/>
                      <a:pt x="2171108" y="346290"/>
                    </a:cubicBezTo>
                    <a:lnTo>
                      <a:pt x="146255" y="346290"/>
                    </a:lnTo>
                    <a:cubicBezTo>
                      <a:pt x="107466" y="346290"/>
                      <a:pt x="70265" y="330881"/>
                      <a:pt x="42837" y="303453"/>
                    </a:cubicBezTo>
                    <a:cubicBezTo>
                      <a:pt x="15409" y="276025"/>
                      <a:pt x="0" y="238824"/>
                      <a:pt x="0" y="200035"/>
                    </a:cubicBezTo>
                    <a:lnTo>
                      <a:pt x="0" y="146255"/>
                    </a:lnTo>
                    <a:cubicBezTo>
                      <a:pt x="0" y="107466"/>
                      <a:pt x="15409" y="70265"/>
                      <a:pt x="42837" y="42837"/>
                    </a:cubicBezTo>
                    <a:cubicBezTo>
                      <a:pt x="70265" y="15409"/>
                      <a:pt x="107466" y="0"/>
                      <a:pt x="146255" y="0"/>
                    </a:cubicBezTo>
                    <a:close/>
                  </a:path>
                </a:pathLst>
              </a:custGeom>
              <a:solidFill>
                <a:srgbClr val="FFFFFF"/>
              </a:solidFill>
            </p:spPr>
          </p:sp>
          <p:sp>
            <p:nvSpPr>
              <p:cNvPr name="TextBox 111" id="111"/>
              <p:cNvSpPr txBox="true"/>
              <p:nvPr/>
            </p:nvSpPr>
            <p:spPr>
              <a:xfrm>
                <a:off x="0" y="95250"/>
                <a:ext cx="2317362" cy="251040"/>
              </a:xfrm>
              <a:prstGeom prst="rect">
                <a:avLst/>
              </a:prstGeom>
            </p:spPr>
            <p:txBody>
              <a:bodyPr anchor="ctr" rtlCol="false" tIns="15587" lIns="15587" bIns="15587" rIns="15587"/>
              <a:lstStyle/>
              <a:p>
                <a:pPr algn="ctr">
                  <a:lnSpc>
                    <a:spcPts val="750"/>
                  </a:lnSpc>
                </a:pPr>
              </a:p>
            </p:txBody>
          </p:sp>
        </p:grpSp>
        <p:sp>
          <p:nvSpPr>
            <p:cNvPr name="TextBox 112" id="112"/>
            <p:cNvSpPr txBox="true"/>
            <p:nvPr/>
          </p:nvSpPr>
          <p:spPr>
            <a:xfrm rot="0">
              <a:off x="574043" y="46445"/>
              <a:ext cx="2913187" cy="425950"/>
            </a:xfrm>
            <a:prstGeom prst="rect">
              <a:avLst/>
            </a:prstGeom>
          </p:spPr>
          <p:txBody>
            <a:bodyPr anchor="t" rtlCol="false" tIns="0" lIns="0" bIns="0" rIns="0">
              <a:spAutoFit/>
            </a:bodyPr>
            <a:lstStyle/>
            <a:p>
              <a:pPr algn="ctr">
                <a:lnSpc>
                  <a:spcPts val="1364"/>
                </a:lnSpc>
                <a:spcBef>
                  <a:spcPct val="0"/>
                </a:spcBef>
              </a:pPr>
              <a:r>
                <a:rPr lang="en-US" b="true" sz="974" spc="33">
                  <a:solidFill>
                    <a:srgbClr val="000000"/>
                  </a:solidFill>
                  <a:latin typeface="Montserrat Bold"/>
                  <a:ea typeface="Montserrat Bold"/>
                  <a:cs typeface="Montserrat Bold"/>
                  <a:sym typeface="Montserrat Bold"/>
                </a:rPr>
                <a:t> MODEL TRACKING AND DEPLOYMENT AUTOMATION</a:t>
              </a:r>
            </a:p>
          </p:txBody>
        </p:sp>
        <p:sp>
          <p:nvSpPr>
            <p:cNvPr name="Freeform 113" id="113"/>
            <p:cNvSpPr/>
            <p:nvPr/>
          </p:nvSpPr>
          <p:spPr>
            <a:xfrm flipH="false" flipV="false" rot="0">
              <a:off x="146331" y="48757"/>
              <a:ext cx="427712" cy="427712"/>
            </a:xfrm>
            <a:custGeom>
              <a:avLst/>
              <a:gdLst/>
              <a:ahLst/>
              <a:cxnLst/>
              <a:rect r="r" b="b" t="t" l="l"/>
              <a:pathLst>
                <a:path h="427712" w="427712">
                  <a:moveTo>
                    <a:pt x="0" y="0"/>
                  </a:moveTo>
                  <a:lnTo>
                    <a:pt x="427712" y="0"/>
                  </a:lnTo>
                  <a:lnTo>
                    <a:pt x="427712" y="427712"/>
                  </a:lnTo>
                  <a:lnTo>
                    <a:pt x="0" y="42771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114" id="114"/>
          <p:cNvGrpSpPr/>
          <p:nvPr/>
        </p:nvGrpSpPr>
        <p:grpSpPr>
          <a:xfrm rot="0">
            <a:off x="14984669" y="3066685"/>
            <a:ext cx="2748305" cy="418506"/>
            <a:chOff x="0" y="0"/>
            <a:chExt cx="3664407" cy="558008"/>
          </a:xfrm>
        </p:grpSpPr>
        <p:grpSp>
          <p:nvGrpSpPr>
            <p:cNvPr name="Group 115" id="115"/>
            <p:cNvGrpSpPr/>
            <p:nvPr/>
          </p:nvGrpSpPr>
          <p:grpSpPr>
            <a:xfrm rot="0">
              <a:off x="148745" y="98976"/>
              <a:ext cx="3515662" cy="459033"/>
              <a:chOff x="0" y="0"/>
              <a:chExt cx="2263360" cy="295522"/>
            </a:xfrm>
          </p:grpSpPr>
          <p:sp>
            <p:nvSpPr>
              <p:cNvPr name="Freeform 116" id="116"/>
              <p:cNvSpPr/>
              <p:nvPr/>
            </p:nvSpPr>
            <p:spPr>
              <a:xfrm flipH="false" flipV="false" rot="0">
                <a:off x="0" y="0"/>
                <a:ext cx="2263360" cy="295522"/>
              </a:xfrm>
              <a:custGeom>
                <a:avLst/>
                <a:gdLst/>
                <a:ahLst/>
                <a:cxnLst/>
                <a:rect r="r" b="b" t="t" l="l"/>
                <a:pathLst>
                  <a:path h="295522" w="2263360">
                    <a:moveTo>
                      <a:pt x="147761" y="0"/>
                    </a:moveTo>
                    <a:lnTo>
                      <a:pt x="2115599" y="0"/>
                    </a:lnTo>
                    <a:cubicBezTo>
                      <a:pt x="2197205" y="0"/>
                      <a:pt x="2263360" y="66155"/>
                      <a:pt x="2263360" y="147761"/>
                    </a:cubicBezTo>
                    <a:lnTo>
                      <a:pt x="2263360" y="147761"/>
                    </a:lnTo>
                    <a:cubicBezTo>
                      <a:pt x="2263360" y="186950"/>
                      <a:pt x="2247792" y="224533"/>
                      <a:pt x="2220082" y="252244"/>
                    </a:cubicBezTo>
                    <a:cubicBezTo>
                      <a:pt x="2192371" y="279954"/>
                      <a:pt x="2154787" y="295522"/>
                      <a:pt x="2115599" y="295522"/>
                    </a:cubicBezTo>
                    <a:lnTo>
                      <a:pt x="147761" y="295522"/>
                    </a:lnTo>
                    <a:cubicBezTo>
                      <a:pt x="108572" y="295522"/>
                      <a:pt x="70989" y="279954"/>
                      <a:pt x="43278" y="252244"/>
                    </a:cubicBezTo>
                    <a:cubicBezTo>
                      <a:pt x="15568" y="224533"/>
                      <a:pt x="0" y="186950"/>
                      <a:pt x="0" y="147761"/>
                    </a:cubicBezTo>
                    <a:lnTo>
                      <a:pt x="0" y="147761"/>
                    </a:lnTo>
                    <a:cubicBezTo>
                      <a:pt x="0" y="108572"/>
                      <a:pt x="15568" y="70989"/>
                      <a:pt x="43278" y="43278"/>
                    </a:cubicBezTo>
                    <a:cubicBezTo>
                      <a:pt x="70989" y="15568"/>
                      <a:pt x="108572" y="0"/>
                      <a:pt x="147761" y="0"/>
                    </a:cubicBezTo>
                    <a:close/>
                  </a:path>
                </a:pathLst>
              </a:custGeom>
              <a:solidFill>
                <a:srgbClr val="FFFFFF"/>
              </a:solidFill>
            </p:spPr>
          </p:sp>
          <p:sp>
            <p:nvSpPr>
              <p:cNvPr name="TextBox 117" id="117"/>
              <p:cNvSpPr txBox="true"/>
              <p:nvPr/>
            </p:nvSpPr>
            <p:spPr>
              <a:xfrm>
                <a:off x="0" y="95250"/>
                <a:ext cx="2263360" cy="200272"/>
              </a:xfrm>
              <a:prstGeom prst="rect">
                <a:avLst/>
              </a:prstGeom>
            </p:spPr>
            <p:txBody>
              <a:bodyPr anchor="ctr" rtlCol="false" tIns="15587" lIns="15587" bIns="15587" rIns="15587"/>
              <a:lstStyle/>
              <a:p>
                <a:pPr algn="ctr">
                  <a:lnSpc>
                    <a:spcPts val="750"/>
                  </a:lnSpc>
                </a:pPr>
              </a:p>
            </p:txBody>
          </p:sp>
        </p:grpSp>
        <p:sp>
          <p:nvSpPr>
            <p:cNvPr name="TextBox 118" id="118"/>
            <p:cNvSpPr txBox="true"/>
            <p:nvPr/>
          </p:nvSpPr>
          <p:spPr>
            <a:xfrm rot="0">
              <a:off x="981925" y="219242"/>
              <a:ext cx="2623937" cy="205997"/>
            </a:xfrm>
            <a:prstGeom prst="rect">
              <a:avLst/>
            </a:prstGeom>
          </p:spPr>
          <p:txBody>
            <a:bodyPr anchor="t" rtlCol="false" tIns="0" lIns="0" bIns="0" rIns="0">
              <a:spAutoFit/>
            </a:bodyPr>
            <a:lstStyle/>
            <a:p>
              <a:pPr algn="ctr">
                <a:lnSpc>
                  <a:spcPts val="1364"/>
                </a:lnSpc>
                <a:spcBef>
                  <a:spcPct val="0"/>
                </a:spcBef>
              </a:pPr>
              <a:r>
                <a:rPr lang="en-US" b="true" sz="974" spc="33">
                  <a:solidFill>
                    <a:srgbClr val="000000"/>
                  </a:solidFill>
                  <a:latin typeface="Montserrat Bold"/>
                  <a:ea typeface="Montserrat Bold"/>
                  <a:cs typeface="Montserrat Bold"/>
                  <a:sym typeface="Montserrat Bold"/>
                </a:rPr>
                <a:t>VERSIONING AI DATASETS</a:t>
              </a:r>
            </a:p>
          </p:txBody>
        </p:sp>
        <p:sp>
          <p:nvSpPr>
            <p:cNvPr name="Freeform 119" id="119"/>
            <p:cNvSpPr/>
            <p:nvPr/>
          </p:nvSpPr>
          <p:spPr>
            <a:xfrm flipH="false" flipV="false" rot="0">
              <a:off x="0" y="0"/>
              <a:ext cx="1370110" cy="558008"/>
            </a:xfrm>
            <a:custGeom>
              <a:avLst/>
              <a:gdLst/>
              <a:ahLst/>
              <a:cxnLst/>
              <a:rect r="r" b="b" t="t" l="l"/>
              <a:pathLst>
                <a:path h="558008" w="1370110">
                  <a:moveTo>
                    <a:pt x="0" y="0"/>
                  </a:moveTo>
                  <a:lnTo>
                    <a:pt x="1370110" y="0"/>
                  </a:lnTo>
                  <a:lnTo>
                    <a:pt x="1370110" y="558008"/>
                  </a:lnTo>
                  <a:lnTo>
                    <a:pt x="0" y="55800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grpSp>
        <p:nvGrpSpPr>
          <p:cNvPr name="Group 120" id="120"/>
          <p:cNvGrpSpPr/>
          <p:nvPr/>
        </p:nvGrpSpPr>
        <p:grpSpPr>
          <a:xfrm rot="0">
            <a:off x="14883607" y="1369153"/>
            <a:ext cx="3220571" cy="497652"/>
            <a:chOff x="0" y="0"/>
            <a:chExt cx="4294095" cy="663536"/>
          </a:xfrm>
        </p:grpSpPr>
        <p:grpSp>
          <p:nvGrpSpPr>
            <p:cNvPr name="Group 121" id="121"/>
            <p:cNvGrpSpPr/>
            <p:nvPr/>
          </p:nvGrpSpPr>
          <p:grpSpPr>
            <a:xfrm rot="0">
              <a:off x="0" y="0"/>
              <a:ext cx="4121434" cy="663536"/>
              <a:chOff x="0" y="0"/>
              <a:chExt cx="3237501" cy="521226"/>
            </a:xfrm>
          </p:grpSpPr>
          <p:sp>
            <p:nvSpPr>
              <p:cNvPr name="Freeform 122" id="122"/>
              <p:cNvSpPr/>
              <p:nvPr/>
            </p:nvSpPr>
            <p:spPr>
              <a:xfrm flipH="false" flipV="false" rot="0">
                <a:off x="0" y="0"/>
                <a:ext cx="3237501" cy="521226"/>
              </a:xfrm>
              <a:custGeom>
                <a:avLst/>
                <a:gdLst/>
                <a:ahLst/>
                <a:cxnLst/>
                <a:rect r="r" b="b" t="t" l="l"/>
                <a:pathLst>
                  <a:path h="521226" w="3237501">
                    <a:moveTo>
                      <a:pt x="127735" y="0"/>
                    </a:moveTo>
                    <a:lnTo>
                      <a:pt x="3109766" y="0"/>
                    </a:lnTo>
                    <a:cubicBezTo>
                      <a:pt x="3180312" y="0"/>
                      <a:pt x="3237501" y="57189"/>
                      <a:pt x="3237501" y="127735"/>
                    </a:cubicBezTo>
                    <a:lnTo>
                      <a:pt x="3237501" y="393491"/>
                    </a:lnTo>
                    <a:cubicBezTo>
                      <a:pt x="3237501" y="427368"/>
                      <a:pt x="3224044" y="459858"/>
                      <a:pt x="3200089" y="483813"/>
                    </a:cubicBezTo>
                    <a:cubicBezTo>
                      <a:pt x="3176134" y="507768"/>
                      <a:pt x="3143644" y="521226"/>
                      <a:pt x="3109766" y="521226"/>
                    </a:cubicBezTo>
                    <a:lnTo>
                      <a:pt x="127735" y="521226"/>
                    </a:lnTo>
                    <a:cubicBezTo>
                      <a:pt x="57189" y="521226"/>
                      <a:pt x="0" y="464037"/>
                      <a:pt x="0" y="393491"/>
                    </a:cubicBezTo>
                    <a:lnTo>
                      <a:pt x="0" y="127735"/>
                    </a:lnTo>
                    <a:cubicBezTo>
                      <a:pt x="0" y="57189"/>
                      <a:pt x="57189" y="0"/>
                      <a:pt x="127735" y="0"/>
                    </a:cubicBezTo>
                    <a:close/>
                  </a:path>
                </a:pathLst>
              </a:custGeom>
              <a:solidFill>
                <a:srgbClr val="FFFFFF"/>
              </a:solidFill>
            </p:spPr>
          </p:sp>
          <p:sp>
            <p:nvSpPr>
              <p:cNvPr name="TextBox 123" id="123"/>
              <p:cNvSpPr txBox="true"/>
              <p:nvPr/>
            </p:nvSpPr>
            <p:spPr>
              <a:xfrm>
                <a:off x="0" y="95250"/>
                <a:ext cx="3237501" cy="425976"/>
              </a:xfrm>
              <a:prstGeom prst="rect">
                <a:avLst/>
              </a:prstGeom>
            </p:spPr>
            <p:txBody>
              <a:bodyPr anchor="ctr" rtlCol="false" tIns="12774" lIns="12774" bIns="12774" rIns="12774"/>
              <a:lstStyle/>
              <a:p>
                <a:pPr algn="ctr">
                  <a:lnSpc>
                    <a:spcPts val="750"/>
                  </a:lnSpc>
                </a:pPr>
              </a:p>
            </p:txBody>
          </p:sp>
        </p:grpSp>
        <p:sp>
          <p:nvSpPr>
            <p:cNvPr name="TextBox 124" id="124"/>
            <p:cNvSpPr txBox="true"/>
            <p:nvPr/>
          </p:nvSpPr>
          <p:spPr>
            <a:xfrm rot="0">
              <a:off x="676435" y="67725"/>
              <a:ext cx="3617659" cy="553645"/>
            </a:xfrm>
            <a:prstGeom prst="rect">
              <a:avLst/>
            </a:prstGeom>
          </p:spPr>
          <p:txBody>
            <a:bodyPr anchor="t" rtlCol="false" tIns="0" lIns="0" bIns="0" rIns="0">
              <a:spAutoFit/>
            </a:bodyPr>
            <a:lstStyle/>
            <a:p>
              <a:pPr algn="ctr">
                <a:lnSpc>
                  <a:spcPts val="1183"/>
                </a:lnSpc>
                <a:spcBef>
                  <a:spcPct val="0"/>
                </a:spcBef>
              </a:pPr>
              <a:r>
                <a:rPr lang="en-US" b="true" sz="845" spc="28">
                  <a:solidFill>
                    <a:srgbClr val="000000"/>
                  </a:solidFill>
                  <a:latin typeface="Montserrat Bold"/>
                  <a:ea typeface="Montserrat Bold"/>
                  <a:cs typeface="Montserrat Bold"/>
                  <a:sym typeface="Montserrat Bold"/>
                </a:rPr>
                <a:t>HIGH-LEVEL API FOR TEN</a:t>
              </a:r>
              <a:r>
                <a:rPr lang="en-US" b="true" sz="845" spc="28">
                  <a:solidFill>
                    <a:srgbClr val="000000"/>
                  </a:solidFill>
                  <a:latin typeface="Montserrat Bold"/>
                  <a:ea typeface="Montserrat Bold"/>
                  <a:cs typeface="Montserrat Bold"/>
                  <a:sym typeface="Montserrat Bold"/>
                </a:rPr>
                <a:t>SORFLOW TO SPEED UP NEURAL NETWORK DEVELOPMENT</a:t>
              </a:r>
            </a:p>
          </p:txBody>
        </p:sp>
        <p:sp>
          <p:nvSpPr>
            <p:cNvPr name="Freeform 125" id="125"/>
            <p:cNvSpPr/>
            <p:nvPr/>
          </p:nvSpPr>
          <p:spPr>
            <a:xfrm flipH="false" flipV="false" rot="0">
              <a:off x="131619" y="124996"/>
              <a:ext cx="413544" cy="413544"/>
            </a:xfrm>
            <a:custGeom>
              <a:avLst/>
              <a:gdLst/>
              <a:ahLst/>
              <a:cxnLst/>
              <a:rect r="r" b="b" t="t" l="l"/>
              <a:pathLst>
                <a:path h="413544" w="413544">
                  <a:moveTo>
                    <a:pt x="0" y="0"/>
                  </a:moveTo>
                  <a:lnTo>
                    <a:pt x="413544" y="0"/>
                  </a:lnTo>
                  <a:lnTo>
                    <a:pt x="413544" y="413544"/>
                  </a:lnTo>
                  <a:lnTo>
                    <a:pt x="0" y="41354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
        <p:nvSpPr>
          <p:cNvPr name="Freeform 126" id="126"/>
          <p:cNvSpPr/>
          <p:nvPr/>
        </p:nvSpPr>
        <p:spPr>
          <a:xfrm flipH="false" flipV="false" rot="0">
            <a:off x="12991251" y="2133419"/>
            <a:ext cx="482817" cy="482817"/>
          </a:xfrm>
          <a:custGeom>
            <a:avLst/>
            <a:gdLst/>
            <a:ahLst/>
            <a:cxnLst/>
            <a:rect r="r" b="b" t="t" l="l"/>
            <a:pathLst>
              <a:path h="482817" w="482817">
                <a:moveTo>
                  <a:pt x="0" y="0"/>
                </a:moveTo>
                <a:lnTo>
                  <a:pt x="482817" y="0"/>
                </a:lnTo>
                <a:lnTo>
                  <a:pt x="482817" y="482817"/>
                </a:lnTo>
                <a:lnTo>
                  <a:pt x="0" y="48281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127" id="127"/>
          <p:cNvGrpSpPr/>
          <p:nvPr/>
        </p:nvGrpSpPr>
        <p:grpSpPr>
          <a:xfrm rot="0">
            <a:off x="6359342" y="5143500"/>
            <a:ext cx="7495261" cy="4971855"/>
            <a:chOff x="0" y="0"/>
            <a:chExt cx="9993682" cy="6629139"/>
          </a:xfrm>
        </p:grpSpPr>
        <p:grpSp>
          <p:nvGrpSpPr>
            <p:cNvPr name="Group 128" id="128"/>
            <p:cNvGrpSpPr/>
            <p:nvPr/>
          </p:nvGrpSpPr>
          <p:grpSpPr>
            <a:xfrm rot="0">
              <a:off x="361798" y="356473"/>
              <a:ext cx="5074794" cy="587664"/>
              <a:chOff x="0" y="0"/>
              <a:chExt cx="888617" cy="102902"/>
            </a:xfrm>
          </p:grpSpPr>
          <p:sp>
            <p:nvSpPr>
              <p:cNvPr name="Freeform 129" id="129"/>
              <p:cNvSpPr/>
              <p:nvPr/>
            </p:nvSpPr>
            <p:spPr>
              <a:xfrm flipH="false" flipV="false" rot="0">
                <a:off x="0" y="0"/>
                <a:ext cx="888617" cy="102902"/>
              </a:xfrm>
              <a:custGeom>
                <a:avLst/>
                <a:gdLst/>
                <a:ahLst/>
                <a:cxnLst/>
                <a:rect r="r" b="b" t="t" l="l"/>
                <a:pathLst>
                  <a:path h="102902" w="888617">
                    <a:moveTo>
                      <a:pt x="51451" y="0"/>
                    </a:moveTo>
                    <a:lnTo>
                      <a:pt x="837166" y="0"/>
                    </a:lnTo>
                    <a:cubicBezTo>
                      <a:pt x="865582" y="0"/>
                      <a:pt x="888617" y="23035"/>
                      <a:pt x="888617" y="51451"/>
                    </a:cubicBezTo>
                    <a:lnTo>
                      <a:pt x="888617" y="51451"/>
                    </a:lnTo>
                    <a:cubicBezTo>
                      <a:pt x="888617" y="79867"/>
                      <a:pt x="865582" y="102902"/>
                      <a:pt x="837166" y="102902"/>
                    </a:cubicBezTo>
                    <a:lnTo>
                      <a:pt x="51451" y="102902"/>
                    </a:lnTo>
                    <a:cubicBezTo>
                      <a:pt x="23035" y="102902"/>
                      <a:pt x="0" y="79867"/>
                      <a:pt x="0" y="51451"/>
                    </a:cubicBezTo>
                    <a:lnTo>
                      <a:pt x="0" y="51451"/>
                    </a:lnTo>
                    <a:cubicBezTo>
                      <a:pt x="0" y="23035"/>
                      <a:pt x="23035" y="0"/>
                      <a:pt x="51451" y="0"/>
                    </a:cubicBezTo>
                    <a:close/>
                  </a:path>
                </a:pathLst>
              </a:custGeom>
              <a:solidFill>
                <a:srgbClr val="24E026"/>
              </a:solidFill>
            </p:spPr>
          </p:sp>
          <p:sp>
            <p:nvSpPr>
              <p:cNvPr name="TextBox 130" id="130"/>
              <p:cNvSpPr txBox="true"/>
              <p:nvPr/>
            </p:nvSpPr>
            <p:spPr>
              <a:xfrm>
                <a:off x="0" y="104775"/>
                <a:ext cx="888617" cy="102902"/>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Success Metrics</a:t>
                </a:r>
              </a:p>
            </p:txBody>
          </p:sp>
        </p:grpSp>
        <p:sp>
          <p:nvSpPr>
            <p:cNvPr name="Freeform 131" id="131"/>
            <p:cNvSpPr/>
            <p:nvPr/>
          </p:nvSpPr>
          <p:spPr>
            <a:xfrm flipH="false" flipV="false" rot="0">
              <a:off x="56063" y="1126183"/>
              <a:ext cx="9937618" cy="5502956"/>
            </a:xfrm>
            <a:custGeom>
              <a:avLst/>
              <a:gdLst/>
              <a:ahLst/>
              <a:cxnLst/>
              <a:rect r="r" b="b" t="t" l="l"/>
              <a:pathLst>
                <a:path h="5502956" w="9937618">
                  <a:moveTo>
                    <a:pt x="0" y="0"/>
                  </a:moveTo>
                  <a:lnTo>
                    <a:pt x="9937619" y="0"/>
                  </a:lnTo>
                  <a:lnTo>
                    <a:pt x="9937619" y="5502956"/>
                  </a:lnTo>
                  <a:lnTo>
                    <a:pt x="0" y="5502956"/>
                  </a:lnTo>
                  <a:lnTo>
                    <a:pt x="0" y="0"/>
                  </a:lnTo>
                  <a:close/>
                </a:path>
              </a:pathLst>
            </a:custGeom>
            <a:blipFill>
              <a:blip r:embed="rId19"/>
              <a:stretch>
                <a:fillRect l="0" t="0" r="0" b="0"/>
              </a:stretch>
            </a:blipFill>
          </p:spPr>
        </p:sp>
        <p:sp>
          <p:nvSpPr>
            <p:cNvPr name="Freeform 132" id="132"/>
            <p:cNvSpPr/>
            <p:nvPr/>
          </p:nvSpPr>
          <p:spPr>
            <a:xfrm flipH="false" flipV="false" rot="0">
              <a:off x="0" y="0"/>
              <a:ext cx="877591" cy="877591"/>
            </a:xfrm>
            <a:custGeom>
              <a:avLst/>
              <a:gdLst/>
              <a:ahLst/>
              <a:cxnLst/>
              <a:rect r="r" b="b" t="t" l="l"/>
              <a:pathLst>
                <a:path h="877591" w="877591">
                  <a:moveTo>
                    <a:pt x="0" y="0"/>
                  </a:moveTo>
                  <a:lnTo>
                    <a:pt x="877591" y="0"/>
                  </a:lnTo>
                  <a:lnTo>
                    <a:pt x="877591" y="877591"/>
                  </a:lnTo>
                  <a:lnTo>
                    <a:pt x="0" y="87759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grpSp>
        <p:nvGrpSpPr>
          <p:cNvPr name="Group 133" id="133"/>
          <p:cNvGrpSpPr/>
          <p:nvPr/>
        </p:nvGrpSpPr>
        <p:grpSpPr>
          <a:xfrm rot="0">
            <a:off x="14103685" y="5210254"/>
            <a:ext cx="3695101" cy="638769"/>
            <a:chOff x="0" y="0"/>
            <a:chExt cx="4926802" cy="851692"/>
          </a:xfrm>
        </p:grpSpPr>
        <p:grpSp>
          <p:nvGrpSpPr>
            <p:cNvPr name="Group 134" id="134"/>
            <p:cNvGrpSpPr/>
            <p:nvPr/>
          </p:nvGrpSpPr>
          <p:grpSpPr>
            <a:xfrm rot="0">
              <a:off x="138348" y="264028"/>
              <a:ext cx="4788454" cy="587664"/>
              <a:chOff x="0" y="0"/>
              <a:chExt cx="838478" cy="102902"/>
            </a:xfrm>
          </p:grpSpPr>
          <p:sp>
            <p:nvSpPr>
              <p:cNvPr name="Freeform 135" id="135"/>
              <p:cNvSpPr/>
              <p:nvPr/>
            </p:nvSpPr>
            <p:spPr>
              <a:xfrm flipH="false" flipV="false" rot="0">
                <a:off x="0" y="0"/>
                <a:ext cx="838478" cy="102902"/>
              </a:xfrm>
              <a:custGeom>
                <a:avLst/>
                <a:gdLst/>
                <a:ahLst/>
                <a:cxnLst/>
                <a:rect r="r" b="b" t="t" l="l"/>
                <a:pathLst>
                  <a:path h="102902" w="838478">
                    <a:moveTo>
                      <a:pt x="51451" y="0"/>
                    </a:moveTo>
                    <a:lnTo>
                      <a:pt x="787027" y="0"/>
                    </a:lnTo>
                    <a:cubicBezTo>
                      <a:pt x="815443" y="0"/>
                      <a:pt x="838478" y="23035"/>
                      <a:pt x="838478" y="51451"/>
                    </a:cubicBezTo>
                    <a:lnTo>
                      <a:pt x="838478" y="51451"/>
                    </a:lnTo>
                    <a:cubicBezTo>
                      <a:pt x="838478" y="79867"/>
                      <a:pt x="815443" y="102902"/>
                      <a:pt x="787027" y="102902"/>
                    </a:cubicBezTo>
                    <a:lnTo>
                      <a:pt x="51451" y="102902"/>
                    </a:lnTo>
                    <a:cubicBezTo>
                      <a:pt x="23035" y="102902"/>
                      <a:pt x="0" y="79867"/>
                      <a:pt x="0" y="51451"/>
                    </a:cubicBezTo>
                    <a:lnTo>
                      <a:pt x="0" y="51451"/>
                    </a:lnTo>
                    <a:cubicBezTo>
                      <a:pt x="0" y="23035"/>
                      <a:pt x="23035" y="0"/>
                      <a:pt x="51451" y="0"/>
                    </a:cubicBezTo>
                    <a:close/>
                  </a:path>
                </a:pathLst>
              </a:custGeom>
              <a:solidFill>
                <a:srgbClr val="24E026"/>
              </a:solidFill>
            </p:spPr>
          </p:sp>
          <p:sp>
            <p:nvSpPr>
              <p:cNvPr name="TextBox 136" id="136"/>
              <p:cNvSpPr txBox="true"/>
              <p:nvPr/>
            </p:nvSpPr>
            <p:spPr>
              <a:xfrm>
                <a:off x="0" y="104775"/>
                <a:ext cx="838478" cy="102902"/>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Expected Results</a:t>
                </a:r>
              </a:p>
            </p:txBody>
          </p:sp>
        </p:grpSp>
        <p:sp>
          <p:nvSpPr>
            <p:cNvPr name="Freeform 137" id="137"/>
            <p:cNvSpPr/>
            <p:nvPr/>
          </p:nvSpPr>
          <p:spPr>
            <a:xfrm flipH="false" flipV="false" rot="0">
              <a:off x="0" y="0"/>
              <a:ext cx="793335" cy="851692"/>
            </a:xfrm>
            <a:custGeom>
              <a:avLst/>
              <a:gdLst/>
              <a:ahLst/>
              <a:cxnLst/>
              <a:rect r="r" b="b" t="t" l="l"/>
              <a:pathLst>
                <a:path h="851692" w="793335">
                  <a:moveTo>
                    <a:pt x="0" y="0"/>
                  </a:moveTo>
                  <a:lnTo>
                    <a:pt x="793335" y="0"/>
                  </a:lnTo>
                  <a:lnTo>
                    <a:pt x="793335" y="851692"/>
                  </a:lnTo>
                  <a:lnTo>
                    <a:pt x="0" y="85169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grpSp>
        <p:nvGrpSpPr>
          <p:cNvPr name="Group 138" id="138"/>
          <p:cNvGrpSpPr/>
          <p:nvPr/>
        </p:nvGrpSpPr>
        <p:grpSpPr>
          <a:xfrm rot="0">
            <a:off x="13997478" y="5988137"/>
            <a:ext cx="4129742" cy="4127217"/>
            <a:chOff x="0" y="0"/>
            <a:chExt cx="5506322" cy="5502956"/>
          </a:xfrm>
        </p:grpSpPr>
        <p:grpSp>
          <p:nvGrpSpPr>
            <p:cNvPr name="Group 139" id="139"/>
            <p:cNvGrpSpPr/>
            <p:nvPr/>
          </p:nvGrpSpPr>
          <p:grpSpPr>
            <a:xfrm rot="0">
              <a:off x="0" y="0"/>
              <a:ext cx="5506322" cy="5502956"/>
              <a:chOff x="0" y="0"/>
              <a:chExt cx="1087669" cy="1087004"/>
            </a:xfrm>
          </p:grpSpPr>
          <p:sp>
            <p:nvSpPr>
              <p:cNvPr name="Freeform 140" id="140"/>
              <p:cNvSpPr/>
              <p:nvPr/>
            </p:nvSpPr>
            <p:spPr>
              <a:xfrm flipH="false" flipV="false" rot="0">
                <a:off x="0" y="0"/>
                <a:ext cx="1087669" cy="1087004"/>
              </a:xfrm>
              <a:custGeom>
                <a:avLst/>
                <a:gdLst/>
                <a:ahLst/>
                <a:cxnLst/>
                <a:rect r="r" b="b" t="t" l="l"/>
                <a:pathLst>
                  <a:path h="1087004" w="1087669">
                    <a:moveTo>
                      <a:pt x="95608" y="0"/>
                    </a:moveTo>
                    <a:lnTo>
                      <a:pt x="992060" y="0"/>
                    </a:lnTo>
                    <a:cubicBezTo>
                      <a:pt x="1017417" y="0"/>
                      <a:pt x="1041736" y="10073"/>
                      <a:pt x="1059666" y="28003"/>
                    </a:cubicBezTo>
                    <a:cubicBezTo>
                      <a:pt x="1077596" y="45933"/>
                      <a:pt x="1087669" y="70251"/>
                      <a:pt x="1087669" y="95608"/>
                    </a:cubicBezTo>
                    <a:lnTo>
                      <a:pt x="1087669" y="991395"/>
                    </a:lnTo>
                    <a:cubicBezTo>
                      <a:pt x="1087669" y="1016752"/>
                      <a:pt x="1077596" y="1041071"/>
                      <a:pt x="1059666" y="1059001"/>
                    </a:cubicBezTo>
                    <a:cubicBezTo>
                      <a:pt x="1041736" y="1076931"/>
                      <a:pt x="1017417" y="1087004"/>
                      <a:pt x="992060" y="1087004"/>
                    </a:cubicBezTo>
                    <a:lnTo>
                      <a:pt x="95608" y="1087004"/>
                    </a:lnTo>
                    <a:cubicBezTo>
                      <a:pt x="70251" y="1087004"/>
                      <a:pt x="45933" y="1076931"/>
                      <a:pt x="28003" y="1059001"/>
                    </a:cubicBezTo>
                    <a:cubicBezTo>
                      <a:pt x="10073" y="1041071"/>
                      <a:pt x="0" y="1016752"/>
                      <a:pt x="0" y="991395"/>
                    </a:cubicBezTo>
                    <a:lnTo>
                      <a:pt x="0" y="95608"/>
                    </a:lnTo>
                    <a:cubicBezTo>
                      <a:pt x="0" y="70251"/>
                      <a:pt x="10073" y="45933"/>
                      <a:pt x="28003" y="28003"/>
                    </a:cubicBezTo>
                    <a:cubicBezTo>
                      <a:pt x="45933" y="10073"/>
                      <a:pt x="70251" y="0"/>
                      <a:pt x="95608" y="0"/>
                    </a:cubicBezTo>
                    <a:close/>
                  </a:path>
                </a:pathLst>
              </a:custGeom>
              <a:solidFill>
                <a:srgbClr val="FFFFFF"/>
              </a:solidFill>
            </p:spPr>
          </p:sp>
          <p:sp>
            <p:nvSpPr>
              <p:cNvPr name="TextBox 141" id="141"/>
              <p:cNvSpPr txBox="true"/>
              <p:nvPr/>
            </p:nvSpPr>
            <p:spPr>
              <a:xfrm>
                <a:off x="0" y="133350"/>
                <a:ext cx="1087669" cy="953654"/>
              </a:xfrm>
              <a:prstGeom prst="rect">
                <a:avLst/>
              </a:prstGeom>
            </p:spPr>
            <p:txBody>
              <a:bodyPr anchor="ctr" rtlCol="false" tIns="50800" lIns="50800" bIns="50800" rIns="50800"/>
              <a:lstStyle/>
              <a:p>
                <a:pPr algn="ctr">
                  <a:lnSpc>
                    <a:spcPts val="1000"/>
                  </a:lnSpc>
                </a:pPr>
              </a:p>
            </p:txBody>
          </p:sp>
        </p:grpSp>
        <p:pic>
          <p:nvPicPr>
            <p:cNvPr name="Picture 142" id="142"/>
            <p:cNvPicPr>
              <a:picLocks noChangeAspect="true"/>
            </p:cNvPicPr>
            <p:nvPr/>
          </p:nvPicPr>
          <p:blipFill>
            <a:blip r:embed="rId24"/>
            <a:srcRect l="0" t="0" r="0" b="0"/>
            <a:stretch>
              <a:fillRect/>
            </a:stretch>
          </p:blipFill>
          <p:spPr>
            <a:xfrm flipH="false" flipV="false" rot="-10800000">
              <a:off x="177425" y="3575488"/>
              <a:ext cx="556625" cy="621927"/>
            </a:xfrm>
            <a:prstGeom prst="rect">
              <a:avLst/>
            </a:prstGeom>
          </p:spPr>
        </p:pic>
        <p:pic>
          <p:nvPicPr>
            <p:cNvPr name="Picture 143" id="143"/>
            <p:cNvPicPr>
              <a:picLocks noChangeAspect="true"/>
            </p:cNvPicPr>
            <p:nvPr/>
          </p:nvPicPr>
          <p:blipFill>
            <a:blip r:embed="rId24"/>
            <a:srcRect l="0" t="0" r="0" b="0"/>
            <a:stretch>
              <a:fillRect/>
            </a:stretch>
          </p:blipFill>
          <p:spPr>
            <a:xfrm flipH="false" flipV="false" rot="-10800000">
              <a:off x="167385" y="2497223"/>
              <a:ext cx="556625" cy="621927"/>
            </a:xfrm>
            <a:prstGeom prst="rect">
              <a:avLst/>
            </a:prstGeom>
          </p:spPr>
        </p:pic>
        <p:pic>
          <p:nvPicPr>
            <p:cNvPr name="Picture 144" id="144"/>
            <p:cNvPicPr>
              <a:picLocks noChangeAspect="true"/>
            </p:cNvPicPr>
            <p:nvPr/>
          </p:nvPicPr>
          <p:blipFill>
            <a:blip r:embed="rId24"/>
            <a:srcRect l="0" t="0" r="0" b="0"/>
            <a:stretch>
              <a:fillRect/>
            </a:stretch>
          </p:blipFill>
          <p:spPr>
            <a:xfrm flipH="false" flipV="false" rot="0">
              <a:off x="142338" y="1480060"/>
              <a:ext cx="556625" cy="621927"/>
            </a:xfrm>
            <a:prstGeom prst="rect">
              <a:avLst/>
            </a:prstGeom>
          </p:spPr>
        </p:pic>
        <p:pic>
          <p:nvPicPr>
            <p:cNvPr name="Picture 145" id="145"/>
            <p:cNvPicPr>
              <a:picLocks noChangeAspect="true"/>
            </p:cNvPicPr>
            <p:nvPr/>
          </p:nvPicPr>
          <p:blipFill>
            <a:blip r:embed="rId24"/>
            <a:srcRect l="0" t="0" r="0" b="0"/>
            <a:stretch>
              <a:fillRect/>
            </a:stretch>
          </p:blipFill>
          <p:spPr>
            <a:xfrm flipH="false" flipV="false" rot="0">
              <a:off x="177800" y="421808"/>
              <a:ext cx="556625" cy="621927"/>
            </a:xfrm>
            <a:prstGeom prst="rect">
              <a:avLst/>
            </a:prstGeom>
          </p:spPr>
        </p:pic>
        <p:sp>
          <p:nvSpPr>
            <p:cNvPr name="Freeform 146" id="146"/>
            <p:cNvSpPr/>
            <p:nvPr/>
          </p:nvSpPr>
          <p:spPr>
            <a:xfrm flipH="false" flipV="false" rot="0">
              <a:off x="255546" y="4487624"/>
              <a:ext cx="443416" cy="631870"/>
            </a:xfrm>
            <a:custGeom>
              <a:avLst/>
              <a:gdLst/>
              <a:ahLst/>
              <a:cxnLst/>
              <a:rect r="r" b="b" t="t" l="l"/>
              <a:pathLst>
                <a:path h="631870" w="443416">
                  <a:moveTo>
                    <a:pt x="0" y="0"/>
                  </a:moveTo>
                  <a:lnTo>
                    <a:pt x="443417" y="0"/>
                  </a:lnTo>
                  <a:lnTo>
                    <a:pt x="443417" y="631871"/>
                  </a:lnTo>
                  <a:lnTo>
                    <a:pt x="0" y="631871"/>
                  </a:lnTo>
                  <a:lnTo>
                    <a:pt x="0" y="0"/>
                  </a:lnTo>
                  <a:close/>
                </a:path>
              </a:pathLst>
            </a:custGeom>
            <a:blipFill>
              <a:blip r:embed="rId25"/>
              <a:stretch>
                <a:fillRect l="0" t="-1887" r="0" b="0"/>
              </a:stretch>
            </a:blipFill>
          </p:spPr>
        </p:sp>
        <p:sp>
          <p:nvSpPr>
            <p:cNvPr name="TextBox 147" id="147"/>
            <p:cNvSpPr txBox="true"/>
            <p:nvPr/>
          </p:nvSpPr>
          <p:spPr>
            <a:xfrm rot="0">
              <a:off x="850900" y="221894"/>
              <a:ext cx="4424538" cy="5166148"/>
            </a:xfrm>
            <a:prstGeom prst="rect">
              <a:avLst/>
            </a:prstGeom>
          </p:spPr>
          <p:txBody>
            <a:bodyPr anchor="t" rtlCol="false" tIns="0" lIns="0" bIns="0" rIns="0">
              <a:spAutoFit/>
            </a:bodyPr>
            <a:lstStyle/>
            <a:p>
              <a:pPr algn="l">
                <a:lnSpc>
                  <a:spcPts val="1819"/>
                </a:lnSpc>
                <a:spcBef>
                  <a:spcPct val="0"/>
                </a:spcBef>
              </a:pPr>
              <a:r>
                <a:rPr lang="en-US" b="true" sz="1299" spc="44">
                  <a:solidFill>
                    <a:srgbClr val="000000"/>
                  </a:solidFill>
                  <a:latin typeface="Montserrat Bold"/>
                  <a:ea typeface="Montserrat Bold"/>
                  <a:cs typeface="Montserrat Bold"/>
                  <a:sym typeface="Montserrat Bold"/>
                </a:rPr>
                <a:t>Cart Processing Time (-65%):</a:t>
              </a: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Time from app open to checkout completion</a:t>
              </a:r>
            </a:p>
            <a:p>
              <a:pPr algn="l">
                <a:lnSpc>
                  <a:spcPts val="1819"/>
                </a:lnSpc>
                <a:spcBef>
                  <a:spcPct val="0"/>
                </a:spcBef>
              </a:pP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Cart Abandonment Rate (&lt;15%):</a:t>
              </a: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Users who abandon items in cart</a:t>
              </a:r>
            </a:p>
            <a:p>
              <a:pPr algn="l">
                <a:lnSpc>
                  <a:spcPts val="1819"/>
                </a:lnSpc>
                <a:spcBef>
                  <a:spcPct val="0"/>
                </a:spcBef>
              </a:pP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Order Completion Rate (+40%):</a:t>
              </a: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Successfully completed transactions</a:t>
              </a:r>
            </a:p>
            <a:p>
              <a:pPr algn="l">
                <a:lnSpc>
                  <a:spcPts val="1819"/>
                </a:lnSpc>
                <a:spcBef>
                  <a:spcPct val="0"/>
                </a:spcBef>
              </a:pP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User Engagement (+55%):</a:t>
              </a: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Weekly active user interactions</a:t>
              </a:r>
            </a:p>
            <a:p>
              <a:pPr algn="l">
                <a:lnSpc>
                  <a:spcPts val="1819"/>
                </a:lnSpc>
                <a:spcBef>
                  <a:spcPct val="0"/>
                </a:spcBef>
              </a:pP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Recommendation Accuracy (92%):</a:t>
              </a:r>
            </a:p>
            <a:p>
              <a:pPr algn="l">
                <a:lnSpc>
                  <a:spcPts val="1819"/>
                </a:lnSpc>
                <a:spcBef>
                  <a:spcPct val="0"/>
                </a:spcBef>
              </a:pPr>
              <a:r>
                <a:rPr lang="en-US" b="true" sz="1299" spc="44">
                  <a:solidFill>
                    <a:srgbClr val="000000"/>
                  </a:solidFill>
                  <a:latin typeface="Montserrat Bold"/>
                  <a:ea typeface="Montserrat Bold"/>
                  <a:cs typeface="Montserrat Bold"/>
                  <a:sym typeface="Montserrat Bold"/>
                </a:rPr>
                <a:t>Personalized suggestion relevance</a:t>
              </a:r>
            </a:p>
            <a:p>
              <a:pPr algn="l">
                <a:lnSpc>
                  <a:spcPts val="1819"/>
                </a:lnSpc>
                <a:spcBef>
                  <a:spcPct val="0"/>
                </a:spcBef>
              </a:pPr>
            </a:p>
          </p:txBody>
        </p:sp>
      </p:grpSp>
      <p:sp>
        <p:nvSpPr>
          <p:cNvPr name="TextBox 148" id="148"/>
          <p:cNvSpPr txBox="true"/>
          <p:nvPr/>
        </p:nvSpPr>
        <p:spPr>
          <a:xfrm rot="0">
            <a:off x="7017535" y="3857268"/>
            <a:ext cx="6753099" cy="1042628"/>
          </a:xfrm>
          <a:prstGeom prst="rect">
            <a:avLst/>
          </a:prstGeom>
        </p:spPr>
        <p:txBody>
          <a:bodyPr anchor="t" rtlCol="false" tIns="0" lIns="0" bIns="0" rIns="0">
            <a:spAutoFit/>
          </a:bodyPr>
          <a:lstStyle/>
          <a:p>
            <a:pPr algn="l">
              <a:lnSpc>
                <a:spcPts val="1373"/>
              </a:lnSpc>
            </a:pPr>
            <a:r>
              <a:rPr lang="en-US" sz="1048" spc="38" b="true">
                <a:solidFill>
                  <a:srgbClr val="000000"/>
                </a:solidFill>
                <a:latin typeface="Montserrat Bold"/>
                <a:ea typeface="Montserrat Bold"/>
                <a:cs typeface="Montserrat Bold"/>
                <a:sym typeface="Montserrat Bold"/>
              </a:rPr>
              <a:t>AI Archi</a:t>
            </a:r>
            <a:r>
              <a:rPr lang="en-US" sz="1048" spc="38" b="true">
                <a:solidFill>
                  <a:srgbClr val="000000"/>
                </a:solidFill>
                <a:latin typeface="Montserrat Bold"/>
                <a:ea typeface="Montserrat Bold"/>
                <a:cs typeface="Montserrat Bold"/>
                <a:sym typeface="Montserrat Bold"/>
              </a:rPr>
              <a:t>tects – </a:t>
            </a:r>
            <a:r>
              <a:rPr lang="en-US" sz="1048" spc="38">
                <a:solidFill>
                  <a:srgbClr val="000000"/>
                </a:solidFill>
                <a:latin typeface="Montserrat"/>
                <a:ea typeface="Montserrat"/>
                <a:cs typeface="Montserrat"/>
                <a:sym typeface="Montserrat"/>
              </a:rPr>
              <a:t>Neu</a:t>
            </a:r>
            <a:r>
              <a:rPr lang="en-US" sz="1048" spc="38">
                <a:solidFill>
                  <a:srgbClr val="000000"/>
                </a:solidFill>
                <a:latin typeface="Montserrat"/>
                <a:ea typeface="Montserrat"/>
                <a:cs typeface="Montserrat"/>
                <a:sym typeface="Montserrat"/>
              </a:rPr>
              <a:t>ral netw</a:t>
            </a:r>
            <a:r>
              <a:rPr lang="en-US" sz="1048" spc="38">
                <a:solidFill>
                  <a:srgbClr val="000000"/>
                </a:solidFill>
                <a:latin typeface="Montserrat"/>
                <a:ea typeface="Montserrat"/>
                <a:cs typeface="Montserrat"/>
                <a:sym typeface="Montserrat"/>
              </a:rPr>
              <a:t>ork specialists who will craft our recommendation algorithms and personalization engines</a:t>
            </a:r>
          </a:p>
          <a:p>
            <a:pPr algn="l">
              <a:lnSpc>
                <a:spcPts val="1441"/>
              </a:lnSpc>
            </a:pPr>
            <a:r>
              <a:rPr lang="en-US" b="true" sz="1100" spc="40">
                <a:solidFill>
                  <a:srgbClr val="000000"/>
                </a:solidFill>
                <a:latin typeface="Montserrat Bold"/>
                <a:ea typeface="Montserrat Bold"/>
                <a:cs typeface="Montserrat Bold"/>
                <a:sym typeface="Montserrat Bold"/>
              </a:rPr>
              <a:t>Integration Engineer – </a:t>
            </a:r>
            <a:r>
              <a:rPr lang="en-US" sz="1100" spc="40">
                <a:solidFill>
                  <a:srgbClr val="000000"/>
                </a:solidFill>
                <a:latin typeface="Montserrat"/>
                <a:ea typeface="Montserrat"/>
                <a:cs typeface="Montserrat"/>
                <a:sym typeface="Montserrat"/>
              </a:rPr>
              <a:t>The vital bridge between AI models and EatSure's existing systems</a:t>
            </a:r>
          </a:p>
          <a:p>
            <a:pPr algn="l">
              <a:lnSpc>
                <a:spcPts val="1373"/>
              </a:lnSpc>
            </a:pPr>
            <a:r>
              <a:rPr lang="en-US" b="true" sz="1048" spc="38">
                <a:solidFill>
                  <a:srgbClr val="000000"/>
                </a:solidFill>
                <a:latin typeface="Montserrat Bold"/>
                <a:ea typeface="Montserrat Bold"/>
                <a:cs typeface="Montserrat Bold"/>
                <a:sym typeface="Montserrat Bold"/>
              </a:rPr>
              <a:t>Exp</a:t>
            </a:r>
            <a:r>
              <a:rPr lang="en-US" b="true" sz="1048" spc="38">
                <a:solidFill>
                  <a:srgbClr val="000000"/>
                </a:solidFill>
                <a:latin typeface="Montserrat Bold"/>
                <a:ea typeface="Montserrat Bold"/>
                <a:cs typeface="Montserrat Bold"/>
                <a:sym typeface="Montserrat Bold"/>
              </a:rPr>
              <a:t>erience Developer – </a:t>
            </a:r>
            <a:r>
              <a:rPr lang="en-US" sz="1048" spc="38">
                <a:solidFill>
                  <a:srgbClr val="000000"/>
                </a:solidFill>
                <a:latin typeface="Montserrat"/>
                <a:ea typeface="Montserrat"/>
                <a:cs typeface="Montserrat"/>
                <a:sym typeface="Montserrat"/>
              </a:rPr>
              <a:t>Translates AI capabilities into intuitive front-end interactions</a:t>
            </a:r>
          </a:p>
          <a:p>
            <a:pPr algn="l">
              <a:lnSpc>
                <a:spcPts val="1373"/>
              </a:lnSpc>
            </a:pPr>
            <a:r>
              <a:rPr lang="en-US" b="true" sz="1048" spc="38">
                <a:solidFill>
                  <a:srgbClr val="000000"/>
                </a:solidFill>
                <a:latin typeface="Montserrat Bold"/>
                <a:ea typeface="Montserrat Bold"/>
                <a:cs typeface="Montserrat Bold"/>
                <a:sym typeface="Montserrat Bold"/>
              </a:rPr>
              <a:t>Cloud Infrastructure Strategist – </a:t>
            </a:r>
            <a:r>
              <a:rPr lang="en-US" sz="1048" spc="38">
                <a:solidFill>
                  <a:srgbClr val="000000"/>
                </a:solidFill>
                <a:latin typeface="Montserrat"/>
                <a:ea typeface="Montserrat"/>
                <a:cs typeface="Montserrat"/>
                <a:sym typeface="Montserrat"/>
              </a:rPr>
              <a:t>Designs scalable architecture that grows with user demand</a:t>
            </a:r>
          </a:p>
        </p:txBody>
      </p:sp>
      <p:grpSp>
        <p:nvGrpSpPr>
          <p:cNvPr name="Group 149" id="149"/>
          <p:cNvGrpSpPr/>
          <p:nvPr/>
        </p:nvGrpSpPr>
        <p:grpSpPr>
          <a:xfrm rot="0">
            <a:off x="2797995" y="169516"/>
            <a:ext cx="13153241" cy="587374"/>
            <a:chOff x="0" y="0"/>
            <a:chExt cx="17537655" cy="783165"/>
          </a:xfrm>
        </p:grpSpPr>
        <p:grpSp>
          <p:nvGrpSpPr>
            <p:cNvPr name="Group 150" id="150"/>
            <p:cNvGrpSpPr/>
            <p:nvPr/>
          </p:nvGrpSpPr>
          <p:grpSpPr>
            <a:xfrm rot="0">
              <a:off x="0" y="0"/>
              <a:ext cx="17537655" cy="783165"/>
              <a:chOff x="0" y="0"/>
              <a:chExt cx="3464228" cy="154699"/>
            </a:xfrm>
          </p:grpSpPr>
          <p:sp>
            <p:nvSpPr>
              <p:cNvPr name="Freeform 151" id="151"/>
              <p:cNvSpPr/>
              <p:nvPr/>
            </p:nvSpPr>
            <p:spPr>
              <a:xfrm flipH="false" flipV="false" rot="0">
                <a:off x="0" y="0"/>
                <a:ext cx="3464228" cy="154699"/>
              </a:xfrm>
              <a:custGeom>
                <a:avLst/>
                <a:gdLst/>
                <a:ahLst/>
                <a:cxnLst/>
                <a:rect r="r" b="b" t="t" l="l"/>
                <a:pathLst>
                  <a:path h="154699" w="3464228">
                    <a:moveTo>
                      <a:pt x="30018" y="0"/>
                    </a:moveTo>
                    <a:lnTo>
                      <a:pt x="3434210" y="0"/>
                    </a:lnTo>
                    <a:cubicBezTo>
                      <a:pt x="3442171" y="0"/>
                      <a:pt x="3449806" y="3163"/>
                      <a:pt x="3455436" y="8792"/>
                    </a:cubicBezTo>
                    <a:cubicBezTo>
                      <a:pt x="3461065" y="14422"/>
                      <a:pt x="3464228" y="22057"/>
                      <a:pt x="3464228" y="30018"/>
                    </a:cubicBezTo>
                    <a:lnTo>
                      <a:pt x="3464228" y="124681"/>
                    </a:lnTo>
                    <a:cubicBezTo>
                      <a:pt x="3464228" y="132642"/>
                      <a:pt x="3461065" y="140278"/>
                      <a:pt x="3455436" y="145907"/>
                    </a:cubicBezTo>
                    <a:cubicBezTo>
                      <a:pt x="3449806" y="151537"/>
                      <a:pt x="3442171" y="154699"/>
                      <a:pt x="3434210" y="154699"/>
                    </a:cubicBezTo>
                    <a:lnTo>
                      <a:pt x="30018" y="154699"/>
                    </a:lnTo>
                    <a:cubicBezTo>
                      <a:pt x="22057" y="154699"/>
                      <a:pt x="14422" y="151537"/>
                      <a:pt x="8792" y="145907"/>
                    </a:cubicBezTo>
                    <a:cubicBezTo>
                      <a:pt x="3163" y="140278"/>
                      <a:pt x="0" y="132642"/>
                      <a:pt x="0" y="124681"/>
                    </a:cubicBezTo>
                    <a:lnTo>
                      <a:pt x="0" y="30018"/>
                    </a:lnTo>
                    <a:cubicBezTo>
                      <a:pt x="0" y="22057"/>
                      <a:pt x="3163" y="14422"/>
                      <a:pt x="8792" y="8792"/>
                    </a:cubicBezTo>
                    <a:cubicBezTo>
                      <a:pt x="14422" y="3163"/>
                      <a:pt x="22057" y="0"/>
                      <a:pt x="30018" y="0"/>
                    </a:cubicBezTo>
                    <a:close/>
                  </a:path>
                </a:pathLst>
              </a:custGeom>
              <a:solidFill>
                <a:srgbClr val="24E026"/>
              </a:solidFill>
              <a:ln w="28575" cap="rnd">
                <a:solidFill>
                  <a:srgbClr val="000000"/>
                </a:solidFill>
                <a:prstDash val="solid"/>
                <a:round/>
              </a:ln>
            </p:spPr>
          </p:sp>
          <p:sp>
            <p:nvSpPr>
              <p:cNvPr name="TextBox 152" id="152"/>
              <p:cNvSpPr txBox="true"/>
              <p:nvPr/>
            </p:nvSpPr>
            <p:spPr>
              <a:xfrm>
                <a:off x="0" y="133350"/>
                <a:ext cx="3464228" cy="21349"/>
              </a:xfrm>
              <a:prstGeom prst="rect">
                <a:avLst/>
              </a:prstGeom>
            </p:spPr>
            <p:txBody>
              <a:bodyPr anchor="ctr" rtlCol="false" tIns="50800" lIns="50800" bIns="50800" rIns="50800"/>
              <a:lstStyle/>
              <a:p>
                <a:pPr algn="ctr">
                  <a:lnSpc>
                    <a:spcPts val="1000"/>
                  </a:lnSpc>
                </a:pPr>
              </a:p>
            </p:txBody>
          </p:sp>
        </p:grpSp>
        <p:sp>
          <p:nvSpPr>
            <p:cNvPr name="TextBox 153" id="153"/>
            <p:cNvSpPr txBox="true"/>
            <p:nvPr/>
          </p:nvSpPr>
          <p:spPr>
            <a:xfrm rot="0">
              <a:off x="0" y="-28575"/>
              <a:ext cx="17389432" cy="773640"/>
            </a:xfrm>
            <a:prstGeom prst="rect">
              <a:avLst/>
            </a:prstGeom>
          </p:spPr>
          <p:txBody>
            <a:bodyPr anchor="t" rtlCol="false" tIns="0" lIns="0" bIns="0" rIns="0">
              <a:spAutoFit/>
            </a:bodyPr>
            <a:lstStyle/>
            <a:p>
              <a:pPr algn="ctr">
                <a:lnSpc>
                  <a:spcPts val="4900"/>
                </a:lnSpc>
              </a:pPr>
              <a:r>
                <a:rPr lang="en-US" sz="3500" b="true">
                  <a:solidFill>
                    <a:srgbClr val="FFFFFF"/>
                  </a:solidFill>
                  <a:latin typeface="Canva Sans Bold"/>
                  <a:ea typeface="Canva Sans Bold"/>
                  <a:cs typeface="Canva Sans Bold"/>
                  <a:sym typeface="Canva Sans Bold"/>
                </a:rPr>
                <a:t>Development Plan, Resource Estimates &amp; Success Metrics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E17EB">
                <a:alpha val="100000"/>
              </a:srgbClr>
            </a:gs>
            <a:gs pos="100000">
              <a:srgbClr val="479BBB">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567379" y="417509"/>
            <a:ext cx="13153241" cy="587374"/>
            <a:chOff x="0" y="0"/>
            <a:chExt cx="17537655" cy="783165"/>
          </a:xfrm>
        </p:grpSpPr>
        <p:grpSp>
          <p:nvGrpSpPr>
            <p:cNvPr name="Group 3" id="3"/>
            <p:cNvGrpSpPr/>
            <p:nvPr/>
          </p:nvGrpSpPr>
          <p:grpSpPr>
            <a:xfrm rot="0">
              <a:off x="0" y="0"/>
              <a:ext cx="17537655" cy="783165"/>
              <a:chOff x="0" y="0"/>
              <a:chExt cx="3464228" cy="154699"/>
            </a:xfrm>
          </p:grpSpPr>
          <p:sp>
            <p:nvSpPr>
              <p:cNvPr name="Freeform 4" id="4"/>
              <p:cNvSpPr/>
              <p:nvPr/>
            </p:nvSpPr>
            <p:spPr>
              <a:xfrm flipH="false" flipV="false" rot="0">
                <a:off x="0" y="0"/>
                <a:ext cx="3464228" cy="154699"/>
              </a:xfrm>
              <a:custGeom>
                <a:avLst/>
                <a:gdLst/>
                <a:ahLst/>
                <a:cxnLst/>
                <a:rect r="r" b="b" t="t" l="l"/>
                <a:pathLst>
                  <a:path h="154699" w="3464228">
                    <a:moveTo>
                      <a:pt x="30018" y="0"/>
                    </a:moveTo>
                    <a:lnTo>
                      <a:pt x="3434210" y="0"/>
                    </a:lnTo>
                    <a:cubicBezTo>
                      <a:pt x="3442171" y="0"/>
                      <a:pt x="3449806" y="3163"/>
                      <a:pt x="3455436" y="8792"/>
                    </a:cubicBezTo>
                    <a:cubicBezTo>
                      <a:pt x="3461065" y="14422"/>
                      <a:pt x="3464228" y="22057"/>
                      <a:pt x="3464228" y="30018"/>
                    </a:cubicBezTo>
                    <a:lnTo>
                      <a:pt x="3464228" y="124681"/>
                    </a:lnTo>
                    <a:cubicBezTo>
                      <a:pt x="3464228" y="132642"/>
                      <a:pt x="3461065" y="140278"/>
                      <a:pt x="3455436" y="145907"/>
                    </a:cubicBezTo>
                    <a:cubicBezTo>
                      <a:pt x="3449806" y="151537"/>
                      <a:pt x="3442171" y="154699"/>
                      <a:pt x="3434210" y="154699"/>
                    </a:cubicBezTo>
                    <a:lnTo>
                      <a:pt x="30018" y="154699"/>
                    </a:lnTo>
                    <a:cubicBezTo>
                      <a:pt x="22057" y="154699"/>
                      <a:pt x="14422" y="151537"/>
                      <a:pt x="8792" y="145907"/>
                    </a:cubicBezTo>
                    <a:cubicBezTo>
                      <a:pt x="3163" y="140278"/>
                      <a:pt x="0" y="132642"/>
                      <a:pt x="0" y="124681"/>
                    </a:cubicBezTo>
                    <a:lnTo>
                      <a:pt x="0" y="30018"/>
                    </a:lnTo>
                    <a:cubicBezTo>
                      <a:pt x="0" y="22057"/>
                      <a:pt x="3163" y="14422"/>
                      <a:pt x="8792" y="8792"/>
                    </a:cubicBezTo>
                    <a:cubicBezTo>
                      <a:pt x="14422" y="3163"/>
                      <a:pt x="22057" y="0"/>
                      <a:pt x="30018" y="0"/>
                    </a:cubicBezTo>
                    <a:close/>
                  </a:path>
                </a:pathLst>
              </a:custGeom>
              <a:solidFill>
                <a:srgbClr val="24E026"/>
              </a:solidFill>
              <a:ln w="28575" cap="rnd">
                <a:solidFill>
                  <a:srgbClr val="000000"/>
                </a:solidFill>
                <a:prstDash val="solid"/>
                <a:round/>
              </a:ln>
            </p:spPr>
          </p:sp>
          <p:sp>
            <p:nvSpPr>
              <p:cNvPr name="TextBox 5" id="5"/>
              <p:cNvSpPr txBox="true"/>
              <p:nvPr/>
            </p:nvSpPr>
            <p:spPr>
              <a:xfrm>
                <a:off x="0" y="133350"/>
                <a:ext cx="3464228" cy="21349"/>
              </a:xfrm>
              <a:prstGeom prst="rect">
                <a:avLst/>
              </a:prstGeom>
            </p:spPr>
            <p:txBody>
              <a:bodyPr anchor="ctr" rtlCol="false" tIns="50800" lIns="50800" bIns="50800" rIns="50800"/>
              <a:lstStyle/>
              <a:p>
                <a:pPr algn="ctr">
                  <a:lnSpc>
                    <a:spcPts val="1000"/>
                  </a:lnSpc>
                </a:pPr>
              </a:p>
            </p:txBody>
          </p:sp>
        </p:grpSp>
        <p:sp>
          <p:nvSpPr>
            <p:cNvPr name="TextBox 6" id="6"/>
            <p:cNvSpPr txBox="true"/>
            <p:nvPr/>
          </p:nvSpPr>
          <p:spPr>
            <a:xfrm rot="0">
              <a:off x="0" y="-28575"/>
              <a:ext cx="17389432" cy="773640"/>
            </a:xfrm>
            <a:prstGeom prst="rect">
              <a:avLst/>
            </a:prstGeom>
          </p:spPr>
          <p:txBody>
            <a:bodyPr anchor="t" rtlCol="false" tIns="0" lIns="0" bIns="0" rIns="0">
              <a:spAutoFit/>
            </a:bodyPr>
            <a:lstStyle/>
            <a:p>
              <a:pPr algn="ctr">
                <a:lnSpc>
                  <a:spcPts val="4900"/>
                </a:lnSpc>
              </a:pPr>
              <a:r>
                <a:rPr lang="en-US" sz="3500" b="true">
                  <a:solidFill>
                    <a:srgbClr val="FFFFFF"/>
                  </a:solidFill>
                  <a:latin typeface="Canva Sans Bold"/>
                  <a:ea typeface="Canva Sans Bold"/>
                  <a:cs typeface="Canva Sans Bold"/>
                  <a:sym typeface="Canva Sans Bold"/>
                </a:rPr>
                <a:t>Detailed Development Plan </a:t>
              </a:r>
            </a:p>
          </p:txBody>
        </p:sp>
      </p:grpSp>
      <p:sp>
        <p:nvSpPr>
          <p:cNvPr name="AutoShape 7" id="7"/>
          <p:cNvSpPr/>
          <p:nvPr/>
        </p:nvSpPr>
        <p:spPr>
          <a:xfrm>
            <a:off x="1390214" y="5336392"/>
            <a:ext cx="5388273" cy="0"/>
          </a:xfrm>
          <a:prstGeom prst="line">
            <a:avLst/>
          </a:prstGeom>
          <a:ln cap="flat" w="171450">
            <a:solidFill>
              <a:srgbClr val="FFFFFF"/>
            </a:solidFill>
            <a:prstDash val="solid"/>
            <a:headEnd type="none" len="sm" w="sm"/>
            <a:tailEnd type="none" len="sm" w="sm"/>
          </a:ln>
        </p:spPr>
      </p:sp>
      <p:grpSp>
        <p:nvGrpSpPr>
          <p:cNvPr name="Group 8" id="8"/>
          <p:cNvGrpSpPr/>
          <p:nvPr/>
        </p:nvGrpSpPr>
        <p:grpSpPr>
          <a:xfrm rot="-5400000">
            <a:off x="739003" y="5166123"/>
            <a:ext cx="464010" cy="395834"/>
            <a:chOff x="0" y="0"/>
            <a:chExt cx="812800" cy="693377"/>
          </a:xfrm>
        </p:grpSpPr>
        <p:sp>
          <p:nvSpPr>
            <p:cNvPr name="Freeform 9" id="9"/>
            <p:cNvSpPr/>
            <p:nvPr/>
          </p:nvSpPr>
          <p:spPr>
            <a:xfrm flipH="false" flipV="false" rot="0">
              <a:off x="0" y="0"/>
              <a:ext cx="812800" cy="693377"/>
            </a:xfrm>
            <a:custGeom>
              <a:avLst/>
              <a:gdLst/>
              <a:ahLst/>
              <a:cxnLst/>
              <a:rect r="r" b="b" t="t" l="l"/>
              <a:pathLst>
                <a:path h="693377" w="812800">
                  <a:moveTo>
                    <a:pt x="406400" y="0"/>
                  </a:moveTo>
                  <a:cubicBezTo>
                    <a:pt x="181951" y="0"/>
                    <a:pt x="0" y="155218"/>
                    <a:pt x="0" y="346689"/>
                  </a:cubicBezTo>
                  <a:cubicBezTo>
                    <a:pt x="0" y="538159"/>
                    <a:pt x="181951" y="693377"/>
                    <a:pt x="406400" y="693377"/>
                  </a:cubicBezTo>
                  <a:cubicBezTo>
                    <a:pt x="630849" y="693377"/>
                    <a:pt x="812800" y="538159"/>
                    <a:pt x="812800" y="346689"/>
                  </a:cubicBezTo>
                  <a:cubicBezTo>
                    <a:pt x="812800" y="155218"/>
                    <a:pt x="630849" y="0"/>
                    <a:pt x="406400" y="0"/>
                  </a:cubicBezTo>
                  <a:close/>
                </a:path>
              </a:pathLst>
            </a:custGeom>
            <a:solidFill>
              <a:srgbClr val="FDFDFC"/>
            </a:solidFill>
          </p:spPr>
        </p:sp>
        <p:sp>
          <p:nvSpPr>
            <p:cNvPr name="TextBox 10" id="10"/>
            <p:cNvSpPr txBox="true"/>
            <p:nvPr/>
          </p:nvSpPr>
          <p:spPr>
            <a:xfrm>
              <a:off x="76200" y="198354"/>
              <a:ext cx="660400" cy="430019"/>
            </a:xfrm>
            <a:prstGeom prst="rect">
              <a:avLst/>
            </a:prstGeom>
          </p:spPr>
          <p:txBody>
            <a:bodyPr anchor="ctr" rtlCol="false" tIns="76184" lIns="76184" bIns="76184" rIns="76184"/>
            <a:lstStyle/>
            <a:p>
              <a:pPr algn="ctr">
                <a:lnSpc>
                  <a:spcPts val="1000"/>
                </a:lnSpc>
              </a:pPr>
            </a:p>
          </p:txBody>
        </p:sp>
      </p:grpSp>
      <p:grpSp>
        <p:nvGrpSpPr>
          <p:cNvPr name="Group 11" id="11"/>
          <p:cNvGrpSpPr/>
          <p:nvPr/>
        </p:nvGrpSpPr>
        <p:grpSpPr>
          <a:xfrm rot="0">
            <a:off x="6194669" y="4840124"/>
            <a:ext cx="1168410" cy="1163983"/>
            <a:chOff x="0" y="0"/>
            <a:chExt cx="1053904" cy="1049911"/>
          </a:xfrm>
        </p:grpSpPr>
        <p:sp>
          <p:nvSpPr>
            <p:cNvPr name="Freeform 12" id="12"/>
            <p:cNvSpPr/>
            <p:nvPr/>
          </p:nvSpPr>
          <p:spPr>
            <a:xfrm flipH="false" flipV="false" rot="0">
              <a:off x="0" y="0"/>
              <a:ext cx="1053904" cy="1049911"/>
            </a:xfrm>
            <a:custGeom>
              <a:avLst/>
              <a:gdLst/>
              <a:ahLst/>
              <a:cxnLst/>
              <a:rect r="r" b="b" t="t" l="l"/>
              <a:pathLst>
                <a:path h="1049911" w="1053904">
                  <a:moveTo>
                    <a:pt x="526952" y="0"/>
                  </a:moveTo>
                  <a:cubicBezTo>
                    <a:pt x="235924" y="0"/>
                    <a:pt x="0" y="235031"/>
                    <a:pt x="0" y="524955"/>
                  </a:cubicBezTo>
                  <a:cubicBezTo>
                    <a:pt x="0" y="814880"/>
                    <a:pt x="235924" y="1049911"/>
                    <a:pt x="526952" y="1049911"/>
                  </a:cubicBezTo>
                  <a:cubicBezTo>
                    <a:pt x="817979" y="1049911"/>
                    <a:pt x="1053904" y="814880"/>
                    <a:pt x="1053904" y="524955"/>
                  </a:cubicBezTo>
                  <a:cubicBezTo>
                    <a:pt x="1053904" y="235031"/>
                    <a:pt x="817979" y="0"/>
                    <a:pt x="526952" y="0"/>
                  </a:cubicBezTo>
                  <a:close/>
                </a:path>
              </a:pathLst>
            </a:custGeom>
            <a:solidFill>
              <a:srgbClr val="24E026"/>
            </a:solidFill>
          </p:spPr>
        </p:sp>
        <p:sp>
          <p:nvSpPr>
            <p:cNvPr name="TextBox 13" id="13"/>
            <p:cNvSpPr txBox="true"/>
            <p:nvPr/>
          </p:nvSpPr>
          <p:spPr>
            <a:xfrm>
              <a:off x="98803" y="231779"/>
              <a:ext cx="856297" cy="719703"/>
            </a:xfrm>
            <a:prstGeom prst="rect">
              <a:avLst/>
            </a:prstGeom>
          </p:spPr>
          <p:txBody>
            <a:bodyPr anchor="ctr" rtlCol="false" tIns="76184" lIns="76184" bIns="76184" rIns="76184"/>
            <a:lstStyle/>
            <a:p>
              <a:pPr algn="ctr">
                <a:lnSpc>
                  <a:spcPts val="1000"/>
                </a:lnSpc>
              </a:pPr>
              <a:r>
                <a:rPr lang="en-US" b="true" sz="2000" spc="68">
                  <a:solidFill>
                    <a:srgbClr val="000000"/>
                  </a:solidFill>
                  <a:latin typeface="Montserrat Bold"/>
                  <a:ea typeface="Montserrat Bold"/>
                  <a:cs typeface="Montserrat Bold"/>
                  <a:sym typeface="Montserrat Bold"/>
                </a:rPr>
                <a:t>2</a:t>
              </a:r>
            </a:p>
          </p:txBody>
        </p:sp>
      </p:grpSp>
      <p:grpSp>
        <p:nvGrpSpPr>
          <p:cNvPr name="Group 14" id="14"/>
          <p:cNvGrpSpPr/>
          <p:nvPr/>
        </p:nvGrpSpPr>
        <p:grpSpPr>
          <a:xfrm rot="0">
            <a:off x="188887" y="4793513"/>
            <a:ext cx="1168410" cy="1163983"/>
            <a:chOff x="0" y="0"/>
            <a:chExt cx="1053904" cy="1049911"/>
          </a:xfrm>
        </p:grpSpPr>
        <p:sp>
          <p:nvSpPr>
            <p:cNvPr name="Freeform 15" id="15"/>
            <p:cNvSpPr/>
            <p:nvPr/>
          </p:nvSpPr>
          <p:spPr>
            <a:xfrm flipH="false" flipV="false" rot="0">
              <a:off x="0" y="0"/>
              <a:ext cx="1053904" cy="1049911"/>
            </a:xfrm>
            <a:custGeom>
              <a:avLst/>
              <a:gdLst/>
              <a:ahLst/>
              <a:cxnLst/>
              <a:rect r="r" b="b" t="t" l="l"/>
              <a:pathLst>
                <a:path h="1049911" w="1053904">
                  <a:moveTo>
                    <a:pt x="526952" y="0"/>
                  </a:moveTo>
                  <a:cubicBezTo>
                    <a:pt x="235924" y="0"/>
                    <a:pt x="0" y="235031"/>
                    <a:pt x="0" y="524955"/>
                  </a:cubicBezTo>
                  <a:cubicBezTo>
                    <a:pt x="0" y="814880"/>
                    <a:pt x="235924" y="1049911"/>
                    <a:pt x="526952" y="1049911"/>
                  </a:cubicBezTo>
                  <a:cubicBezTo>
                    <a:pt x="817979" y="1049911"/>
                    <a:pt x="1053904" y="814880"/>
                    <a:pt x="1053904" y="524955"/>
                  </a:cubicBezTo>
                  <a:cubicBezTo>
                    <a:pt x="1053904" y="235031"/>
                    <a:pt x="817979" y="0"/>
                    <a:pt x="526952" y="0"/>
                  </a:cubicBezTo>
                  <a:close/>
                </a:path>
              </a:pathLst>
            </a:custGeom>
            <a:solidFill>
              <a:srgbClr val="24E026"/>
            </a:solidFill>
          </p:spPr>
        </p:sp>
        <p:sp>
          <p:nvSpPr>
            <p:cNvPr name="TextBox 16" id="16"/>
            <p:cNvSpPr txBox="true"/>
            <p:nvPr/>
          </p:nvSpPr>
          <p:spPr>
            <a:xfrm>
              <a:off x="98803" y="231779"/>
              <a:ext cx="856297" cy="719703"/>
            </a:xfrm>
            <a:prstGeom prst="rect">
              <a:avLst/>
            </a:prstGeom>
          </p:spPr>
          <p:txBody>
            <a:bodyPr anchor="ctr" rtlCol="false" tIns="76184" lIns="76184" bIns="76184" rIns="76184"/>
            <a:lstStyle/>
            <a:p>
              <a:pPr algn="ctr">
                <a:lnSpc>
                  <a:spcPts val="1000"/>
                </a:lnSpc>
              </a:pPr>
              <a:r>
                <a:rPr lang="en-US" b="true" sz="2000" spc="68">
                  <a:solidFill>
                    <a:srgbClr val="000000"/>
                  </a:solidFill>
                  <a:latin typeface="Montserrat Bold"/>
                  <a:ea typeface="Montserrat Bold"/>
                  <a:cs typeface="Montserrat Bold"/>
                  <a:sym typeface="Montserrat Bold"/>
                </a:rPr>
                <a:t>1</a:t>
              </a:r>
            </a:p>
          </p:txBody>
        </p:sp>
      </p:grpSp>
      <p:grpSp>
        <p:nvGrpSpPr>
          <p:cNvPr name="Group 17" id="17"/>
          <p:cNvGrpSpPr/>
          <p:nvPr/>
        </p:nvGrpSpPr>
        <p:grpSpPr>
          <a:xfrm rot="0">
            <a:off x="1646541" y="1798465"/>
            <a:ext cx="3609337" cy="922177"/>
            <a:chOff x="0" y="0"/>
            <a:chExt cx="594598" cy="151918"/>
          </a:xfrm>
        </p:grpSpPr>
        <p:sp>
          <p:nvSpPr>
            <p:cNvPr name="Freeform 18" id="18"/>
            <p:cNvSpPr/>
            <p:nvPr/>
          </p:nvSpPr>
          <p:spPr>
            <a:xfrm flipH="false" flipV="false" rot="0">
              <a:off x="0" y="0"/>
              <a:ext cx="594598" cy="151918"/>
            </a:xfrm>
            <a:custGeom>
              <a:avLst/>
              <a:gdLst/>
              <a:ahLst/>
              <a:cxnLst/>
              <a:rect r="r" b="b" t="t" l="l"/>
              <a:pathLst>
                <a:path h="151918" w="594598">
                  <a:moveTo>
                    <a:pt x="75959" y="0"/>
                  </a:moveTo>
                  <a:lnTo>
                    <a:pt x="518639" y="0"/>
                  </a:lnTo>
                  <a:cubicBezTo>
                    <a:pt x="538785" y="0"/>
                    <a:pt x="558105" y="8003"/>
                    <a:pt x="572350" y="22248"/>
                  </a:cubicBezTo>
                  <a:cubicBezTo>
                    <a:pt x="586595" y="36493"/>
                    <a:pt x="594598" y="55814"/>
                    <a:pt x="594598" y="75959"/>
                  </a:cubicBezTo>
                  <a:lnTo>
                    <a:pt x="594598" y="75959"/>
                  </a:lnTo>
                  <a:cubicBezTo>
                    <a:pt x="594598" y="96105"/>
                    <a:pt x="586595" y="115425"/>
                    <a:pt x="572350" y="129671"/>
                  </a:cubicBezTo>
                  <a:cubicBezTo>
                    <a:pt x="558105" y="143916"/>
                    <a:pt x="538785" y="151918"/>
                    <a:pt x="518639" y="151918"/>
                  </a:cubicBezTo>
                  <a:lnTo>
                    <a:pt x="75959" y="151918"/>
                  </a:lnTo>
                  <a:cubicBezTo>
                    <a:pt x="55814" y="151918"/>
                    <a:pt x="36493" y="143916"/>
                    <a:pt x="22248" y="129671"/>
                  </a:cubicBezTo>
                  <a:cubicBezTo>
                    <a:pt x="8003" y="115425"/>
                    <a:pt x="0" y="96105"/>
                    <a:pt x="0" y="75959"/>
                  </a:cubicBezTo>
                  <a:lnTo>
                    <a:pt x="0" y="75959"/>
                  </a:lnTo>
                  <a:cubicBezTo>
                    <a:pt x="0" y="55814"/>
                    <a:pt x="8003" y="36493"/>
                    <a:pt x="22248" y="22248"/>
                  </a:cubicBezTo>
                  <a:cubicBezTo>
                    <a:pt x="36493" y="8003"/>
                    <a:pt x="55814" y="0"/>
                    <a:pt x="75959" y="0"/>
                  </a:cubicBezTo>
                  <a:close/>
                </a:path>
              </a:pathLst>
            </a:custGeom>
            <a:solidFill>
              <a:srgbClr val="24E026"/>
            </a:solidFill>
          </p:spPr>
        </p:sp>
        <p:sp>
          <p:nvSpPr>
            <p:cNvPr name="TextBox 19" id="19"/>
            <p:cNvSpPr txBox="true"/>
            <p:nvPr/>
          </p:nvSpPr>
          <p:spPr>
            <a:xfrm>
              <a:off x="0" y="47625"/>
              <a:ext cx="594598" cy="104293"/>
            </a:xfrm>
            <a:prstGeom prst="rect">
              <a:avLst/>
            </a:prstGeom>
          </p:spPr>
          <p:txBody>
            <a:bodyPr anchor="ctr" rtlCol="false" tIns="71995" lIns="71995" bIns="71995" rIns="71995"/>
            <a:lstStyle/>
            <a:p>
              <a:pPr algn="ctr">
                <a:lnSpc>
                  <a:spcPts val="726"/>
                </a:lnSpc>
              </a:pPr>
              <a:r>
                <a:rPr lang="en-US" b="true" sz="1100" spc="37">
                  <a:solidFill>
                    <a:srgbClr val="FFFFFF"/>
                  </a:solidFill>
                  <a:latin typeface="Montserrat Bold"/>
                  <a:ea typeface="Montserrat Bold"/>
                  <a:cs typeface="Montserrat Bold"/>
                  <a:sym typeface="Montserrat Bold"/>
                </a:rPr>
                <a:t>Focus: </a:t>
              </a:r>
            </a:p>
            <a:p>
              <a:pPr algn="ctr">
                <a:lnSpc>
                  <a:spcPts val="726"/>
                </a:lnSpc>
              </a:pPr>
            </a:p>
            <a:p>
              <a:pPr algn="ctr">
                <a:lnSpc>
                  <a:spcPts val="726"/>
                </a:lnSpc>
              </a:pPr>
              <a:r>
                <a:rPr lang="en-US" b="true" sz="1100" spc="37">
                  <a:solidFill>
                    <a:srgbClr val="FFFFFF"/>
                  </a:solidFill>
                  <a:latin typeface="Montserrat Bold"/>
                  <a:ea typeface="Montserrat Bold"/>
                  <a:cs typeface="Montserrat Bold"/>
                  <a:sym typeface="Montserrat Bold"/>
                </a:rPr>
                <a:t>Cart Abandonment Rate </a:t>
              </a:r>
            </a:p>
            <a:p>
              <a:pPr algn="ctr">
                <a:lnSpc>
                  <a:spcPts val="726"/>
                </a:lnSpc>
              </a:pPr>
            </a:p>
            <a:p>
              <a:pPr algn="ctr">
                <a:lnSpc>
                  <a:spcPts val="726"/>
                </a:lnSpc>
              </a:pPr>
              <a:r>
                <a:rPr lang="en-US" b="true" sz="1100" spc="37">
                  <a:solidFill>
                    <a:srgbClr val="FFFFFF"/>
                  </a:solidFill>
                  <a:latin typeface="Montserrat Bold"/>
                  <a:ea typeface="Montserrat Bold"/>
                  <a:cs typeface="Montserrat Bold"/>
                  <a:sym typeface="Montserrat Bold"/>
                </a:rPr>
                <a:t>Cart Processing Time</a:t>
              </a:r>
            </a:p>
            <a:p>
              <a:pPr algn="ctr">
                <a:lnSpc>
                  <a:spcPts val="726"/>
                </a:lnSpc>
              </a:pPr>
            </a:p>
            <a:p>
              <a:pPr algn="ctr">
                <a:lnSpc>
                  <a:spcPts val="726"/>
                </a:lnSpc>
              </a:pPr>
            </a:p>
            <a:p>
              <a:pPr algn="ctr">
                <a:lnSpc>
                  <a:spcPts val="726"/>
                </a:lnSpc>
              </a:pPr>
              <a:r>
                <a:rPr lang="en-US" b="true" sz="1100" spc="37">
                  <a:solidFill>
                    <a:srgbClr val="FFFFFF"/>
                  </a:solidFill>
                  <a:latin typeface="Montserrat Bold"/>
                  <a:ea typeface="Montserrat Bold"/>
                  <a:cs typeface="Montserrat Bold"/>
                  <a:sym typeface="Montserrat Bold"/>
                </a:rPr>
                <a:t>Identify further problems</a:t>
              </a:r>
            </a:p>
          </p:txBody>
        </p:sp>
      </p:grpSp>
      <p:grpSp>
        <p:nvGrpSpPr>
          <p:cNvPr name="Group 20" id="20"/>
          <p:cNvGrpSpPr/>
          <p:nvPr/>
        </p:nvGrpSpPr>
        <p:grpSpPr>
          <a:xfrm rot="0">
            <a:off x="1646541" y="1223958"/>
            <a:ext cx="3609337" cy="449126"/>
            <a:chOff x="0" y="0"/>
            <a:chExt cx="594598" cy="73989"/>
          </a:xfrm>
        </p:grpSpPr>
        <p:sp>
          <p:nvSpPr>
            <p:cNvPr name="Freeform 21" id="21"/>
            <p:cNvSpPr/>
            <p:nvPr/>
          </p:nvSpPr>
          <p:spPr>
            <a:xfrm flipH="false" flipV="false" rot="0">
              <a:off x="0" y="0"/>
              <a:ext cx="594598" cy="73989"/>
            </a:xfrm>
            <a:custGeom>
              <a:avLst/>
              <a:gdLst/>
              <a:ahLst/>
              <a:cxnLst/>
              <a:rect r="r" b="b" t="t" l="l"/>
              <a:pathLst>
                <a:path h="73989" w="594598">
                  <a:moveTo>
                    <a:pt x="36994" y="0"/>
                  </a:moveTo>
                  <a:lnTo>
                    <a:pt x="557604" y="0"/>
                  </a:lnTo>
                  <a:cubicBezTo>
                    <a:pt x="578035" y="0"/>
                    <a:pt x="594598" y="16563"/>
                    <a:pt x="594598" y="36994"/>
                  </a:cubicBezTo>
                  <a:lnTo>
                    <a:pt x="594598" y="36994"/>
                  </a:lnTo>
                  <a:cubicBezTo>
                    <a:pt x="594598" y="46806"/>
                    <a:pt x="590701" y="56215"/>
                    <a:pt x="583763" y="63153"/>
                  </a:cubicBezTo>
                  <a:cubicBezTo>
                    <a:pt x="576825" y="70091"/>
                    <a:pt x="567415" y="73989"/>
                    <a:pt x="557604"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22" id="22"/>
            <p:cNvSpPr txBox="true"/>
            <p:nvPr/>
          </p:nvSpPr>
          <p:spPr>
            <a:xfrm>
              <a:off x="0" y="76200"/>
              <a:ext cx="594598" cy="73989"/>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Research and Design</a:t>
              </a:r>
            </a:p>
          </p:txBody>
        </p:sp>
      </p:grpSp>
      <p:grpSp>
        <p:nvGrpSpPr>
          <p:cNvPr name="Group 23" id="23"/>
          <p:cNvGrpSpPr/>
          <p:nvPr/>
        </p:nvGrpSpPr>
        <p:grpSpPr>
          <a:xfrm rot="0">
            <a:off x="1661688" y="7908852"/>
            <a:ext cx="3594189" cy="734822"/>
            <a:chOff x="0" y="0"/>
            <a:chExt cx="592103" cy="121054"/>
          </a:xfrm>
        </p:grpSpPr>
        <p:sp>
          <p:nvSpPr>
            <p:cNvPr name="Freeform 24" id="24"/>
            <p:cNvSpPr/>
            <p:nvPr/>
          </p:nvSpPr>
          <p:spPr>
            <a:xfrm flipH="false" flipV="false" rot="0">
              <a:off x="0" y="0"/>
              <a:ext cx="592103" cy="121054"/>
            </a:xfrm>
            <a:custGeom>
              <a:avLst/>
              <a:gdLst/>
              <a:ahLst/>
              <a:cxnLst/>
              <a:rect r="r" b="b" t="t" l="l"/>
              <a:pathLst>
                <a:path h="121054" w="592103">
                  <a:moveTo>
                    <a:pt x="60527" y="0"/>
                  </a:moveTo>
                  <a:lnTo>
                    <a:pt x="531576" y="0"/>
                  </a:lnTo>
                  <a:cubicBezTo>
                    <a:pt x="547629" y="0"/>
                    <a:pt x="563024" y="6377"/>
                    <a:pt x="574375" y="17728"/>
                  </a:cubicBezTo>
                  <a:cubicBezTo>
                    <a:pt x="585726" y="29079"/>
                    <a:pt x="592103" y="44474"/>
                    <a:pt x="592103" y="60527"/>
                  </a:cubicBezTo>
                  <a:lnTo>
                    <a:pt x="592103" y="60527"/>
                  </a:lnTo>
                  <a:cubicBezTo>
                    <a:pt x="592103" y="76580"/>
                    <a:pt x="585726" y="91975"/>
                    <a:pt x="574375" y="103326"/>
                  </a:cubicBezTo>
                  <a:cubicBezTo>
                    <a:pt x="563024" y="114677"/>
                    <a:pt x="547629" y="121054"/>
                    <a:pt x="531576" y="121054"/>
                  </a:cubicBezTo>
                  <a:lnTo>
                    <a:pt x="60527" y="121054"/>
                  </a:lnTo>
                  <a:cubicBezTo>
                    <a:pt x="44474" y="121054"/>
                    <a:pt x="29079" y="114677"/>
                    <a:pt x="17728" y="103326"/>
                  </a:cubicBezTo>
                  <a:cubicBezTo>
                    <a:pt x="6377" y="91975"/>
                    <a:pt x="0" y="76580"/>
                    <a:pt x="0" y="60527"/>
                  </a:cubicBezTo>
                  <a:lnTo>
                    <a:pt x="0" y="60527"/>
                  </a:lnTo>
                  <a:cubicBezTo>
                    <a:pt x="0" y="44474"/>
                    <a:pt x="6377" y="29079"/>
                    <a:pt x="17728" y="17728"/>
                  </a:cubicBezTo>
                  <a:cubicBezTo>
                    <a:pt x="29079" y="6377"/>
                    <a:pt x="44474" y="0"/>
                    <a:pt x="60527" y="0"/>
                  </a:cubicBezTo>
                  <a:close/>
                </a:path>
              </a:pathLst>
            </a:custGeom>
            <a:solidFill>
              <a:srgbClr val="24E026"/>
            </a:solidFill>
          </p:spPr>
        </p:sp>
        <p:sp>
          <p:nvSpPr>
            <p:cNvPr name="TextBox 25" id="25"/>
            <p:cNvSpPr txBox="true"/>
            <p:nvPr/>
          </p:nvSpPr>
          <p:spPr>
            <a:xfrm>
              <a:off x="0" y="0"/>
              <a:ext cx="592103" cy="121054"/>
            </a:xfrm>
            <a:prstGeom prst="rect">
              <a:avLst/>
            </a:prstGeom>
          </p:spPr>
          <p:txBody>
            <a:bodyPr anchor="ctr" rtlCol="false" tIns="71995" lIns="71995" bIns="71995" rIns="71995"/>
            <a:lstStyle/>
            <a:p>
              <a:pPr algn="ctr">
                <a:lnSpc>
                  <a:spcPts val="1298"/>
                </a:lnSpc>
              </a:pPr>
              <a:r>
                <a:rPr lang="en-US" b="true" sz="1100" spc="37">
                  <a:solidFill>
                    <a:srgbClr val="FFFFFF"/>
                  </a:solidFill>
                  <a:latin typeface="Montserrat Bold"/>
                  <a:ea typeface="Montserrat Bold"/>
                  <a:cs typeface="Montserrat Bold"/>
                  <a:sym typeface="Montserrat Bold"/>
                </a:rPr>
                <a:t>Deliverable: </a:t>
              </a:r>
            </a:p>
            <a:p>
              <a:pPr algn="ctr">
                <a:lnSpc>
                  <a:spcPts val="1298"/>
                </a:lnSpc>
              </a:pPr>
              <a:r>
                <a:rPr lang="en-US" b="true" sz="1100" spc="37">
                  <a:solidFill>
                    <a:srgbClr val="FFFFFF"/>
                  </a:solidFill>
                  <a:latin typeface="Montserrat Bold"/>
                  <a:ea typeface="Montserrat Bold"/>
                  <a:cs typeface="Montserrat Bold"/>
                  <a:sym typeface="Montserrat Bold"/>
                </a:rPr>
                <a:t>Comprehensive user journey map with identified friction points</a:t>
              </a:r>
            </a:p>
          </p:txBody>
        </p:sp>
      </p:grpSp>
      <p:grpSp>
        <p:nvGrpSpPr>
          <p:cNvPr name="Group 26" id="26"/>
          <p:cNvGrpSpPr/>
          <p:nvPr/>
        </p:nvGrpSpPr>
        <p:grpSpPr>
          <a:xfrm rot="0">
            <a:off x="1646541" y="8846988"/>
            <a:ext cx="3609337" cy="449305"/>
            <a:chOff x="0" y="0"/>
            <a:chExt cx="594598" cy="74018"/>
          </a:xfrm>
        </p:grpSpPr>
        <p:sp>
          <p:nvSpPr>
            <p:cNvPr name="Freeform 27" id="27"/>
            <p:cNvSpPr/>
            <p:nvPr/>
          </p:nvSpPr>
          <p:spPr>
            <a:xfrm flipH="false" flipV="false" rot="0">
              <a:off x="0" y="0"/>
              <a:ext cx="594598" cy="74018"/>
            </a:xfrm>
            <a:custGeom>
              <a:avLst/>
              <a:gdLst/>
              <a:ahLst/>
              <a:cxnLst/>
              <a:rect r="r" b="b" t="t" l="l"/>
              <a:pathLst>
                <a:path h="74018" w="594598">
                  <a:moveTo>
                    <a:pt x="37009" y="0"/>
                  </a:moveTo>
                  <a:lnTo>
                    <a:pt x="557589" y="0"/>
                  </a:lnTo>
                  <a:cubicBezTo>
                    <a:pt x="578029" y="0"/>
                    <a:pt x="594598" y="16569"/>
                    <a:pt x="594598" y="37009"/>
                  </a:cubicBezTo>
                  <a:lnTo>
                    <a:pt x="594598" y="37009"/>
                  </a:lnTo>
                  <a:cubicBezTo>
                    <a:pt x="594598" y="46824"/>
                    <a:pt x="590699" y="56238"/>
                    <a:pt x="583758" y="63178"/>
                  </a:cubicBezTo>
                  <a:cubicBezTo>
                    <a:pt x="576818" y="70119"/>
                    <a:pt x="567405" y="74018"/>
                    <a:pt x="557589" y="74018"/>
                  </a:cubicBezTo>
                  <a:lnTo>
                    <a:pt x="37009" y="74018"/>
                  </a:lnTo>
                  <a:cubicBezTo>
                    <a:pt x="27194" y="74018"/>
                    <a:pt x="17780" y="70119"/>
                    <a:pt x="10840" y="63178"/>
                  </a:cubicBezTo>
                  <a:cubicBezTo>
                    <a:pt x="3899" y="56238"/>
                    <a:pt x="0" y="46824"/>
                    <a:pt x="0" y="37009"/>
                  </a:cubicBezTo>
                  <a:lnTo>
                    <a:pt x="0" y="37009"/>
                  </a:lnTo>
                  <a:cubicBezTo>
                    <a:pt x="0" y="27194"/>
                    <a:pt x="3899" y="17780"/>
                    <a:pt x="10840" y="10840"/>
                  </a:cubicBezTo>
                  <a:cubicBezTo>
                    <a:pt x="17780" y="3899"/>
                    <a:pt x="27194" y="0"/>
                    <a:pt x="37009" y="0"/>
                  </a:cubicBezTo>
                  <a:close/>
                </a:path>
              </a:pathLst>
            </a:custGeom>
            <a:gradFill rotWithShape="true">
              <a:gsLst>
                <a:gs pos="0">
                  <a:srgbClr val="0097B2">
                    <a:alpha val="100000"/>
                  </a:srgbClr>
                </a:gs>
                <a:gs pos="100000">
                  <a:srgbClr val="7ED957">
                    <a:alpha val="100000"/>
                  </a:srgbClr>
                </a:gs>
              </a:gsLst>
              <a:lin ang="0"/>
            </a:gradFill>
          </p:spPr>
        </p:sp>
        <p:sp>
          <p:nvSpPr>
            <p:cNvPr name="TextBox 28" id="28"/>
            <p:cNvSpPr txBox="true"/>
            <p:nvPr/>
          </p:nvSpPr>
          <p:spPr>
            <a:xfrm>
              <a:off x="0" y="76200"/>
              <a:ext cx="594598" cy="74018"/>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End of Phase 1</a:t>
              </a:r>
            </a:p>
          </p:txBody>
        </p:sp>
      </p:grpSp>
      <p:grpSp>
        <p:nvGrpSpPr>
          <p:cNvPr name="Group 29" id="29"/>
          <p:cNvGrpSpPr/>
          <p:nvPr/>
        </p:nvGrpSpPr>
        <p:grpSpPr>
          <a:xfrm rot="0">
            <a:off x="1661688" y="9496140"/>
            <a:ext cx="3594189" cy="428783"/>
            <a:chOff x="0" y="0"/>
            <a:chExt cx="559543" cy="66753"/>
          </a:xfrm>
        </p:grpSpPr>
        <p:sp>
          <p:nvSpPr>
            <p:cNvPr name="Freeform 30" id="30"/>
            <p:cNvSpPr/>
            <p:nvPr/>
          </p:nvSpPr>
          <p:spPr>
            <a:xfrm flipH="false" flipV="false" rot="0">
              <a:off x="0" y="0"/>
              <a:ext cx="559543" cy="66753"/>
            </a:xfrm>
            <a:custGeom>
              <a:avLst/>
              <a:gdLst/>
              <a:ahLst/>
              <a:cxnLst/>
              <a:rect r="r" b="b" t="t" l="l"/>
              <a:pathLst>
                <a:path h="66753" w="559543">
                  <a:moveTo>
                    <a:pt x="33376" y="0"/>
                  </a:moveTo>
                  <a:lnTo>
                    <a:pt x="526167" y="0"/>
                  </a:lnTo>
                  <a:cubicBezTo>
                    <a:pt x="535019" y="0"/>
                    <a:pt x="543508" y="3516"/>
                    <a:pt x="549768" y="9776"/>
                  </a:cubicBezTo>
                  <a:cubicBezTo>
                    <a:pt x="556027" y="16035"/>
                    <a:pt x="559543" y="24524"/>
                    <a:pt x="559543" y="33376"/>
                  </a:cubicBezTo>
                  <a:lnTo>
                    <a:pt x="559543" y="33376"/>
                  </a:lnTo>
                  <a:cubicBezTo>
                    <a:pt x="559543" y="42228"/>
                    <a:pt x="556027" y="50718"/>
                    <a:pt x="549768" y="56977"/>
                  </a:cubicBezTo>
                  <a:cubicBezTo>
                    <a:pt x="543508" y="63237"/>
                    <a:pt x="535019" y="66753"/>
                    <a:pt x="526167" y="66753"/>
                  </a:cubicBezTo>
                  <a:lnTo>
                    <a:pt x="33376" y="66753"/>
                  </a:lnTo>
                  <a:cubicBezTo>
                    <a:pt x="24524" y="66753"/>
                    <a:pt x="16035" y="63237"/>
                    <a:pt x="9776" y="56977"/>
                  </a:cubicBezTo>
                  <a:cubicBezTo>
                    <a:pt x="3516" y="50718"/>
                    <a:pt x="0" y="42228"/>
                    <a:pt x="0" y="33376"/>
                  </a:cubicBezTo>
                  <a:lnTo>
                    <a:pt x="0" y="33376"/>
                  </a:lnTo>
                  <a:cubicBezTo>
                    <a:pt x="0" y="24524"/>
                    <a:pt x="3516" y="16035"/>
                    <a:pt x="9776" y="9776"/>
                  </a:cubicBezTo>
                  <a:cubicBezTo>
                    <a:pt x="16035" y="3516"/>
                    <a:pt x="24524" y="0"/>
                    <a:pt x="33376" y="0"/>
                  </a:cubicBezTo>
                  <a:close/>
                </a:path>
              </a:pathLst>
            </a:custGeom>
            <a:solidFill>
              <a:srgbClr val="24E026"/>
            </a:solidFill>
          </p:spPr>
        </p:sp>
        <p:sp>
          <p:nvSpPr>
            <p:cNvPr name="TextBox 31" id="31"/>
            <p:cNvSpPr txBox="true"/>
            <p:nvPr/>
          </p:nvSpPr>
          <p:spPr>
            <a:xfrm>
              <a:off x="0" y="104775"/>
              <a:ext cx="559543" cy="66753"/>
            </a:xfrm>
            <a:prstGeom prst="rect">
              <a:avLst/>
            </a:prstGeom>
          </p:spPr>
          <p:txBody>
            <a:bodyPr anchor="ctr" rtlCol="false" tIns="76184" lIns="76184" bIns="76184" rIns="76184"/>
            <a:lstStyle/>
            <a:p>
              <a:pPr algn="ctr">
                <a:lnSpc>
                  <a:spcPts val="800"/>
                </a:lnSpc>
              </a:pPr>
              <a:r>
                <a:rPr lang="en-US" b="true" sz="1600" spc="54">
                  <a:solidFill>
                    <a:srgbClr val="FFFFFF"/>
                  </a:solidFill>
                  <a:latin typeface="Montserrat Bold"/>
                  <a:ea typeface="Montserrat Bold"/>
                  <a:cs typeface="Montserrat Bold"/>
                  <a:sym typeface="Montserrat Bold"/>
                </a:rPr>
                <a:t>Duration 1 month</a:t>
              </a:r>
            </a:p>
          </p:txBody>
        </p:sp>
      </p:grpSp>
      <p:grpSp>
        <p:nvGrpSpPr>
          <p:cNvPr name="Group 32" id="32"/>
          <p:cNvGrpSpPr/>
          <p:nvPr/>
        </p:nvGrpSpPr>
        <p:grpSpPr>
          <a:xfrm rot="0">
            <a:off x="1646541" y="2840187"/>
            <a:ext cx="3609337" cy="2104918"/>
            <a:chOff x="0" y="0"/>
            <a:chExt cx="1304080" cy="760523"/>
          </a:xfrm>
        </p:grpSpPr>
        <p:sp>
          <p:nvSpPr>
            <p:cNvPr name="Freeform 33" id="33"/>
            <p:cNvSpPr/>
            <p:nvPr/>
          </p:nvSpPr>
          <p:spPr>
            <a:xfrm flipH="false" flipV="false" rot="0">
              <a:off x="0" y="0"/>
              <a:ext cx="1304080" cy="760523"/>
            </a:xfrm>
            <a:custGeom>
              <a:avLst/>
              <a:gdLst/>
              <a:ahLst/>
              <a:cxnLst/>
              <a:rect r="r" b="b" t="t" l="l"/>
              <a:pathLst>
                <a:path h="760523" w="1304080">
                  <a:moveTo>
                    <a:pt x="120118" y="0"/>
                  </a:moveTo>
                  <a:lnTo>
                    <a:pt x="1183962" y="0"/>
                  </a:lnTo>
                  <a:cubicBezTo>
                    <a:pt x="1215819" y="0"/>
                    <a:pt x="1246372" y="12655"/>
                    <a:pt x="1268898" y="35182"/>
                  </a:cubicBezTo>
                  <a:cubicBezTo>
                    <a:pt x="1291425" y="57708"/>
                    <a:pt x="1304080" y="88261"/>
                    <a:pt x="1304080" y="120118"/>
                  </a:cubicBezTo>
                  <a:lnTo>
                    <a:pt x="1304080" y="640404"/>
                  </a:lnTo>
                  <a:cubicBezTo>
                    <a:pt x="1304080" y="672262"/>
                    <a:pt x="1291425" y="702814"/>
                    <a:pt x="1268898" y="725341"/>
                  </a:cubicBezTo>
                  <a:cubicBezTo>
                    <a:pt x="1246372" y="747867"/>
                    <a:pt x="1215819" y="760523"/>
                    <a:pt x="1183962" y="760523"/>
                  </a:cubicBezTo>
                  <a:lnTo>
                    <a:pt x="120118" y="760523"/>
                  </a:lnTo>
                  <a:cubicBezTo>
                    <a:pt x="88261" y="760523"/>
                    <a:pt x="57708" y="747867"/>
                    <a:pt x="35182" y="725341"/>
                  </a:cubicBezTo>
                  <a:cubicBezTo>
                    <a:pt x="12655" y="702814"/>
                    <a:pt x="0" y="672262"/>
                    <a:pt x="0" y="640404"/>
                  </a:cubicBezTo>
                  <a:lnTo>
                    <a:pt x="0" y="120118"/>
                  </a:lnTo>
                  <a:cubicBezTo>
                    <a:pt x="0" y="88261"/>
                    <a:pt x="12655" y="57708"/>
                    <a:pt x="35182" y="35182"/>
                  </a:cubicBezTo>
                  <a:cubicBezTo>
                    <a:pt x="57708" y="12655"/>
                    <a:pt x="88261" y="0"/>
                    <a:pt x="120118" y="0"/>
                  </a:cubicBezTo>
                  <a:close/>
                </a:path>
              </a:pathLst>
            </a:custGeom>
            <a:solidFill>
              <a:srgbClr val="FFFFFF"/>
            </a:solidFill>
          </p:spPr>
        </p:sp>
        <p:sp>
          <p:nvSpPr>
            <p:cNvPr name="TextBox 34" id="34"/>
            <p:cNvSpPr txBox="true"/>
            <p:nvPr/>
          </p:nvSpPr>
          <p:spPr>
            <a:xfrm>
              <a:off x="0" y="95250"/>
              <a:ext cx="1304080" cy="665273"/>
            </a:xfrm>
            <a:prstGeom prst="rect">
              <a:avLst/>
            </a:prstGeom>
          </p:spPr>
          <p:txBody>
            <a:bodyPr anchor="ctr" rtlCol="false" tIns="37031" lIns="37031" bIns="37031" rIns="37031"/>
            <a:lstStyle/>
            <a:p>
              <a:pPr algn="ctr">
                <a:lnSpc>
                  <a:spcPts val="750"/>
                </a:lnSpc>
              </a:pPr>
            </a:p>
          </p:txBody>
        </p:sp>
      </p:grpSp>
      <p:grpSp>
        <p:nvGrpSpPr>
          <p:cNvPr name="Group 35" id="35"/>
          <p:cNvGrpSpPr/>
          <p:nvPr/>
        </p:nvGrpSpPr>
        <p:grpSpPr>
          <a:xfrm rot="0">
            <a:off x="2016387" y="2933299"/>
            <a:ext cx="2869644" cy="453311"/>
            <a:chOff x="0" y="0"/>
            <a:chExt cx="472742" cy="74678"/>
          </a:xfrm>
        </p:grpSpPr>
        <p:sp>
          <p:nvSpPr>
            <p:cNvPr name="Freeform 36" id="36"/>
            <p:cNvSpPr/>
            <p:nvPr/>
          </p:nvSpPr>
          <p:spPr>
            <a:xfrm flipH="false" flipV="false" rot="0">
              <a:off x="0" y="0"/>
              <a:ext cx="472742" cy="74678"/>
            </a:xfrm>
            <a:custGeom>
              <a:avLst/>
              <a:gdLst/>
              <a:ahLst/>
              <a:cxnLst/>
              <a:rect r="r" b="b" t="t" l="l"/>
              <a:pathLst>
                <a:path h="74678" w="472742">
                  <a:moveTo>
                    <a:pt x="37339" y="0"/>
                  </a:moveTo>
                  <a:lnTo>
                    <a:pt x="435403" y="0"/>
                  </a:lnTo>
                  <a:cubicBezTo>
                    <a:pt x="445306" y="0"/>
                    <a:pt x="454803" y="3934"/>
                    <a:pt x="461806" y="10936"/>
                  </a:cubicBezTo>
                  <a:cubicBezTo>
                    <a:pt x="468808" y="17939"/>
                    <a:pt x="472742" y="27436"/>
                    <a:pt x="472742" y="37339"/>
                  </a:cubicBezTo>
                  <a:lnTo>
                    <a:pt x="472742" y="37339"/>
                  </a:lnTo>
                  <a:cubicBezTo>
                    <a:pt x="472742" y="57961"/>
                    <a:pt x="456025" y="74678"/>
                    <a:pt x="435403" y="74678"/>
                  </a:cubicBezTo>
                  <a:lnTo>
                    <a:pt x="37339" y="74678"/>
                  </a:lnTo>
                  <a:cubicBezTo>
                    <a:pt x="16717" y="74678"/>
                    <a:pt x="0" y="57961"/>
                    <a:pt x="0" y="37339"/>
                  </a:cubicBezTo>
                  <a:lnTo>
                    <a:pt x="0" y="37339"/>
                  </a:lnTo>
                  <a:cubicBezTo>
                    <a:pt x="0" y="16717"/>
                    <a:pt x="16717" y="0"/>
                    <a:pt x="37339" y="0"/>
                  </a:cubicBezTo>
                  <a:close/>
                </a:path>
              </a:pathLst>
            </a:custGeom>
            <a:gradFill rotWithShape="true">
              <a:gsLst>
                <a:gs pos="0">
                  <a:srgbClr val="0097B2">
                    <a:alpha val="100000"/>
                  </a:srgbClr>
                </a:gs>
                <a:gs pos="100000">
                  <a:srgbClr val="7ED957">
                    <a:alpha val="100000"/>
                  </a:srgbClr>
                </a:gs>
              </a:gsLst>
              <a:lin ang="0"/>
            </a:gradFill>
          </p:spPr>
        </p:sp>
        <p:sp>
          <p:nvSpPr>
            <p:cNvPr name="TextBox 37" id="37"/>
            <p:cNvSpPr txBox="true"/>
            <p:nvPr/>
          </p:nvSpPr>
          <p:spPr>
            <a:xfrm>
              <a:off x="0" y="47625"/>
              <a:ext cx="472742" cy="27053"/>
            </a:xfrm>
            <a:prstGeom prst="rect">
              <a:avLst/>
            </a:prstGeom>
          </p:spPr>
          <p:txBody>
            <a:bodyPr anchor="ctr" rtlCol="false" tIns="71995" lIns="71995" bIns="71995" rIns="71995"/>
            <a:lstStyle/>
            <a:p>
              <a:pPr algn="ctr">
                <a:lnSpc>
                  <a:spcPts val="660"/>
                </a:lnSpc>
              </a:pPr>
              <a:r>
                <a:rPr lang="en-US" b="true" sz="1000" spc="34">
                  <a:solidFill>
                    <a:srgbClr val="FFFFFF"/>
                  </a:solidFill>
                  <a:latin typeface="Montserrat Bold"/>
                  <a:ea typeface="Montserrat Bold"/>
                  <a:cs typeface="Montserrat Bold"/>
                  <a:sym typeface="Montserrat Bold"/>
                </a:rPr>
                <a:t>User journey mapping and </a:t>
              </a:r>
            </a:p>
            <a:p>
              <a:pPr algn="ctr">
                <a:lnSpc>
                  <a:spcPts val="660"/>
                </a:lnSpc>
              </a:pPr>
            </a:p>
            <a:p>
              <a:pPr algn="ctr">
                <a:lnSpc>
                  <a:spcPts val="660"/>
                </a:lnSpc>
              </a:pPr>
              <a:r>
                <a:rPr lang="en-US" b="true" sz="1000" spc="34">
                  <a:solidFill>
                    <a:srgbClr val="FFFFFF"/>
                  </a:solidFill>
                  <a:latin typeface="Montserrat Bold"/>
                  <a:ea typeface="Montserrat Bold"/>
                  <a:cs typeface="Montserrat Bold"/>
                  <a:sym typeface="Montserrat Bold"/>
                </a:rPr>
                <a:t>bottleneck identification</a:t>
              </a:r>
            </a:p>
          </p:txBody>
        </p:sp>
      </p:grpSp>
      <p:grpSp>
        <p:nvGrpSpPr>
          <p:cNvPr name="Group 38" id="38"/>
          <p:cNvGrpSpPr/>
          <p:nvPr/>
        </p:nvGrpSpPr>
        <p:grpSpPr>
          <a:xfrm rot="0">
            <a:off x="1755008" y="3430110"/>
            <a:ext cx="3392401" cy="1417711"/>
            <a:chOff x="0" y="0"/>
            <a:chExt cx="528129" cy="220709"/>
          </a:xfrm>
        </p:grpSpPr>
        <p:sp>
          <p:nvSpPr>
            <p:cNvPr name="Freeform 39" id="39"/>
            <p:cNvSpPr/>
            <p:nvPr/>
          </p:nvSpPr>
          <p:spPr>
            <a:xfrm flipH="false" flipV="false" rot="0">
              <a:off x="0" y="0"/>
              <a:ext cx="528129" cy="220709"/>
            </a:xfrm>
            <a:custGeom>
              <a:avLst/>
              <a:gdLst/>
              <a:ahLst/>
              <a:cxnLst/>
              <a:rect r="r" b="b" t="t" l="l"/>
              <a:pathLst>
                <a:path h="220709" w="528129">
                  <a:moveTo>
                    <a:pt x="110355" y="0"/>
                  </a:moveTo>
                  <a:lnTo>
                    <a:pt x="417774" y="0"/>
                  </a:lnTo>
                  <a:cubicBezTo>
                    <a:pt x="447042" y="0"/>
                    <a:pt x="475111" y="11627"/>
                    <a:pt x="495807" y="32322"/>
                  </a:cubicBezTo>
                  <a:cubicBezTo>
                    <a:pt x="516502" y="53018"/>
                    <a:pt x="528129" y="81087"/>
                    <a:pt x="528129" y="110355"/>
                  </a:cubicBezTo>
                  <a:lnTo>
                    <a:pt x="528129" y="110355"/>
                  </a:lnTo>
                  <a:cubicBezTo>
                    <a:pt x="528129" y="171302"/>
                    <a:pt x="478721" y="220709"/>
                    <a:pt x="417774" y="220709"/>
                  </a:cubicBezTo>
                  <a:lnTo>
                    <a:pt x="110355" y="220709"/>
                  </a:lnTo>
                  <a:cubicBezTo>
                    <a:pt x="81087" y="220709"/>
                    <a:pt x="53018" y="209083"/>
                    <a:pt x="32322" y="188387"/>
                  </a:cubicBezTo>
                  <a:cubicBezTo>
                    <a:pt x="11627" y="167692"/>
                    <a:pt x="0" y="139622"/>
                    <a:pt x="0" y="110355"/>
                  </a:cubicBezTo>
                  <a:lnTo>
                    <a:pt x="0" y="110355"/>
                  </a:lnTo>
                  <a:cubicBezTo>
                    <a:pt x="0" y="81087"/>
                    <a:pt x="11627" y="53018"/>
                    <a:pt x="32322" y="32322"/>
                  </a:cubicBezTo>
                  <a:cubicBezTo>
                    <a:pt x="53018" y="11627"/>
                    <a:pt x="81087" y="0"/>
                    <a:pt x="110355" y="0"/>
                  </a:cubicBezTo>
                  <a:close/>
                </a:path>
              </a:pathLst>
            </a:custGeom>
            <a:solidFill>
              <a:srgbClr val="24E026"/>
            </a:solidFill>
          </p:spPr>
        </p:sp>
        <p:sp>
          <p:nvSpPr>
            <p:cNvPr name="TextBox 40" id="40"/>
            <p:cNvSpPr txBox="true"/>
            <p:nvPr/>
          </p:nvSpPr>
          <p:spPr>
            <a:xfrm>
              <a:off x="0" y="19050"/>
              <a:ext cx="528129" cy="201659"/>
            </a:xfrm>
            <a:prstGeom prst="rect">
              <a:avLst/>
            </a:prstGeom>
          </p:spPr>
          <p:txBody>
            <a:bodyPr anchor="ctr" rtlCol="false" tIns="76184" lIns="76184" bIns="76184" rIns="76184"/>
            <a:lstStyle/>
            <a:p>
              <a:pPr algn="ctr" marL="259088" indent="-129544" lvl="1">
                <a:lnSpc>
                  <a:spcPts val="1224"/>
                </a:lnSpc>
                <a:buFont typeface="Arial"/>
                <a:buChar char="•"/>
              </a:pPr>
              <a:r>
                <a:rPr lang="en-US" b="true" sz="1200" spc="40">
                  <a:solidFill>
                    <a:srgbClr val="FFFFFF"/>
                  </a:solidFill>
                  <a:latin typeface="Montserrat Bold"/>
                  <a:ea typeface="Montserrat Bold"/>
                  <a:cs typeface="Montserrat Bold"/>
                  <a:sym typeface="Montserrat Bold"/>
                </a:rPr>
                <a:t>Use NLP to check if there are any particular complaints via app store reviews /surveys / other modes</a:t>
              </a:r>
            </a:p>
            <a:p>
              <a:pPr algn="ctr">
                <a:lnSpc>
                  <a:spcPts val="1224"/>
                </a:lnSpc>
              </a:pPr>
            </a:p>
            <a:p>
              <a:pPr algn="ctr" marL="259088" indent="-129544" lvl="1">
                <a:lnSpc>
                  <a:spcPts val="1224"/>
                </a:lnSpc>
                <a:buFont typeface="Arial"/>
                <a:buChar char="•"/>
              </a:pPr>
              <a:r>
                <a:rPr lang="en-US" b="true" sz="1200" spc="40">
                  <a:solidFill>
                    <a:srgbClr val="FFFFFF"/>
                  </a:solidFill>
                  <a:latin typeface="Montserrat Bold"/>
                  <a:ea typeface="Montserrat Bold"/>
                  <a:cs typeface="Montserrat Bold"/>
                  <a:sym typeface="Montserrat Bold"/>
                </a:rPr>
                <a:t>Segment journey into phases and check which phase has highest drop off rate</a:t>
              </a:r>
            </a:p>
            <a:p>
              <a:pPr algn="ctr" marL="64781" indent="-32390" lvl="1">
                <a:lnSpc>
                  <a:spcPts val="306"/>
                </a:lnSpc>
                <a:buFont typeface="Arial"/>
                <a:buChar char="•"/>
              </a:pPr>
            </a:p>
          </p:txBody>
        </p:sp>
      </p:grpSp>
      <p:grpSp>
        <p:nvGrpSpPr>
          <p:cNvPr name="Group 41" id="41"/>
          <p:cNvGrpSpPr/>
          <p:nvPr/>
        </p:nvGrpSpPr>
        <p:grpSpPr>
          <a:xfrm rot="0">
            <a:off x="1661688" y="5754280"/>
            <a:ext cx="3594189" cy="2067256"/>
            <a:chOff x="0" y="0"/>
            <a:chExt cx="1298607" cy="746915"/>
          </a:xfrm>
        </p:grpSpPr>
        <p:sp>
          <p:nvSpPr>
            <p:cNvPr name="Freeform 42" id="42"/>
            <p:cNvSpPr/>
            <p:nvPr/>
          </p:nvSpPr>
          <p:spPr>
            <a:xfrm flipH="false" flipV="false" rot="0">
              <a:off x="0" y="0"/>
              <a:ext cx="1298607" cy="746915"/>
            </a:xfrm>
            <a:custGeom>
              <a:avLst/>
              <a:gdLst/>
              <a:ahLst/>
              <a:cxnLst/>
              <a:rect r="r" b="b" t="t" l="l"/>
              <a:pathLst>
                <a:path h="746915" w="1298607">
                  <a:moveTo>
                    <a:pt x="120625" y="0"/>
                  </a:moveTo>
                  <a:lnTo>
                    <a:pt x="1177983" y="0"/>
                  </a:lnTo>
                  <a:cubicBezTo>
                    <a:pt x="1244602" y="0"/>
                    <a:pt x="1298607" y="54005"/>
                    <a:pt x="1298607" y="120625"/>
                  </a:cubicBezTo>
                  <a:lnTo>
                    <a:pt x="1298607" y="626290"/>
                  </a:lnTo>
                  <a:cubicBezTo>
                    <a:pt x="1298607" y="692909"/>
                    <a:pt x="1244602" y="746915"/>
                    <a:pt x="1177983" y="746915"/>
                  </a:cubicBezTo>
                  <a:lnTo>
                    <a:pt x="120625" y="746915"/>
                  </a:lnTo>
                  <a:cubicBezTo>
                    <a:pt x="54005" y="746915"/>
                    <a:pt x="0" y="692909"/>
                    <a:pt x="0" y="626290"/>
                  </a:cubicBezTo>
                  <a:lnTo>
                    <a:pt x="0" y="120625"/>
                  </a:lnTo>
                  <a:cubicBezTo>
                    <a:pt x="0" y="54005"/>
                    <a:pt x="54005" y="0"/>
                    <a:pt x="120625" y="0"/>
                  </a:cubicBezTo>
                  <a:close/>
                </a:path>
              </a:pathLst>
            </a:custGeom>
            <a:solidFill>
              <a:srgbClr val="FFFFFF"/>
            </a:solidFill>
          </p:spPr>
        </p:sp>
        <p:sp>
          <p:nvSpPr>
            <p:cNvPr name="TextBox 43" id="43"/>
            <p:cNvSpPr txBox="true"/>
            <p:nvPr/>
          </p:nvSpPr>
          <p:spPr>
            <a:xfrm>
              <a:off x="0" y="95250"/>
              <a:ext cx="1298607" cy="651665"/>
            </a:xfrm>
            <a:prstGeom prst="rect">
              <a:avLst/>
            </a:prstGeom>
          </p:spPr>
          <p:txBody>
            <a:bodyPr anchor="ctr" rtlCol="false" tIns="37031" lIns="37031" bIns="37031" rIns="37031"/>
            <a:lstStyle/>
            <a:p>
              <a:pPr algn="ctr">
                <a:lnSpc>
                  <a:spcPts val="750"/>
                </a:lnSpc>
              </a:pPr>
            </a:p>
          </p:txBody>
        </p:sp>
      </p:grpSp>
      <p:grpSp>
        <p:nvGrpSpPr>
          <p:cNvPr name="Group 44" id="44"/>
          <p:cNvGrpSpPr/>
          <p:nvPr/>
        </p:nvGrpSpPr>
        <p:grpSpPr>
          <a:xfrm rot="0">
            <a:off x="2029982" y="5827774"/>
            <a:ext cx="2857601" cy="453308"/>
            <a:chOff x="0" y="0"/>
            <a:chExt cx="470758" cy="74677"/>
          </a:xfrm>
        </p:grpSpPr>
        <p:sp>
          <p:nvSpPr>
            <p:cNvPr name="Freeform 45" id="45"/>
            <p:cNvSpPr/>
            <p:nvPr/>
          </p:nvSpPr>
          <p:spPr>
            <a:xfrm flipH="false" flipV="false" rot="0">
              <a:off x="0" y="0"/>
              <a:ext cx="470758" cy="74677"/>
            </a:xfrm>
            <a:custGeom>
              <a:avLst/>
              <a:gdLst/>
              <a:ahLst/>
              <a:cxnLst/>
              <a:rect r="r" b="b" t="t" l="l"/>
              <a:pathLst>
                <a:path h="74677" w="470758">
                  <a:moveTo>
                    <a:pt x="37339" y="0"/>
                  </a:moveTo>
                  <a:lnTo>
                    <a:pt x="433419" y="0"/>
                  </a:lnTo>
                  <a:cubicBezTo>
                    <a:pt x="454041" y="0"/>
                    <a:pt x="470758" y="16717"/>
                    <a:pt x="470758" y="37339"/>
                  </a:cubicBezTo>
                  <a:lnTo>
                    <a:pt x="470758" y="37339"/>
                  </a:lnTo>
                  <a:cubicBezTo>
                    <a:pt x="470758" y="47242"/>
                    <a:pt x="466824" y="56739"/>
                    <a:pt x="459822" y="63741"/>
                  </a:cubicBezTo>
                  <a:cubicBezTo>
                    <a:pt x="452819" y="70744"/>
                    <a:pt x="443322" y="74677"/>
                    <a:pt x="433419" y="74677"/>
                  </a:cubicBezTo>
                  <a:lnTo>
                    <a:pt x="37339" y="74677"/>
                  </a:lnTo>
                  <a:cubicBezTo>
                    <a:pt x="27436" y="74677"/>
                    <a:pt x="17939" y="70744"/>
                    <a:pt x="10936" y="63741"/>
                  </a:cubicBezTo>
                  <a:cubicBezTo>
                    <a:pt x="3934" y="56739"/>
                    <a:pt x="0" y="47242"/>
                    <a:pt x="0" y="37339"/>
                  </a:cubicBezTo>
                  <a:lnTo>
                    <a:pt x="0" y="37339"/>
                  </a:lnTo>
                  <a:cubicBezTo>
                    <a:pt x="0" y="27436"/>
                    <a:pt x="3934" y="17939"/>
                    <a:pt x="10936" y="10936"/>
                  </a:cubicBezTo>
                  <a:cubicBezTo>
                    <a:pt x="17939" y="3934"/>
                    <a:pt x="27436" y="0"/>
                    <a:pt x="37339" y="0"/>
                  </a:cubicBezTo>
                  <a:close/>
                </a:path>
              </a:pathLst>
            </a:custGeom>
            <a:gradFill rotWithShape="true">
              <a:gsLst>
                <a:gs pos="0">
                  <a:srgbClr val="0097B2">
                    <a:alpha val="100000"/>
                  </a:srgbClr>
                </a:gs>
                <a:gs pos="100000">
                  <a:srgbClr val="7ED957">
                    <a:alpha val="100000"/>
                  </a:srgbClr>
                </a:gs>
              </a:gsLst>
              <a:lin ang="0"/>
            </a:gradFill>
          </p:spPr>
        </p:sp>
        <p:sp>
          <p:nvSpPr>
            <p:cNvPr name="TextBox 46" id="46"/>
            <p:cNvSpPr txBox="true"/>
            <p:nvPr/>
          </p:nvSpPr>
          <p:spPr>
            <a:xfrm>
              <a:off x="0" y="-9525"/>
              <a:ext cx="470758" cy="84202"/>
            </a:xfrm>
            <a:prstGeom prst="rect">
              <a:avLst/>
            </a:prstGeom>
          </p:spPr>
          <p:txBody>
            <a:bodyPr anchor="ctr" rtlCol="false" tIns="71995" lIns="71995" bIns="71995" rIns="71995"/>
            <a:lstStyle/>
            <a:p>
              <a:pPr algn="ctr">
                <a:lnSpc>
                  <a:spcPts val="1260"/>
                </a:lnSpc>
              </a:pPr>
              <a:r>
                <a:rPr lang="en-US" b="true" sz="1000" spc="34">
                  <a:solidFill>
                    <a:srgbClr val="FFFFFF"/>
                  </a:solidFill>
                  <a:latin typeface="Montserrat Bold"/>
                  <a:ea typeface="Montserrat Bold"/>
                  <a:cs typeface="Montserrat Bold"/>
                  <a:sym typeface="Montserrat Bold"/>
                </a:rPr>
                <a:t>Establish baseline measurements for all KPIs</a:t>
              </a:r>
            </a:p>
          </p:txBody>
        </p:sp>
      </p:grpSp>
      <p:grpSp>
        <p:nvGrpSpPr>
          <p:cNvPr name="Group 47" id="47"/>
          <p:cNvGrpSpPr/>
          <p:nvPr/>
        </p:nvGrpSpPr>
        <p:grpSpPr>
          <a:xfrm rot="0">
            <a:off x="1769701" y="6274732"/>
            <a:ext cx="3378164" cy="1418195"/>
            <a:chOff x="0" y="0"/>
            <a:chExt cx="525912" cy="220784"/>
          </a:xfrm>
        </p:grpSpPr>
        <p:sp>
          <p:nvSpPr>
            <p:cNvPr name="Freeform 48" id="48"/>
            <p:cNvSpPr/>
            <p:nvPr/>
          </p:nvSpPr>
          <p:spPr>
            <a:xfrm flipH="false" flipV="false" rot="0">
              <a:off x="0" y="0"/>
              <a:ext cx="525912" cy="220784"/>
            </a:xfrm>
            <a:custGeom>
              <a:avLst/>
              <a:gdLst/>
              <a:ahLst/>
              <a:cxnLst/>
              <a:rect r="r" b="b" t="t" l="l"/>
              <a:pathLst>
                <a:path h="220784" w="525912">
                  <a:moveTo>
                    <a:pt x="110392" y="0"/>
                  </a:moveTo>
                  <a:lnTo>
                    <a:pt x="415520" y="0"/>
                  </a:lnTo>
                  <a:cubicBezTo>
                    <a:pt x="444798" y="0"/>
                    <a:pt x="472877" y="11631"/>
                    <a:pt x="493579" y="32333"/>
                  </a:cubicBezTo>
                  <a:cubicBezTo>
                    <a:pt x="514282" y="53036"/>
                    <a:pt x="525912" y="81114"/>
                    <a:pt x="525912" y="110392"/>
                  </a:cubicBezTo>
                  <a:lnTo>
                    <a:pt x="525912" y="110392"/>
                  </a:lnTo>
                  <a:cubicBezTo>
                    <a:pt x="525912" y="139670"/>
                    <a:pt x="514282" y="167749"/>
                    <a:pt x="493579" y="188451"/>
                  </a:cubicBezTo>
                  <a:cubicBezTo>
                    <a:pt x="472877" y="209154"/>
                    <a:pt x="444798" y="220784"/>
                    <a:pt x="415520" y="220784"/>
                  </a:cubicBezTo>
                  <a:lnTo>
                    <a:pt x="110392" y="220784"/>
                  </a:lnTo>
                  <a:cubicBezTo>
                    <a:pt x="81114" y="220784"/>
                    <a:pt x="53036" y="209154"/>
                    <a:pt x="32333" y="188451"/>
                  </a:cubicBezTo>
                  <a:cubicBezTo>
                    <a:pt x="11631" y="167749"/>
                    <a:pt x="0" y="139670"/>
                    <a:pt x="0" y="110392"/>
                  </a:cubicBezTo>
                  <a:lnTo>
                    <a:pt x="0" y="110392"/>
                  </a:lnTo>
                  <a:cubicBezTo>
                    <a:pt x="0" y="81114"/>
                    <a:pt x="11631" y="53036"/>
                    <a:pt x="32333" y="32333"/>
                  </a:cubicBezTo>
                  <a:cubicBezTo>
                    <a:pt x="53036" y="11631"/>
                    <a:pt x="81114" y="0"/>
                    <a:pt x="110392" y="0"/>
                  </a:cubicBezTo>
                  <a:close/>
                </a:path>
              </a:pathLst>
            </a:custGeom>
            <a:solidFill>
              <a:srgbClr val="24E026"/>
            </a:solidFill>
          </p:spPr>
        </p:sp>
        <p:sp>
          <p:nvSpPr>
            <p:cNvPr name="TextBox 49" id="49"/>
            <p:cNvSpPr txBox="true"/>
            <p:nvPr/>
          </p:nvSpPr>
          <p:spPr>
            <a:xfrm>
              <a:off x="0" y="19050"/>
              <a:ext cx="525912" cy="201734"/>
            </a:xfrm>
            <a:prstGeom prst="rect">
              <a:avLst/>
            </a:prstGeom>
          </p:spPr>
          <p:txBody>
            <a:bodyPr anchor="ctr" rtlCol="false" tIns="76184" lIns="76184" bIns="76184" rIns="76184"/>
            <a:lstStyle/>
            <a:p>
              <a:pPr algn="ctr" marL="259088" indent="-129544" lvl="1">
                <a:lnSpc>
                  <a:spcPts val="1224"/>
                </a:lnSpc>
                <a:buFont typeface="Arial"/>
                <a:buChar char="•"/>
              </a:pPr>
              <a:r>
                <a:rPr lang="en-US" b="true" sz="1200" spc="40">
                  <a:solidFill>
                    <a:srgbClr val="FFFFFF"/>
                  </a:solidFill>
                  <a:latin typeface="Montserrat Bold"/>
                  <a:ea typeface="Montserrat Bold"/>
                  <a:cs typeface="Montserrat Bold"/>
                  <a:sym typeface="Montserrat Bold"/>
                </a:rPr>
                <a:t>Cart Processing Time - self explanatory </a:t>
              </a:r>
            </a:p>
            <a:p>
              <a:pPr algn="ctr" marL="259088" indent="-129544" lvl="1">
                <a:lnSpc>
                  <a:spcPts val="1224"/>
                </a:lnSpc>
                <a:buFont typeface="Arial"/>
                <a:buChar char="•"/>
              </a:pPr>
              <a:r>
                <a:rPr lang="en-US" b="true" sz="1200" spc="40">
                  <a:solidFill>
                    <a:srgbClr val="FFFFFF"/>
                  </a:solidFill>
                  <a:latin typeface="Montserrat Bold"/>
                  <a:ea typeface="Montserrat Bold"/>
                  <a:cs typeface="Montserrat Bold"/>
                  <a:sym typeface="Montserrat Bold"/>
                </a:rPr>
                <a:t>Cart Abandonment - Step-by-Step Abandonment Rate</a:t>
              </a:r>
            </a:p>
            <a:p>
              <a:pPr algn="ctr" marL="259088" indent="-129544" lvl="1">
                <a:lnSpc>
                  <a:spcPts val="1224"/>
                </a:lnSpc>
                <a:buFont typeface="Arial"/>
                <a:buChar char="•"/>
              </a:pPr>
              <a:r>
                <a:rPr lang="en-US" b="true" sz="1200" spc="40">
                  <a:solidFill>
                    <a:srgbClr val="FFFFFF"/>
                  </a:solidFill>
                  <a:latin typeface="Montserrat Bold"/>
                  <a:ea typeface="Montserrat Bold"/>
                  <a:cs typeface="Montserrat Bold"/>
                  <a:sym typeface="Montserrat Bold"/>
                </a:rPr>
                <a:t>User Engagement - Number of Returns</a:t>
              </a:r>
            </a:p>
            <a:p>
              <a:pPr algn="ctr" marL="259088" indent="-129544" lvl="1">
                <a:lnSpc>
                  <a:spcPts val="1224"/>
                </a:lnSpc>
                <a:buFont typeface="Arial"/>
                <a:buChar char="•"/>
              </a:pPr>
              <a:r>
                <a:rPr lang="en-US" b="true" sz="1200" spc="40">
                  <a:solidFill>
                    <a:srgbClr val="FFFFFF"/>
                  </a:solidFill>
                  <a:latin typeface="Montserrat Bold"/>
                  <a:ea typeface="Montserrat Bold"/>
                  <a:cs typeface="Montserrat Bold"/>
                  <a:sym typeface="Montserrat Bold"/>
                </a:rPr>
                <a:t>Recommendation Accuracy - Revenue from such items</a:t>
              </a:r>
            </a:p>
          </p:txBody>
        </p:sp>
      </p:grpSp>
      <p:grpSp>
        <p:nvGrpSpPr>
          <p:cNvPr name="Group 50" id="50"/>
          <p:cNvGrpSpPr/>
          <p:nvPr/>
        </p:nvGrpSpPr>
        <p:grpSpPr>
          <a:xfrm rot="0">
            <a:off x="8391862" y="1896931"/>
            <a:ext cx="3407080" cy="881309"/>
            <a:chOff x="0" y="0"/>
            <a:chExt cx="561278" cy="145186"/>
          </a:xfrm>
        </p:grpSpPr>
        <p:sp>
          <p:nvSpPr>
            <p:cNvPr name="Freeform 51" id="51"/>
            <p:cNvSpPr/>
            <p:nvPr/>
          </p:nvSpPr>
          <p:spPr>
            <a:xfrm flipH="false" flipV="false" rot="0">
              <a:off x="0" y="0"/>
              <a:ext cx="561278" cy="145186"/>
            </a:xfrm>
            <a:custGeom>
              <a:avLst/>
              <a:gdLst/>
              <a:ahLst/>
              <a:cxnLst/>
              <a:rect r="r" b="b" t="t" l="l"/>
              <a:pathLst>
                <a:path h="145186" w="561278">
                  <a:moveTo>
                    <a:pt x="72593" y="0"/>
                  </a:moveTo>
                  <a:lnTo>
                    <a:pt x="488686" y="0"/>
                  </a:lnTo>
                  <a:cubicBezTo>
                    <a:pt x="507938" y="0"/>
                    <a:pt x="526403" y="7648"/>
                    <a:pt x="540017" y="21262"/>
                  </a:cubicBezTo>
                  <a:cubicBezTo>
                    <a:pt x="553630" y="34876"/>
                    <a:pt x="561278" y="53340"/>
                    <a:pt x="561278" y="72593"/>
                  </a:cubicBezTo>
                  <a:lnTo>
                    <a:pt x="561278" y="72593"/>
                  </a:lnTo>
                  <a:cubicBezTo>
                    <a:pt x="561278" y="112685"/>
                    <a:pt x="528778" y="145186"/>
                    <a:pt x="488686" y="145186"/>
                  </a:cubicBezTo>
                  <a:lnTo>
                    <a:pt x="72593" y="145186"/>
                  </a:lnTo>
                  <a:cubicBezTo>
                    <a:pt x="32501" y="145186"/>
                    <a:pt x="0" y="112685"/>
                    <a:pt x="0" y="72593"/>
                  </a:cubicBezTo>
                  <a:lnTo>
                    <a:pt x="0" y="72593"/>
                  </a:lnTo>
                  <a:cubicBezTo>
                    <a:pt x="0" y="32501"/>
                    <a:pt x="32501" y="0"/>
                    <a:pt x="72593" y="0"/>
                  </a:cubicBezTo>
                  <a:close/>
                </a:path>
              </a:pathLst>
            </a:custGeom>
            <a:solidFill>
              <a:srgbClr val="24E026"/>
            </a:solidFill>
          </p:spPr>
        </p:sp>
        <p:sp>
          <p:nvSpPr>
            <p:cNvPr name="TextBox 52" id="52"/>
            <p:cNvSpPr txBox="true"/>
            <p:nvPr/>
          </p:nvSpPr>
          <p:spPr>
            <a:xfrm>
              <a:off x="0" y="-9525"/>
              <a:ext cx="561278" cy="154711"/>
            </a:xfrm>
            <a:prstGeom prst="rect">
              <a:avLst/>
            </a:prstGeom>
          </p:spPr>
          <p:txBody>
            <a:bodyPr anchor="ctr" rtlCol="false" tIns="25400" lIns="25400" bIns="25400" rIns="25400"/>
            <a:lstStyle/>
            <a:p>
              <a:pPr algn="ctr">
                <a:lnSpc>
                  <a:spcPts val="1596"/>
                </a:lnSpc>
              </a:pPr>
              <a:r>
                <a:rPr lang="en-US" b="true" sz="1200" spc="-6">
                  <a:solidFill>
                    <a:srgbClr val="FFFFFF"/>
                  </a:solidFill>
                  <a:latin typeface="Montserrat Bold"/>
                  <a:ea typeface="Montserrat Bold"/>
                  <a:cs typeface="Montserrat Bold"/>
                  <a:sym typeface="Montserrat Bold"/>
                </a:rPr>
                <a:t>Focus: </a:t>
              </a:r>
            </a:p>
            <a:p>
              <a:pPr algn="ctr">
                <a:lnSpc>
                  <a:spcPts val="1596"/>
                </a:lnSpc>
              </a:pPr>
              <a:r>
                <a:rPr lang="en-US" b="true" sz="1200" spc="-6">
                  <a:solidFill>
                    <a:srgbClr val="FFFFFF"/>
                  </a:solidFill>
                  <a:latin typeface="Montserrat Bold"/>
                  <a:ea typeface="Montserrat Bold"/>
                  <a:cs typeface="Montserrat Bold"/>
                  <a:sym typeface="Montserrat Bold"/>
                </a:rPr>
                <a:t>Help and Support</a:t>
              </a:r>
            </a:p>
            <a:p>
              <a:pPr algn="ctr">
                <a:lnSpc>
                  <a:spcPts val="1596"/>
                </a:lnSpc>
              </a:pPr>
              <a:r>
                <a:rPr lang="en-US" b="true" sz="1200" spc="-6">
                  <a:solidFill>
                    <a:srgbClr val="FFFFFF"/>
                  </a:solidFill>
                  <a:latin typeface="Montserrat Bold"/>
                  <a:ea typeface="Montserrat Bold"/>
                  <a:cs typeface="Montserrat Bold"/>
                  <a:sym typeface="Montserrat Bold"/>
                </a:rPr>
                <a:t>Slow Delivery</a:t>
              </a:r>
            </a:p>
            <a:p>
              <a:pPr algn="ctr">
                <a:lnSpc>
                  <a:spcPts val="1596"/>
                </a:lnSpc>
              </a:pPr>
            </a:p>
          </p:txBody>
        </p:sp>
      </p:grpSp>
      <p:grpSp>
        <p:nvGrpSpPr>
          <p:cNvPr name="Group 53" id="53"/>
          <p:cNvGrpSpPr/>
          <p:nvPr/>
        </p:nvGrpSpPr>
        <p:grpSpPr>
          <a:xfrm rot="0">
            <a:off x="8297618" y="1223958"/>
            <a:ext cx="3609337" cy="453898"/>
            <a:chOff x="0" y="0"/>
            <a:chExt cx="594598" cy="74775"/>
          </a:xfrm>
        </p:grpSpPr>
        <p:sp>
          <p:nvSpPr>
            <p:cNvPr name="Freeform 54" id="54"/>
            <p:cNvSpPr/>
            <p:nvPr/>
          </p:nvSpPr>
          <p:spPr>
            <a:xfrm flipH="false" flipV="false" rot="0">
              <a:off x="0" y="0"/>
              <a:ext cx="594598" cy="74775"/>
            </a:xfrm>
            <a:custGeom>
              <a:avLst/>
              <a:gdLst/>
              <a:ahLst/>
              <a:cxnLst/>
              <a:rect r="r" b="b" t="t" l="l"/>
              <a:pathLst>
                <a:path h="74775" w="594598">
                  <a:moveTo>
                    <a:pt x="37387" y="0"/>
                  </a:moveTo>
                  <a:lnTo>
                    <a:pt x="557211" y="0"/>
                  </a:lnTo>
                  <a:cubicBezTo>
                    <a:pt x="577859" y="0"/>
                    <a:pt x="594598" y="16739"/>
                    <a:pt x="594598" y="37387"/>
                  </a:cubicBezTo>
                  <a:lnTo>
                    <a:pt x="594598" y="37387"/>
                  </a:lnTo>
                  <a:cubicBezTo>
                    <a:pt x="594598" y="58036"/>
                    <a:pt x="577859" y="74775"/>
                    <a:pt x="557211" y="74775"/>
                  </a:cubicBezTo>
                  <a:lnTo>
                    <a:pt x="37387" y="74775"/>
                  </a:lnTo>
                  <a:cubicBezTo>
                    <a:pt x="16739" y="74775"/>
                    <a:pt x="0" y="58036"/>
                    <a:pt x="0" y="37387"/>
                  </a:cubicBezTo>
                  <a:lnTo>
                    <a:pt x="0" y="37387"/>
                  </a:lnTo>
                  <a:cubicBezTo>
                    <a:pt x="0" y="16739"/>
                    <a:pt x="16739" y="0"/>
                    <a:pt x="37387" y="0"/>
                  </a:cubicBezTo>
                  <a:close/>
                </a:path>
              </a:pathLst>
            </a:custGeom>
            <a:gradFill rotWithShape="true">
              <a:gsLst>
                <a:gs pos="0">
                  <a:srgbClr val="0097B2">
                    <a:alpha val="100000"/>
                  </a:srgbClr>
                </a:gs>
                <a:gs pos="100000">
                  <a:srgbClr val="7ED957">
                    <a:alpha val="100000"/>
                  </a:srgbClr>
                </a:gs>
              </a:gsLst>
              <a:lin ang="0"/>
            </a:gradFill>
          </p:spPr>
        </p:sp>
        <p:sp>
          <p:nvSpPr>
            <p:cNvPr name="TextBox 55" id="55"/>
            <p:cNvSpPr txBox="true"/>
            <p:nvPr/>
          </p:nvSpPr>
          <p:spPr>
            <a:xfrm>
              <a:off x="0" y="76200"/>
              <a:ext cx="594598" cy="74775"/>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MVP Implementation</a:t>
              </a:r>
            </a:p>
          </p:txBody>
        </p:sp>
      </p:grpSp>
      <p:grpSp>
        <p:nvGrpSpPr>
          <p:cNvPr name="Group 56" id="56"/>
          <p:cNvGrpSpPr/>
          <p:nvPr/>
        </p:nvGrpSpPr>
        <p:grpSpPr>
          <a:xfrm rot="0">
            <a:off x="8312765" y="8121714"/>
            <a:ext cx="3594189" cy="667626"/>
            <a:chOff x="0" y="0"/>
            <a:chExt cx="592103" cy="109984"/>
          </a:xfrm>
        </p:grpSpPr>
        <p:sp>
          <p:nvSpPr>
            <p:cNvPr name="Freeform 57" id="57"/>
            <p:cNvSpPr/>
            <p:nvPr/>
          </p:nvSpPr>
          <p:spPr>
            <a:xfrm flipH="false" flipV="false" rot="0">
              <a:off x="0" y="0"/>
              <a:ext cx="592103" cy="109984"/>
            </a:xfrm>
            <a:custGeom>
              <a:avLst/>
              <a:gdLst/>
              <a:ahLst/>
              <a:cxnLst/>
              <a:rect r="r" b="b" t="t" l="l"/>
              <a:pathLst>
                <a:path h="109984" w="592103">
                  <a:moveTo>
                    <a:pt x="54992" y="0"/>
                  </a:moveTo>
                  <a:lnTo>
                    <a:pt x="537111" y="0"/>
                  </a:lnTo>
                  <a:cubicBezTo>
                    <a:pt x="551695" y="0"/>
                    <a:pt x="565683" y="5794"/>
                    <a:pt x="575996" y="16107"/>
                  </a:cubicBezTo>
                  <a:cubicBezTo>
                    <a:pt x="586309" y="26420"/>
                    <a:pt x="592103" y="40407"/>
                    <a:pt x="592103" y="54992"/>
                  </a:cubicBezTo>
                  <a:lnTo>
                    <a:pt x="592103" y="54992"/>
                  </a:lnTo>
                  <a:cubicBezTo>
                    <a:pt x="592103" y="85363"/>
                    <a:pt x="567482" y="109984"/>
                    <a:pt x="537111" y="109984"/>
                  </a:cubicBezTo>
                  <a:lnTo>
                    <a:pt x="54992" y="109984"/>
                  </a:lnTo>
                  <a:cubicBezTo>
                    <a:pt x="24621" y="109984"/>
                    <a:pt x="0" y="85363"/>
                    <a:pt x="0" y="54992"/>
                  </a:cubicBezTo>
                  <a:lnTo>
                    <a:pt x="0" y="54992"/>
                  </a:lnTo>
                  <a:cubicBezTo>
                    <a:pt x="0" y="24621"/>
                    <a:pt x="24621" y="0"/>
                    <a:pt x="54992" y="0"/>
                  </a:cubicBezTo>
                  <a:close/>
                </a:path>
              </a:pathLst>
            </a:custGeom>
            <a:solidFill>
              <a:srgbClr val="24E026"/>
            </a:solidFill>
          </p:spPr>
        </p:sp>
        <p:sp>
          <p:nvSpPr>
            <p:cNvPr name="TextBox 58" id="58"/>
            <p:cNvSpPr txBox="true"/>
            <p:nvPr/>
          </p:nvSpPr>
          <p:spPr>
            <a:xfrm>
              <a:off x="0" y="0"/>
              <a:ext cx="592103" cy="109984"/>
            </a:xfrm>
            <a:prstGeom prst="rect">
              <a:avLst/>
            </a:prstGeom>
          </p:spPr>
          <p:txBody>
            <a:bodyPr anchor="ctr" rtlCol="false" tIns="71995" lIns="71995" bIns="71995" rIns="71995"/>
            <a:lstStyle/>
            <a:p>
              <a:pPr algn="ctr">
                <a:lnSpc>
                  <a:spcPts val="1276"/>
                </a:lnSpc>
              </a:pPr>
              <a:r>
                <a:rPr lang="en-US" b="true" sz="1100" spc="37">
                  <a:solidFill>
                    <a:srgbClr val="FFFFFF"/>
                  </a:solidFill>
                  <a:latin typeface="Montserrat Bold"/>
                  <a:ea typeface="Montserrat Bold"/>
                  <a:cs typeface="Montserrat Bold"/>
                  <a:sym typeface="Montserrat Bold"/>
                </a:rPr>
                <a:t>Deliverable: </a:t>
              </a:r>
            </a:p>
            <a:p>
              <a:pPr algn="ctr">
                <a:lnSpc>
                  <a:spcPts val="1276"/>
                </a:lnSpc>
              </a:pPr>
              <a:r>
                <a:rPr lang="en-US" b="true" sz="1100" spc="37">
                  <a:solidFill>
                    <a:srgbClr val="FFFFFF"/>
                  </a:solidFill>
                  <a:latin typeface="Montserrat Bold"/>
                  <a:ea typeface="Montserrat Bold"/>
                  <a:cs typeface="Montserrat Bold"/>
                  <a:sym typeface="Montserrat Bold"/>
                </a:rPr>
                <a:t>Comprehensive user journey map with identified friction points</a:t>
              </a:r>
            </a:p>
          </p:txBody>
        </p:sp>
      </p:grpSp>
      <p:grpSp>
        <p:nvGrpSpPr>
          <p:cNvPr name="Group 59" id="59"/>
          <p:cNvGrpSpPr/>
          <p:nvPr/>
        </p:nvGrpSpPr>
        <p:grpSpPr>
          <a:xfrm rot="0">
            <a:off x="8297618" y="8994815"/>
            <a:ext cx="3609337" cy="454078"/>
            <a:chOff x="0" y="0"/>
            <a:chExt cx="594598" cy="74804"/>
          </a:xfrm>
        </p:grpSpPr>
        <p:sp>
          <p:nvSpPr>
            <p:cNvPr name="Freeform 60" id="60"/>
            <p:cNvSpPr/>
            <p:nvPr/>
          </p:nvSpPr>
          <p:spPr>
            <a:xfrm flipH="false" flipV="false" rot="0">
              <a:off x="0" y="0"/>
              <a:ext cx="594598" cy="74804"/>
            </a:xfrm>
            <a:custGeom>
              <a:avLst/>
              <a:gdLst/>
              <a:ahLst/>
              <a:cxnLst/>
              <a:rect r="r" b="b" t="t" l="l"/>
              <a:pathLst>
                <a:path h="74804" w="594598">
                  <a:moveTo>
                    <a:pt x="37402" y="0"/>
                  </a:moveTo>
                  <a:lnTo>
                    <a:pt x="557196" y="0"/>
                  </a:lnTo>
                  <a:cubicBezTo>
                    <a:pt x="577853" y="0"/>
                    <a:pt x="594598" y="16746"/>
                    <a:pt x="594598" y="37402"/>
                  </a:cubicBezTo>
                  <a:lnTo>
                    <a:pt x="594598" y="37402"/>
                  </a:lnTo>
                  <a:cubicBezTo>
                    <a:pt x="594598" y="58059"/>
                    <a:pt x="577853" y="74804"/>
                    <a:pt x="557196" y="74804"/>
                  </a:cubicBezTo>
                  <a:lnTo>
                    <a:pt x="37402" y="74804"/>
                  </a:lnTo>
                  <a:cubicBezTo>
                    <a:pt x="16746" y="74804"/>
                    <a:pt x="0" y="58059"/>
                    <a:pt x="0" y="37402"/>
                  </a:cubicBezTo>
                  <a:lnTo>
                    <a:pt x="0" y="37402"/>
                  </a:lnTo>
                  <a:cubicBezTo>
                    <a:pt x="0" y="16746"/>
                    <a:pt x="16746" y="0"/>
                    <a:pt x="37402" y="0"/>
                  </a:cubicBezTo>
                  <a:close/>
                </a:path>
              </a:pathLst>
            </a:custGeom>
            <a:gradFill rotWithShape="true">
              <a:gsLst>
                <a:gs pos="0">
                  <a:srgbClr val="0097B2">
                    <a:alpha val="100000"/>
                  </a:srgbClr>
                </a:gs>
                <a:gs pos="100000">
                  <a:srgbClr val="7ED957">
                    <a:alpha val="100000"/>
                  </a:srgbClr>
                </a:gs>
              </a:gsLst>
              <a:lin ang="0"/>
            </a:gradFill>
          </p:spPr>
        </p:sp>
        <p:sp>
          <p:nvSpPr>
            <p:cNvPr name="TextBox 61" id="61"/>
            <p:cNvSpPr txBox="true"/>
            <p:nvPr/>
          </p:nvSpPr>
          <p:spPr>
            <a:xfrm>
              <a:off x="0" y="76200"/>
              <a:ext cx="594598" cy="74804"/>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End of Phase 2.1</a:t>
              </a:r>
            </a:p>
          </p:txBody>
        </p:sp>
      </p:grpSp>
      <p:grpSp>
        <p:nvGrpSpPr>
          <p:cNvPr name="Group 62" id="62"/>
          <p:cNvGrpSpPr/>
          <p:nvPr/>
        </p:nvGrpSpPr>
        <p:grpSpPr>
          <a:xfrm rot="0">
            <a:off x="8312765" y="9650862"/>
            <a:ext cx="3594189" cy="433338"/>
            <a:chOff x="0" y="0"/>
            <a:chExt cx="559543" cy="67462"/>
          </a:xfrm>
        </p:grpSpPr>
        <p:sp>
          <p:nvSpPr>
            <p:cNvPr name="Freeform 63" id="63"/>
            <p:cNvSpPr/>
            <p:nvPr/>
          </p:nvSpPr>
          <p:spPr>
            <a:xfrm flipH="false" flipV="false" rot="0">
              <a:off x="0" y="0"/>
              <a:ext cx="559543" cy="67462"/>
            </a:xfrm>
            <a:custGeom>
              <a:avLst/>
              <a:gdLst/>
              <a:ahLst/>
              <a:cxnLst/>
              <a:rect r="r" b="b" t="t" l="l"/>
              <a:pathLst>
                <a:path h="67462" w="559543">
                  <a:moveTo>
                    <a:pt x="33731" y="0"/>
                  </a:moveTo>
                  <a:lnTo>
                    <a:pt x="525812" y="0"/>
                  </a:lnTo>
                  <a:cubicBezTo>
                    <a:pt x="534758" y="0"/>
                    <a:pt x="543338" y="3554"/>
                    <a:pt x="549664" y="9880"/>
                  </a:cubicBezTo>
                  <a:cubicBezTo>
                    <a:pt x="555989" y="16205"/>
                    <a:pt x="559543" y="24785"/>
                    <a:pt x="559543" y="33731"/>
                  </a:cubicBezTo>
                  <a:lnTo>
                    <a:pt x="559543" y="33731"/>
                  </a:lnTo>
                  <a:cubicBezTo>
                    <a:pt x="559543" y="42677"/>
                    <a:pt x="555989" y="51257"/>
                    <a:pt x="549664" y="57583"/>
                  </a:cubicBezTo>
                  <a:cubicBezTo>
                    <a:pt x="543338" y="63908"/>
                    <a:pt x="534758" y="67462"/>
                    <a:pt x="525812" y="67462"/>
                  </a:cubicBezTo>
                  <a:lnTo>
                    <a:pt x="33731" y="67462"/>
                  </a:lnTo>
                  <a:cubicBezTo>
                    <a:pt x="24785" y="67462"/>
                    <a:pt x="16205" y="63908"/>
                    <a:pt x="9880" y="57583"/>
                  </a:cubicBezTo>
                  <a:cubicBezTo>
                    <a:pt x="3554" y="51257"/>
                    <a:pt x="0" y="42677"/>
                    <a:pt x="0" y="33731"/>
                  </a:cubicBezTo>
                  <a:lnTo>
                    <a:pt x="0" y="33731"/>
                  </a:lnTo>
                  <a:cubicBezTo>
                    <a:pt x="0" y="24785"/>
                    <a:pt x="3554" y="16205"/>
                    <a:pt x="9880" y="9880"/>
                  </a:cubicBezTo>
                  <a:cubicBezTo>
                    <a:pt x="16205" y="3554"/>
                    <a:pt x="24785" y="0"/>
                    <a:pt x="33731" y="0"/>
                  </a:cubicBezTo>
                  <a:close/>
                </a:path>
              </a:pathLst>
            </a:custGeom>
            <a:solidFill>
              <a:srgbClr val="24E026"/>
            </a:solidFill>
          </p:spPr>
        </p:sp>
        <p:sp>
          <p:nvSpPr>
            <p:cNvPr name="TextBox 64" id="64"/>
            <p:cNvSpPr txBox="true"/>
            <p:nvPr/>
          </p:nvSpPr>
          <p:spPr>
            <a:xfrm>
              <a:off x="0" y="104775"/>
              <a:ext cx="559543" cy="67462"/>
            </a:xfrm>
            <a:prstGeom prst="rect">
              <a:avLst/>
            </a:prstGeom>
          </p:spPr>
          <p:txBody>
            <a:bodyPr anchor="ctr" rtlCol="false" tIns="76184" lIns="76184" bIns="76184" rIns="76184"/>
            <a:lstStyle/>
            <a:p>
              <a:pPr algn="ctr">
                <a:lnSpc>
                  <a:spcPts val="800"/>
                </a:lnSpc>
              </a:pPr>
              <a:r>
                <a:rPr lang="en-US" b="true" sz="1600" spc="54">
                  <a:solidFill>
                    <a:srgbClr val="FFFFFF"/>
                  </a:solidFill>
                  <a:latin typeface="Montserrat Bold"/>
                  <a:ea typeface="Montserrat Bold"/>
                  <a:cs typeface="Montserrat Bold"/>
                  <a:sym typeface="Montserrat Bold"/>
                </a:rPr>
                <a:t>Duration 1 month</a:t>
              </a:r>
            </a:p>
          </p:txBody>
        </p:sp>
      </p:grpSp>
      <p:grpSp>
        <p:nvGrpSpPr>
          <p:cNvPr name="Group 65" id="65"/>
          <p:cNvGrpSpPr/>
          <p:nvPr/>
        </p:nvGrpSpPr>
        <p:grpSpPr>
          <a:xfrm rot="0">
            <a:off x="8312765" y="2869707"/>
            <a:ext cx="3609337" cy="2314285"/>
            <a:chOff x="0" y="0"/>
            <a:chExt cx="1304080" cy="836168"/>
          </a:xfrm>
        </p:grpSpPr>
        <p:sp>
          <p:nvSpPr>
            <p:cNvPr name="Freeform 66" id="66"/>
            <p:cNvSpPr/>
            <p:nvPr/>
          </p:nvSpPr>
          <p:spPr>
            <a:xfrm flipH="false" flipV="false" rot="0">
              <a:off x="0" y="0"/>
              <a:ext cx="1304080" cy="836168"/>
            </a:xfrm>
            <a:custGeom>
              <a:avLst/>
              <a:gdLst/>
              <a:ahLst/>
              <a:cxnLst/>
              <a:rect r="r" b="b" t="t" l="l"/>
              <a:pathLst>
                <a:path h="836168" w="1304080">
                  <a:moveTo>
                    <a:pt x="98669" y="0"/>
                  </a:moveTo>
                  <a:lnTo>
                    <a:pt x="1205412" y="0"/>
                  </a:lnTo>
                  <a:cubicBezTo>
                    <a:pt x="1231580" y="0"/>
                    <a:pt x="1256677" y="10395"/>
                    <a:pt x="1275181" y="28899"/>
                  </a:cubicBezTo>
                  <a:cubicBezTo>
                    <a:pt x="1293685" y="47403"/>
                    <a:pt x="1304080" y="72500"/>
                    <a:pt x="1304080" y="98669"/>
                  </a:cubicBezTo>
                  <a:lnTo>
                    <a:pt x="1304080" y="737500"/>
                  </a:lnTo>
                  <a:cubicBezTo>
                    <a:pt x="1304080" y="763668"/>
                    <a:pt x="1293685" y="788765"/>
                    <a:pt x="1275181" y="807269"/>
                  </a:cubicBezTo>
                  <a:cubicBezTo>
                    <a:pt x="1256677" y="825773"/>
                    <a:pt x="1231580" y="836168"/>
                    <a:pt x="1205412" y="836168"/>
                  </a:cubicBezTo>
                  <a:lnTo>
                    <a:pt x="98669" y="836168"/>
                  </a:lnTo>
                  <a:cubicBezTo>
                    <a:pt x="72500" y="836168"/>
                    <a:pt x="47403" y="825773"/>
                    <a:pt x="28899" y="807269"/>
                  </a:cubicBezTo>
                  <a:cubicBezTo>
                    <a:pt x="10395" y="788765"/>
                    <a:pt x="0" y="763668"/>
                    <a:pt x="0" y="737500"/>
                  </a:cubicBezTo>
                  <a:lnTo>
                    <a:pt x="0" y="98669"/>
                  </a:lnTo>
                  <a:cubicBezTo>
                    <a:pt x="0" y="72500"/>
                    <a:pt x="10395" y="47403"/>
                    <a:pt x="28899" y="28899"/>
                  </a:cubicBezTo>
                  <a:cubicBezTo>
                    <a:pt x="47403" y="10395"/>
                    <a:pt x="72500" y="0"/>
                    <a:pt x="98669" y="0"/>
                  </a:cubicBezTo>
                  <a:close/>
                </a:path>
              </a:pathLst>
            </a:custGeom>
            <a:solidFill>
              <a:srgbClr val="FFFFFF"/>
            </a:solidFill>
          </p:spPr>
        </p:sp>
        <p:sp>
          <p:nvSpPr>
            <p:cNvPr name="TextBox 67" id="67"/>
            <p:cNvSpPr txBox="true"/>
            <p:nvPr/>
          </p:nvSpPr>
          <p:spPr>
            <a:xfrm>
              <a:off x="0" y="95250"/>
              <a:ext cx="1304080" cy="740918"/>
            </a:xfrm>
            <a:prstGeom prst="rect">
              <a:avLst/>
            </a:prstGeom>
          </p:spPr>
          <p:txBody>
            <a:bodyPr anchor="ctr" rtlCol="false" tIns="37031" lIns="37031" bIns="37031" rIns="37031"/>
            <a:lstStyle/>
            <a:p>
              <a:pPr algn="ctr">
                <a:lnSpc>
                  <a:spcPts val="750"/>
                </a:lnSpc>
              </a:pPr>
            </a:p>
          </p:txBody>
        </p:sp>
      </p:grpSp>
      <p:grpSp>
        <p:nvGrpSpPr>
          <p:cNvPr name="Group 68" id="68"/>
          <p:cNvGrpSpPr/>
          <p:nvPr/>
        </p:nvGrpSpPr>
        <p:grpSpPr>
          <a:xfrm rot="0">
            <a:off x="8667464" y="2942589"/>
            <a:ext cx="2869644" cy="373340"/>
            <a:chOff x="0" y="0"/>
            <a:chExt cx="472742" cy="61504"/>
          </a:xfrm>
        </p:grpSpPr>
        <p:sp>
          <p:nvSpPr>
            <p:cNvPr name="Freeform 69" id="69"/>
            <p:cNvSpPr/>
            <p:nvPr/>
          </p:nvSpPr>
          <p:spPr>
            <a:xfrm flipH="false" flipV="false" rot="0">
              <a:off x="0" y="0"/>
              <a:ext cx="472742" cy="61504"/>
            </a:xfrm>
            <a:custGeom>
              <a:avLst/>
              <a:gdLst/>
              <a:ahLst/>
              <a:cxnLst/>
              <a:rect r="r" b="b" t="t" l="l"/>
              <a:pathLst>
                <a:path h="61504" w="472742">
                  <a:moveTo>
                    <a:pt x="30752" y="0"/>
                  </a:moveTo>
                  <a:lnTo>
                    <a:pt x="441990" y="0"/>
                  </a:lnTo>
                  <a:cubicBezTo>
                    <a:pt x="450146" y="0"/>
                    <a:pt x="457968" y="3240"/>
                    <a:pt x="463735" y="9007"/>
                  </a:cubicBezTo>
                  <a:cubicBezTo>
                    <a:pt x="469502" y="14774"/>
                    <a:pt x="472742" y="22596"/>
                    <a:pt x="472742" y="30752"/>
                  </a:cubicBezTo>
                  <a:lnTo>
                    <a:pt x="472742" y="30752"/>
                  </a:lnTo>
                  <a:cubicBezTo>
                    <a:pt x="472742" y="38908"/>
                    <a:pt x="469502" y="46729"/>
                    <a:pt x="463735" y="52497"/>
                  </a:cubicBezTo>
                  <a:cubicBezTo>
                    <a:pt x="457968" y="58264"/>
                    <a:pt x="450146" y="61504"/>
                    <a:pt x="441990" y="61504"/>
                  </a:cubicBezTo>
                  <a:lnTo>
                    <a:pt x="30752" y="61504"/>
                  </a:lnTo>
                  <a:cubicBezTo>
                    <a:pt x="22596" y="61504"/>
                    <a:pt x="14774" y="58264"/>
                    <a:pt x="9007" y="52497"/>
                  </a:cubicBezTo>
                  <a:cubicBezTo>
                    <a:pt x="3240" y="46729"/>
                    <a:pt x="0" y="38908"/>
                    <a:pt x="0" y="30752"/>
                  </a:cubicBezTo>
                  <a:lnTo>
                    <a:pt x="0" y="30752"/>
                  </a:lnTo>
                  <a:cubicBezTo>
                    <a:pt x="0" y="22596"/>
                    <a:pt x="3240" y="14774"/>
                    <a:pt x="9007" y="9007"/>
                  </a:cubicBezTo>
                  <a:cubicBezTo>
                    <a:pt x="14774" y="3240"/>
                    <a:pt x="22596" y="0"/>
                    <a:pt x="30752" y="0"/>
                  </a:cubicBezTo>
                  <a:close/>
                </a:path>
              </a:pathLst>
            </a:custGeom>
            <a:gradFill rotWithShape="true">
              <a:gsLst>
                <a:gs pos="0">
                  <a:srgbClr val="0097B2">
                    <a:alpha val="100000"/>
                  </a:srgbClr>
                </a:gs>
                <a:gs pos="100000">
                  <a:srgbClr val="7ED957">
                    <a:alpha val="100000"/>
                  </a:srgbClr>
                </a:gs>
              </a:gsLst>
              <a:lin ang="0"/>
            </a:gradFill>
          </p:spPr>
        </p:sp>
        <p:sp>
          <p:nvSpPr>
            <p:cNvPr name="TextBox 70" id="70"/>
            <p:cNvSpPr txBox="true"/>
            <p:nvPr/>
          </p:nvSpPr>
          <p:spPr>
            <a:xfrm>
              <a:off x="0" y="47625"/>
              <a:ext cx="472742" cy="13879"/>
            </a:xfrm>
            <a:prstGeom prst="rect">
              <a:avLst/>
            </a:prstGeom>
          </p:spPr>
          <p:txBody>
            <a:bodyPr anchor="ctr" rtlCol="false" tIns="71995" lIns="71995" bIns="71995" rIns="71995"/>
            <a:lstStyle/>
            <a:p>
              <a:pPr algn="ctr">
                <a:lnSpc>
                  <a:spcPts val="726"/>
                </a:lnSpc>
              </a:pPr>
              <a:r>
                <a:rPr lang="en-US" b="true" sz="1100" spc="37">
                  <a:solidFill>
                    <a:srgbClr val="FFFFFF"/>
                  </a:solidFill>
                  <a:latin typeface="Montserrat Bold"/>
                  <a:ea typeface="Montserrat Bold"/>
                  <a:cs typeface="Montserrat Bold"/>
                  <a:sym typeface="Montserrat Bold"/>
                </a:rPr>
                <a:t>Help and Support</a:t>
              </a:r>
            </a:p>
          </p:txBody>
        </p:sp>
      </p:grpSp>
      <p:grpSp>
        <p:nvGrpSpPr>
          <p:cNvPr name="Group 71" id="71"/>
          <p:cNvGrpSpPr/>
          <p:nvPr/>
        </p:nvGrpSpPr>
        <p:grpSpPr>
          <a:xfrm rot="0">
            <a:off x="8425976" y="3375617"/>
            <a:ext cx="3378164" cy="1752920"/>
            <a:chOff x="0" y="0"/>
            <a:chExt cx="525912" cy="272895"/>
          </a:xfrm>
        </p:grpSpPr>
        <p:sp>
          <p:nvSpPr>
            <p:cNvPr name="Freeform 72" id="72"/>
            <p:cNvSpPr/>
            <p:nvPr/>
          </p:nvSpPr>
          <p:spPr>
            <a:xfrm flipH="false" flipV="false" rot="0">
              <a:off x="0" y="0"/>
              <a:ext cx="525912" cy="272895"/>
            </a:xfrm>
            <a:custGeom>
              <a:avLst/>
              <a:gdLst/>
              <a:ahLst/>
              <a:cxnLst/>
              <a:rect r="r" b="b" t="t" l="l"/>
              <a:pathLst>
                <a:path h="272895" w="525912">
                  <a:moveTo>
                    <a:pt x="100837" y="0"/>
                  </a:moveTo>
                  <a:lnTo>
                    <a:pt x="425075" y="0"/>
                  </a:lnTo>
                  <a:cubicBezTo>
                    <a:pt x="480766" y="0"/>
                    <a:pt x="525912" y="45146"/>
                    <a:pt x="525912" y="100837"/>
                  </a:cubicBezTo>
                  <a:lnTo>
                    <a:pt x="525912" y="172057"/>
                  </a:lnTo>
                  <a:cubicBezTo>
                    <a:pt x="525912" y="227748"/>
                    <a:pt x="480766" y="272895"/>
                    <a:pt x="425075" y="272895"/>
                  </a:cubicBezTo>
                  <a:lnTo>
                    <a:pt x="100837" y="272895"/>
                  </a:lnTo>
                  <a:cubicBezTo>
                    <a:pt x="45146" y="272895"/>
                    <a:pt x="0" y="227748"/>
                    <a:pt x="0" y="172057"/>
                  </a:cubicBezTo>
                  <a:lnTo>
                    <a:pt x="0" y="100837"/>
                  </a:lnTo>
                  <a:cubicBezTo>
                    <a:pt x="0" y="45146"/>
                    <a:pt x="45146" y="0"/>
                    <a:pt x="100837" y="0"/>
                  </a:cubicBezTo>
                  <a:close/>
                </a:path>
              </a:pathLst>
            </a:custGeom>
            <a:solidFill>
              <a:srgbClr val="24E026"/>
            </a:solidFill>
          </p:spPr>
        </p:sp>
        <p:sp>
          <p:nvSpPr>
            <p:cNvPr name="TextBox 73" id="73"/>
            <p:cNvSpPr txBox="true"/>
            <p:nvPr/>
          </p:nvSpPr>
          <p:spPr>
            <a:xfrm>
              <a:off x="0" y="0"/>
              <a:ext cx="525912" cy="272895"/>
            </a:xfrm>
            <a:prstGeom prst="rect">
              <a:avLst/>
            </a:prstGeom>
          </p:spPr>
          <p:txBody>
            <a:bodyPr anchor="ctr" rtlCol="false" tIns="114300" lIns="114300" bIns="114300" rIns="114300"/>
            <a:lstStyle/>
            <a:p>
              <a:pPr algn="ctr" marL="233172" indent="-116586" lvl="1">
                <a:lnSpc>
                  <a:spcPts val="1252"/>
                </a:lnSpc>
                <a:buFont typeface="Arial"/>
                <a:buChar char="•"/>
              </a:pPr>
              <a:r>
                <a:rPr lang="en-US" b="true" sz="1080" spc="36">
                  <a:solidFill>
                    <a:srgbClr val="FFFFFF"/>
                  </a:solidFill>
                  <a:latin typeface="Montserrat Bold"/>
                  <a:ea typeface="Montserrat Bold"/>
                  <a:cs typeface="Montserrat Bold"/>
                  <a:sym typeface="Montserrat Bold"/>
                </a:rPr>
                <a:t>Auto Resolutions for low-risk cases using business rules.</a:t>
              </a:r>
            </a:p>
            <a:p>
              <a:pPr algn="ctr" marL="233172" indent="-116586" lvl="1">
                <a:lnSpc>
                  <a:spcPts val="1252"/>
                </a:lnSpc>
                <a:buFont typeface="Arial"/>
                <a:buChar char="•"/>
              </a:pPr>
              <a:r>
                <a:rPr lang="en-US" b="true" sz="1080" spc="36">
                  <a:solidFill>
                    <a:srgbClr val="FFFFFF"/>
                  </a:solidFill>
                  <a:latin typeface="Montserrat Bold"/>
                  <a:ea typeface="Montserrat Bold"/>
                  <a:cs typeface="Montserrat Bold"/>
                  <a:sym typeface="Montserrat Bold"/>
                </a:rPr>
                <a:t>Real-Time Context Awareness from order data and delivery status.</a:t>
              </a:r>
            </a:p>
            <a:p>
              <a:pPr algn="ctr" marL="233172" indent="-116586" lvl="1">
                <a:lnSpc>
                  <a:spcPts val="1252"/>
                </a:lnSpc>
                <a:buFont typeface="Arial"/>
                <a:buChar char="•"/>
              </a:pPr>
              <a:r>
                <a:rPr lang="en-US" b="true" sz="1080" spc="36">
                  <a:solidFill>
                    <a:srgbClr val="FFFFFF"/>
                  </a:solidFill>
                  <a:latin typeface="Montserrat Bold"/>
                  <a:ea typeface="Montserrat Bold"/>
                  <a:cs typeface="Montserrat Bold"/>
                  <a:sym typeface="Montserrat Bold"/>
                </a:rPr>
                <a:t>Evidence Handling via image uploads and metadata checks.</a:t>
              </a:r>
            </a:p>
            <a:p>
              <a:pPr algn="ctr" marL="233172" indent="-116586" lvl="1">
                <a:lnSpc>
                  <a:spcPts val="1252"/>
                </a:lnSpc>
                <a:buFont typeface="Arial"/>
                <a:buChar char="•"/>
              </a:pPr>
              <a:r>
                <a:rPr lang="en-US" b="true" sz="1080" spc="36">
                  <a:solidFill>
                    <a:srgbClr val="FFFFFF"/>
                  </a:solidFill>
                  <a:latin typeface="Montserrat Bold"/>
                  <a:ea typeface="Montserrat Bold"/>
                  <a:cs typeface="Montserrat Bold"/>
                  <a:sym typeface="Montserrat Bold"/>
                </a:rPr>
                <a:t>Smart Escalations triggered by sentiment and case complexity.</a:t>
              </a:r>
            </a:p>
            <a:p>
              <a:pPr algn="ctr" marL="233172" indent="-116586" lvl="1">
                <a:lnSpc>
                  <a:spcPts val="1252"/>
                </a:lnSpc>
                <a:buFont typeface="Arial"/>
                <a:buChar char="•"/>
              </a:pPr>
              <a:r>
                <a:rPr lang="en-US" b="true" sz="1080" spc="36">
                  <a:solidFill>
                    <a:srgbClr val="FFFFFF"/>
                  </a:solidFill>
                  <a:latin typeface="Montserrat Bold"/>
                  <a:ea typeface="Montserrat Bold"/>
                  <a:cs typeface="Montserrat Bold"/>
                  <a:sym typeface="Montserrat Bold"/>
                </a:rPr>
                <a:t>Feedback-Driven Learning to continuously refine support logic.</a:t>
              </a:r>
            </a:p>
          </p:txBody>
        </p:sp>
      </p:grpSp>
      <p:grpSp>
        <p:nvGrpSpPr>
          <p:cNvPr name="Group 74" id="74"/>
          <p:cNvGrpSpPr/>
          <p:nvPr/>
        </p:nvGrpSpPr>
        <p:grpSpPr>
          <a:xfrm rot="0">
            <a:off x="8312765" y="5827774"/>
            <a:ext cx="3594189" cy="2193787"/>
            <a:chOff x="0" y="0"/>
            <a:chExt cx="1298607" cy="792631"/>
          </a:xfrm>
        </p:grpSpPr>
        <p:sp>
          <p:nvSpPr>
            <p:cNvPr name="Freeform 75" id="75"/>
            <p:cNvSpPr/>
            <p:nvPr/>
          </p:nvSpPr>
          <p:spPr>
            <a:xfrm flipH="false" flipV="false" rot="0">
              <a:off x="0" y="0"/>
              <a:ext cx="1298607" cy="792631"/>
            </a:xfrm>
            <a:custGeom>
              <a:avLst/>
              <a:gdLst/>
              <a:ahLst/>
              <a:cxnLst/>
              <a:rect r="r" b="b" t="t" l="l"/>
              <a:pathLst>
                <a:path h="792631" w="1298607">
                  <a:moveTo>
                    <a:pt x="77544" y="0"/>
                  </a:moveTo>
                  <a:lnTo>
                    <a:pt x="1221063" y="0"/>
                  </a:lnTo>
                  <a:cubicBezTo>
                    <a:pt x="1241629" y="0"/>
                    <a:pt x="1261353" y="8170"/>
                    <a:pt x="1275895" y="22712"/>
                  </a:cubicBezTo>
                  <a:cubicBezTo>
                    <a:pt x="1290437" y="37255"/>
                    <a:pt x="1298607" y="56978"/>
                    <a:pt x="1298607" y="77544"/>
                  </a:cubicBezTo>
                  <a:lnTo>
                    <a:pt x="1298607" y="715087"/>
                  </a:lnTo>
                  <a:cubicBezTo>
                    <a:pt x="1298607" y="735653"/>
                    <a:pt x="1290437" y="755377"/>
                    <a:pt x="1275895" y="769919"/>
                  </a:cubicBezTo>
                  <a:cubicBezTo>
                    <a:pt x="1261353" y="784462"/>
                    <a:pt x="1241629" y="792631"/>
                    <a:pt x="1221063" y="792631"/>
                  </a:cubicBezTo>
                  <a:lnTo>
                    <a:pt x="77544" y="792631"/>
                  </a:lnTo>
                  <a:cubicBezTo>
                    <a:pt x="56978" y="792631"/>
                    <a:pt x="37255" y="784462"/>
                    <a:pt x="22712" y="769919"/>
                  </a:cubicBezTo>
                  <a:cubicBezTo>
                    <a:pt x="8170" y="755377"/>
                    <a:pt x="0" y="735653"/>
                    <a:pt x="0" y="715087"/>
                  </a:cubicBezTo>
                  <a:lnTo>
                    <a:pt x="0" y="77544"/>
                  </a:lnTo>
                  <a:cubicBezTo>
                    <a:pt x="0" y="56978"/>
                    <a:pt x="8170" y="37255"/>
                    <a:pt x="22712" y="22712"/>
                  </a:cubicBezTo>
                  <a:cubicBezTo>
                    <a:pt x="37255" y="8170"/>
                    <a:pt x="56978" y="0"/>
                    <a:pt x="77544" y="0"/>
                  </a:cubicBezTo>
                  <a:close/>
                </a:path>
              </a:pathLst>
            </a:custGeom>
            <a:solidFill>
              <a:srgbClr val="FFFFFF"/>
            </a:solidFill>
          </p:spPr>
        </p:sp>
        <p:sp>
          <p:nvSpPr>
            <p:cNvPr name="TextBox 76" id="76"/>
            <p:cNvSpPr txBox="true"/>
            <p:nvPr/>
          </p:nvSpPr>
          <p:spPr>
            <a:xfrm>
              <a:off x="0" y="95250"/>
              <a:ext cx="1298607" cy="697381"/>
            </a:xfrm>
            <a:prstGeom prst="rect">
              <a:avLst/>
            </a:prstGeom>
          </p:spPr>
          <p:txBody>
            <a:bodyPr anchor="ctr" rtlCol="false" tIns="37031" lIns="37031" bIns="37031" rIns="37031"/>
            <a:lstStyle/>
            <a:p>
              <a:pPr algn="ctr">
                <a:lnSpc>
                  <a:spcPts val="750"/>
                </a:lnSpc>
              </a:pPr>
            </a:p>
          </p:txBody>
        </p:sp>
      </p:grpSp>
      <p:grpSp>
        <p:nvGrpSpPr>
          <p:cNvPr name="Group 77" id="77"/>
          <p:cNvGrpSpPr/>
          <p:nvPr/>
        </p:nvGrpSpPr>
        <p:grpSpPr>
          <a:xfrm rot="0">
            <a:off x="8667464" y="5896479"/>
            <a:ext cx="2857601" cy="384603"/>
            <a:chOff x="0" y="0"/>
            <a:chExt cx="470758" cy="63359"/>
          </a:xfrm>
        </p:grpSpPr>
        <p:sp>
          <p:nvSpPr>
            <p:cNvPr name="Freeform 78" id="78"/>
            <p:cNvSpPr/>
            <p:nvPr/>
          </p:nvSpPr>
          <p:spPr>
            <a:xfrm flipH="false" flipV="false" rot="0">
              <a:off x="0" y="0"/>
              <a:ext cx="470758" cy="63359"/>
            </a:xfrm>
            <a:custGeom>
              <a:avLst/>
              <a:gdLst/>
              <a:ahLst/>
              <a:cxnLst/>
              <a:rect r="r" b="b" t="t" l="l"/>
              <a:pathLst>
                <a:path h="63359" w="470758">
                  <a:moveTo>
                    <a:pt x="31680" y="0"/>
                  </a:moveTo>
                  <a:lnTo>
                    <a:pt x="439078" y="0"/>
                  </a:lnTo>
                  <a:cubicBezTo>
                    <a:pt x="447480" y="0"/>
                    <a:pt x="455538" y="3338"/>
                    <a:pt x="461479" y="9279"/>
                  </a:cubicBezTo>
                  <a:cubicBezTo>
                    <a:pt x="467420" y="15220"/>
                    <a:pt x="470758" y="23278"/>
                    <a:pt x="470758" y="31680"/>
                  </a:cubicBezTo>
                  <a:lnTo>
                    <a:pt x="470758" y="31680"/>
                  </a:lnTo>
                  <a:cubicBezTo>
                    <a:pt x="470758" y="40081"/>
                    <a:pt x="467420" y="48139"/>
                    <a:pt x="461479" y="54080"/>
                  </a:cubicBezTo>
                  <a:cubicBezTo>
                    <a:pt x="455538" y="60021"/>
                    <a:pt x="447480" y="63359"/>
                    <a:pt x="439078" y="63359"/>
                  </a:cubicBezTo>
                  <a:lnTo>
                    <a:pt x="31680" y="63359"/>
                  </a:lnTo>
                  <a:cubicBezTo>
                    <a:pt x="23278" y="63359"/>
                    <a:pt x="15220" y="60021"/>
                    <a:pt x="9279" y="54080"/>
                  </a:cubicBezTo>
                  <a:cubicBezTo>
                    <a:pt x="3338" y="48139"/>
                    <a:pt x="0" y="40081"/>
                    <a:pt x="0" y="31680"/>
                  </a:cubicBezTo>
                  <a:lnTo>
                    <a:pt x="0" y="31680"/>
                  </a:lnTo>
                  <a:cubicBezTo>
                    <a:pt x="0" y="23278"/>
                    <a:pt x="3338" y="15220"/>
                    <a:pt x="9279" y="9279"/>
                  </a:cubicBezTo>
                  <a:cubicBezTo>
                    <a:pt x="15220" y="3338"/>
                    <a:pt x="23278" y="0"/>
                    <a:pt x="31680" y="0"/>
                  </a:cubicBezTo>
                  <a:close/>
                </a:path>
              </a:pathLst>
            </a:custGeom>
            <a:gradFill rotWithShape="true">
              <a:gsLst>
                <a:gs pos="0">
                  <a:srgbClr val="0097B2">
                    <a:alpha val="100000"/>
                  </a:srgbClr>
                </a:gs>
                <a:gs pos="100000">
                  <a:srgbClr val="7ED957">
                    <a:alpha val="100000"/>
                  </a:srgbClr>
                </a:gs>
              </a:gsLst>
              <a:lin ang="0"/>
            </a:gradFill>
          </p:spPr>
        </p:sp>
        <p:sp>
          <p:nvSpPr>
            <p:cNvPr name="TextBox 79" id="79"/>
            <p:cNvSpPr txBox="true"/>
            <p:nvPr/>
          </p:nvSpPr>
          <p:spPr>
            <a:xfrm>
              <a:off x="0" y="38100"/>
              <a:ext cx="470758" cy="25259"/>
            </a:xfrm>
            <a:prstGeom prst="rect">
              <a:avLst/>
            </a:prstGeom>
          </p:spPr>
          <p:txBody>
            <a:bodyPr anchor="ctr" rtlCol="false" tIns="71995" lIns="71995" bIns="71995" rIns="71995"/>
            <a:lstStyle/>
            <a:p>
              <a:pPr algn="ctr">
                <a:lnSpc>
                  <a:spcPts val="1032"/>
                </a:lnSpc>
              </a:pPr>
              <a:r>
                <a:rPr lang="en-US" b="true" sz="1200" spc="40">
                  <a:solidFill>
                    <a:srgbClr val="FFFFFF"/>
                  </a:solidFill>
                  <a:latin typeface="Montserrat Bold"/>
                  <a:ea typeface="Montserrat Bold"/>
                  <a:cs typeface="Montserrat Bold"/>
                  <a:sym typeface="Montserrat Bold"/>
                </a:rPr>
                <a:t>Slow Delivery</a:t>
              </a:r>
            </a:p>
          </p:txBody>
        </p:sp>
      </p:grpSp>
      <p:grpSp>
        <p:nvGrpSpPr>
          <p:cNvPr name="Group 80" id="80"/>
          <p:cNvGrpSpPr/>
          <p:nvPr/>
        </p:nvGrpSpPr>
        <p:grpSpPr>
          <a:xfrm rot="0">
            <a:off x="8420778" y="6261258"/>
            <a:ext cx="3378164" cy="1706084"/>
            <a:chOff x="0" y="0"/>
            <a:chExt cx="525912" cy="265603"/>
          </a:xfrm>
        </p:grpSpPr>
        <p:sp>
          <p:nvSpPr>
            <p:cNvPr name="Freeform 81" id="81"/>
            <p:cNvSpPr/>
            <p:nvPr/>
          </p:nvSpPr>
          <p:spPr>
            <a:xfrm flipH="false" flipV="false" rot="0">
              <a:off x="0" y="0"/>
              <a:ext cx="525912" cy="265603"/>
            </a:xfrm>
            <a:custGeom>
              <a:avLst/>
              <a:gdLst/>
              <a:ahLst/>
              <a:cxnLst/>
              <a:rect r="r" b="b" t="t" l="l"/>
              <a:pathLst>
                <a:path h="265603" w="525912">
                  <a:moveTo>
                    <a:pt x="84795" y="0"/>
                  </a:moveTo>
                  <a:lnTo>
                    <a:pt x="441118" y="0"/>
                  </a:lnTo>
                  <a:cubicBezTo>
                    <a:pt x="463607" y="0"/>
                    <a:pt x="485175" y="8934"/>
                    <a:pt x="501077" y="24836"/>
                  </a:cubicBezTo>
                  <a:cubicBezTo>
                    <a:pt x="516979" y="40738"/>
                    <a:pt x="525912" y="62306"/>
                    <a:pt x="525912" y="84795"/>
                  </a:cubicBezTo>
                  <a:lnTo>
                    <a:pt x="525912" y="180808"/>
                  </a:lnTo>
                  <a:cubicBezTo>
                    <a:pt x="525912" y="227639"/>
                    <a:pt x="487949" y="265603"/>
                    <a:pt x="441118" y="265603"/>
                  </a:cubicBezTo>
                  <a:lnTo>
                    <a:pt x="84795" y="265603"/>
                  </a:lnTo>
                  <a:cubicBezTo>
                    <a:pt x="62306" y="265603"/>
                    <a:pt x="40738" y="256669"/>
                    <a:pt x="24836" y="240767"/>
                  </a:cubicBezTo>
                  <a:cubicBezTo>
                    <a:pt x="8934" y="224865"/>
                    <a:pt x="0" y="203297"/>
                    <a:pt x="0" y="180808"/>
                  </a:cubicBezTo>
                  <a:lnTo>
                    <a:pt x="0" y="84795"/>
                  </a:lnTo>
                  <a:cubicBezTo>
                    <a:pt x="0" y="62306"/>
                    <a:pt x="8934" y="40738"/>
                    <a:pt x="24836" y="24836"/>
                  </a:cubicBezTo>
                  <a:cubicBezTo>
                    <a:pt x="40738" y="8934"/>
                    <a:pt x="62306" y="0"/>
                    <a:pt x="84795" y="0"/>
                  </a:cubicBezTo>
                  <a:close/>
                </a:path>
              </a:pathLst>
            </a:custGeom>
            <a:solidFill>
              <a:srgbClr val="24E026"/>
            </a:solidFill>
          </p:spPr>
        </p:sp>
        <p:sp>
          <p:nvSpPr>
            <p:cNvPr name="TextBox 82" id="82"/>
            <p:cNvSpPr txBox="true"/>
            <p:nvPr/>
          </p:nvSpPr>
          <p:spPr>
            <a:xfrm>
              <a:off x="0" y="-9525"/>
              <a:ext cx="525912" cy="275128"/>
            </a:xfrm>
            <a:prstGeom prst="rect">
              <a:avLst/>
            </a:prstGeom>
          </p:spPr>
          <p:txBody>
            <a:bodyPr anchor="ctr" rtlCol="false" tIns="76184" lIns="76184" bIns="76184" rIns="76184"/>
            <a:lstStyle/>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3 key factors - Resto proximity , Rider assigned , and Prep Time.</a:t>
              </a:r>
            </a:p>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Use XGBoost/ Random forest to check whether order will be on time or likely to be delayed.</a:t>
              </a:r>
            </a:p>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Input data to model: Historical multi-resto  orders, assigned delivery time, actual delivery time</a:t>
              </a:r>
            </a:p>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Include rush factor</a:t>
              </a:r>
            </a:p>
          </p:txBody>
        </p:sp>
      </p:grpSp>
      <p:grpSp>
        <p:nvGrpSpPr>
          <p:cNvPr name="Group 83" id="83"/>
          <p:cNvGrpSpPr/>
          <p:nvPr/>
        </p:nvGrpSpPr>
        <p:grpSpPr>
          <a:xfrm rot="0">
            <a:off x="13008244" y="1813713"/>
            <a:ext cx="3378164" cy="1091557"/>
            <a:chOff x="0" y="0"/>
            <a:chExt cx="556515" cy="179822"/>
          </a:xfrm>
        </p:grpSpPr>
        <p:sp>
          <p:nvSpPr>
            <p:cNvPr name="Freeform 84" id="84"/>
            <p:cNvSpPr/>
            <p:nvPr/>
          </p:nvSpPr>
          <p:spPr>
            <a:xfrm flipH="false" flipV="false" rot="0">
              <a:off x="0" y="0"/>
              <a:ext cx="556515" cy="179822"/>
            </a:xfrm>
            <a:custGeom>
              <a:avLst/>
              <a:gdLst/>
              <a:ahLst/>
              <a:cxnLst/>
              <a:rect r="r" b="b" t="t" l="l"/>
              <a:pathLst>
                <a:path h="179822" w="556515">
                  <a:moveTo>
                    <a:pt x="89911" y="0"/>
                  </a:moveTo>
                  <a:lnTo>
                    <a:pt x="466604" y="0"/>
                  </a:lnTo>
                  <a:cubicBezTo>
                    <a:pt x="516260" y="0"/>
                    <a:pt x="556515" y="40255"/>
                    <a:pt x="556515" y="89911"/>
                  </a:cubicBezTo>
                  <a:lnTo>
                    <a:pt x="556515" y="89911"/>
                  </a:lnTo>
                  <a:cubicBezTo>
                    <a:pt x="556515" y="139567"/>
                    <a:pt x="516260" y="179822"/>
                    <a:pt x="466604" y="179822"/>
                  </a:cubicBezTo>
                  <a:lnTo>
                    <a:pt x="89911" y="179822"/>
                  </a:lnTo>
                  <a:cubicBezTo>
                    <a:pt x="40255" y="179822"/>
                    <a:pt x="0" y="139567"/>
                    <a:pt x="0" y="89911"/>
                  </a:cubicBezTo>
                  <a:lnTo>
                    <a:pt x="0" y="89911"/>
                  </a:lnTo>
                  <a:cubicBezTo>
                    <a:pt x="0" y="40255"/>
                    <a:pt x="40255" y="0"/>
                    <a:pt x="89911" y="0"/>
                  </a:cubicBezTo>
                  <a:close/>
                </a:path>
              </a:pathLst>
            </a:custGeom>
            <a:solidFill>
              <a:srgbClr val="24E026"/>
            </a:solidFill>
          </p:spPr>
        </p:sp>
        <p:sp>
          <p:nvSpPr>
            <p:cNvPr name="TextBox 85" id="85"/>
            <p:cNvSpPr txBox="true"/>
            <p:nvPr/>
          </p:nvSpPr>
          <p:spPr>
            <a:xfrm>
              <a:off x="0" y="47625"/>
              <a:ext cx="556515" cy="132197"/>
            </a:xfrm>
            <a:prstGeom prst="rect">
              <a:avLst/>
            </a:prstGeom>
          </p:spPr>
          <p:txBody>
            <a:bodyPr anchor="ctr" rtlCol="false" tIns="76200" lIns="76200" bIns="76200" rIns="76200"/>
            <a:lstStyle/>
            <a:p>
              <a:pPr algn="ctr">
                <a:lnSpc>
                  <a:spcPts val="792"/>
                </a:lnSpc>
              </a:pPr>
              <a:r>
                <a:rPr lang="en-US" b="true" sz="1100" spc="37">
                  <a:solidFill>
                    <a:srgbClr val="FFFFFF"/>
                  </a:solidFill>
                  <a:latin typeface="Montserrat Bold"/>
                  <a:ea typeface="Montserrat Bold"/>
                  <a:cs typeface="Montserrat Bold"/>
                  <a:sym typeface="Montserrat Bold"/>
                </a:rPr>
                <a:t>Focus: </a:t>
              </a:r>
            </a:p>
            <a:p>
              <a:pPr algn="ctr">
                <a:lnSpc>
                  <a:spcPts val="792"/>
                </a:lnSpc>
              </a:pPr>
            </a:p>
            <a:p>
              <a:pPr algn="ctr">
                <a:lnSpc>
                  <a:spcPts val="792"/>
                </a:lnSpc>
              </a:pPr>
              <a:r>
                <a:rPr lang="en-US" b="true" sz="1100" spc="37">
                  <a:solidFill>
                    <a:srgbClr val="FFFFFF"/>
                  </a:solidFill>
                  <a:latin typeface="Montserrat Bold"/>
                  <a:ea typeface="Montserrat Bold"/>
                  <a:cs typeface="Montserrat Bold"/>
                  <a:sym typeface="Montserrat Bold"/>
                </a:rPr>
                <a:t>Cart Abandonment Rate  </a:t>
              </a:r>
            </a:p>
            <a:p>
              <a:pPr algn="ctr">
                <a:lnSpc>
                  <a:spcPts val="792"/>
                </a:lnSpc>
              </a:pPr>
            </a:p>
            <a:p>
              <a:pPr algn="ctr">
                <a:lnSpc>
                  <a:spcPts val="792"/>
                </a:lnSpc>
              </a:pPr>
              <a:r>
                <a:rPr lang="en-US" b="true" sz="1100" spc="37">
                  <a:solidFill>
                    <a:srgbClr val="FFFFFF"/>
                  </a:solidFill>
                  <a:latin typeface="Montserrat Bold"/>
                  <a:ea typeface="Montserrat Bold"/>
                  <a:cs typeface="Montserrat Bold"/>
                  <a:sym typeface="Montserrat Bold"/>
                </a:rPr>
                <a:t>Cart Processing Time</a:t>
              </a:r>
            </a:p>
            <a:p>
              <a:pPr algn="ctr">
                <a:lnSpc>
                  <a:spcPts val="792"/>
                </a:lnSpc>
              </a:pPr>
            </a:p>
            <a:p>
              <a:pPr algn="ctr">
                <a:lnSpc>
                  <a:spcPts val="792"/>
                </a:lnSpc>
              </a:pPr>
              <a:r>
                <a:rPr lang="en-US" b="true" sz="1100" spc="37">
                  <a:solidFill>
                    <a:srgbClr val="FFFFFF"/>
                  </a:solidFill>
                  <a:latin typeface="Montserrat Bold"/>
                  <a:ea typeface="Montserrat Bold"/>
                  <a:cs typeface="Montserrat Bold"/>
                  <a:sym typeface="Montserrat Bold"/>
                </a:rPr>
                <a:t>Help and Support</a:t>
              </a:r>
            </a:p>
            <a:p>
              <a:pPr algn="ctr">
                <a:lnSpc>
                  <a:spcPts val="792"/>
                </a:lnSpc>
              </a:pPr>
            </a:p>
            <a:p>
              <a:pPr algn="ctr">
                <a:lnSpc>
                  <a:spcPts val="792"/>
                </a:lnSpc>
              </a:pPr>
              <a:r>
                <a:rPr lang="en-US" b="true" sz="1100" spc="37">
                  <a:solidFill>
                    <a:srgbClr val="FFFFFF"/>
                  </a:solidFill>
                  <a:latin typeface="Montserrat Bold"/>
                  <a:ea typeface="Montserrat Bold"/>
                  <a:cs typeface="Montserrat Bold"/>
                  <a:sym typeface="Montserrat Bold"/>
                </a:rPr>
                <a:t>Slow Delivery</a:t>
              </a:r>
            </a:p>
          </p:txBody>
        </p:sp>
      </p:grpSp>
      <p:grpSp>
        <p:nvGrpSpPr>
          <p:cNvPr name="Group 86" id="86"/>
          <p:cNvGrpSpPr/>
          <p:nvPr/>
        </p:nvGrpSpPr>
        <p:grpSpPr>
          <a:xfrm rot="0">
            <a:off x="12906894" y="1228729"/>
            <a:ext cx="3609337" cy="449126"/>
            <a:chOff x="0" y="0"/>
            <a:chExt cx="594598" cy="73989"/>
          </a:xfrm>
        </p:grpSpPr>
        <p:sp>
          <p:nvSpPr>
            <p:cNvPr name="Freeform 87" id="87"/>
            <p:cNvSpPr/>
            <p:nvPr/>
          </p:nvSpPr>
          <p:spPr>
            <a:xfrm flipH="false" flipV="false" rot="0">
              <a:off x="0" y="0"/>
              <a:ext cx="594598" cy="73989"/>
            </a:xfrm>
            <a:custGeom>
              <a:avLst/>
              <a:gdLst/>
              <a:ahLst/>
              <a:cxnLst/>
              <a:rect r="r" b="b" t="t" l="l"/>
              <a:pathLst>
                <a:path h="73989" w="594598">
                  <a:moveTo>
                    <a:pt x="36994" y="0"/>
                  </a:moveTo>
                  <a:lnTo>
                    <a:pt x="557604" y="0"/>
                  </a:lnTo>
                  <a:cubicBezTo>
                    <a:pt x="578035" y="0"/>
                    <a:pt x="594598" y="16563"/>
                    <a:pt x="594598" y="36994"/>
                  </a:cubicBezTo>
                  <a:lnTo>
                    <a:pt x="594598" y="36994"/>
                  </a:lnTo>
                  <a:cubicBezTo>
                    <a:pt x="594598" y="46806"/>
                    <a:pt x="590701" y="56215"/>
                    <a:pt x="583763" y="63153"/>
                  </a:cubicBezTo>
                  <a:cubicBezTo>
                    <a:pt x="576825" y="70091"/>
                    <a:pt x="567415" y="73989"/>
                    <a:pt x="557604"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88" id="88"/>
            <p:cNvSpPr txBox="true"/>
            <p:nvPr/>
          </p:nvSpPr>
          <p:spPr>
            <a:xfrm>
              <a:off x="0" y="76200"/>
              <a:ext cx="594598" cy="73989"/>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Research and Design</a:t>
              </a:r>
            </a:p>
          </p:txBody>
        </p:sp>
      </p:grpSp>
      <p:grpSp>
        <p:nvGrpSpPr>
          <p:cNvPr name="Group 89" id="89"/>
          <p:cNvGrpSpPr/>
          <p:nvPr/>
        </p:nvGrpSpPr>
        <p:grpSpPr>
          <a:xfrm rot="0">
            <a:off x="12900231" y="8021561"/>
            <a:ext cx="3594189" cy="734822"/>
            <a:chOff x="0" y="0"/>
            <a:chExt cx="592103" cy="121054"/>
          </a:xfrm>
        </p:grpSpPr>
        <p:sp>
          <p:nvSpPr>
            <p:cNvPr name="Freeform 90" id="90"/>
            <p:cNvSpPr/>
            <p:nvPr/>
          </p:nvSpPr>
          <p:spPr>
            <a:xfrm flipH="false" flipV="false" rot="0">
              <a:off x="0" y="0"/>
              <a:ext cx="592103" cy="121054"/>
            </a:xfrm>
            <a:custGeom>
              <a:avLst/>
              <a:gdLst/>
              <a:ahLst/>
              <a:cxnLst/>
              <a:rect r="r" b="b" t="t" l="l"/>
              <a:pathLst>
                <a:path h="121054" w="592103">
                  <a:moveTo>
                    <a:pt x="60527" y="0"/>
                  </a:moveTo>
                  <a:lnTo>
                    <a:pt x="531576" y="0"/>
                  </a:lnTo>
                  <a:cubicBezTo>
                    <a:pt x="547629" y="0"/>
                    <a:pt x="563024" y="6377"/>
                    <a:pt x="574375" y="17728"/>
                  </a:cubicBezTo>
                  <a:cubicBezTo>
                    <a:pt x="585726" y="29079"/>
                    <a:pt x="592103" y="44474"/>
                    <a:pt x="592103" y="60527"/>
                  </a:cubicBezTo>
                  <a:lnTo>
                    <a:pt x="592103" y="60527"/>
                  </a:lnTo>
                  <a:cubicBezTo>
                    <a:pt x="592103" y="76580"/>
                    <a:pt x="585726" y="91975"/>
                    <a:pt x="574375" y="103326"/>
                  </a:cubicBezTo>
                  <a:cubicBezTo>
                    <a:pt x="563024" y="114677"/>
                    <a:pt x="547629" y="121054"/>
                    <a:pt x="531576" y="121054"/>
                  </a:cubicBezTo>
                  <a:lnTo>
                    <a:pt x="60527" y="121054"/>
                  </a:lnTo>
                  <a:cubicBezTo>
                    <a:pt x="44474" y="121054"/>
                    <a:pt x="29079" y="114677"/>
                    <a:pt x="17728" y="103326"/>
                  </a:cubicBezTo>
                  <a:cubicBezTo>
                    <a:pt x="6377" y="91975"/>
                    <a:pt x="0" y="76580"/>
                    <a:pt x="0" y="60527"/>
                  </a:cubicBezTo>
                  <a:lnTo>
                    <a:pt x="0" y="60527"/>
                  </a:lnTo>
                  <a:cubicBezTo>
                    <a:pt x="0" y="44474"/>
                    <a:pt x="6377" y="29079"/>
                    <a:pt x="17728" y="17728"/>
                  </a:cubicBezTo>
                  <a:cubicBezTo>
                    <a:pt x="29079" y="6377"/>
                    <a:pt x="44474" y="0"/>
                    <a:pt x="60527" y="0"/>
                  </a:cubicBezTo>
                  <a:close/>
                </a:path>
              </a:pathLst>
            </a:custGeom>
            <a:solidFill>
              <a:srgbClr val="24E026"/>
            </a:solidFill>
          </p:spPr>
        </p:sp>
        <p:sp>
          <p:nvSpPr>
            <p:cNvPr name="TextBox 91" id="91"/>
            <p:cNvSpPr txBox="true"/>
            <p:nvPr/>
          </p:nvSpPr>
          <p:spPr>
            <a:xfrm>
              <a:off x="0" y="-9525"/>
              <a:ext cx="592103" cy="130579"/>
            </a:xfrm>
            <a:prstGeom prst="rect">
              <a:avLst/>
            </a:prstGeom>
          </p:spPr>
          <p:txBody>
            <a:bodyPr anchor="ctr" rtlCol="false" tIns="71995" lIns="71995" bIns="71995" rIns="71995"/>
            <a:lstStyle/>
            <a:p>
              <a:pPr algn="ctr">
                <a:lnSpc>
                  <a:spcPts val="1309"/>
                </a:lnSpc>
              </a:pPr>
              <a:r>
                <a:rPr lang="en-US" b="true" sz="1100" spc="37">
                  <a:solidFill>
                    <a:srgbClr val="FFFFFF"/>
                  </a:solidFill>
                  <a:latin typeface="Montserrat Bold"/>
                  <a:ea typeface="Montserrat Bold"/>
                  <a:cs typeface="Montserrat Bold"/>
                  <a:sym typeface="Montserrat Bold"/>
                </a:rPr>
                <a:t>Deliverable: </a:t>
              </a:r>
            </a:p>
            <a:p>
              <a:pPr algn="ctr">
                <a:lnSpc>
                  <a:spcPts val="1309"/>
                </a:lnSpc>
              </a:pPr>
              <a:r>
                <a:rPr lang="en-US" b="true" sz="1100" spc="37">
                  <a:solidFill>
                    <a:srgbClr val="FFFFFF"/>
                  </a:solidFill>
                  <a:latin typeface="Montserrat Bold"/>
                  <a:ea typeface="Montserrat Bold"/>
                  <a:cs typeface="Montserrat Bold"/>
                  <a:sym typeface="Montserrat Bold"/>
                </a:rPr>
                <a:t>Comprehensive user journey map with identified friction points</a:t>
              </a:r>
            </a:p>
          </p:txBody>
        </p:sp>
      </p:grpSp>
      <p:grpSp>
        <p:nvGrpSpPr>
          <p:cNvPr name="Group 92" id="92"/>
          <p:cNvGrpSpPr/>
          <p:nvPr/>
        </p:nvGrpSpPr>
        <p:grpSpPr>
          <a:xfrm rot="0">
            <a:off x="12885084" y="8959697"/>
            <a:ext cx="3609337" cy="449305"/>
            <a:chOff x="0" y="0"/>
            <a:chExt cx="594598" cy="74018"/>
          </a:xfrm>
        </p:grpSpPr>
        <p:sp>
          <p:nvSpPr>
            <p:cNvPr name="Freeform 93" id="93"/>
            <p:cNvSpPr/>
            <p:nvPr/>
          </p:nvSpPr>
          <p:spPr>
            <a:xfrm flipH="false" flipV="false" rot="0">
              <a:off x="0" y="0"/>
              <a:ext cx="594598" cy="74018"/>
            </a:xfrm>
            <a:custGeom>
              <a:avLst/>
              <a:gdLst/>
              <a:ahLst/>
              <a:cxnLst/>
              <a:rect r="r" b="b" t="t" l="l"/>
              <a:pathLst>
                <a:path h="74018" w="594598">
                  <a:moveTo>
                    <a:pt x="37009" y="0"/>
                  </a:moveTo>
                  <a:lnTo>
                    <a:pt x="557589" y="0"/>
                  </a:lnTo>
                  <a:cubicBezTo>
                    <a:pt x="578029" y="0"/>
                    <a:pt x="594598" y="16569"/>
                    <a:pt x="594598" y="37009"/>
                  </a:cubicBezTo>
                  <a:lnTo>
                    <a:pt x="594598" y="37009"/>
                  </a:lnTo>
                  <a:cubicBezTo>
                    <a:pt x="594598" y="46824"/>
                    <a:pt x="590699" y="56238"/>
                    <a:pt x="583758" y="63178"/>
                  </a:cubicBezTo>
                  <a:cubicBezTo>
                    <a:pt x="576818" y="70119"/>
                    <a:pt x="567405" y="74018"/>
                    <a:pt x="557589" y="74018"/>
                  </a:cubicBezTo>
                  <a:lnTo>
                    <a:pt x="37009" y="74018"/>
                  </a:lnTo>
                  <a:cubicBezTo>
                    <a:pt x="27194" y="74018"/>
                    <a:pt x="17780" y="70119"/>
                    <a:pt x="10840" y="63178"/>
                  </a:cubicBezTo>
                  <a:cubicBezTo>
                    <a:pt x="3899" y="56238"/>
                    <a:pt x="0" y="46824"/>
                    <a:pt x="0" y="37009"/>
                  </a:cubicBezTo>
                  <a:lnTo>
                    <a:pt x="0" y="37009"/>
                  </a:lnTo>
                  <a:cubicBezTo>
                    <a:pt x="0" y="27194"/>
                    <a:pt x="3899" y="17780"/>
                    <a:pt x="10840" y="10840"/>
                  </a:cubicBezTo>
                  <a:cubicBezTo>
                    <a:pt x="17780" y="3899"/>
                    <a:pt x="27194" y="0"/>
                    <a:pt x="37009" y="0"/>
                  </a:cubicBezTo>
                  <a:close/>
                </a:path>
              </a:pathLst>
            </a:custGeom>
            <a:gradFill rotWithShape="true">
              <a:gsLst>
                <a:gs pos="0">
                  <a:srgbClr val="0097B2">
                    <a:alpha val="100000"/>
                  </a:srgbClr>
                </a:gs>
                <a:gs pos="100000">
                  <a:srgbClr val="7ED957">
                    <a:alpha val="100000"/>
                  </a:srgbClr>
                </a:gs>
              </a:gsLst>
              <a:lin ang="0"/>
            </a:gradFill>
          </p:spPr>
        </p:sp>
        <p:sp>
          <p:nvSpPr>
            <p:cNvPr name="TextBox 94" id="94"/>
            <p:cNvSpPr txBox="true"/>
            <p:nvPr/>
          </p:nvSpPr>
          <p:spPr>
            <a:xfrm>
              <a:off x="0" y="76200"/>
              <a:ext cx="594598" cy="74018"/>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End of Phase 2.2</a:t>
              </a:r>
            </a:p>
          </p:txBody>
        </p:sp>
      </p:grpSp>
      <p:grpSp>
        <p:nvGrpSpPr>
          <p:cNvPr name="Group 95" id="95"/>
          <p:cNvGrpSpPr/>
          <p:nvPr/>
        </p:nvGrpSpPr>
        <p:grpSpPr>
          <a:xfrm rot="0">
            <a:off x="12900231" y="9608848"/>
            <a:ext cx="3594189" cy="428783"/>
            <a:chOff x="0" y="0"/>
            <a:chExt cx="559543" cy="66753"/>
          </a:xfrm>
        </p:grpSpPr>
        <p:sp>
          <p:nvSpPr>
            <p:cNvPr name="Freeform 96" id="96"/>
            <p:cNvSpPr/>
            <p:nvPr/>
          </p:nvSpPr>
          <p:spPr>
            <a:xfrm flipH="false" flipV="false" rot="0">
              <a:off x="0" y="0"/>
              <a:ext cx="559543" cy="66753"/>
            </a:xfrm>
            <a:custGeom>
              <a:avLst/>
              <a:gdLst/>
              <a:ahLst/>
              <a:cxnLst/>
              <a:rect r="r" b="b" t="t" l="l"/>
              <a:pathLst>
                <a:path h="66753" w="559543">
                  <a:moveTo>
                    <a:pt x="33376" y="0"/>
                  </a:moveTo>
                  <a:lnTo>
                    <a:pt x="526167" y="0"/>
                  </a:lnTo>
                  <a:cubicBezTo>
                    <a:pt x="535019" y="0"/>
                    <a:pt x="543508" y="3516"/>
                    <a:pt x="549768" y="9776"/>
                  </a:cubicBezTo>
                  <a:cubicBezTo>
                    <a:pt x="556027" y="16035"/>
                    <a:pt x="559543" y="24524"/>
                    <a:pt x="559543" y="33376"/>
                  </a:cubicBezTo>
                  <a:lnTo>
                    <a:pt x="559543" y="33376"/>
                  </a:lnTo>
                  <a:cubicBezTo>
                    <a:pt x="559543" y="42228"/>
                    <a:pt x="556027" y="50718"/>
                    <a:pt x="549768" y="56977"/>
                  </a:cubicBezTo>
                  <a:cubicBezTo>
                    <a:pt x="543508" y="63237"/>
                    <a:pt x="535019" y="66753"/>
                    <a:pt x="526167" y="66753"/>
                  </a:cubicBezTo>
                  <a:lnTo>
                    <a:pt x="33376" y="66753"/>
                  </a:lnTo>
                  <a:cubicBezTo>
                    <a:pt x="24524" y="66753"/>
                    <a:pt x="16035" y="63237"/>
                    <a:pt x="9776" y="56977"/>
                  </a:cubicBezTo>
                  <a:cubicBezTo>
                    <a:pt x="3516" y="50718"/>
                    <a:pt x="0" y="42228"/>
                    <a:pt x="0" y="33376"/>
                  </a:cubicBezTo>
                  <a:lnTo>
                    <a:pt x="0" y="33376"/>
                  </a:lnTo>
                  <a:cubicBezTo>
                    <a:pt x="0" y="24524"/>
                    <a:pt x="3516" y="16035"/>
                    <a:pt x="9776" y="9776"/>
                  </a:cubicBezTo>
                  <a:cubicBezTo>
                    <a:pt x="16035" y="3516"/>
                    <a:pt x="24524" y="0"/>
                    <a:pt x="33376" y="0"/>
                  </a:cubicBezTo>
                  <a:close/>
                </a:path>
              </a:pathLst>
            </a:custGeom>
            <a:solidFill>
              <a:srgbClr val="24E026"/>
            </a:solidFill>
          </p:spPr>
        </p:sp>
        <p:sp>
          <p:nvSpPr>
            <p:cNvPr name="TextBox 97" id="97"/>
            <p:cNvSpPr txBox="true"/>
            <p:nvPr/>
          </p:nvSpPr>
          <p:spPr>
            <a:xfrm>
              <a:off x="0" y="104775"/>
              <a:ext cx="559543" cy="66753"/>
            </a:xfrm>
            <a:prstGeom prst="rect">
              <a:avLst/>
            </a:prstGeom>
          </p:spPr>
          <p:txBody>
            <a:bodyPr anchor="ctr" rtlCol="false" tIns="76184" lIns="76184" bIns="76184" rIns="76184"/>
            <a:lstStyle/>
            <a:p>
              <a:pPr algn="ctr">
                <a:lnSpc>
                  <a:spcPts val="800"/>
                </a:lnSpc>
              </a:pPr>
              <a:r>
                <a:rPr lang="en-US" b="true" sz="1600" spc="54">
                  <a:solidFill>
                    <a:srgbClr val="FFFFFF"/>
                  </a:solidFill>
                  <a:latin typeface="Montserrat Bold"/>
                  <a:ea typeface="Montserrat Bold"/>
                  <a:cs typeface="Montserrat Bold"/>
                  <a:sym typeface="Montserrat Bold"/>
                </a:rPr>
                <a:t>Duration 1 month</a:t>
              </a:r>
            </a:p>
          </p:txBody>
        </p:sp>
      </p:grpSp>
      <p:grpSp>
        <p:nvGrpSpPr>
          <p:cNvPr name="Group 98" id="98"/>
          <p:cNvGrpSpPr/>
          <p:nvPr/>
        </p:nvGrpSpPr>
        <p:grpSpPr>
          <a:xfrm rot="0">
            <a:off x="12885084" y="2952896"/>
            <a:ext cx="3609337" cy="2179139"/>
            <a:chOff x="0" y="0"/>
            <a:chExt cx="1304080" cy="787339"/>
          </a:xfrm>
        </p:grpSpPr>
        <p:sp>
          <p:nvSpPr>
            <p:cNvPr name="Freeform 99" id="99"/>
            <p:cNvSpPr/>
            <p:nvPr/>
          </p:nvSpPr>
          <p:spPr>
            <a:xfrm flipH="false" flipV="false" rot="0">
              <a:off x="0" y="0"/>
              <a:ext cx="1304080" cy="787339"/>
            </a:xfrm>
            <a:custGeom>
              <a:avLst/>
              <a:gdLst/>
              <a:ahLst/>
              <a:cxnLst/>
              <a:rect r="r" b="b" t="t" l="l"/>
              <a:pathLst>
                <a:path h="787339" w="1304080">
                  <a:moveTo>
                    <a:pt x="120118" y="0"/>
                  </a:moveTo>
                  <a:lnTo>
                    <a:pt x="1183962" y="0"/>
                  </a:lnTo>
                  <a:cubicBezTo>
                    <a:pt x="1215819" y="0"/>
                    <a:pt x="1246372" y="12655"/>
                    <a:pt x="1268898" y="35182"/>
                  </a:cubicBezTo>
                  <a:cubicBezTo>
                    <a:pt x="1291425" y="57708"/>
                    <a:pt x="1304080" y="88261"/>
                    <a:pt x="1304080" y="120118"/>
                  </a:cubicBezTo>
                  <a:lnTo>
                    <a:pt x="1304080" y="667221"/>
                  </a:lnTo>
                  <a:cubicBezTo>
                    <a:pt x="1304080" y="699078"/>
                    <a:pt x="1291425" y="729631"/>
                    <a:pt x="1268898" y="752157"/>
                  </a:cubicBezTo>
                  <a:cubicBezTo>
                    <a:pt x="1246372" y="774684"/>
                    <a:pt x="1215819" y="787339"/>
                    <a:pt x="1183962" y="787339"/>
                  </a:cubicBezTo>
                  <a:lnTo>
                    <a:pt x="120118" y="787339"/>
                  </a:lnTo>
                  <a:cubicBezTo>
                    <a:pt x="88261" y="787339"/>
                    <a:pt x="57708" y="774684"/>
                    <a:pt x="35182" y="752157"/>
                  </a:cubicBezTo>
                  <a:cubicBezTo>
                    <a:pt x="12655" y="729631"/>
                    <a:pt x="0" y="699078"/>
                    <a:pt x="0" y="667221"/>
                  </a:cubicBezTo>
                  <a:lnTo>
                    <a:pt x="0" y="120118"/>
                  </a:lnTo>
                  <a:cubicBezTo>
                    <a:pt x="0" y="88261"/>
                    <a:pt x="12655" y="57708"/>
                    <a:pt x="35182" y="35182"/>
                  </a:cubicBezTo>
                  <a:cubicBezTo>
                    <a:pt x="57708" y="12655"/>
                    <a:pt x="88261" y="0"/>
                    <a:pt x="120118" y="0"/>
                  </a:cubicBezTo>
                  <a:close/>
                </a:path>
              </a:pathLst>
            </a:custGeom>
            <a:solidFill>
              <a:srgbClr val="FFFFFF"/>
            </a:solidFill>
          </p:spPr>
        </p:sp>
        <p:sp>
          <p:nvSpPr>
            <p:cNvPr name="TextBox 100" id="100"/>
            <p:cNvSpPr txBox="true"/>
            <p:nvPr/>
          </p:nvSpPr>
          <p:spPr>
            <a:xfrm>
              <a:off x="0" y="95250"/>
              <a:ext cx="1304080" cy="692089"/>
            </a:xfrm>
            <a:prstGeom prst="rect">
              <a:avLst/>
            </a:prstGeom>
          </p:spPr>
          <p:txBody>
            <a:bodyPr anchor="ctr" rtlCol="false" tIns="37031" lIns="37031" bIns="37031" rIns="37031"/>
            <a:lstStyle/>
            <a:p>
              <a:pPr algn="ctr">
                <a:lnSpc>
                  <a:spcPts val="750"/>
                </a:lnSpc>
              </a:pPr>
            </a:p>
          </p:txBody>
        </p:sp>
      </p:grpSp>
      <p:grpSp>
        <p:nvGrpSpPr>
          <p:cNvPr name="Group 101" id="101"/>
          <p:cNvGrpSpPr/>
          <p:nvPr/>
        </p:nvGrpSpPr>
        <p:grpSpPr>
          <a:xfrm rot="0">
            <a:off x="13254930" y="3046007"/>
            <a:ext cx="2869644" cy="412887"/>
            <a:chOff x="0" y="0"/>
            <a:chExt cx="472742" cy="68019"/>
          </a:xfrm>
        </p:grpSpPr>
        <p:sp>
          <p:nvSpPr>
            <p:cNvPr name="Freeform 102" id="102"/>
            <p:cNvSpPr/>
            <p:nvPr/>
          </p:nvSpPr>
          <p:spPr>
            <a:xfrm flipH="false" flipV="false" rot="0">
              <a:off x="0" y="0"/>
              <a:ext cx="472742" cy="68019"/>
            </a:xfrm>
            <a:custGeom>
              <a:avLst/>
              <a:gdLst/>
              <a:ahLst/>
              <a:cxnLst/>
              <a:rect r="r" b="b" t="t" l="l"/>
              <a:pathLst>
                <a:path h="68019" w="472742">
                  <a:moveTo>
                    <a:pt x="34009" y="0"/>
                  </a:moveTo>
                  <a:lnTo>
                    <a:pt x="438733" y="0"/>
                  </a:lnTo>
                  <a:cubicBezTo>
                    <a:pt x="447752" y="0"/>
                    <a:pt x="456403" y="3583"/>
                    <a:pt x="462781" y="9961"/>
                  </a:cubicBezTo>
                  <a:cubicBezTo>
                    <a:pt x="469159" y="16339"/>
                    <a:pt x="472742" y="24989"/>
                    <a:pt x="472742" y="34009"/>
                  </a:cubicBezTo>
                  <a:lnTo>
                    <a:pt x="472742" y="34009"/>
                  </a:lnTo>
                  <a:cubicBezTo>
                    <a:pt x="472742" y="43029"/>
                    <a:pt x="469159" y="51679"/>
                    <a:pt x="462781" y="58057"/>
                  </a:cubicBezTo>
                  <a:cubicBezTo>
                    <a:pt x="456403" y="64435"/>
                    <a:pt x="447752" y="68019"/>
                    <a:pt x="438733" y="68019"/>
                  </a:cubicBezTo>
                  <a:lnTo>
                    <a:pt x="34009" y="68019"/>
                  </a:lnTo>
                  <a:cubicBezTo>
                    <a:pt x="24989" y="68019"/>
                    <a:pt x="16339" y="64435"/>
                    <a:pt x="9961" y="58057"/>
                  </a:cubicBezTo>
                  <a:cubicBezTo>
                    <a:pt x="3583" y="51679"/>
                    <a:pt x="0" y="43029"/>
                    <a:pt x="0" y="34009"/>
                  </a:cubicBezTo>
                  <a:lnTo>
                    <a:pt x="0" y="34009"/>
                  </a:lnTo>
                  <a:cubicBezTo>
                    <a:pt x="0" y="24989"/>
                    <a:pt x="3583" y="16339"/>
                    <a:pt x="9961" y="9961"/>
                  </a:cubicBezTo>
                  <a:cubicBezTo>
                    <a:pt x="16339" y="3583"/>
                    <a:pt x="24989" y="0"/>
                    <a:pt x="34009" y="0"/>
                  </a:cubicBezTo>
                  <a:close/>
                </a:path>
              </a:pathLst>
            </a:custGeom>
            <a:gradFill rotWithShape="true">
              <a:gsLst>
                <a:gs pos="0">
                  <a:srgbClr val="0097B2">
                    <a:alpha val="100000"/>
                  </a:srgbClr>
                </a:gs>
                <a:gs pos="100000">
                  <a:srgbClr val="7ED957">
                    <a:alpha val="100000"/>
                  </a:srgbClr>
                </a:gs>
              </a:gsLst>
              <a:lin ang="0"/>
            </a:gradFill>
          </p:spPr>
        </p:sp>
        <p:sp>
          <p:nvSpPr>
            <p:cNvPr name="TextBox 103" id="103"/>
            <p:cNvSpPr txBox="true"/>
            <p:nvPr/>
          </p:nvSpPr>
          <p:spPr>
            <a:xfrm>
              <a:off x="0" y="47625"/>
              <a:ext cx="472742" cy="20394"/>
            </a:xfrm>
            <a:prstGeom prst="rect">
              <a:avLst/>
            </a:prstGeom>
          </p:spPr>
          <p:txBody>
            <a:bodyPr anchor="ctr" rtlCol="false" tIns="71995" lIns="71995" bIns="71995" rIns="71995"/>
            <a:lstStyle/>
            <a:p>
              <a:pPr algn="ctr">
                <a:lnSpc>
                  <a:spcPts val="726"/>
                </a:lnSpc>
              </a:pPr>
              <a:r>
                <a:rPr lang="en-US" b="true" sz="1100" spc="37">
                  <a:solidFill>
                    <a:srgbClr val="FFFFFF"/>
                  </a:solidFill>
                  <a:latin typeface="Montserrat Bold"/>
                  <a:ea typeface="Montserrat Bold"/>
                  <a:cs typeface="Montserrat Bold"/>
                  <a:sym typeface="Montserrat Bold"/>
                </a:rPr>
                <a:t>User Engagement</a:t>
              </a:r>
            </a:p>
          </p:txBody>
        </p:sp>
      </p:grpSp>
      <p:grpSp>
        <p:nvGrpSpPr>
          <p:cNvPr name="Group 104" id="104"/>
          <p:cNvGrpSpPr/>
          <p:nvPr/>
        </p:nvGrpSpPr>
        <p:grpSpPr>
          <a:xfrm rot="0">
            <a:off x="13008244" y="3510851"/>
            <a:ext cx="3392401" cy="1534634"/>
            <a:chOff x="0" y="0"/>
            <a:chExt cx="528129" cy="238912"/>
          </a:xfrm>
        </p:grpSpPr>
        <p:sp>
          <p:nvSpPr>
            <p:cNvPr name="Freeform 105" id="105"/>
            <p:cNvSpPr/>
            <p:nvPr/>
          </p:nvSpPr>
          <p:spPr>
            <a:xfrm flipH="false" flipV="false" rot="0">
              <a:off x="0" y="0"/>
              <a:ext cx="528129" cy="238912"/>
            </a:xfrm>
            <a:custGeom>
              <a:avLst/>
              <a:gdLst/>
              <a:ahLst/>
              <a:cxnLst/>
              <a:rect r="r" b="b" t="t" l="l"/>
              <a:pathLst>
                <a:path h="238912" w="528129">
                  <a:moveTo>
                    <a:pt x="116389" y="0"/>
                  </a:moveTo>
                  <a:lnTo>
                    <a:pt x="411740" y="0"/>
                  </a:lnTo>
                  <a:cubicBezTo>
                    <a:pt x="442608" y="0"/>
                    <a:pt x="472212" y="12262"/>
                    <a:pt x="494039" y="34090"/>
                  </a:cubicBezTo>
                  <a:cubicBezTo>
                    <a:pt x="515867" y="55917"/>
                    <a:pt x="528129" y="85521"/>
                    <a:pt x="528129" y="116389"/>
                  </a:cubicBezTo>
                  <a:lnTo>
                    <a:pt x="528129" y="122523"/>
                  </a:lnTo>
                  <a:cubicBezTo>
                    <a:pt x="528129" y="153391"/>
                    <a:pt x="515867" y="182995"/>
                    <a:pt x="494039" y="204822"/>
                  </a:cubicBezTo>
                  <a:cubicBezTo>
                    <a:pt x="472212" y="226649"/>
                    <a:pt x="442608" y="238912"/>
                    <a:pt x="411740" y="238912"/>
                  </a:cubicBezTo>
                  <a:lnTo>
                    <a:pt x="116389" y="238912"/>
                  </a:lnTo>
                  <a:cubicBezTo>
                    <a:pt x="85521" y="238912"/>
                    <a:pt x="55917" y="226649"/>
                    <a:pt x="34090" y="204822"/>
                  </a:cubicBezTo>
                  <a:cubicBezTo>
                    <a:pt x="12262" y="182995"/>
                    <a:pt x="0" y="153391"/>
                    <a:pt x="0" y="122523"/>
                  </a:cubicBezTo>
                  <a:lnTo>
                    <a:pt x="0" y="116389"/>
                  </a:lnTo>
                  <a:cubicBezTo>
                    <a:pt x="0" y="85521"/>
                    <a:pt x="12262" y="55917"/>
                    <a:pt x="34090" y="34090"/>
                  </a:cubicBezTo>
                  <a:cubicBezTo>
                    <a:pt x="55917" y="12262"/>
                    <a:pt x="85521" y="0"/>
                    <a:pt x="116389" y="0"/>
                  </a:cubicBezTo>
                  <a:close/>
                </a:path>
              </a:pathLst>
            </a:custGeom>
            <a:solidFill>
              <a:srgbClr val="24E026"/>
            </a:solidFill>
          </p:spPr>
        </p:sp>
        <p:sp>
          <p:nvSpPr>
            <p:cNvPr name="TextBox 106" id="106"/>
            <p:cNvSpPr txBox="true"/>
            <p:nvPr/>
          </p:nvSpPr>
          <p:spPr>
            <a:xfrm>
              <a:off x="0" y="-9525"/>
              <a:ext cx="528129" cy="248437"/>
            </a:xfrm>
            <a:prstGeom prst="rect">
              <a:avLst/>
            </a:prstGeom>
          </p:spPr>
          <p:txBody>
            <a:bodyPr anchor="ctr" rtlCol="false" tIns="76184" lIns="76184" bIns="76184" rIns="76184"/>
            <a:lstStyle/>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Personalized food recommendations (Swiggy Sixes, Zomato Flash Sale)</a:t>
              </a:r>
            </a:p>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Focus on number of returns </a:t>
              </a:r>
            </a:p>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Classify restaurants based on reviews and flag them for improvement.</a:t>
              </a:r>
            </a:p>
            <a:p>
              <a:pPr algn="ctr" marL="237499" indent="-118749" lvl="1">
                <a:lnSpc>
                  <a:spcPts val="1353"/>
                </a:lnSpc>
                <a:buFont typeface="Arial"/>
                <a:buChar char="•"/>
              </a:pPr>
              <a:r>
                <a:rPr lang="en-US" b="true" sz="1100" spc="37">
                  <a:solidFill>
                    <a:srgbClr val="FFFFFF"/>
                  </a:solidFill>
                  <a:latin typeface="Montserrat Bold"/>
                  <a:ea typeface="Montserrat Bold"/>
                  <a:cs typeface="Montserrat Bold"/>
                  <a:sym typeface="Montserrat Bold"/>
                </a:rPr>
                <a:t>If order cancelled due to delivery issues, then focus on the “Slow Delivery” point</a:t>
              </a:r>
            </a:p>
          </p:txBody>
        </p:sp>
      </p:grpSp>
      <p:grpSp>
        <p:nvGrpSpPr>
          <p:cNvPr name="Group 107" id="107"/>
          <p:cNvGrpSpPr/>
          <p:nvPr/>
        </p:nvGrpSpPr>
        <p:grpSpPr>
          <a:xfrm rot="0">
            <a:off x="12900231" y="5866988"/>
            <a:ext cx="3594189" cy="2041864"/>
            <a:chOff x="0" y="0"/>
            <a:chExt cx="1298607" cy="737741"/>
          </a:xfrm>
        </p:grpSpPr>
        <p:sp>
          <p:nvSpPr>
            <p:cNvPr name="Freeform 108" id="108"/>
            <p:cNvSpPr/>
            <p:nvPr/>
          </p:nvSpPr>
          <p:spPr>
            <a:xfrm flipH="false" flipV="false" rot="0">
              <a:off x="0" y="0"/>
              <a:ext cx="1298607" cy="737741"/>
            </a:xfrm>
            <a:custGeom>
              <a:avLst/>
              <a:gdLst/>
              <a:ahLst/>
              <a:cxnLst/>
              <a:rect r="r" b="b" t="t" l="l"/>
              <a:pathLst>
                <a:path h="737741" w="1298607">
                  <a:moveTo>
                    <a:pt x="120625" y="0"/>
                  </a:moveTo>
                  <a:lnTo>
                    <a:pt x="1177983" y="0"/>
                  </a:lnTo>
                  <a:cubicBezTo>
                    <a:pt x="1244602" y="0"/>
                    <a:pt x="1298607" y="54005"/>
                    <a:pt x="1298607" y="120625"/>
                  </a:cubicBezTo>
                  <a:lnTo>
                    <a:pt x="1298607" y="617116"/>
                  </a:lnTo>
                  <a:cubicBezTo>
                    <a:pt x="1298607" y="683735"/>
                    <a:pt x="1244602" y="737741"/>
                    <a:pt x="1177983" y="737741"/>
                  </a:cubicBezTo>
                  <a:lnTo>
                    <a:pt x="120625" y="737741"/>
                  </a:lnTo>
                  <a:cubicBezTo>
                    <a:pt x="54005" y="737741"/>
                    <a:pt x="0" y="683735"/>
                    <a:pt x="0" y="617116"/>
                  </a:cubicBezTo>
                  <a:lnTo>
                    <a:pt x="0" y="120625"/>
                  </a:lnTo>
                  <a:cubicBezTo>
                    <a:pt x="0" y="54005"/>
                    <a:pt x="54005" y="0"/>
                    <a:pt x="120625" y="0"/>
                  </a:cubicBezTo>
                  <a:close/>
                </a:path>
              </a:pathLst>
            </a:custGeom>
            <a:solidFill>
              <a:srgbClr val="FFFFFF"/>
            </a:solidFill>
          </p:spPr>
        </p:sp>
        <p:sp>
          <p:nvSpPr>
            <p:cNvPr name="TextBox 109" id="109"/>
            <p:cNvSpPr txBox="true"/>
            <p:nvPr/>
          </p:nvSpPr>
          <p:spPr>
            <a:xfrm>
              <a:off x="0" y="95250"/>
              <a:ext cx="1298607" cy="642491"/>
            </a:xfrm>
            <a:prstGeom prst="rect">
              <a:avLst/>
            </a:prstGeom>
          </p:spPr>
          <p:txBody>
            <a:bodyPr anchor="ctr" rtlCol="false" tIns="37031" lIns="37031" bIns="37031" rIns="37031"/>
            <a:lstStyle/>
            <a:p>
              <a:pPr algn="ctr">
                <a:lnSpc>
                  <a:spcPts val="750"/>
                </a:lnSpc>
              </a:pPr>
            </a:p>
          </p:txBody>
        </p:sp>
      </p:grpSp>
      <p:grpSp>
        <p:nvGrpSpPr>
          <p:cNvPr name="Group 110" id="110"/>
          <p:cNvGrpSpPr/>
          <p:nvPr/>
        </p:nvGrpSpPr>
        <p:grpSpPr>
          <a:xfrm rot="0">
            <a:off x="13268525" y="5940482"/>
            <a:ext cx="2857601" cy="380560"/>
            <a:chOff x="0" y="0"/>
            <a:chExt cx="470758" cy="62693"/>
          </a:xfrm>
        </p:grpSpPr>
        <p:sp>
          <p:nvSpPr>
            <p:cNvPr name="Freeform 111" id="111"/>
            <p:cNvSpPr/>
            <p:nvPr/>
          </p:nvSpPr>
          <p:spPr>
            <a:xfrm flipH="false" flipV="false" rot="0">
              <a:off x="0" y="0"/>
              <a:ext cx="470758" cy="62693"/>
            </a:xfrm>
            <a:custGeom>
              <a:avLst/>
              <a:gdLst/>
              <a:ahLst/>
              <a:cxnLst/>
              <a:rect r="r" b="b" t="t" l="l"/>
              <a:pathLst>
                <a:path h="62693" w="470758">
                  <a:moveTo>
                    <a:pt x="31347" y="0"/>
                  </a:moveTo>
                  <a:lnTo>
                    <a:pt x="439411" y="0"/>
                  </a:lnTo>
                  <a:cubicBezTo>
                    <a:pt x="456724" y="0"/>
                    <a:pt x="470758" y="14034"/>
                    <a:pt x="470758" y="31347"/>
                  </a:cubicBezTo>
                  <a:lnTo>
                    <a:pt x="470758" y="31347"/>
                  </a:lnTo>
                  <a:cubicBezTo>
                    <a:pt x="470758" y="39660"/>
                    <a:pt x="467455" y="47633"/>
                    <a:pt x="461577" y="53512"/>
                  </a:cubicBezTo>
                  <a:cubicBezTo>
                    <a:pt x="455698" y="59390"/>
                    <a:pt x="447725" y="62693"/>
                    <a:pt x="439411" y="62693"/>
                  </a:cubicBezTo>
                  <a:lnTo>
                    <a:pt x="31347" y="62693"/>
                  </a:lnTo>
                  <a:cubicBezTo>
                    <a:pt x="23033" y="62693"/>
                    <a:pt x="15060" y="59390"/>
                    <a:pt x="9181" y="53512"/>
                  </a:cubicBezTo>
                  <a:cubicBezTo>
                    <a:pt x="3303" y="47633"/>
                    <a:pt x="0" y="39660"/>
                    <a:pt x="0" y="31347"/>
                  </a:cubicBezTo>
                  <a:lnTo>
                    <a:pt x="0" y="31347"/>
                  </a:lnTo>
                  <a:cubicBezTo>
                    <a:pt x="0" y="23033"/>
                    <a:pt x="3303" y="15060"/>
                    <a:pt x="9181" y="9181"/>
                  </a:cubicBezTo>
                  <a:cubicBezTo>
                    <a:pt x="15060" y="3303"/>
                    <a:pt x="23033" y="0"/>
                    <a:pt x="31347" y="0"/>
                  </a:cubicBezTo>
                  <a:close/>
                </a:path>
              </a:pathLst>
            </a:custGeom>
            <a:gradFill rotWithShape="true">
              <a:gsLst>
                <a:gs pos="0">
                  <a:srgbClr val="0097B2">
                    <a:alpha val="100000"/>
                  </a:srgbClr>
                </a:gs>
                <a:gs pos="100000">
                  <a:srgbClr val="7ED957">
                    <a:alpha val="100000"/>
                  </a:srgbClr>
                </a:gs>
              </a:gsLst>
              <a:lin ang="0"/>
            </a:gradFill>
          </p:spPr>
        </p:sp>
        <p:sp>
          <p:nvSpPr>
            <p:cNvPr name="TextBox 112" id="112"/>
            <p:cNvSpPr txBox="true"/>
            <p:nvPr/>
          </p:nvSpPr>
          <p:spPr>
            <a:xfrm>
              <a:off x="0" y="38100"/>
              <a:ext cx="470758" cy="24593"/>
            </a:xfrm>
            <a:prstGeom prst="rect">
              <a:avLst/>
            </a:prstGeom>
          </p:spPr>
          <p:txBody>
            <a:bodyPr anchor="ctr" rtlCol="false" tIns="71995" lIns="71995" bIns="71995" rIns="71995"/>
            <a:lstStyle/>
            <a:p>
              <a:pPr algn="ctr">
                <a:lnSpc>
                  <a:spcPts val="1032"/>
                </a:lnSpc>
              </a:pPr>
              <a:r>
                <a:rPr lang="en-US" b="true" sz="1200" spc="40">
                  <a:solidFill>
                    <a:srgbClr val="FFFFFF"/>
                  </a:solidFill>
                  <a:latin typeface="Montserrat Bold"/>
                  <a:ea typeface="Montserrat Bold"/>
                  <a:cs typeface="Montserrat Bold"/>
                  <a:sym typeface="Montserrat Bold"/>
                </a:rPr>
                <a:t>Recommendation Accuracy</a:t>
              </a:r>
            </a:p>
          </p:txBody>
        </p:sp>
      </p:grpSp>
      <p:grpSp>
        <p:nvGrpSpPr>
          <p:cNvPr name="Group 113" id="113"/>
          <p:cNvGrpSpPr/>
          <p:nvPr/>
        </p:nvGrpSpPr>
        <p:grpSpPr>
          <a:xfrm rot="0">
            <a:off x="13022481" y="6347178"/>
            <a:ext cx="3378164" cy="1418195"/>
            <a:chOff x="0" y="0"/>
            <a:chExt cx="525912" cy="220784"/>
          </a:xfrm>
        </p:grpSpPr>
        <p:sp>
          <p:nvSpPr>
            <p:cNvPr name="Freeform 114" id="114"/>
            <p:cNvSpPr/>
            <p:nvPr/>
          </p:nvSpPr>
          <p:spPr>
            <a:xfrm flipH="false" flipV="false" rot="0">
              <a:off x="0" y="0"/>
              <a:ext cx="525912" cy="220784"/>
            </a:xfrm>
            <a:custGeom>
              <a:avLst/>
              <a:gdLst/>
              <a:ahLst/>
              <a:cxnLst/>
              <a:rect r="r" b="b" t="t" l="l"/>
              <a:pathLst>
                <a:path h="220784" w="525912">
                  <a:moveTo>
                    <a:pt x="107712" y="0"/>
                  </a:moveTo>
                  <a:lnTo>
                    <a:pt x="418200" y="0"/>
                  </a:lnTo>
                  <a:cubicBezTo>
                    <a:pt x="477688" y="0"/>
                    <a:pt x="525912" y="48224"/>
                    <a:pt x="525912" y="107712"/>
                  </a:cubicBezTo>
                  <a:lnTo>
                    <a:pt x="525912" y="113072"/>
                  </a:lnTo>
                  <a:cubicBezTo>
                    <a:pt x="525912" y="172560"/>
                    <a:pt x="477688" y="220784"/>
                    <a:pt x="418200" y="220784"/>
                  </a:cubicBezTo>
                  <a:lnTo>
                    <a:pt x="107712" y="220784"/>
                  </a:lnTo>
                  <a:cubicBezTo>
                    <a:pt x="48224" y="220784"/>
                    <a:pt x="0" y="172560"/>
                    <a:pt x="0" y="113072"/>
                  </a:cubicBezTo>
                  <a:lnTo>
                    <a:pt x="0" y="107712"/>
                  </a:lnTo>
                  <a:cubicBezTo>
                    <a:pt x="0" y="48224"/>
                    <a:pt x="48224" y="0"/>
                    <a:pt x="107712" y="0"/>
                  </a:cubicBezTo>
                  <a:close/>
                </a:path>
              </a:pathLst>
            </a:custGeom>
            <a:solidFill>
              <a:srgbClr val="24E026"/>
            </a:solidFill>
          </p:spPr>
        </p:sp>
        <p:sp>
          <p:nvSpPr>
            <p:cNvPr name="TextBox 115" id="115"/>
            <p:cNvSpPr txBox="true"/>
            <p:nvPr/>
          </p:nvSpPr>
          <p:spPr>
            <a:xfrm>
              <a:off x="0" y="-19050"/>
              <a:ext cx="525912" cy="239834"/>
            </a:xfrm>
            <a:prstGeom prst="rect">
              <a:avLst/>
            </a:prstGeom>
          </p:spPr>
          <p:txBody>
            <a:bodyPr anchor="ctr" rtlCol="false" tIns="114300" lIns="114300" bIns="114300" rIns="114300"/>
            <a:lstStyle/>
            <a:p>
              <a:pPr algn="ctr" marL="259088" indent="-129544" lvl="1">
                <a:lnSpc>
                  <a:spcPts val="1680"/>
                </a:lnSpc>
                <a:buFont typeface="Arial"/>
                <a:buChar char="•"/>
              </a:pPr>
              <a:r>
                <a:rPr lang="en-US" b="true" sz="1200" spc="40">
                  <a:solidFill>
                    <a:srgbClr val="FFFFFF"/>
                  </a:solidFill>
                  <a:latin typeface="Montserrat Bold"/>
                  <a:ea typeface="Montserrat Bold"/>
                  <a:cs typeface="Montserrat Bold"/>
                  <a:sym typeface="Montserrat Bold"/>
                </a:rPr>
                <a:t>Use Ranking Model for relevant items [P(add) + profit margin]</a:t>
              </a:r>
            </a:p>
            <a:p>
              <a:pPr algn="ctr" marL="259088" indent="-129544" lvl="1">
                <a:lnSpc>
                  <a:spcPts val="1680"/>
                </a:lnSpc>
                <a:buFont typeface="Arial"/>
                <a:buChar char="•"/>
              </a:pPr>
              <a:r>
                <a:rPr lang="en-US" b="true" sz="1200" spc="40">
                  <a:solidFill>
                    <a:srgbClr val="FFFFFF"/>
                  </a:solidFill>
                  <a:latin typeface="Montserrat Bold"/>
                  <a:ea typeface="Montserrat Bold"/>
                  <a:cs typeface="Montserrat Bold"/>
                  <a:sym typeface="Montserrat Bold"/>
                </a:rPr>
                <a:t>Offer micro-discounts</a:t>
              </a:r>
            </a:p>
            <a:p>
              <a:pPr algn="ctr" marL="259088" indent="-129544" lvl="1">
                <a:lnSpc>
                  <a:spcPts val="1680"/>
                </a:lnSpc>
                <a:buFont typeface="Arial"/>
                <a:buChar char="•"/>
              </a:pPr>
              <a:r>
                <a:rPr lang="en-US" b="true" sz="1200" spc="40">
                  <a:solidFill>
                    <a:srgbClr val="FFFFFF"/>
                  </a:solidFill>
                  <a:latin typeface="Montserrat Bold"/>
                  <a:ea typeface="Montserrat Bold"/>
                  <a:cs typeface="Montserrat Bold"/>
                  <a:sym typeface="Montserrat Bold"/>
                </a:rPr>
                <a:t>A/B Testing + ML to learn best layout and screen</a:t>
              </a:r>
            </a:p>
          </p:txBody>
        </p:sp>
      </p:grpSp>
      <p:sp>
        <p:nvSpPr>
          <p:cNvPr name="AutoShape 116" id="116"/>
          <p:cNvSpPr/>
          <p:nvPr/>
        </p:nvSpPr>
        <p:spPr>
          <a:xfrm>
            <a:off x="7363079" y="5422116"/>
            <a:ext cx="9683890" cy="43777"/>
          </a:xfrm>
          <a:prstGeom prst="line">
            <a:avLst/>
          </a:prstGeom>
          <a:ln cap="flat" w="171450">
            <a:solidFill>
              <a:srgbClr val="FFFFFF"/>
            </a:solidFill>
            <a:prstDash val="solid"/>
            <a:headEnd type="none" len="sm" w="sm"/>
            <a:tailEnd type="none" len="sm" w="sm"/>
          </a:ln>
        </p:spPr>
      </p:sp>
      <p:sp>
        <p:nvSpPr>
          <p:cNvPr name="Freeform 117" id="117"/>
          <p:cNvSpPr/>
          <p:nvPr/>
        </p:nvSpPr>
        <p:spPr>
          <a:xfrm flipH="false" flipV="false" rot="0">
            <a:off x="2283683" y="135696"/>
            <a:ext cx="772802" cy="792987"/>
          </a:xfrm>
          <a:custGeom>
            <a:avLst/>
            <a:gdLst/>
            <a:ahLst/>
            <a:cxnLst/>
            <a:rect r="r" b="b" t="t" l="l"/>
            <a:pathLst>
              <a:path h="792987" w="772802">
                <a:moveTo>
                  <a:pt x="0" y="0"/>
                </a:moveTo>
                <a:lnTo>
                  <a:pt x="772802" y="0"/>
                </a:lnTo>
                <a:lnTo>
                  <a:pt x="772802" y="792987"/>
                </a:lnTo>
                <a:lnTo>
                  <a:pt x="0" y="792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E17EB">
                <a:alpha val="100000"/>
              </a:srgbClr>
            </a:gs>
            <a:gs pos="100000">
              <a:srgbClr val="479BBB">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572764" y="383047"/>
            <a:ext cx="13153241" cy="587374"/>
            <a:chOff x="0" y="0"/>
            <a:chExt cx="17537655" cy="783165"/>
          </a:xfrm>
        </p:grpSpPr>
        <p:grpSp>
          <p:nvGrpSpPr>
            <p:cNvPr name="Group 3" id="3"/>
            <p:cNvGrpSpPr/>
            <p:nvPr/>
          </p:nvGrpSpPr>
          <p:grpSpPr>
            <a:xfrm rot="0">
              <a:off x="0" y="0"/>
              <a:ext cx="17537655" cy="783165"/>
              <a:chOff x="0" y="0"/>
              <a:chExt cx="3464228" cy="154699"/>
            </a:xfrm>
          </p:grpSpPr>
          <p:sp>
            <p:nvSpPr>
              <p:cNvPr name="Freeform 4" id="4"/>
              <p:cNvSpPr/>
              <p:nvPr/>
            </p:nvSpPr>
            <p:spPr>
              <a:xfrm flipH="false" flipV="false" rot="0">
                <a:off x="0" y="0"/>
                <a:ext cx="3464228" cy="154699"/>
              </a:xfrm>
              <a:custGeom>
                <a:avLst/>
                <a:gdLst/>
                <a:ahLst/>
                <a:cxnLst/>
                <a:rect r="r" b="b" t="t" l="l"/>
                <a:pathLst>
                  <a:path h="154699" w="3464228">
                    <a:moveTo>
                      <a:pt x="30018" y="0"/>
                    </a:moveTo>
                    <a:lnTo>
                      <a:pt x="3434210" y="0"/>
                    </a:lnTo>
                    <a:cubicBezTo>
                      <a:pt x="3442171" y="0"/>
                      <a:pt x="3449806" y="3163"/>
                      <a:pt x="3455436" y="8792"/>
                    </a:cubicBezTo>
                    <a:cubicBezTo>
                      <a:pt x="3461065" y="14422"/>
                      <a:pt x="3464228" y="22057"/>
                      <a:pt x="3464228" y="30018"/>
                    </a:cubicBezTo>
                    <a:lnTo>
                      <a:pt x="3464228" y="124681"/>
                    </a:lnTo>
                    <a:cubicBezTo>
                      <a:pt x="3464228" y="132642"/>
                      <a:pt x="3461065" y="140278"/>
                      <a:pt x="3455436" y="145907"/>
                    </a:cubicBezTo>
                    <a:cubicBezTo>
                      <a:pt x="3449806" y="151537"/>
                      <a:pt x="3442171" y="154699"/>
                      <a:pt x="3434210" y="154699"/>
                    </a:cubicBezTo>
                    <a:lnTo>
                      <a:pt x="30018" y="154699"/>
                    </a:lnTo>
                    <a:cubicBezTo>
                      <a:pt x="22057" y="154699"/>
                      <a:pt x="14422" y="151537"/>
                      <a:pt x="8792" y="145907"/>
                    </a:cubicBezTo>
                    <a:cubicBezTo>
                      <a:pt x="3163" y="140278"/>
                      <a:pt x="0" y="132642"/>
                      <a:pt x="0" y="124681"/>
                    </a:cubicBezTo>
                    <a:lnTo>
                      <a:pt x="0" y="30018"/>
                    </a:lnTo>
                    <a:cubicBezTo>
                      <a:pt x="0" y="22057"/>
                      <a:pt x="3163" y="14422"/>
                      <a:pt x="8792" y="8792"/>
                    </a:cubicBezTo>
                    <a:cubicBezTo>
                      <a:pt x="14422" y="3163"/>
                      <a:pt x="22057" y="0"/>
                      <a:pt x="30018" y="0"/>
                    </a:cubicBezTo>
                    <a:close/>
                  </a:path>
                </a:pathLst>
              </a:custGeom>
              <a:solidFill>
                <a:srgbClr val="24E026"/>
              </a:solidFill>
              <a:ln w="28575" cap="rnd">
                <a:solidFill>
                  <a:srgbClr val="000000"/>
                </a:solidFill>
                <a:prstDash val="solid"/>
                <a:round/>
              </a:ln>
            </p:spPr>
          </p:sp>
          <p:sp>
            <p:nvSpPr>
              <p:cNvPr name="TextBox 5" id="5"/>
              <p:cNvSpPr txBox="true"/>
              <p:nvPr/>
            </p:nvSpPr>
            <p:spPr>
              <a:xfrm>
                <a:off x="0" y="133350"/>
                <a:ext cx="3464228" cy="21349"/>
              </a:xfrm>
              <a:prstGeom prst="rect">
                <a:avLst/>
              </a:prstGeom>
            </p:spPr>
            <p:txBody>
              <a:bodyPr anchor="ctr" rtlCol="false" tIns="50800" lIns="50800" bIns="50800" rIns="50800"/>
              <a:lstStyle/>
              <a:p>
                <a:pPr algn="ctr">
                  <a:lnSpc>
                    <a:spcPts val="1000"/>
                  </a:lnSpc>
                </a:pPr>
              </a:p>
            </p:txBody>
          </p:sp>
        </p:grpSp>
        <p:sp>
          <p:nvSpPr>
            <p:cNvPr name="TextBox 6" id="6"/>
            <p:cNvSpPr txBox="true"/>
            <p:nvPr/>
          </p:nvSpPr>
          <p:spPr>
            <a:xfrm rot="0">
              <a:off x="0" y="-28575"/>
              <a:ext cx="17389432" cy="773640"/>
            </a:xfrm>
            <a:prstGeom prst="rect">
              <a:avLst/>
            </a:prstGeom>
          </p:spPr>
          <p:txBody>
            <a:bodyPr anchor="t" rtlCol="false" tIns="0" lIns="0" bIns="0" rIns="0">
              <a:spAutoFit/>
            </a:bodyPr>
            <a:lstStyle/>
            <a:p>
              <a:pPr algn="ctr">
                <a:lnSpc>
                  <a:spcPts val="4900"/>
                </a:lnSpc>
              </a:pPr>
              <a:r>
                <a:rPr lang="en-US" sz="3500" b="true">
                  <a:solidFill>
                    <a:srgbClr val="FFFFFF"/>
                  </a:solidFill>
                  <a:latin typeface="Canva Sans Bold"/>
                  <a:ea typeface="Canva Sans Bold"/>
                  <a:cs typeface="Canva Sans Bold"/>
                  <a:sym typeface="Canva Sans Bold"/>
                </a:rPr>
                <a:t>Detailed Development Plan </a:t>
              </a:r>
            </a:p>
          </p:txBody>
        </p:sp>
      </p:grpSp>
      <p:sp>
        <p:nvSpPr>
          <p:cNvPr name="AutoShape 7" id="7"/>
          <p:cNvSpPr/>
          <p:nvPr/>
        </p:nvSpPr>
        <p:spPr>
          <a:xfrm flipV="true">
            <a:off x="1028700" y="5337052"/>
            <a:ext cx="8093505" cy="26988"/>
          </a:xfrm>
          <a:prstGeom prst="line">
            <a:avLst/>
          </a:prstGeom>
          <a:ln cap="flat" w="171450">
            <a:solidFill>
              <a:srgbClr val="FFFFFF"/>
            </a:solidFill>
            <a:prstDash val="solid"/>
            <a:headEnd type="none" len="sm" w="sm"/>
            <a:tailEnd type="none" len="sm" w="sm"/>
          </a:ln>
        </p:spPr>
      </p:sp>
      <p:grpSp>
        <p:nvGrpSpPr>
          <p:cNvPr name="Group 8" id="8"/>
          <p:cNvGrpSpPr/>
          <p:nvPr/>
        </p:nvGrpSpPr>
        <p:grpSpPr>
          <a:xfrm rot="-5400000">
            <a:off x="739003" y="5166123"/>
            <a:ext cx="464010" cy="395834"/>
            <a:chOff x="0" y="0"/>
            <a:chExt cx="812800" cy="693377"/>
          </a:xfrm>
        </p:grpSpPr>
        <p:sp>
          <p:nvSpPr>
            <p:cNvPr name="Freeform 9" id="9"/>
            <p:cNvSpPr/>
            <p:nvPr/>
          </p:nvSpPr>
          <p:spPr>
            <a:xfrm flipH="false" flipV="false" rot="0">
              <a:off x="0" y="0"/>
              <a:ext cx="812800" cy="693377"/>
            </a:xfrm>
            <a:custGeom>
              <a:avLst/>
              <a:gdLst/>
              <a:ahLst/>
              <a:cxnLst/>
              <a:rect r="r" b="b" t="t" l="l"/>
              <a:pathLst>
                <a:path h="693377" w="812800">
                  <a:moveTo>
                    <a:pt x="406400" y="0"/>
                  </a:moveTo>
                  <a:cubicBezTo>
                    <a:pt x="181951" y="0"/>
                    <a:pt x="0" y="155218"/>
                    <a:pt x="0" y="346689"/>
                  </a:cubicBezTo>
                  <a:cubicBezTo>
                    <a:pt x="0" y="538159"/>
                    <a:pt x="181951" y="693377"/>
                    <a:pt x="406400" y="693377"/>
                  </a:cubicBezTo>
                  <a:cubicBezTo>
                    <a:pt x="630849" y="693377"/>
                    <a:pt x="812800" y="538159"/>
                    <a:pt x="812800" y="346689"/>
                  </a:cubicBezTo>
                  <a:cubicBezTo>
                    <a:pt x="812800" y="155218"/>
                    <a:pt x="630849" y="0"/>
                    <a:pt x="406400" y="0"/>
                  </a:cubicBezTo>
                  <a:close/>
                </a:path>
              </a:pathLst>
            </a:custGeom>
            <a:solidFill>
              <a:srgbClr val="FDFDFC"/>
            </a:solidFill>
          </p:spPr>
        </p:sp>
        <p:sp>
          <p:nvSpPr>
            <p:cNvPr name="TextBox 10" id="10"/>
            <p:cNvSpPr txBox="true"/>
            <p:nvPr/>
          </p:nvSpPr>
          <p:spPr>
            <a:xfrm>
              <a:off x="76200" y="198354"/>
              <a:ext cx="660400" cy="430019"/>
            </a:xfrm>
            <a:prstGeom prst="rect">
              <a:avLst/>
            </a:prstGeom>
          </p:spPr>
          <p:txBody>
            <a:bodyPr anchor="ctr" rtlCol="false" tIns="76184" lIns="76184" bIns="76184" rIns="76184"/>
            <a:lstStyle/>
            <a:p>
              <a:pPr algn="ctr">
                <a:lnSpc>
                  <a:spcPts val="1000"/>
                </a:lnSpc>
              </a:pPr>
            </a:p>
          </p:txBody>
        </p:sp>
      </p:grpSp>
      <p:grpSp>
        <p:nvGrpSpPr>
          <p:cNvPr name="Group 11" id="11"/>
          <p:cNvGrpSpPr/>
          <p:nvPr/>
        </p:nvGrpSpPr>
        <p:grpSpPr>
          <a:xfrm rot="0">
            <a:off x="188887" y="4754400"/>
            <a:ext cx="1168410" cy="1163983"/>
            <a:chOff x="0" y="0"/>
            <a:chExt cx="1053904" cy="1049911"/>
          </a:xfrm>
        </p:grpSpPr>
        <p:sp>
          <p:nvSpPr>
            <p:cNvPr name="Freeform 12" id="12"/>
            <p:cNvSpPr/>
            <p:nvPr/>
          </p:nvSpPr>
          <p:spPr>
            <a:xfrm flipH="false" flipV="false" rot="0">
              <a:off x="0" y="0"/>
              <a:ext cx="1053904" cy="1049911"/>
            </a:xfrm>
            <a:custGeom>
              <a:avLst/>
              <a:gdLst/>
              <a:ahLst/>
              <a:cxnLst/>
              <a:rect r="r" b="b" t="t" l="l"/>
              <a:pathLst>
                <a:path h="1049911" w="1053904">
                  <a:moveTo>
                    <a:pt x="526952" y="0"/>
                  </a:moveTo>
                  <a:cubicBezTo>
                    <a:pt x="235924" y="0"/>
                    <a:pt x="0" y="235031"/>
                    <a:pt x="0" y="524955"/>
                  </a:cubicBezTo>
                  <a:cubicBezTo>
                    <a:pt x="0" y="814880"/>
                    <a:pt x="235924" y="1049911"/>
                    <a:pt x="526952" y="1049911"/>
                  </a:cubicBezTo>
                  <a:cubicBezTo>
                    <a:pt x="817979" y="1049911"/>
                    <a:pt x="1053904" y="814880"/>
                    <a:pt x="1053904" y="524955"/>
                  </a:cubicBezTo>
                  <a:cubicBezTo>
                    <a:pt x="1053904" y="235031"/>
                    <a:pt x="817979" y="0"/>
                    <a:pt x="526952" y="0"/>
                  </a:cubicBezTo>
                  <a:close/>
                </a:path>
              </a:pathLst>
            </a:custGeom>
            <a:solidFill>
              <a:srgbClr val="24E026"/>
            </a:solidFill>
          </p:spPr>
        </p:sp>
        <p:sp>
          <p:nvSpPr>
            <p:cNvPr name="TextBox 13" id="13"/>
            <p:cNvSpPr txBox="true"/>
            <p:nvPr/>
          </p:nvSpPr>
          <p:spPr>
            <a:xfrm>
              <a:off x="98803" y="231779"/>
              <a:ext cx="856297" cy="719703"/>
            </a:xfrm>
            <a:prstGeom prst="rect">
              <a:avLst/>
            </a:prstGeom>
          </p:spPr>
          <p:txBody>
            <a:bodyPr anchor="ctr" rtlCol="false" tIns="76184" lIns="76184" bIns="76184" rIns="76184"/>
            <a:lstStyle/>
            <a:p>
              <a:pPr algn="ctr">
                <a:lnSpc>
                  <a:spcPts val="1000"/>
                </a:lnSpc>
              </a:pPr>
              <a:r>
                <a:rPr lang="en-US" b="true" sz="2000" spc="68">
                  <a:solidFill>
                    <a:srgbClr val="000000"/>
                  </a:solidFill>
                  <a:latin typeface="Montserrat Bold"/>
                  <a:ea typeface="Montserrat Bold"/>
                  <a:cs typeface="Montserrat Bold"/>
                  <a:sym typeface="Montserrat Bold"/>
                </a:rPr>
                <a:t>3</a:t>
              </a:r>
            </a:p>
          </p:txBody>
        </p:sp>
      </p:grpSp>
      <p:grpSp>
        <p:nvGrpSpPr>
          <p:cNvPr name="Group 14" id="14"/>
          <p:cNvGrpSpPr/>
          <p:nvPr/>
        </p:nvGrpSpPr>
        <p:grpSpPr>
          <a:xfrm rot="-5400000">
            <a:off x="9088116" y="5138475"/>
            <a:ext cx="464010" cy="395834"/>
            <a:chOff x="0" y="0"/>
            <a:chExt cx="812800" cy="693377"/>
          </a:xfrm>
        </p:grpSpPr>
        <p:sp>
          <p:nvSpPr>
            <p:cNvPr name="Freeform 15" id="15"/>
            <p:cNvSpPr/>
            <p:nvPr/>
          </p:nvSpPr>
          <p:spPr>
            <a:xfrm flipH="false" flipV="false" rot="0">
              <a:off x="0" y="0"/>
              <a:ext cx="812800" cy="693377"/>
            </a:xfrm>
            <a:custGeom>
              <a:avLst/>
              <a:gdLst/>
              <a:ahLst/>
              <a:cxnLst/>
              <a:rect r="r" b="b" t="t" l="l"/>
              <a:pathLst>
                <a:path h="693377" w="812800">
                  <a:moveTo>
                    <a:pt x="406400" y="0"/>
                  </a:moveTo>
                  <a:cubicBezTo>
                    <a:pt x="181951" y="0"/>
                    <a:pt x="0" y="155218"/>
                    <a:pt x="0" y="346689"/>
                  </a:cubicBezTo>
                  <a:cubicBezTo>
                    <a:pt x="0" y="538159"/>
                    <a:pt x="181951" y="693377"/>
                    <a:pt x="406400" y="693377"/>
                  </a:cubicBezTo>
                  <a:cubicBezTo>
                    <a:pt x="630849" y="693377"/>
                    <a:pt x="812800" y="538159"/>
                    <a:pt x="812800" y="346689"/>
                  </a:cubicBezTo>
                  <a:cubicBezTo>
                    <a:pt x="812800" y="155218"/>
                    <a:pt x="630849" y="0"/>
                    <a:pt x="406400" y="0"/>
                  </a:cubicBezTo>
                  <a:close/>
                </a:path>
              </a:pathLst>
            </a:custGeom>
            <a:solidFill>
              <a:srgbClr val="FDFDFC"/>
            </a:solidFill>
          </p:spPr>
        </p:sp>
        <p:sp>
          <p:nvSpPr>
            <p:cNvPr name="TextBox 16" id="16"/>
            <p:cNvSpPr txBox="true"/>
            <p:nvPr/>
          </p:nvSpPr>
          <p:spPr>
            <a:xfrm>
              <a:off x="76200" y="198354"/>
              <a:ext cx="660400" cy="430019"/>
            </a:xfrm>
            <a:prstGeom prst="rect">
              <a:avLst/>
            </a:prstGeom>
          </p:spPr>
          <p:txBody>
            <a:bodyPr anchor="ctr" rtlCol="false" tIns="76184" lIns="76184" bIns="76184" rIns="76184"/>
            <a:lstStyle/>
            <a:p>
              <a:pPr algn="ctr">
                <a:lnSpc>
                  <a:spcPts val="1000"/>
                </a:lnSpc>
              </a:pPr>
            </a:p>
          </p:txBody>
        </p:sp>
      </p:grpSp>
      <p:grpSp>
        <p:nvGrpSpPr>
          <p:cNvPr name="Group 17" id="17"/>
          <p:cNvGrpSpPr/>
          <p:nvPr/>
        </p:nvGrpSpPr>
        <p:grpSpPr>
          <a:xfrm rot="0">
            <a:off x="1357296" y="1223958"/>
            <a:ext cx="3670685" cy="3720672"/>
            <a:chOff x="0" y="0"/>
            <a:chExt cx="4894247" cy="4960896"/>
          </a:xfrm>
        </p:grpSpPr>
        <p:grpSp>
          <p:nvGrpSpPr>
            <p:cNvPr name="Group 18" id="18"/>
            <p:cNvGrpSpPr/>
            <p:nvPr/>
          </p:nvGrpSpPr>
          <p:grpSpPr>
            <a:xfrm rot="0">
              <a:off x="0" y="0"/>
              <a:ext cx="4894247" cy="598835"/>
              <a:chOff x="0" y="0"/>
              <a:chExt cx="604705" cy="73989"/>
            </a:xfrm>
          </p:grpSpPr>
          <p:sp>
            <p:nvSpPr>
              <p:cNvPr name="Freeform 19" id="19"/>
              <p:cNvSpPr/>
              <p:nvPr/>
            </p:nvSpPr>
            <p:spPr>
              <a:xfrm flipH="false" flipV="false" rot="0">
                <a:off x="0" y="0"/>
                <a:ext cx="604705" cy="73989"/>
              </a:xfrm>
              <a:custGeom>
                <a:avLst/>
                <a:gdLst/>
                <a:ahLst/>
                <a:cxnLst/>
                <a:rect r="r" b="b" t="t" l="l"/>
                <a:pathLst>
                  <a:path h="73989" w="604705">
                    <a:moveTo>
                      <a:pt x="36994" y="0"/>
                    </a:moveTo>
                    <a:lnTo>
                      <a:pt x="567710" y="0"/>
                    </a:lnTo>
                    <a:cubicBezTo>
                      <a:pt x="588142" y="0"/>
                      <a:pt x="604705" y="16563"/>
                      <a:pt x="604705" y="36994"/>
                    </a:cubicBezTo>
                    <a:lnTo>
                      <a:pt x="604705" y="36994"/>
                    </a:lnTo>
                    <a:cubicBezTo>
                      <a:pt x="604705" y="46806"/>
                      <a:pt x="600807" y="56215"/>
                      <a:pt x="593869" y="63153"/>
                    </a:cubicBezTo>
                    <a:cubicBezTo>
                      <a:pt x="586931" y="70091"/>
                      <a:pt x="577522" y="73989"/>
                      <a:pt x="567710"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20" id="20"/>
              <p:cNvSpPr txBox="true"/>
              <p:nvPr/>
            </p:nvSpPr>
            <p:spPr>
              <a:xfrm>
                <a:off x="0" y="76200"/>
                <a:ext cx="604705" cy="73989"/>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Foundation</a:t>
                </a:r>
              </a:p>
            </p:txBody>
          </p:sp>
        </p:grpSp>
        <p:grpSp>
          <p:nvGrpSpPr>
            <p:cNvPr name="Group 21" id="21"/>
            <p:cNvGrpSpPr/>
            <p:nvPr/>
          </p:nvGrpSpPr>
          <p:grpSpPr>
            <a:xfrm rot="0">
              <a:off x="0" y="852835"/>
              <a:ext cx="4894247" cy="4108060"/>
              <a:chOff x="0" y="0"/>
              <a:chExt cx="1326246" cy="1113204"/>
            </a:xfrm>
          </p:grpSpPr>
          <p:sp>
            <p:nvSpPr>
              <p:cNvPr name="Freeform 22" id="22"/>
              <p:cNvSpPr/>
              <p:nvPr/>
            </p:nvSpPr>
            <p:spPr>
              <a:xfrm flipH="false" flipV="false" rot="0">
                <a:off x="0" y="0"/>
                <a:ext cx="1326246" cy="1113205"/>
              </a:xfrm>
              <a:custGeom>
                <a:avLst/>
                <a:gdLst/>
                <a:ahLst/>
                <a:cxnLst/>
                <a:rect r="r" b="b" t="t" l="l"/>
                <a:pathLst>
                  <a:path h="1113205" w="1326246">
                    <a:moveTo>
                      <a:pt x="118111" y="0"/>
                    </a:moveTo>
                    <a:lnTo>
                      <a:pt x="1208135" y="0"/>
                    </a:lnTo>
                    <a:cubicBezTo>
                      <a:pt x="1239460" y="0"/>
                      <a:pt x="1269502" y="12444"/>
                      <a:pt x="1291652" y="34594"/>
                    </a:cubicBezTo>
                    <a:cubicBezTo>
                      <a:pt x="1313802" y="56744"/>
                      <a:pt x="1326246" y="86786"/>
                      <a:pt x="1326246" y="118111"/>
                    </a:cubicBezTo>
                    <a:lnTo>
                      <a:pt x="1326246" y="995094"/>
                    </a:lnTo>
                    <a:cubicBezTo>
                      <a:pt x="1326246" y="1026419"/>
                      <a:pt x="1313802" y="1056461"/>
                      <a:pt x="1291652" y="1078611"/>
                    </a:cubicBezTo>
                    <a:cubicBezTo>
                      <a:pt x="1269502" y="1100761"/>
                      <a:pt x="1239460" y="1113205"/>
                      <a:pt x="1208135" y="1113205"/>
                    </a:cubicBezTo>
                    <a:lnTo>
                      <a:pt x="118111" y="1113205"/>
                    </a:lnTo>
                    <a:cubicBezTo>
                      <a:pt x="86786" y="1113205"/>
                      <a:pt x="56744" y="1100761"/>
                      <a:pt x="34594" y="1078611"/>
                    </a:cubicBezTo>
                    <a:cubicBezTo>
                      <a:pt x="12444" y="1056461"/>
                      <a:pt x="0" y="1026419"/>
                      <a:pt x="0" y="995094"/>
                    </a:cubicBezTo>
                    <a:lnTo>
                      <a:pt x="0" y="118111"/>
                    </a:lnTo>
                    <a:cubicBezTo>
                      <a:pt x="0" y="86786"/>
                      <a:pt x="12444" y="56744"/>
                      <a:pt x="34594" y="34594"/>
                    </a:cubicBezTo>
                    <a:cubicBezTo>
                      <a:pt x="56744" y="12444"/>
                      <a:pt x="86786" y="0"/>
                      <a:pt x="118111" y="0"/>
                    </a:cubicBezTo>
                    <a:close/>
                  </a:path>
                </a:pathLst>
              </a:custGeom>
              <a:solidFill>
                <a:srgbClr val="FFFFFF"/>
              </a:solidFill>
            </p:spPr>
          </p:sp>
          <p:sp>
            <p:nvSpPr>
              <p:cNvPr name="TextBox 23" id="23"/>
              <p:cNvSpPr txBox="true"/>
              <p:nvPr/>
            </p:nvSpPr>
            <p:spPr>
              <a:xfrm>
                <a:off x="0" y="95250"/>
                <a:ext cx="1326246" cy="1017954"/>
              </a:xfrm>
              <a:prstGeom prst="rect">
                <a:avLst/>
              </a:prstGeom>
            </p:spPr>
            <p:txBody>
              <a:bodyPr anchor="ctr" rtlCol="false" tIns="37031" lIns="37031" bIns="37031" rIns="37031"/>
              <a:lstStyle/>
              <a:p>
                <a:pPr algn="ctr">
                  <a:lnSpc>
                    <a:spcPts val="750"/>
                  </a:lnSpc>
                </a:pPr>
              </a:p>
            </p:txBody>
          </p:sp>
        </p:grpSp>
        <p:grpSp>
          <p:nvGrpSpPr>
            <p:cNvPr name="Group 24" id="24"/>
            <p:cNvGrpSpPr/>
            <p:nvPr/>
          </p:nvGrpSpPr>
          <p:grpSpPr>
            <a:xfrm rot="0">
              <a:off x="147082" y="1054823"/>
              <a:ext cx="4600083" cy="3736632"/>
              <a:chOff x="0" y="0"/>
              <a:chExt cx="537106" cy="436289"/>
            </a:xfrm>
          </p:grpSpPr>
          <p:sp>
            <p:nvSpPr>
              <p:cNvPr name="Freeform 25" id="25"/>
              <p:cNvSpPr/>
              <p:nvPr/>
            </p:nvSpPr>
            <p:spPr>
              <a:xfrm flipH="false" flipV="false" rot="0">
                <a:off x="0" y="0"/>
                <a:ext cx="537106" cy="436289"/>
              </a:xfrm>
              <a:custGeom>
                <a:avLst/>
                <a:gdLst/>
                <a:ahLst/>
                <a:cxnLst/>
                <a:rect r="r" b="b" t="t" l="l"/>
                <a:pathLst>
                  <a:path h="436289" w="537106">
                    <a:moveTo>
                      <a:pt x="114444" y="0"/>
                    </a:moveTo>
                    <a:lnTo>
                      <a:pt x="422662" y="0"/>
                    </a:lnTo>
                    <a:cubicBezTo>
                      <a:pt x="485867" y="0"/>
                      <a:pt x="537106" y="51238"/>
                      <a:pt x="537106" y="114444"/>
                    </a:cubicBezTo>
                    <a:lnTo>
                      <a:pt x="537106" y="321845"/>
                    </a:lnTo>
                    <a:cubicBezTo>
                      <a:pt x="537106" y="385051"/>
                      <a:pt x="485867" y="436289"/>
                      <a:pt x="422662" y="436289"/>
                    </a:cubicBezTo>
                    <a:lnTo>
                      <a:pt x="114444" y="436289"/>
                    </a:lnTo>
                    <a:cubicBezTo>
                      <a:pt x="51238" y="436289"/>
                      <a:pt x="0" y="385051"/>
                      <a:pt x="0" y="321845"/>
                    </a:cubicBezTo>
                    <a:lnTo>
                      <a:pt x="0" y="114444"/>
                    </a:lnTo>
                    <a:cubicBezTo>
                      <a:pt x="0" y="51238"/>
                      <a:pt x="51238" y="0"/>
                      <a:pt x="114444" y="0"/>
                    </a:cubicBezTo>
                    <a:close/>
                  </a:path>
                </a:pathLst>
              </a:custGeom>
              <a:solidFill>
                <a:srgbClr val="24E026"/>
              </a:solidFill>
            </p:spPr>
          </p:sp>
          <p:sp>
            <p:nvSpPr>
              <p:cNvPr name="TextBox 26" id="26"/>
              <p:cNvSpPr txBox="true"/>
              <p:nvPr/>
            </p:nvSpPr>
            <p:spPr>
              <a:xfrm>
                <a:off x="0" y="0"/>
                <a:ext cx="537106" cy="436289"/>
              </a:xfrm>
              <a:prstGeom prst="rect">
                <a:avLst/>
              </a:prstGeom>
            </p:spPr>
            <p:txBody>
              <a:bodyPr anchor="ctr" rtlCol="false" tIns="76184" lIns="76184" bIns="76184" rIns="76184"/>
              <a:lstStyle/>
              <a:p>
                <a:pPr algn="ctr" marL="323856" indent="-161928" lvl="1">
                  <a:lnSpc>
                    <a:spcPts val="1770"/>
                  </a:lnSpc>
                  <a:buFont typeface="Arial"/>
                  <a:buChar char="•"/>
                </a:pPr>
                <a:r>
                  <a:rPr lang="en-US" b="true" sz="1500" spc="51">
                    <a:solidFill>
                      <a:srgbClr val="FFFFFF"/>
                    </a:solidFill>
                    <a:latin typeface="Montserrat Bold"/>
                    <a:ea typeface="Montserrat Bold"/>
                    <a:cs typeface="Montserrat Bold"/>
                    <a:sym typeface="Montserrat Bold"/>
                  </a:rPr>
                  <a:t>Deploy containerized microservices architecture</a:t>
                </a:r>
              </a:p>
              <a:p>
                <a:pPr algn="ctr" marL="323856" indent="-161928" lvl="1">
                  <a:lnSpc>
                    <a:spcPts val="1770"/>
                  </a:lnSpc>
                  <a:buFont typeface="Arial"/>
                  <a:buChar char="•"/>
                </a:pPr>
                <a:r>
                  <a:rPr lang="en-US" b="true" sz="1500" spc="51">
                    <a:solidFill>
                      <a:srgbClr val="FFFFFF"/>
                    </a:solidFill>
                    <a:latin typeface="Montserrat Bold"/>
                    <a:ea typeface="Montserrat Bold"/>
                    <a:cs typeface="Montserrat Bold"/>
                    <a:sym typeface="Montserrat Bold"/>
                  </a:rPr>
                  <a:t>Integrate ranking algorithm with product database</a:t>
                </a:r>
              </a:p>
              <a:p>
                <a:pPr algn="ctr" marL="323856" indent="-161928" lvl="1">
                  <a:lnSpc>
                    <a:spcPts val="1770"/>
                  </a:lnSpc>
                  <a:buFont typeface="Arial"/>
                  <a:buChar char="•"/>
                </a:pPr>
                <a:r>
                  <a:rPr lang="en-US" b="true" sz="1500" spc="51">
                    <a:solidFill>
                      <a:srgbClr val="FFFFFF"/>
                    </a:solidFill>
                    <a:latin typeface="Montserrat Bold"/>
                    <a:ea typeface="Montserrat Bold"/>
                    <a:cs typeface="Montserrat Bold"/>
                    <a:sym typeface="Montserrat Bold"/>
                  </a:rPr>
                  <a:t>Set up user behavior tracking system</a:t>
                </a:r>
              </a:p>
              <a:p>
                <a:pPr algn="ctr" marL="323856" indent="-161928" lvl="1">
                  <a:lnSpc>
                    <a:spcPts val="1770"/>
                  </a:lnSpc>
                  <a:buFont typeface="Arial"/>
                  <a:buChar char="•"/>
                </a:pPr>
                <a:r>
                  <a:rPr lang="en-US" b="true" sz="1500" spc="51">
                    <a:solidFill>
                      <a:srgbClr val="FFFFFF"/>
                    </a:solidFill>
                    <a:latin typeface="Montserrat Bold"/>
                    <a:ea typeface="Montserrat Bold"/>
                    <a:cs typeface="Montserrat Bold"/>
                    <a:sym typeface="Montserrat Bold"/>
                  </a:rPr>
                  <a:t>Implement basic chatbot functionality</a:t>
                </a:r>
              </a:p>
              <a:p>
                <a:pPr algn="ctr" marL="323856" indent="-161928" lvl="1">
                  <a:lnSpc>
                    <a:spcPts val="1770"/>
                  </a:lnSpc>
                  <a:buFont typeface="Arial"/>
                  <a:buChar char="•"/>
                </a:pPr>
                <a:r>
                  <a:rPr lang="en-US" b="true" sz="1500" spc="51">
                    <a:solidFill>
                      <a:srgbClr val="FFFFFF"/>
                    </a:solidFill>
                    <a:latin typeface="Montserrat Bold"/>
                    <a:ea typeface="Montserrat Bold"/>
                    <a:cs typeface="Montserrat Bold"/>
                    <a:sym typeface="Montserrat Bold"/>
                  </a:rPr>
                  <a:t>Configure delivery zone management</a:t>
                </a:r>
              </a:p>
              <a:p>
                <a:pPr algn="ctr">
                  <a:lnSpc>
                    <a:spcPts val="1770"/>
                  </a:lnSpc>
                </a:pPr>
              </a:p>
              <a:p>
                <a:pPr algn="ctr">
                  <a:lnSpc>
                    <a:spcPts val="354"/>
                  </a:lnSpc>
                </a:pPr>
              </a:p>
            </p:txBody>
          </p:sp>
        </p:grpSp>
      </p:grpSp>
      <p:grpSp>
        <p:nvGrpSpPr>
          <p:cNvPr name="Group 27" id="27"/>
          <p:cNvGrpSpPr/>
          <p:nvPr/>
        </p:nvGrpSpPr>
        <p:grpSpPr>
          <a:xfrm rot="0">
            <a:off x="1357296" y="5771142"/>
            <a:ext cx="3670685" cy="3720672"/>
            <a:chOff x="0" y="0"/>
            <a:chExt cx="4894247" cy="4960896"/>
          </a:xfrm>
        </p:grpSpPr>
        <p:grpSp>
          <p:nvGrpSpPr>
            <p:cNvPr name="Group 28" id="28"/>
            <p:cNvGrpSpPr/>
            <p:nvPr/>
          </p:nvGrpSpPr>
          <p:grpSpPr>
            <a:xfrm rot="0">
              <a:off x="0" y="0"/>
              <a:ext cx="4894247" cy="598835"/>
              <a:chOff x="0" y="0"/>
              <a:chExt cx="604705" cy="73989"/>
            </a:xfrm>
          </p:grpSpPr>
          <p:sp>
            <p:nvSpPr>
              <p:cNvPr name="Freeform 29" id="29"/>
              <p:cNvSpPr/>
              <p:nvPr/>
            </p:nvSpPr>
            <p:spPr>
              <a:xfrm flipH="false" flipV="false" rot="0">
                <a:off x="0" y="0"/>
                <a:ext cx="604705" cy="73989"/>
              </a:xfrm>
              <a:custGeom>
                <a:avLst/>
                <a:gdLst/>
                <a:ahLst/>
                <a:cxnLst/>
                <a:rect r="r" b="b" t="t" l="l"/>
                <a:pathLst>
                  <a:path h="73989" w="604705">
                    <a:moveTo>
                      <a:pt x="36994" y="0"/>
                    </a:moveTo>
                    <a:lnTo>
                      <a:pt x="567710" y="0"/>
                    </a:lnTo>
                    <a:cubicBezTo>
                      <a:pt x="588142" y="0"/>
                      <a:pt x="604705" y="16563"/>
                      <a:pt x="604705" y="36994"/>
                    </a:cubicBezTo>
                    <a:lnTo>
                      <a:pt x="604705" y="36994"/>
                    </a:lnTo>
                    <a:cubicBezTo>
                      <a:pt x="604705" y="46806"/>
                      <a:pt x="600807" y="56215"/>
                      <a:pt x="593869" y="63153"/>
                    </a:cubicBezTo>
                    <a:cubicBezTo>
                      <a:pt x="586931" y="70091"/>
                      <a:pt x="577522" y="73989"/>
                      <a:pt x="567710"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30" id="30"/>
              <p:cNvSpPr txBox="true"/>
              <p:nvPr/>
            </p:nvSpPr>
            <p:spPr>
              <a:xfrm>
                <a:off x="0" y="76200"/>
                <a:ext cx="604705" cy="73989"/>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Intelligence Layer</a:t>
                </a:r>
              </a:p>
            </p:txBody>
          </p:sp>
        </p:grpSp>
        <p:grpSp>
          <p:nvGrpSpPr>
            <p:cNvPr name="Group 31" id="31"/>
            <p:cNvGrpSpPr/>
            <p:nvPr/>
          </p:nvGrpSpPr>
          <p:grpSpPr>
            <a:xfrm rot="0">
              <a:off x="0" y="852835"/>
              <a:ext cx="4894247" cy="4108060"/>
              <a:chOff x="0" y="0"/>
              <a:chExt cx="1326246" cy="1113204"/>
            </a:xfrm>
          </p:grpSpPr>
          <p:sp>
            <p:nvSpPr>
              <p:cNvPr name="Freeform 32" id="32"/>
              <p:cNvSpPr/>
              <p:nvPr/>
            </p:nvSpPr>
            <p:spPr>
              <a:xfrm flipH="false" flipV="false" rot="0">
                <a:off x="0" y="0"/>
                <a:ext cx="1326246" cy="1113205"/>
              </a:xfrm>
              <a:custGeom>
                <a:avLst/>
                <a:gdLst/>
                <a:ahLst/>
                <a:cxnLst/>
                <a:rect r="r" b="b" t="t" l="l"/>
                <a:pathLst>
                  <a:path h="1113205" w="1326246">
                    <a:moveTo>
                      <a:pt x="118111" y="0"/>
                    </a:moveTo>
                    <a:lnTo>
                      <a:pt x="1208135" y="0"/>
                    </a:lnTo>
                    <a:cubicBezTo>
                      <a:pt x="1239460" y="0"/>
                      <a:pt x="1269502" y="12444"/>
                      <a:pt x="1291652" y="34594"/>
                    </a:cubicBezTo>
                    <a:cubicBezTo>
                      <a:pt x="1313802" y="56744"/>
                      <a:pt x="1326246" y="86786"/>
                      <a:pt x="1326246" y="118111"/>
                    </a:cubicBezTo>
                    <a:lnTo>
                      <a:pt x="1326246" y="995094"/>
                    </a:lnTo>
                    <a:cubicBezTo>
                      <a:pt x="1326246" y="1026419"/>
                      <a:pt x="1313802" y="1056461"/>
                      <a:pt x="1291652" y="1078611"/>
                    </a:cubicBezTo>
                    <a:cubicBezTo>
                      <a:pt x="1269502" y="1100761"/>
                      <a:pt x="1239460" y="1113205"/>
                      <a:pt x="1208135" y="1113205"/>
                    </a:cubicBezTo>
                    <a:lnTo>
                      <a:pt x="118111" y="1113205"/>
                    </a:lnTo>
                    <a:cubicBezTo>
                      <a:pt x="86786" y="1113205"/>
                      <a:pt x="56744" y="1100761"/>
                      <a:pt x="34594" y="1078611"/>
                    </a:cubicBezTo>
                    <a:cubicBezTo>
                      <a:pt x="12444" y="1056461"/>
                      <a:pt x="0" y="1026419"/>
                      <a:pt x="0" y="995094"/>
                    </a:cubicBezTo>
                    <a:lnTo>
                      <a:pt x="0" y="118111"/>
                    </a:lnTo>
                    <a:cubicBezTo>
                      <a:pt x="0" y="86786"/>
                      <a:pt x="12444" y="56744"/>
                      <a:pt x="34594" y="34594"/>
                    </a:cubicBezTo>
                    <a:cubicBezTo>
                      <a:pt x="56744" y="12444"/>
                      <a:pt x="86786" y="0"/>
                      <a:pt x="118111" y="0"/>
                    </a:cubicBezTo>
                    <a:close/>
                  </a:path>
                </a:pathLst>
              </a:custGeom>
              <a:solidFill>
                <a:srgbClr val="FFFFFF"/>
              </a:solidFill>
            </p:spPr>
          </p:sp>
          <p:sp>
            <p:nvSpPr>
              <p:cNvPr name="TextBox 33" id="33"/>
              <p:cNvSpPr txBox="true"/>
              <p:nvPr/>
            </p:nvSpPr>
            <p:spPr>
              <a:xfrm>
                <a:off x="0" y="95250"/>
                <a:ext cx="1326246" cy="1017954"/>
              </a:xfrm>
              <a:prstGeom prst="rect">
                <a:avLst/>
              </a:prstGeom>
            </p:spPr>
            <p:txBody>
              <a:bodyPr anchor="ctr" rtlCol="false" tIns="37031" lIns="37031" bIns="37031" rIns="37031"/>
              <a:lstStyle/>
              <a:p>
                <a:pPr algn="ctr">
                  <a:lnSpc>
                    <a:spcPts val="750"/>
                  </a:lnSpc>
                </a:pPr>
              </a:p>
            </p:txBody>
          </p:sp>
        </p:grpSp>
        <p:grpSp>
          <p:nvGrpSpPr>
            <p:cNvPr name="Group 34" id="34"/>
            <p:cNvGrpSpPr/>
            <p:nvPr/>
          </p:nvGrpSpPr>
          <p:grpSpPr>
            <a:xfrm rot="0">
              <a:off x="147082" y="1038549"/>
              <a:ext cx="4600083" cy="3736632"/>
              <a:chOff x="0" y="0"/>
              <a:chExt cx="537106" cy="436289"/>
            </a:xfrm>
          </p:grpSpPr>
          <p:sp>
            <p:nvSpPr>
              <p:cNvPr name="Freeform 35" id="35"/>
              <p:cNvSpPr/>
              <p:nvPr/>
            </p:nvSpPr>
            <p:spPr>
              <a:xfrm flipH="false" flipV="false" rot="0">
                <a:off x="0" y="0"/>
                <a:ext cx="537106" cy="436289"/>
              </a:xfrm>
              <a:custGeom>
                <a:avLst/>
                <a:gdLst/>
                <a:ahLst/>
                <a:cxnLst/>
                <a:rect r="r" b="b" t="t" l="l"/>
                <a:pathLst>
                  <a:path h="436289" w="537106">
                    <a:moveTo>
                      <a:pt x="114444" y="0"/>
                    </a:moveTo>
                    <a:lnTo>
                      <a:pt x="422662" y="0"/>
                    </a:lnTo>
                    <a:cubicBezTo>
                      <a:pt x="485867" y="0"/>
                      <a:pt x="537106" y="51238"/>
                      <a:pt x="537106" y="114444"/>
                    </a:cubicBezTo>
                    <a:lnTo>
                      <a:pt x="537106" y="321845"/>
                    </a:lnTo>
                    <a:cubicBezTo>
                      <a:pt x="537106" y="385051"/>
                      <a:pt x="485867" y="436289"/>
                      <a:pt x="422662" y="436289"/>
                    </a:cubicBezTo>
                    <a:lnTo>
                      <a:pt x="114444" y="436289"/>
                    </a:lnTo>
                    <a:cubicBezTo>
                      <a:pt x="51238" y="436289"/>
                      <a:pt x="0" y="385051"/>
                      <a:pt x="0" y="321845"/>
                    </a:cubicBezTo>
                    <a:lnTo>
                      <a:pt x="0" y="114444"/>
                    </a:lnTo>
                    <a:cubicBezTo>
                      <a:pt x="0" y="51238"/>
                      <a:pt x="51238" y="0"/>
                      <a:pt x="114444" y="0"/>
                    </a:cubicBezTo>
                    <a:close/>
                  </a:path>
                </a:pathLst>
              </a:custGeom>
              <a:solidFill>
                <a:srgbClr val="24E026"/>
              </a:solidFill>
            </p:spPr>
          </p:sp>
          <p:sp>
            <p:nvSpPr>
              <p:cNvPr name="TextBox 36" id="36"/>
              <p:cNvSpPr txBox="true"/>
              <p:nvPr/>
            </p:nvSpPr>
            <p:spPr>
              <a:xfrm>
                <a:off x="0" y="0"/>
                <a:ext cx="537106" cy="436289"/>
              </a:xfrm>
              <a:prstGeom prst="rect">
                <a:avLst/>
              </a:prstGeom>
            </p:spPr>
            <p:txBody>
              <a:bodyPr anchor="ctr" rtlCol="false" tIns="76184" lIns="76184" bIns="76184" rIns="76184"/>
              <a:lstStyle/>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Deploy existing ML models for item ranking</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Implement existing predictive cart assembly</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Es</a:t>
                </a:r>
                <a:r>
                  <a:rPr lang="en-US" b="true" sz="1500" spc="51">
                    <a:solidFill>
                      <a:srgbClr val="FFFFFF"/>
                    </a:solidFill>
                    <a:latin typeface="Montserrat Bold"/>
                    <a:ea typeface="Montserrat Bold"/>
                    <a:cs typeface="Montserrat Bold"/>
                    <a:sym typeface="Montserrat Bold"/>
                  </a:rPr>
                  <a:t>tablish A/B testing infrastructure</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Integrate pre-built delivery prediction system</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Create performance monitoring dashboards</a:t>
                </a:r>
              </a:p>
              <a:p>
                <a:pPr algn="ctr">
                  <a:lnSpc>
                    <a:spcPts val="1725"/>
                  </a:lnSpc>
                </a:pPr>
              </a:p>
              <a:p>
                <a:pPr algn="ctr">
                  <a:lnSpc>
                    <a:spcPts val="345"/>
                  </a:lnSpc>
                </a:pPr>
              </a:p>
            </p:txBody>
          </p:sp>
        </p:grpSp>
      </p:grpSp>
      <p:grpSp>
        <p:nvGrpSpPr>
          <p:cNvPr name="Group 37" id="37"/>
          <p:cNvGrpSpPr/>
          <p:nvPr/>
        </p:nvGrpSpPr>
        <p:grpSpPr>
          <a:xfrm rot="0">
            <a:off x="10113558" y="1223958"/>
            <a:ext cx="7361265" cy="8484663"/>
            <a:chOff x="0" y="0"/>
            <a:chExt cx="9815021" cy="11312884"/>
          </a:xfrm>
        </p:grpSpPr>
        <p:grpSp>
          <p:nvGrpSpPr>
            <p:cNvPr name="Group 38" id="38"/>
            <p:cNvGrpSpPr/>
            <p:nvPr/>
          </p:nvGrpSpPr>
          <p:grpSpPr>
            <a:xfrm rot="0">
              <a:off x="0" y="0"/>
              <a:ext cx="9815021" cy="11312884"/>
              <a:chOff x="0" y="0"/>
              <a:chExt cx="1938770" cy="2234644"/>
            </a:xfrm>
          </p:grpSpPr>
          <p:sp>
            <p:nvSpPr>
              <p:cNvPr name="Freeform 39" id="39"/>
              <p:cNvSpPr/>
              <p:nvPr/>
            </p:nvSpPr>
            <p:spPr>
              <a:xfrm flipH="false" flipV="false" rot="0">
                <a:off x="0" y="0"/>
                <a:ext cx="1938769" cy="2234644"/>
              </a:xfrm>
              <a:custGeom>
                <a:avLst/>
                <a:gdLst/>
                <a:ahLst/>
                <a:cxnLst/>
                <a:rect r="r" b="b" t="t" l="l"/>
                <a:pathLst>
                  <a:path h="2234644" w="1938769">
                    <a:moveTo>
                      <a:pt x="50482" y="0"/>
                    </a:moveTo>
                    <a:lnTo>
                      <a:pt x="1888287" y="0"/>
                    </a:lnTo>
                    <a:cubicBezTo>
                      <a:pt x="1916168" y="0"/>
                      <a:pt x="1938769" y="22602"/>
                      <a:pt x="1938769" y="50482"/>
                    </a:cubicBezTo>
                    <a:lnTo>
                      <a:pt x="1938769" y="2184161"/>
                    </a:lnTo>
                    <a:cubicBezTo>
                      <a:pt x="1938769" y="2197550"/>
                      <a:pt x="1933451" y="2210390"/>
                      <a:pt x="1923984" y="2219858"/>
                    </a:cubicBezTo>
                    <a:cubicBezTo>
                      <a:pt x="1914516" y="2229325"/>
                      <a:pt x="1901676" y="2234644"/>
                      <a:pt x="1888287" y="2234644"/>
                    </a:cubicBezTo>
                    <a:lnTo>
                      <a:pt x="50482" y="2234644"/>
                    </a:lnTo>
                    <a:cubicBezTo>
                      <a:pt x="22602" y="2234644"/>
                      <a:pt x="0" y="2212042"/>
                      <a:pt x="0" y="2184161"/>
                    </a:cubicBezTo>
                    <a:lnTo>
                      <a:pt x="0" y="50482"/>
                    </a:lnTo>
                    <a:cubicBezTo>
                      <a:pt x="0" y="22602"/>
                      <a:pt x="22602" y="0"/>
                      <a:pt x="50482" y="0"/>
                    </a:cubicBezTo>
                    <a:close/>
                  </a:path>
                </a:pathLst>
              </a:custGeom>
              <a:gradFill rotWithShape="true">
                <a:gsLst>
                  <a:gs pos="0">
                    <a:srgbClr val="0097B2">
                      <a:alpha val="100000"/>
                    </a:srgbClr>
                  </a:gs>
                  <a:gs pos="100000">
                    <a:srgbClr val="7ED957">
                      <a:alpha val="100000"/>
                    </a:srgbClr>
                  </a:gs>
                </a:gsLst>
                <a:lin ang="0"/>
              </a:gradFill>
              <a:ln w="28575" cap="rnd">
                <a:solidFill>
                  <a:srgbClr val="000000"/>
                </a:solidFill>
                <a:prstDash val="solid"/>
                <a:round/>
              </a:ln>
            </p:spPr>
          </p:sp>
          <p:sp>
            <p:nvSpPr>
              <p:cNvPr name="TextBox 40" id="40"/>
              <p:cNvSpPr txBox="true"/>
              <p:nvPr/>
            </p:nvSpPr>
            <p:spPr>
              <a:xfrm>
                <a:off x="0" y="133350"/>
                <a:ext cx="1938770" cy="2101294"/>
              </a:xfrm>
              <a:prstGeom prst="rect">
                <a:avLst/>
              </a:prstGeom>
            </p:spPr>
            <p:txBody>
              <a:bodyPr anchor="ctr" rtlCol="false" tIns="50800" lIns="50800" bIns="50800" rIns="50800"/>
              <a:lstStyle/>
              <a:p>
                <a:pPr algn="ctr">
                  <a:lnSpc>
                    <a:spcPts val="1000"/>
                  </a:lnSpc>
                </a:pPr>
              </a:p>
            </p:txBody>
          </p:sp>
        </p:grpSp>
        <p:grpSp>
          <p:nvGrpSpPr>
            <p:cNvPr name="Group 41" id="41"/>
            <p:cNvGrpSpPr/>
            <p:nvPr/>
          </p:nvGrpSpPr>
          <p:grpSpPr>
            <a:xfrm rot="0">
              <a:off x="380919" y="609678"/>
              <a:ext cx="9053184" cy="10412636"/>
              <a:chOff x="0" y="0"/>
              <a:chExt cx="1788283" cy="2056817"/>
            </a:xfrm>
          </p:grpSpPr>
          <p:sp>
            <p:nvSpPr>
              <p:cNvPr name="Freeform 42" id="42"/>
              <p:cNvSpPr/>
              <p:nvPr/>
            </p:nvSpPr>
            <p:spPr>
              <a:xfrm flipH="false" flipV="false" rot="0">
                <a:off x="0" y="0"/>
                <a:ext cx="1788283" cy="2056817"/>
              </a:xfrm>
              <a:custGeom>
                <a:avLst/>
                <a:gdLst/>
                <a:ahLst/>
                <a:cxnLst/>
                <a:rect r="r" b="b" t="t" l="l"/>
                <a:pathLst>
                  <a:path h="2056817" w="1788283">
                    <a:moveTo>
                      <a:pt x="62712" y="0"/>
                    </a:moveTo>
                    <a:lnTo>
                      <a:pt x="1725571" y="0"/>
                    </a:lnTo>
                    <a:cubicBezTo>
                      <a:pt x="1760206" y="0"/>
                      <a:pt x="1788283" y="28077"/>
                      <a:pt x="1788283" y="62712"/>
                    </a:cubicBezTo>
                    <a:lnTo>
                      <a:pt x="1788283" y="1994105"/>
                    </a:lnTo>
                    <a:cubicBezTo>
                      <a:pt x="1788283" y="2010738"/>
                      <a:pt x="1781676" y="2026689"/>
                      <a:pt x="1769915" y="2038449"/>
                    </a:cubicBezTo>
                    <a:cubicBezTo>
                      <a:pt x="1758155" y="2050210"/>
                      <a:pt x="1742204" y="2056817"/>
                      <a:pt x="1725571" y="2056817"/>
                    </a:cubicBezTo>
                    <a:lnTo>
                      <a:pt x="62712" y="2056817"/>
                    </a:lnTo>
                    <a:cubicBezTo>
                      <a:pt x="46080" y="2056817"/>
                      <a:pt x="30129" y="2050210"/>
                      <a:pt x="18368" y="2038449"/>
                    </a:cubicBezTo>
                    <a:cubicBezTo>
                      <a:pt x="6607" y="2026689"/>
                      <a:pt x="0" y="2010738"/>
                      <a:pt x="0" y="1994105"/>
                    </a:cubicBezTo>
                    <a:lnTo>
                      <a:pt x="0" y="62712"/>
                    </a:lnTo>
                    <a:cubicBezTo>
                      <a:pt x="0" y="46080"/>
                      <a:pt x="6607" y="30129"/>
                      <a:pt x="18368" y="18368"/>
                    </a:cubicBezTo>
                    <a:cubicBezTo>
                      <a:pt x="30129" y="6607"/>
                      <a:pt x="46080" y="0"/>
                      <a:pt x="62712" y="0"/>
                    </a:cubicBezTo>
                    <a:close/>
                  </a:path>
                </a:pathLst>
              </a:custGeom>
              <a:solidFill>
                <a:srgbClr val="FDFDFC"/>
              </a:solidFill>
              <a:ln w="28575" cap="rnd">
                <a:solidFill>
                  <a:srgbClr val="000000"/>
                </a:solidFill>
                <a:prstDash val="solid"/>
                <a:round/>
              </a:ln>
            </p:spPr>
          </p:sp>
          <p:sp>
            <p:nvSpPr>
              <p:cNvPr name="TextBox 43" id="43"/>
              <p:cNvSpPr txBox="true"/>
              <p:nvPr/>
            </p:nvSpPr>
            <p:spPr>
              <a:xfrm>
                <a:off x="0" y="133350"/>
                <a:ext cx="1788283" cy="1923467"/>
              </a:xfrm>
              <a:prstGeom prst="rect">
                <a:avLst/>
              </a:prstGeom>
            </p:spPr>
            <p:txBody>
              <a:bodyPr anchor="ctr" rtlCol="false" tIns="50800" lIns="50800" bIns="50800" rIns="50800"/>
              <a:lstStyle/>
              <a:p>
                <a:pPr algn="ctr">
                  <a:lnSpc>
                    <a:spcPts val="1000"/>
                  </a:lnSpc>
                </a:pPr>
              </a:p>
            </p:txBody>
          </p:sp>
        </p:grpSp>
        <p:sp>
          <p:nvSpPr>
            <p:cNvPr name="Freeform 44" id="44"/>
            <p:cNvSpPr/>
            <p:nvPr/>
          </p:nvSpPr>
          <p:spPr>
            <a:xfrm flipH="false" flipV="false" rot="0">
              <a:off x="655003" y="917010"/>
              <a:ext cx="8505014" cy="9688652"/>
            </a:xfrm>
            <a:custGeom>
              <a:avLst/>
              <a:gdLst/>
              <a:ahLst/>
              <a:cxnLst/>
              <a:rect r="r" b="b" t="t" l="l"/>
              <a:pathLst>
                <a:path h="9688652" w="8505014">
                  <a:moveTo>
                    <a:pt x="0" y="0"/>
                  </a:moveTo>
                  <a:lnTo>
                    <a:pt x="8505014" y="0"/>
                  </a:lnTo>
                  <a:lnTo>
                    <a:pt x="8505014" y="9688653"/>
                  </a:lnTo>
                  <a:lnTo>
                    <a:pt x="0" y="96886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5" id="45"/>
            <p:cNvSpPr txBox="true"/>
            <p:nvPr/>
          </p:nvSpPr>
          <p:spPr>
            <a:xfrm rot="0">
              <a:off x="380919" y="-57071"/>
              <a:ext cx="9163538" cy="666748"/>
            </a:xfrm>
            <a:prstGeom prst="rect">
              <a:avLst/>
            </a:prstGeom>
          </p:spPr>
          <p:txBody>
            <a:bodyPr anchor="t" rtlCol="false" tIns="0" lIns="0" bIns="0" rIns="0">
              <a:spAutoFit/>
            </a:bodyPr>
            <a:lstStyle/>
            <a:p>
              <a:pPr algn="ctr">
                <a:lnSpc>
                  <a:spcPts val="4200"/>
                </a:lnSpc>
              </a:pPr>
              <a:r>
                <a:rPr lang="en-US" sz="3000" b="true">
                  <a:solidFill>
                    <a:srgbClr val="FFFFFF"/>
                  </a:solidFill>
                  <a:latin typeface="Canva Sans Bold"/>
                  <a:ea typeface="Canva Sans Bold"/>
                  <a:cs typeface="Canva Sans Bold"/>
                  <a:sym typeface="Canva Sans Bold"/>
                </a:rPr>
                <a:t>High Level View</a:t>
              </a:r>
            </a:p>
          </p:txBody>
        </p:sp>
      </p:grpSp>
      <p:grpSp>
        <p:nvGrpSpPr>
          <p:cNvPr name="Group 46" id="46"/>
          <p:cNvGrpSpPr/>
          <p:nvPr/>
        </p:nvGrpSpPr>
        <p:grpSpPr>
          <a:xfrm rot="0">
            <a:off x="5437667" y="5771142"/>
            <a:ext cx="3609337" cy="3720672"/>
            <a:chOff x="0" y="0"/>
            <a:chExt cx="4812449" cy="4960896"/>
          </a:xfrm>
        </p:grpSpPr>
        <p:grpSp>
          <p:nvGrpSpPr>
            <p:cNvPr name="Group 47" id="47"/>
            <p:cNvGrpSpPr/>
            <p:nvPr/>
          </p:nvGrpSpPr>
          <p:grpSpPr>
            <a:xfrm rot="0">
              <a:off x="0" y="0"/>
              <a:ext cx="4812449" cy="598835"/>
              <a:chOff x="0" y="0"/>
              <a:chExt cx="594598" cy="73989"/>
            </a:xfrm>
          </p:grpSpPr>
          <p:sp>
            <p:nvSpPr>
              <p:cNvPr name="Freeform 48" id="48"/>
              <p:cNvSpPr/>
              <p:nvPr/>
            </p:nvSpPr>
            <p:spPr>
              <a:xfrm flipH="false" flipV="false" rot="0">
                <a:off x="0" y="0"/>
                <a:ext cx="594598" cy="73989"/>
              </a:xfrm>
              <a:custGeom>
                <a:avLst/>
                <a:gdLst/>
                <a:ahLst/>
                <a:cxnLst/>
                <a:rect r="r" b="b" t="t" l="l"/>
                <a:pathLst>
                  <a:path h="73989" w="594598">
                    <a:moveTo>
                      <a:pt x="36994" y="0"/>
                    </a:moveTo>
                    <a:lnTo>
                      <a:pt x="557604" y="0"/>
                    </a:lnTo>
                    <a:cubicBezTo>
                      <a:pt x="578035" y="0"/>
                      <a:pt x="594598" y="16563"/>
                      <a:pt x="594598" y="36994"/>
                    </a:cubicBezTo>
                    <a:lnTo>
                      <a:pt x="594598" y="36994"/>
                    </a:lnTo>
                    <a:cubicBezTo>
                      <a:pt x="594598" y="46806"/>
                      <a:pt x="590701" y="56215"/>
                      <a:pt x="583763" y="63153"/>
                    </a:cubicBezTo>
                    <a:cubicBezTo>
                      <a:pt x="576825" y="70091"/>
                      <a:pt x="567415" y="73989"/>
                      <a:pt x="557604"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49" id="49"/>
              <p:cNvSpPr txBox="true"/>
              <p:nvPr/>
            </p:nvSpPr>
            <p:spPr>
              <a:xfrm>
                <a:off x="0" y="76200"/>
                <a:ext cx="594598" cy="73989"/>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Scale And Refinement</a:t>
                </a:r>
              </a:p>
            </p:txBody>
          </p:sp>
        </p:grpSp>
        <p:grpSp>
          <p:nvGrpSpPr>
            <p:cNvPr name="Group 50" id="50"/>
            <p:cNvGrpSpPr/>
            <p:nvPr/>
          </p:nvGrpSpPr>
          <p:grpSpPr>
            <a:xfrm rot="0">
              <a:off x="0" y="852835"/>
              <a:ext cx="4812449" cy="4108060"/>
              <a:chOff x="0" y="0"/>
              <a:chExt cx="1304080" cy="1113204"/>
            </a:xfrm>
          </p:grpSpPr>
          <p:sp>
            <p:nvSpPr>
              <p:cNvPr name="Freeform 51" id="51"/>
              <p:cNvSpPr/>
              <p:nvPr/>
            </p:nvSpPr>
            <p:spPr>
              <a:xfrm flipH="false" flipV="false" rot="0">
                <a:off x="0" y="0"/>
                <a:ext cx="1304080" cy="1113205"/>
              </a:xfrm>
              <a:custGeom>
                <a:avLst/>
                <a:gdLst/>
                <a:ahLst/>
                <a:cxnLst/>
                <a:rect r="r" b="b" t="t" l="l"/>
                <a:pathLst>
                  <a:path h="1113205" w="1304080">
                    <a:moveTo>
                      <a:pt x="120118" y="0"/>
                    </a:moveTo>
                    <a:lnTo>
                      <a:pt x="1183962" y="0"/>
                    </a:lnTo>
                    <a:cubicBezTo>
                      <a:pt x="1215819" y="0"/>
                      <a:pt x="1246372" y="12655"/>
                      <a:pt x="1268898" y="35182"/>
                    </a:cubicBezTo>
                    <a:cubicBezTo>
                      <a:pt x="1291425" y="57708"/>
                      <a:pt x="1304080" y="88261"/>
                      <a:pt x="1304080" y="120118"/>
                    </a:cubicBezTo>
                    <a:lnTo>
                      <a:pt x="1304080" y="993086"/>
                    </a:lnTo>
                    <a:cubicBezTo>
                      <a:pt x="1304080" y="1024944"/>
                      <a:pt x="1291425" y="1055496"/>
                      <a:pt x="1268898" y="1078023"/>
                    </a:cubicBezTo>
                    <a:cubicBezTo>
                      <a:pt x="1246372" y="1100549"/>
                      <a:pt x="1215819" y="1113205"/>
                      <a:pt x="1183962" y="1113205"/>
                    </a:cubicBezTo>
                    <a:lnTo>
                      <a:pt x="120118" y="1113205"/>
                    </a:lnTo>
                    <a:cubicBezTo>
                      <a:pt x="88261" y="1113205"/>
                      <a:pt x="57708" y="1100549"/>
                      <a:pt x="35182" y="1078023"/>
                    </a:cubicBezTo>
                    <a:cubicBezTo>
                      <a:pt x="12655" y="1055496"/>
                      <a:pt x="0" y="1024944"/>
                      <a:pt x="0" y="993086"/>
                    </a:cubicBezTo>
                    <a:lnTo>
                      <a:pt x="0" y="120118"/>
                    </a:lnTo>
                    <a:cubicBezTo>
                      <a:pt x="0" y="88261"/>
                      <a:pt x="12655" y="57708"/>
                      <a:pt x="35182" y="35182"/>
                    </a:cubicBezTo>
                    <a:cubicBezTo>
                      <a:pt x="57708" y="12655"/>
                      <a:pt x="88261" y="0"/>
                      <a:pt x="120118" y="0"/>
                    </a:cubicBezTo>
                    <a:close/>
                  </a:path>
                </a:pathLst>
              </a:custGeom>
              <a:solidFill>
                <a:srgbClr val="FFFFFF"/>
              </a:solidFill>
            </p:spPr>
          </p:sp>
          <p:sp>
            <p:nvSpPr>
              <p:cNvPr name="TextBox 52" id="52"/>
              <p:cNvSpPr txBox="true"/>
              <p:nvPr/>
            </p:nvSpPr>
            <p:spPr>
              <a:xfrm>
                <a:off x="0" y="95250"/>
                <a:ext cx="1304080" cy="1017954"/>
              </a:xfrm>
              <a:prstGeom prst="rect">
                <a:avLst/>
              </a:prstGeom>
            </p:spPr>
            <p:txBody>
              <a:bodyPr anchor="ctr" rtlCol="false" tIns="37031" lIns="37031" bIns="37031" rIns="37031"/>
              <a:lstStyle/>
              <a:p>
                <a:pPr algn="ctr">
                  <a:lnSpc>
                    <a:spcPts val="750"/>
                  </a:lnSpc>
                </a:pPr>
              </a:p>
            </p:txBody>
          </p:sp>
        </p:grpSp>
        <p:grpSp>
          <p:nvGrpSpPr>
            <p:cNvPr name="Group 53" id="53"/>
            <p:cNvGrpSpPr/>
            <p:nvPr/>
          </p:nvGrpSpPr>
          <p:grpSpPr>
            <a:xfrm rot="0">
              <a:off x="144624" y="1038549"/>
              <a:ext cx="4523202" cy="3736632"/>
              <a:chOff x="0" y="0"/>
              <a:chExt cx="528129" cy="436289"/>
            </a:xfrm>
          </p:grpSpPr>
          <p:sp>
            <p:nvSpPr>
              <p:cNvPr name="Freeform 54" id="54"/>
              <p:cNvSpPr/>
              <p:nvPr/>
            </p:nvSpPr>
            <p:spPr>
              <a:xfrm flipH="false" flipV="false" rot="0">
                <a:off x="0" y="0"/>
                <a:ext cx="528129" cy="436289"/>
              </a:xfrm>
              <a:custGeom>
                <a:avLst/>
                <a:gdLst/>
                <a:ahLst/>
                <a:cxnLst/>
                <a:rect r="r" b="b" t="t" l="l"/>
                <a:pathLst>
                  <a:path h="436289" w="528129">
                    <a:moveTo>
                      <a:pt x="116389" y="0"/>
                    </a:moveTo>
                    <a:lnTo>
                      <a:pt x="411740" y="0"/>
                    </a:lnTo>
                    <a:cubicBezTo>
                      <a:pt x="442608" y="0"/>
                      <a:pt x="472212" y="12262"/>
                      <a:pt x="494039" y="34090"/>
                    </a:cubicBezTo>
                    <a:cubicBezTo>
                      <a:pt x="515867" y="55917"/>
                      <a:pt x="528129" y="85521"/>
                      <a:pt x="528129" y="116389"/>
                    </a:cubicBezTo>
                    <a:lnTo>
                      <a:pt x="528129" y="319900"/>
                    </a:lnTo>
                    <a:cubicBezTo>
                      <a:pt x="528129" y="384180"/>
                      <a:pt x="476020" y="436289"/>
                      <a:pt x="411740" y="436289"/>
                    </a:cubicBezTo>
                    <a:lnTo>
                      <a:pt x="116389" y="436289"/>
                    </a:lnTo>
                    <a:cubicBezTo>
                      <a:pt x="85521" y="436289"/>
                      <a:pt x="55917" y="424027"/>
                      <a:pt x="34090" y="402200"/>
                    </a:cubicBezTo>
                    <a:cubicBezTo>
                      <a:pt x="12262" y="380372"/>
                      <a:pt x="0" y="350768"/>
                      <a:pt x="0" y="319900"/>
                    </a:cubicBezTo>
                    <a:lnTo>
                      <a:pt x="0" y="116389"/>
                    </a:lnTo>
                    <a:cubicBezTo>
                      <a:pt x="0" y="85521"/>
                      <a:pt x="12262" y="55917"/>
                      <a:pt x="34090" y="34090"/>
                    </a:cubicBezTo>
                    <a:cubicBezTo>
                      <a:pt x="55917" y="12262"/>
                      <a:pt x="85521" y="0"/>
                      <a:pt x="116389" y="0"/>
                    </a:cubicBezTo>
                    <a:close/>
                  </a:path>
                </a:pathLst>
              </a:custGeom>
              <a:solidFill>
                <a:srgbClr val="24E026"/>
              </a:solidFill>
            </p:spPr>
          </p:sp>
          <p:sp>
            <p:nvSpPr>
              <p:cNvPr name="TextBox 55" id="55"/>
              <p:cNvSpPr txBox="true"/>
              <p:nvPr/>
            </p:nvSpPr>
            <p:spPr>
              <a:xfrm>
                <a:off x="0" y="0"/>
                <a:ext cx="528129" cy="436289"/>
              </a:xfrm>
              <a:prstGeom prst="rect">
                <a:avLst/>
              </a:prstGeom>
            </p:spPr>
            <p:txBody>
              <a:bodyPr anchor="ctr" rtlCol="false" tIns="76184" lIns="76184" bIns="76184" rIns="76184"/>
              <a:lstStyle/>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Fine-tune deployed ML models with production data</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Implement automated anomaly detection</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Complete performance optimization</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D</a:t>
                </a:r>
                <a:r>
                  <a:rPr lang="en-US" b="true" sz="1500" spc="51">
                    <a:solidFill>
                      <a:srgbClr val="FFFFFF"/>
                    </a:solidFill>
                    <a:latin typeface="Montserrat Bold"/>
                    <a:ea typeface="Montserrat Bold"/>
                    <a:cs typeface="Montserrat Bold"/>
                    <a:sym typeface="Montserrat Bold"/>
                  </a:rPr>
                  <a:t>eploy end-to-end engagement tracking</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Es</a:t>
                </a:r>
                <a:r>
                  <a:rPr lang="en-US" b="true" sz="1500" spc="51">
                    <a:solidFill>
                      <a:srgbClr val="FFFFFF"/>
                    </a:solidFill>
                    <a:latin typeface="Montserrat Bold"/>
                    <a:ea typeface="Montserrat Bold"/>
                    <a:cs typeface="Montserrat Bold"/>
                    <a:sym typeface="Montserrat Bold"/>
                  </a:rPr>
                  <a:t>tablish continuous improvement framework</a:t>
                </a:r>
              </a:p>
              <a:p>
                <a:pPr algn="ctr">
                  <a:lnSpc>
                    <a:spcPts val="345"/>
                  </a:lnSpc>
                </a:pPr>
              </a:p>
            </p:txBody>
          </p:sp>
        </p:grpSp>
      </p:grpSp>
      <p:grpSp>
        <p:nvGrpSpPr>
          <p:cNvPr name="Group 56" id="56"/>
          <p:cNvGrpSpPr/>
          <p:nvPr/>
        </p:nvGrpSpPr>
        <p:grpSpPr>
          <a:xfrm rot="0">
            <a:off x="5437667" y="1160921"/>
            <a:ext cx="3609337" cy="3945752"/>
            <a:chOff x="0" y="0"/>
            <a:chExt cx="4812449" cy="5261003"/>
          </a:xfrm>
        </p:grpSpPr>
        <p:grpSp>
          <p:nvGrpSpPr>
            <p:cNvPr name="Group 57" id="57"/>
            <p:cNvGrpSpPr/>
            <p:nvPr/>
          </p:nvGrpSpPr>
          <p:grpSpPr>
            <a:xfrm rot="0">
              <a:off x="0" y="0"/>
              <a:ext cx="4812449" cy="598835"/>
              <a:chOff x="0" y="0"/>
              <a:chExt cx="594598" cy="73989"/>
            </a:xfrm>
          </p:grpSpPr>
          <p:sp>
            <p:nvSpPr>
              <p:cNvPr name="Freeform 58" id="58"/>
              <p:cNvSpPr/>
              <p:nvPr/>
            </p:nvSpPr>
            <p:spPr>
              <a:xfrm flipH="false" flipV="false" rot="0">
                <a:off x="0" y="0"/>
                <a:ext cx="594598" cy="73989"/>
              </a:xfrm>
              <a:custGeom>
                <a:avLst/>
                <a:gdLst/>
                <a:ahLst/>
                <a:cxnLst/>
                <a:rect r="r" b="b" t="t" l="l"/>
                <a:pathLst>
                  <a:path h="73989" w="594598">
                    <a:moveTo>
                      <a:pt x="36994" y="0"/>
                    </a:moveTo>
                    <a:lnTo>
                      <a:pt x="557604" y="0"/>
                    </a:lnTo>
                    <a:cubicBezTo>
                      <a:pt x="578035" y="0"/>
                      <a:pt x="594598" y="16563"/>
                      <a:pt x="594598" y="36994"/>
                    </a:cubicBezTo>
                    <a:lnTo>
                      <a:pt x="594598" y="36994"/>
                    </a:lnTo>
                    <a:cubicBezTo>
                      <a:pt x="594598" y="46806"/>
                      <a:pt x="590701" y="56215"/>
                      <a:pt x="583763" y="63153"/>
                    </a:cubicBezTo>
                    <a:cubicBezTo>
                      <a:pt x="576825" y="70091"/>
                      <a:pt x="567415" y="73989"/>
                      <a:pt x="557604" y="73989"/>
                    </a:cubicBezTo>
                    <a:lnTo>
                      <a:pt x="36994" y="73989"/>
                    </a:lnTo>
                    <a:cubicBezTo>
                      <a:pt x="27183" y="73989"/>
                      <a:pt x="17773" y="70091"/>
                      <a:pt x="10835" y="63153"/>
                    </a:cubicBezTo>
                    <a:cubicBezTo>
                      <a:pt x="3898" y="56215"/>
                      <a:pt x="0" y="46806"/>
                      <a:pt x="0" y="36994"/>
                    </a:cubicBezTo>
                    <a:lnTo>
                      <a:pt x="0" y="36994"/>
                    </a:lnTo>
                    <a:cubicBezTo>
                      <a:pt x="0" y="27183"/>
                      <a:pt x="3898" y="17773"/>
                      <a:pt x="10835" y="10835"/>
                    </a:cubicBezTo>
                    <a:cubicBezTo>
                      <a:pt x="17773" y="3898"/>
                      <a:pt x="27183" y="0"/>
                      <a:pt x="36994" y="0"/>
                    </a:cubicBezTo>
                    <a:close/>
                  </a:path>
                </a:pathLst>
              </a:custGeom>
              <a:gradFill rotWithShape="true">
                <a:gsLst>
                  <a:gs pos="0">
                    <a:srgbClr val="0097B2">
                      <a:alpha val="100000"/>
                    </a:srgbClr>
                  </a:gs>
                  <a:gs pos="100000">
                    <a:srgbClr val="7ED957">
                      <a:alpha val="100000"/>
                    </a:srgbClr>
                  </a:gs>
                </a:gsLst>
                <a:lin ang="0"/>
              </a:gradFill>
            </p:spPr>
          </p:sp>
          <p:sp>
            <p:nvSpPr>
              <p:cNvPr name="TextBox 59" id="59"/>
              <p:cNvSpPr txBox="true"/>
              <p:nvPr/>
            </p:nvSpPr>
            <p:spPr>
              <a:xfrm>
                <a:off x="0" y="76200"/>
                <a:ext cx="594598" cy="73989"/>
              </a:xfrm>
              <a:prstGeom prst="rect">
                <a:avLst/>
              </a:prstGeom>
            </p:spPr>
            <p:txBody>
              <a:bodyPr anchor="ctr" rtlCol="false" tIns="71995" lIns="71995" bIns="71995" rIns="71995"/>
              <a:lstStyle/>
              <a:p>
                <a:pPr algn="ctr">
                  <a:lnSpc>
                    <a:spcPts val="600"/>
                  </a:lnSpc>
                </a:pPr>
                <a:r>
                  <a:rPr lang="en-US" b="true" sz="1200" spc="40">
                    <a:solidFill>
                      <a:srgbClr val="FFFFFF"/>
                    </a:solidFill>
                    <a:latin typeface="Montserrat Bold"/>
                    <a:ea typeface="Montserrat Bold"/>
                    <a:cs typeface="Montserrat Bold"/>
                    <a:sym typeface="Montserrat Bold"/>
                  </a:rPr>
                  <a:t>Personalization</a:t>
                </a:r>
              </a:p>
            </p:txBody>
          </p:sp>
        </p:grpSp>
        <p:grpSp>
          <p:nvGrpSpPr>
            <p:cNvPr name="Group 60" id="60"/>
            <p:cNvGrpSpPr/>
            <p:nvPr/>
          </p:nvGrpSpPr>
          <p:grpSpPr>
            <a:xfrm rot="0">
              <a:off x="0" y="852835"/>
              <a:ext cx="4812449" cy="4408168"/>
              <a:chOff x="0" y="0"/>
              <a:chExt cx="1304080" cy="1194528"/>
            </a:xfrm>
          </p:grpSpPr>
          <p:sp>
            <p:nvSpPr>
              <p:cNvPr name="Freeform 61" id="61"/>
              <p:cNvSpPr/>
              <p:nvPr/>
            </p:nvSpPr>
            <p:spPr>
              <a:xfrm flipH="false" flipV="false" rot="0">
                <a:off x="0" y="0"/>
                <a:ext cx="1304080" cy="1194528"/>
              </a:xfrm>
              <a:custGeom>
                <a:avLst/>
                <a:gdLst/>
                <a:ahLst/>
                <a:cxnLst/>
                <a:rect r="r" b="b" t="t" l="l"/>
                <a:pathLst>
                  <a:path h="1194528" w="1304080">
                    <a:moveTo>
                      <a:pt x="120118" y="0"/>
                    </a:moveTo>
                    <a:lnTo>
                      <a:pt x="1183962" y="0"/>
                    </a:lnTo>
                    <a:cubicBezTo>
                      <a:pt x="1215819" y="0"/>
                      <a:pt x="1246372" y="12655"/>
                      <a:pt x="1268898" y="35182"/>
                    </a:cubicBezTo>
                    <a:cubicBezTo>
                      <a:pt x="1291425" y="57708"/>
                      <a:pt x="1304080" y="88261"/>
                      <a:pt x="1304080" y="120118"/>
                    </a:cubicBezTo>
                    <a:lnTo>
                      <a:pt x="1304080" y="1074409"/>
                    </a:lnTo>
                    <a:cubicBezTo>
                      <a:pt x="1304080" y="1140749"/>
                      <a:pt x="1250301" y="1194528"/>
                      <a:pt x="1183962" y="1194528"/>
                    </a:cubicBezTo>
                    <a:lnTo>
                      <a:pt x="120118" y="1194528"/>
                    </a:lnTo>
                    <a:cubicBezTo>
                      <a:pt x="88261" y="1194528"/>
                      <a:pt x="57708" y="1181872"/>
                      <a:pt x="35182" y="1159346"/>
                    </a:cubicBezTo>
                    <a:cubicBezTo>
                      <a:pt x="12655" y="1136819"/>
                      <a:pt x="0" y="1106267"/>
                      <a:pt x="0" y="1074409"/>
                    </a:cubicBezTo>
                    <a:lnTo>
                      <a:pt x="0" y="120118"/>
                    </a:lnTo>
                    <a:cubicBezTo>
                      <a:pt x="0" y="88261"/>
                      <a:pt x="12655" y="57708"/>
                      <a:pt x="35182" y="35182"/>
                    </a:cubicBezTo>
                    <a:cubicBezTo>
                      <a:pt x="57708" y="12655"/>
                      <a:pt x="88261" y="0"/>
                      <a:pt x="120118" y="0"/>
                    </a:cubicBezTo>
                    <a:close/>
                  </a:path>
                </a:pathLst>
              </a:custGeom>
              <a:solidFill>
                <a:srgbClr val="FFFFFF"/>
              </a:solidFill>
            </p:spPr>
          </p:sp>
          <p:sp>
            <p:nvSpPr>
              <p:cNvPr name="TextBox 62" id="62"/>
              <p:cNvSpPr txBox="true"/>
              <p:nvPr/>
            </p:nvSpPr>
            <p:spPr>
              <a:xfrm>
                <a:off x="0" y="95250"/>
                <a:ext cx="1304080" cy="1099278"/>
              </a:xfrm>
              <a:prstGeom prst="rect">
                <a:avLst/>
              </a:prstGeom>
            </p:spPr>
            <p:txBody>
              <a:bodyPr anchor="ctr" rtlCol="false" tIns="37031" lIns="37031" bIns="37031" rIns="37031"/>
              <a:lstStyle/>
              <a:p>
                <a:pPr algn="ctr">
                  <a:lnSpc>
                    <a:spcPts val="750"/>
                  </a:lnSpc>
                </a:pPr>
              </a:p>
            </p:txBody>
          </p:sp>
        </p:grpSp>
        <p:grpSp>
          <p:nvGrpSpPr>
            <p:cNvPr name="Group 63" id="63"/>
            <p:cNvGrpSpPr/>
            <p:nvPr/>
          </p:nvGrpSpPr>
          <p:grpSpPr>
            <a:xfrm rot="0">
              <a:off x="131924" y="1051249"/>
              <a:ext cx="4523202" cy="4065851"/>
              <a:chOff x="0" y="0"/>
              <a:chExt cx="528129" cy="474729"/>
            </a:xfrm>
          </p:grpSpPr>
          <p:sp>
            <p:nvSpPr>
              <p:cNvPr name="Freeform 64" id="64"/>
              <p:cNvSpPr/>
              <p:nvPr/>
            </p:nvSpPr>
            <p:spPr>
              <a:xfrm flipH="false" flipV="false" rot="0">
                <a:off x="0" y="0"/>
                <a:ext cx="528129" cy="474729"/>
              </a:xfrm>
              <a:custGeom>
                <a:avLst/>
                <a:gdLst/>
                <a:ahLst/>
                <a:cxnLst/>
                <a:rect r="r" b="b" t="t" l="l"/>
                <a:pathLst>
                  <a:path h="474729" w="528129">
                    <a:moveTo>
                      <a:pt x="116389" y="0"/>
                    </a:moveTo>
                    <a:lnTo>
                      <a:pt x="411740" y="0"/>
                    </a:lnTo>
                    <a:cubicBezTo>
                      <a:pt x="442608" y="0"/>
                      <a:pt x="472212" y="12262"/>
                      <a:pt x="494039" y="34090"/>
                    </a:cubicBezTo>
                    <a:cubicBezTo>
                      <a:pt x="515867" y="55917"/>
                      <a:pt x="528129" y="85521"/>
                      <a:pt x="528129" y="116389"/>
                    </a:cubicBezTo>
                    <a:lnTo>
                      <a:pt x="528129" y="358340"/>
                    </a:lnTo>
                    <a:cubicBezTo>
                      <a:pt x="528129" y="389208"/>
                      <a:pt x="515867" y="418812"/>
                      <a:pt x="494039" y="440639"/>
                    </a:cubicBezTo>
                    <a:cubicBezTo>
                      <a:pt x="472212" y="462466"/>
                      <a:pt x="442608" y="474729"/>
                      <a:pt x="411740" y="474729"/>
                    </a:cubicBezTo>
                    <a:lnTo>
                      <a:pt x="116389" y="474729"/>
                    </a:lnTo>
                    <a:cubicBezTo>
                      <a:pt x="85521" y="474729"/>
                      <a:pt x="55917" y="462466"/>
                      <a:pt x="34090" y="440639"/>
                    </a:cubicBezTo>
                    <a:cubicBezTo>
                      <a:pt x="12262" y="418812"/>
                      <a:pt x="0" y="389208"/>
                      <a:pt x="0" y="358340"/>
                    </a:cubicBezTo>
                    <a:lnTo>
                      <a:pt x="0" y="116389"/>
                    </a:lnTo>
                    <a:cubicBezTo>
                      <a:pt x="0" y="85521"/>
                      <a:pt x="12262" y="55917"/>
                      <a:pt x="34090" y="34090"/>
                    </a:cubicBezTo>
                    <a:cubicBezTo>
                      <a:pt x="55917" y="12262"/>
                      <a:pt x="85521" y="0"/>
                      <a:pt x="116389" y="0"/>
                    </a:cubicBezTo>
                    <a:close/>
                  </a:path>
                </a:pathLst>
              </a:custGeom>
              <a:solidFill>
                <a:srgbClr val="24E026"/>
              </a:solidFill>
            </p:spPr>
          </p:sp>
          <p:sp>
            <p:nvSpPr>
              <p:cNvPr name="TextBox 65" id="65"/>
              <p:cNvSpPr txBox="true"/>
              <p:nvPr/>
            </p:nvSpPr>
            <p:spPr>
              <a:xfrm>
                <a:off x="0" y="0"/>
                <a:ext cx="528129" cy="474729"/>
              </a:xfrm>
              <a:prstGeom prst="rect">
                <a:avLst/>
              </a:prstGeom>
            </p:spPr>
            <p:txBody>
              <a:bodyPr anchor="ctr" rtlCol="false" tIns="76184" lIns="76184" bIns="76184" rIns="76184"/>
              <a:lstStyle/>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Configure existing recommendation models with reinforcement learning</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Implement user-specific personalization</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Optimize API response times</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Deploy existing context-aware help system</a:t>
                </a:r>
              </a:p>
              <a:p>
                <a:pPr algn="ctr" marL="323856" indent="-161928" lvl="1">
                  <a:lnSpc>
                    <a:spcPts val="1725"/>
                  </a:lnSpc>
                  <a:buFont typeface="Arial"/>
                  <a:buChar char="•"/>
                </a:pPr>
                <a:r>
                  <a:rPr lang="en-US" b="true" sz="1500" spc="51">
                    <a:solidFill>
                      <a:srgbClr val="FFFFFF"/>
                    </a:solidFill>
                    <a:latin typeface="Montserrat Bold"/>
                    <a:ea typeface="Montserrat Bold"/>
                    <a:cs typeface="Montserrat Bold"/>
                    <a:sym typeface="Montserrat Bold"/>
                  </a:rPr>
                  <a:t>I</a:t>
                </a:r>
                <a:r>
                  <a:rPr lang="en-US" b="true" sz="1500" spc="51">
                    <a:solidFill>
                      <a:srgbClr val="FFFFFF"/>
                    </a:solidFill>
                    <a:latin typeface="Montserrat Bold"/>
                    <a:ea typeface="Montserrat Bold"/>
                    <a:cs typeface="Montserrat Bold"/>
                    <a:sym typeface="Montserrat Bold"/>
                  </a:rPr>
                  <a:t>ntegrate existing coupon suggestion system</a:t>
                </a:r>
              </a:p>
              <a:p>
                <a:pPr algn="ctr" marL="323856" indent="-161928" lvl="1">
                  <a:lnSpc>
                    <a:spcPts val="1725"/>
                  </a:lnSpc>
                  <a:buFont typeface="Arial"/>
                  <a:buChar char="•"/>
                </a:pPr>
              </a:p>
              <a:p>
                <a:pPr algn="ctr">
                  <a:lnSpc>
                    <a:spcPts val="345"/>
                  </a:lnSpc>
                </a:pPr>
              </a:p>
            </p:txBody>
          </p:sp>
        </p:grpSp>
      </p:grpSp>
      <p:sp>
        <p:nvSpPr>
          <p:cNvPr name="Freeform 66" id="66"/>
          <p:cNvSpPr/>
          <p:nvPr/>
        </p:nvSpPr>
        <p:spPr>
          <a:xfrm flipH="false" flipV="false" rot="0">
            <a:off x="2266704" y="216663"/>
            <a:ext cx="772802" cy="792987"/>
          </a:xfrm>
          <a:custGeom>
            <a:avLst/>
            <a:gdLst/>
            <a:ahLst/>
            <a:cxnLst/>
            <a:rect r="r" b="b" t="t" l="l"/>
            <a:pathLst>
              <a:path h="792987" w="772802">
                <a:moveTo>
                  <a:pt x="0" y="0"/>
                </a:moveTo>
                <a:lnTo>
                  <a:pt x="772801" y="0"/>
                </a:lnTo>
                <a:lnTo>
                  <a:pt x="772801" y="792987"/>
                </a:lnTo>
                <a:lnTo>
                  <a:pt x="0" y="7929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E17EB">
                <a:alpha val="100000"/>
              </a:srgbClr>
            </a:gs>
            <a:gs pos="100000">
              <a:srgbClr val="479BBB">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3682331" y="226334"/>
            <a:ext cx="10923337" cy="748652"/>
            <a:chOff x="0" y="0"/>
            <a:chExt cx="2876928" cy="197176"/>
          </a:xfrm>
        </p:grpSpPr>
        <p:sp>
          <p:nvSpPr>
            <p:cNvPr name="Freeform 3" id="3"/>
            <p:cNvSpPr/>
            <p:nvPr/>
          </p:nvSpPr>
          <p:spPr>
            <a:xfrm flipH="false" flipV="false" rot="0">
              <a:off x="0" y="0"/>
              <a:ext cx="2876928" cy="197176"/>
            </a:xfrm>
            <a:custGeom>
              <a:avLst/>
              <a:gdLst/>
              <a:ahLst/>
              <a:cxnLst/>
              <a:rect r="r" b="b" t="t" l="l"/>
              <a:pathLst>
                <a:path h="197176" w="2876928">
                  <a:moveTo>
                    <a:pt x="36146" y="0"/>
                  </a:moveTo>
                  <a:lnTo>
                    <a:pt x="2840782" y="0"/>
                  </a:lnTo>
                  <a:cubicBezTo>
                    <a:pt x="2850369" y="0"/>
                    <a:pt x="2859562" y="3808"/>
                    <a:pt x="2866341" y="10587"/>
                  </a:cubicBezTo>
                  <a:cubicBezTo>
                    <a:pt x="2873120" y="17366"/>
                    <a:pt x="2876928" y="26560"/>
                    <a:pt x="2876928" y="36146"/>
                  </a:cubicBezTo>
                  <a:lnTo>
                    <a:pt x="2876928" y="161030"/>
                  </a:lnTo>
                  <a:cubicBezTo>
                    <a:pt x="2876928" y="170616"/>
                    <a:pt x="2873120" y="179810"/>
                    <a:pt x="2866341" y="186589"/>
                  </a:cubicBezTo>
                  <a:cubicBezTo>
                    <a:pt x="2859562" y="193368"/>
                    <a:pt x="2850369" y="197176"/>
                    <a:pt x="2840782" y="197176"/>
                  </a:cubicBezTo>
                  <a:lnTo>
                    <a:pt x="36146" y="197176"/>
                  </a:lnTo>
                  <a:cubicBezTo>
                    <a:pt x="26560" y="197176"/>
                    <a:pt x="17366" y="193368"/>
                    <a:pt x="10587" y="186589"/>
                  </a:cubicBezTo>
                  <a:cubicBezTo>
                    <a:pt x="3808" y="179810"/>
                    <a:pt x="0" y="170616"/>
                    <a:pt x="0" y="161030"/>
                  </a:cubicBezTo>
                  <a:lnTo>
                    <a:pt x="0" y="36146"/>
                  </a:lnTo>
                  <a:cubicBezTo>
                    <a:pt x="0" y="26560"/>
                    <a:pt x="3808" y="17366"/>
                    <a:pt x="10587" y="10587"/>
                  </a:cubicBezTo>
                  <a:cubicBezTo>
                    <a:pt x="17366" y="3808"/>
                    <a:pt x="26560" y="0"/>
                    <a:pt x="36146" y="0"/>
                  </a:cubicBezTo>
                  <a:close/>
                </a:path>
              </a:pathLst>
            </a:custGeom>
            <a:solidFill>
              <a:srgbClr val="24E026"/>
            </a:solidFill>
            <a:ln w="28575" cap="rnd">
              <a:solidFill>
                <a:srgbClr val="000000"/>
              </a:solidFill>
              <a:prstDash val="solid"/>
              <a:round/>
            </a:ln>
          </p:spPr>
        </p:sp>
        <p:sp>
          <p:nvSpPr>
            <p:cNvPr name="TextBox 4" id="4"/>
            <p:cNvSpPr txBox="true"/>
            <p:nvPr/>
          </p:nvSpPr>
          <p:spPr>
            <a:xfrm>
              <a:off x="0" y="200025"/>
              <a:ext cx="2876928" cy="197176"/>
            </a:xfrm>
            <a:prstGeom prst="rect">
              <a:avLst/>
            </a:prstGeom>
          </p:spPr>
          <p:txBody>
            <a:bodyPr anchor="ctr" rtlCol="false" tIns="50800" lIns="50800" bIns="50800" rIns="50800"/>
            <a:lstStyle/>
            <a:p>
              <a:pPr algn="ctr">
                <a:lnSpc>
                  <a:spcPts val="1549"/>
                </a:lnSpc>
              </a:pPr>
              <a:r>
                <a:rPr lang="en-US" b="true" sz="3099" spc="105">
                  <a:solidFill>
                    <a:srgbClr val="FFFFFF"/>
                  </a:solidFill>
                  <a:latin typeface="Montserrat Bold"/>
                  <a:ea typeface="Montserrat Bold"/>
                  <a:cs typeface="Montserrat Bold"/>
                  <a:sym typeface="Montserrat Bold"/>
                </a:rPr>
                <a:t>Potential Challenges &amp; Mitigation Strategies</a:t>
              </a:r>
            </a:p>
          </p:txBody>
        </p:sp>
      </p:grpSp>
      <p:sp>
        <p:nvSpPr>
          <p:cNvPr name="Freeform 5" id="5"/>
          <p:cNvSpPr/>
          <p:nvPr/>
        </p:nvSpPr>
        <p:spPr>
          <a:xfrm flipH="false" flipV="false" rot="0">
            <a:off x="3425321" y="0"/>
            <a:ext cx="917836" cy="917836"/>
          </a:xfrm>
          <a:custGeom>
            <a:avLst/>
            <a:gdLst/>
            <a:ahLst/>
            <a:cxnLst/>
            <a:rect r="r" b="b" t="t" l="l"/>
            <a:pathLst>
              <a:path h="917836" w="917836">
                <a:moveTo>
                  <a:pt x="0" y="0"/>
                </a:moveTo>
                <a:lnTo>
                  <a:pt x="917836" y="0"/>
                </a:lnTo>
                <a:lnTo>
                  <a:pt x="917836" y="917836"/>
                </a:lnTo>
                <a:lnTo>
                  <a:pt x="0" y="917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45925" y="1189546"/>
            <a:ext cx="4861279" cy="1334406"/>
            <a:chOff x="0" y="0"/>
            <a:chExt cx="2860871" cy="785300"/>
          </a:xfrm>
        </p:grpSpPr>
        <p:sp>
          <p:nvSpPr>
            <p:cNvPr name="Freeform 7" id="7"/>
            <p:cNvSpPr/>
            <p:nvPr/>
          </p:nvSpPr>
          <p:spPr>
            <a:xfrm flipH="false" flipV="false" rot="0">
              <a:off x="0" y="0"/>
              <a:ext cx="2860871" cy="785300"/>
            </a:xfrm>
            <a:custGeom>
              <a:avLst/>
              <a:gdLst/>
              <a:ahLst/>
              <a:cxnLst/>
              <a:rect r="r" b="b" t="t" l="l"/>
              <a:pathLst>
                <a:path h="785300" w="2860871">
                  <a:moveTo>
                    <a:pt x="100332" y="0"/>
                  </a:moveTo>
                  <a:lnTo>
                    <a:pt x="2760539" y="0"/>
                  </a:lnTo>
                  <a:cubicBezTo>
                    <a:pt x="2815950" y="0"/>
                    <a:pt x="2860871" y="44920"/>
                    <a:pt x="2860871" y="100332"/>
                  </a:cubicBezTo>
                  <a:lnTo>
                    <a:pt x="2860871" y="684969"/>
                  </a:lnTo>
                  <a:cubicBezTo>
                    <a:pt x="2860871" y="740380"/>
                    <a:pt x="2815950" y="785300"/>
                    <a:pt x="2760539" y="785300"/>
                  </a:cubicBezTo>
                  <a:lnTo>
                    <a:pt x="100332" y="785300"/>
                  </a:lnTo>
                  <a:cubicBezTo>
                    <a:pt x="44920" y="785300"/>
                    <a:pt x="0" y="740380"/>
                    <a:pt x="0" y="684969"/>
                  </a:cubicBezTo>
                  <a:lnTo>
                    <a:pt x="0" y="100332"/>
                  </a:lnTo>
                  <a:cubicBezTo>
                    <a:pt x="0" y="44920"/>
                    <a:pt x="44920" y="0"/>
                    <a:pt x="100332" y="0"/>
                  </a:cubicBezTo>
                  <a:close/>
                </a:path>
              </a:pathLst>
            </a:custGeom>
            <a:solidFill>
              <a:srgbClr val="F8C0C0"/>
            </a:solidFill>
            <a:ln w="9525" cap="rnd">
              <a:solidFill>
                <a:srgbClr val="000000"/>
              </a:solidFill>
              <a:prstDash val="solid"/>
              <a:round/>
            </a:ln>
          </p:spPr>
        </p:sp>
        <p:sp>
          <p:nvSpPr>
            <p:cNvPr name="TextBox 8" id="8"/>
            <p:cNvSpPr txBox="true"/>
            <p:nvPr/>
          </p:nvSpPr>
          <p:spPr>
            <a:xfrm>
              <a:off x="0" y="133350"/>
              <a:ext cx="2860871" cy="651950"/>
            </a:xfrm>
            <a:prstGeom prst="rect">
              <a:avLst/>
            </a:prstGeom>
          </p:spPr>
          <p:txBody>
            <a:bodyPr anchor="ctr" rtlCol="false" tIns="20154" lIns="20154" bIns="20154" rIns="20154"/>
            <a:lstStyle/>
            <a:p>
              <a:pPr algn="ctr">
                <a:lnSpc>
                  <a:spcPts val="1000"/>
                </a:lnSpc>
              </a:pPr>
            </a:p>
          </p:txBody>
        </p:sp>
      </p:grpSp>
      <p:grpSp>
        <p:nvGrpSpPr>
          <p:cNvPr name="Group 9" id="9"/>
          <p:cNvGrpSpPr/>
          <p:nvPr/>
        </p:nvGrpSpPr>
        <p:grpSpPr>
          <a:xfrm rot="0">
            <a:off x="221972" y="2440330"/>
            <a:ext cx="5064441" cy="1766231"/>
            <a:chOff x="0" y="0"/>
            <a:chExt cx="1333845" cy="465180"/>
          </a:xfrm>
        </p:grpSpPr>
        <p:sp>
          <p:nvSpPr>
            <p:cNvPr name="Freeform 10" id="10"/>
            <p:cNvSpPr/>
            <p:nvPr/>
          </p:nvSpPr>
          <p:spPr>
            <a:xfrm flipH="false" flipV="false" rot="0">
              <a:off x="0" y="0"/>
              <a:ext cx="1333845" cy="465180"/>
            </a:xfrm>
            <a:custGeom>
              <a:avLst/>
              <a:gdLst/>
              <a:ahLst/>
              <a:cxnLst/>
              <a:rect r="r" b="b" t="t" l="l"/>
              <a:pathLst>
                <a:path h="465180" w="1333845">
                  <a:moveTo>
                    <a:pt x="103950" y="0"/>
                  </a:moveTo>
                  <a:lnTo>
                    <a:pt x="1229894" y="0"/>
                  </a:lnTo>
                  <a:cubicBezTo>
                    <a:pt x="1287304" y="0"/>
                    <a:pt x="1333845" y="46540"/>
                    <a:pt x="1333845" y="103950"/>
                  </a:cubicBezTo>
                  <a:lnTo>
                    <a:pt x="1333845" y="361230"/>
                  </a:lnTo>
                  <a:cubicBezTo>
                    <a:pt x="1333845" y="418640"/>
                    <a:pt x="1287304" y="465180"/>
                    <a:pt x="1229894" y="465180"/>
                  </a:cubicBezTo>
                  <a:lnTo>
                    <a:pt x="103950" y="465180"/>
                  </a:lnTo>
                  <a:cubicBezTo>
                    <a:pt x="46540" y="465180"/>
                    <a:pt x="0" y="418640"/>
                    <a:pt x="0" y="361230"/>
                  </a:cubicBezTo>
                  <a:lnTo>
                    <a:pt x="0" y="103950"/>
                  </a:lnTo>
                  <a:cubicBezTo>
                    <a:pt x="0" y="46540"/>
                    <a:pt x="46540" y="0"/>
                    <a:pt x="103950" y="0"/>
                  </a:cubicBezTo>
                  <a:close/>
                </a:path>
              </a:pathLst>
            </a:custGeom>
            <a:gradFill rotWithShape="true">
              <a:gsLst>
                <a:gs pos="0">
                  <a:srgbClr val="0097B2">
                    <a:alpha val="100000"/>
                  </a:srgbClr>
                </a:gs>
                <a:gs pos="100000">
                  <a:srgbClr val="7ED957">
                    <a:alpha val="100000"/>
                  </a:srgbClr>
                </a:gs>
              </a:gsLst>
              <a:lin ang="0"/>
            </a:gradFill>
            <a:ln w="19050" cap="rnd">
              <a:solidFill>
                <a:srgbClr val="000000"/>
              </a:solidFill>
              <a:prstDash val="solid"/>
              <a:round/>
            </a:ln>
          </p:spPr>
        </p:sp>
        <p:sp>
          <p:nvSpPr>
            <p:cNvPr name="TextBox 11" id="11"/>
            <p:cNvSpPr txBox="true"/>
            <p:nvPr/>
          </p:nvSpPr>
          <p:spPr>
            <a:xfrm>
              <a:off x="0" y="133350"/>
              <a:ext cx="1333845" cy="331830"/>
            </a:xfrm>
            <a:prstGeom prst="rect">
              <a:avLst/>
            </a:prstGeom>
          </p:spPr>
          <p:txBody>
            <a:bodyPr anchor="ctr" rtlCol="false" tIns="50800" lIns="50800" bIns="50800" rIns="50800"/>
            <a:lstStyle/>
            <a:p>
              <a:pPr algn="ctr">
                <a:lnSpc>
                  <a:spcPts val="1000"/>
                </a:lnSpc>
              </a:pPr>
            </a:p>
          </p:txBody>
        </p:sp>
      </p:grpSp>
      <p:sp>
        <p:nvSpPr>
          <p:cNvPr name="Freeform 12" id="12"/>
          <p:cNvSpPr/>
          <p:nvPr/>
        </p:nvSpPr>
        <p:spPr>
          <a:xfrm flipH="false" flipV="false" rot="0">
            <a:off x="4485914" y="3504093"/>
            <a:ext cx="845243" cy="845243"/>
          </a:xfrm>
          <a:custGeom>
            <a:avLst/>
            <a:gdLst/>
            <a:ahLst/>
            <a:cxnLst/>
            <a:rect r="r" b="b" t="t" l="l"/>
            <a:pathLst>
              <a:path h="845243" w="845243">
                <a:moveTo>
                  <a:pt x="0" y="0"/>
                </a:moveTo>
                <a:lnTo>
                  <a:pt x="845243" y="0"/>
                </a:lnTo>
                <a:lnTo>
                  <a:pt x="845243" y="845243"/>
                </a:lnTo>
                <a:lnTo>
                  <a:pt x="0" y="84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45925" y="1154485"/>
            <a:ext cx="399548" cy="340705"/>
          </a:xfrm>
          <a:custGeom>
            <a:avLst/>
            <a:gdLst/>
            <a:ahLst/>
            <a:cxnLst/>
            <a:rect r="r" b="b" t="t" l="l"/>
            <a:pathLst>
              <a:path h="340705" w="399548">
                <a:moveTo>
                  <a:pt x="0" y="0"/>
                </a:moveTo>
                <a:lnTo>
                  <a:pt x="399548" y="0"/>
                </a:lnTo>
                <a:lnTo>
                  <a:pt x="399548" y="340706"/>
                </a:lnTo>
                <a:lnTo>
                  <a:pt x="0" y="340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579502" y="1552600"/>
            <a:ext cx="4530228" cy="925830"/>
          </a:xfrm>
          <a:prstGeom prst="rect">
            <a:avLst/>
          </a:prstGeom>
        </p:spPr>
        <p:txBody>
          <a:bodyPr anchor="t" rtlCol="false" tIns="0" lIns="0" bIns="0" rIns="0">
            <a:spAutoFit/>
          </a:bodyPr>
          <a:lstStyle/>
          <a:p>
            <a:pPr algn="l">
              <a:lnSpc>
                <a:spcPts val="1539"/>
              </a:lnSpc>
            </a:pPr>
            <a:r>
              <a:rPr lang="en-US" sz="1099" b="true">
                <a:solidFill>
                  <a:srgbClr val="D00000"/>
                </a:solidFill>
                <a:latin typeface="Atkinson Hyperlegible Bold"/>
                <a:ea typeface="Atkinson Hyperlegible Bold"/>
                <a:cs typeface="Atkinson Hyperlegible Bold"/>
                <a:sym typeface="Atkinson Hyperlegible Bold"/>
              </a:rPr>
              <a:t>Challenges:</a:t>
            </a:r>
          </a:p>
          <a:p>
            <a:pPr algn="l" marL="237489" indent="-118744" lvl="1">
              <a:lnSpc>
                <a:spcPts val="1539"/>
              </a:lnSpc>
              <a:spcBef>
                <a:spcPct val="0"/>
              </a:spcBef>
              <a:buFont typeface="Arial"/>
              <a:buChar char="•"/>
            </a:pPr>
            <a:r>
              <a:rPr lang="en-US" b="true" sz="1099">
                <a:solidFill>
                  <a:srgbClr val="D00000"/>
                </a:solidFill>
                <a:latin typeface="Atkinson Hyperlegible Bold"/>
                <a:ea typeface="Atkinson Hyperlegible Bold"/>
                <a:cs typeface="Atkinson Hyperlegible Bold"/>
                <a:sym typeface="Atkinson Hyperlegible Bold"/>
              </a:rPr>
              <a:t>Building AI</a:t>
            </a:r>
            <a:r>
              <a:rPr lang="en-US" b="true" sz="1099">
                <a:solidFill>
                  <a:srgbClr val="D00000"/>
                </a:solidFill>
                <a:latin typeface="Atkinson Hyperlegible Bold"/>
                <a:ea typeface="Atkinson Hyperlegible Bold"/>
                <a:cs typeface="Atkinson Hyperlegible Bold"/>
                <a:sym typeface="Atkinson Hyperlegible Bold"/>
              </a:rPr>
              <a:t> models that provide truly relevant recommendations</a:t>
            </a:r>
          </a:p>
          <a:p>
            <a:pPr algn="l" marL="237489" indent="-118744" lvl="1">
              <a:lnSpc>
                <a:spcPts val="1539"/>
              </a:lnSpc>
              <a:spcBef>
                <a:spcPct val="0"/>
              </a:spcBef>
              <a:buFont typeface="Arial"/>
              <a:buChar char="•"/>
            </a:pPr>
            <a:r>
              <a:rPr lang="en-US" b="true" sz="1099">
                <a:solidFill>
                  <a:srgbClr val="D00000"/>
                </a:solidFill>
                <a:latin typeface="Atkinson Hyperlegible Bold"/>
                <a:ea typeface="Atkinson Hyperlegible Bold"/>
                <a:cs typeface="Atkinson Hyperlegible Bold"/>
                <a:sym typeface="Atkinson Hyperlegible Bold"/>
              </a:rPr>
              <a:t>Cold start problem for new users with limited history</a:t>
            </a:r>
          </a:p>
          <a:p>
            <a:pPr algn="l" marL="237489" indent="-118744" lvl="1">
              <a:lnSpc>
                <a:spcPts val="1539"/>
              </a:lnSpc>
              <a:spcBef>
                <a:spcPct val="0"/>
              </a:spcBef>
              <a:buFont typeface="Arial"/>
              <a:buChar char="•"/>
            </a:pPr>
            <a:r>
              <a:rPr lang="en-US" b="true" sz="1099">
                <a:solidFill>
                  <a:srgbClr val="D00000"/>
                </a:solidFill>
                <a:latin typeface="Atkinson Hyperlegible Bold"/>
                <a:ea typeface="Atkinson Hyperlegible Bold"/>
                <a:cs typeface="Atkinson Hyperlegible Bold"/>
                <a:sym typeface="Atkinson Hyperlegible Bold"/>
              </a:rPr>
              <a:t>Maintaining real-time performance at scale</a:t>
            </a:r>
          </a:p>
          <a:p>
            <a:pPr algn="l">
              <a:lnSpc>
                <a:spcPts val="1399"/>
              </a:lnSpc>
              <a:spcBef>
                <a:spcPct val="0"/>
              </a:spcBef>
            </a:pPr>
          </a:p>
        </p:txBody>
      </p:sp>
      <p:sp>
        <p:nvSpPr>
          <p:cNvPr name="TextBox 15" id="15"/>
          <p:cNvSpPr txBox="true"/>
          <p:nvPr/>
        </p:nvSpPr>
        <p:spPr>
          <a:xfrm rot="0">
            <a:off x="887006" y="1305788"/>
            <a:ext cx="3179258" cy="218237"/>
          </a:xfrm>
          <a:prstGeom prst="rect">
            <a:avLst/>
          </a:prstGeom>
        </p:spPr>
        <p:txBody>
          <a:bodyPr anchor="t" rtlCol="false" tIns="0" lIns="0" bIns="0" rIns="0">
            <a:spAutoFit/>
          </a:bodyPr>
          <a:lstStyle/>
          <a:p>
            <a:pPr algn="l">
              <a:lnSpc>
                <a:spcPts val="1713"/>
              </a:lnSpc>
            </a:pPr>
            <a:r>
              <a:rPr lang="en-US" sz="1359" b="true">
                <a:solidFill>
                  <a:srgbClr val="58595B"/>
                </a:solidFill>
                <a:latin typeface="Atkinson Hyperlegible Bold"/>
                <a:ea typeface="Atkinson Hyperlegible Bold"/>
                <a:cs typeface="Atkinson Hyperlegible Bold"/>
                <a:sym typeface="Atkinson Hyperlegible Bold"/>
              </a:rPr>
              <a:t>Issue: AI Accuracy &amp; Performance</a:t>
            </a:r>
          </a:p>
        </p:txBody>
      </p:sp>
      <p:sp>
        <p:nvSpPr>
          <p:cNvPr name="TextBox 16" id="16"/>
          <p:cNvSpPr txBox="true"/>
          <p:nvPr/>
        </p:nvSpPr>
        <p:spPr>
          <a:xfrm rot="0">
            <a:off x="620549" y="2571578"/>
            <a:ext cx="4530228" cy="1654937"/>
          </a:xfrm>
          <a:prstGeom prst="rect">
            <a:avLst/>
          </a:prstGeom>
        </p:spPr>
        <p:txBody>
          <a:bodyPr anchor="t" rtlCol="false" tIns="0" lIns="0" bIns="0" rIns="0">
            <a:spAutoFit/>
          </a:bodyPr>
          <a:lstStyle/>
          <a:p>
            <a:pPr algn="l">
              <a:lnSpc>
                <a:spcPts val="1787"/>
              </a:lnSpc>
            </a:pPr>
            <a:r>
              <a:rPr lang="en-US" sz="1199" b="true">
                <a:solidFill>
                  <a:srgbClr val="FFFFFF"/>
                </a:solidFill>
                <a:latin typeface="Atkinson Hyperlegible Bold"/>
                <a:ea typeface="Atkinson Hyperlegible Bold"/>
                <a:cs typeface="Atkinson Hyperlegible Bold"/>
                <a:sym typeface="Atkinson Hyperlegible Bold"/>
              </a:rPr>
              <a:t>Mitigation Strategies:</a:t>
            </a:r>
          </a:p>
          <a:p>
            <a:pPr algn="l" marL="215899" indent="-107950" lvl="1">
              <a:lnSpc>
                <a:spcPts val="148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Us</a:t>
            </a:r>
            <a:r>
              <a:rPr lang="en-US" b="true" sz="999">
                <a:solidFill>
                  <a:srgbClr val="FFFFFF"/>
                </a:solidFill>
                <a:latin typeface="Atkinson Hyperlegible Bold"/>
                <a:ea typeface="Atkinson Hyperlegible Bold"/>
                <a:cs typeface="Atkinson Hyperlegible Bold"/>
                <a:sym typeface="Atkinson Hyperlegible Bold"/>
              </a:rPr>
              <a:t>e hybrid recommendation systems (collaborative + content-based)</a:t>
            </a:r>
          </a:p>
          <a:p>
            <a:pPr algn="l" marL="215899" indent="-107950" lvl="1">
              <a:lnSpc>
                <a:spcPts val="148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Implement A/B testing frameworks to continuously optimize models</a:t>
            </a:r>
          </a:p>
          <a:p>
            <a:pPr algn="l" marL="215899" indent="-107950" lvl="1">
              <a:lnSpc>
                <a:spcPts val="148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Develop fallback mechanisms for new users (category-based recommendations)</a:t>
            </a:r>
          </a:p>
          <a:p>
            <a:pPr algn="l" marL="215899" indent="-107950" lvl="1">
              <a:lnSpc>
                <a:spcPts val="148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Set up model monitoring dashboards to detect performance degradation</a:t>
            </a:r>
          </a:p>
          <a:p>
            <a:pPr algn="l" marL="215899" indent="-107950" lvl="1">
              <a:lnSpc>
                <a:spcPts val="148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Establish regular model retraining pipelines</a:t>
            </a:r>
          </a:p>
          <a:p>
            <a:pPr algn="l">
              <a:lnSpc>
                <a:spcPts val="1489"/>
              </a:lnSpc>
            </a:pPr>
          </a:p>
        </p:txBody>
      </p:sp>
      <p:grpSp>
        <p:nvGrpSpPr>
          <p:cNvPr name="Group 17" id="17"/>
          <p:cNvGrpSpPr/>
          <p:nvPr/>
        </p:nvGrpSpPr>
        <p:grpSpPr>
          <a:xfrm rot="0">
            <a:off x="6483810" y="1252469"/>
            <a:ext cx="5078250" cy="1334406"/>
            <a:chOff x="0" y="0"/>
            <a:chExt cx="2988559" cy="785300"/>
          </a:xfrm>
        </p:grpSpPr>
        <p:sp>
          <p:nvSpPr>
            <p:cNvPr name="Freeform 18" id="18"/>
            <p:cNvSpPr/>
            <p:nvPr/>
          </p:nvSpPr>
          <p:spPr>
            <a:xfrm flipH="false" flipV="false" rot="0">
              <a:off x="0" y="0"/>
              <a:ext cx="2988559" cy="785300"/>
            </a:xfrm>
            <a:custGeom>
              <a:avLst/>
              <a:gdLst/>
              <a:ahLst/>
              <a:cxnLst/>
              <a:rect r="r" b="b" t="t" l="l"/>
              <a:pathLst>
                <a:path h="785300" w="2988559">
                  <a:moveTo>
                    <a:pt x="80800" y="0"/>
                  </a:moveTo>
                  <a:lnTo>
                    <a:pt x="2907759" y="0"/>
                  </a:lnTo>
                  <a:cubicBezTo>
                    <a:pt x="2929188" y="0"/>
                    <a:pt x="2949740" y="8513"/>
                    <a:pt x="2964893" y="23666"/>
                  </a:cubicBezTo>
                  <a:cubicBezTo>
                    <a:pt x="2980046" y="38819"/>
                    <a:pt x="2988559" y="59370"/>
                    <a:pt x="2988559" y="80800"/>
                  </a:cubicBezTo>
                  <a:lnTo>
                    <a:pt x="2988559" y="704501"/>
                  </a:lnTo>
                  <a:cubicBezTo>
                    <a:pt x="2988559" y="725930"/>
                    <a:pt x="2980046" y="746482"/>
                    <a:pt x="2964893" y="761635"/>
                  </a:cubicBezTo>
                  <a:cubicBezTo>
                    <a:pt x="2949740" y="776788"/>
                    <a:pt x="2929188" y="785300"/>
                    <a:pt x="2907759" y="785300"/>
                  </a:cubicBezTo>
                  <a:lnTo>
                    <a:pt x="80800" y="785300"/>
                  </a:lnTo>
                  <a:cubicBezTo>
                    <a:pt x="59370" y="785300"/>
                    <a:pt x="38819" y="776788"/>
                    <a:pt x="23666" y="761635"/>
                  </a:cubicBezTo>
                  <a:cubicBezTo>
                    <a:pt x="8513" y="746482"/>
                    <a:pt x="0" y="725930"/>
                    <a:pt x="0" y="704501"/>
                  </a:cubicBezTo>
                  <a:lnTo>
                    <a:pt x="0" y="80800"/>
                  </a:lnTo>
                  <a:cubicBezTo>
                    <a:pt x="0" y="59370"/>
                    <a:pt x="8513" y="38819"/>
                    <a:pt x="23666" y="23666"/>
                  </a:cubicBezTo>
                  <a:cubicBezTo>
                    <a:pt x="38819" y="8513"/>
                    <a:pt x="59370" y="0"/>
                    <a:pt x="80800" y="0"/>
                  </a:cubicBezTo>
                  <a:close/>
                </a:path>
              </a:pathLst>
            </a:custGeom>
            <a:solidFill>
              <a:srgbClr val="F8C0C0"/>
            </a:solidFill>
            <a:ln w="9525" cap="rnd">
              <a:solidFill>
                <a:srgbClr val="000000"/>
              </a:solidFill>
              <a:prstDash val="solid"/>
              <a:round/>
            </a:ln>
          </p:spPr>
        </p:sp>
        <p:sp>
          <p:nvSpPr>
            <p:cNvPr name="TextBox 19" id="19"/>
            <p:cNvSpPr txBox="true"/>
            <p:nvPr/>
          </p:nvSpPr>
          <p:spPr>
            <a:xfrm>
              <a:off x="0" y="133350"/>
              <a:ext cx="2988559" cy="651950"/>
            </a:xfrm>
            <a:prstGeom prst="rect">
              <a:avLst/>
            </a:prstGeom>
          </p:spPr>
          <p:txBody>
            <a:bodyPr anchor="ctr" rtlCol="false" tIns="20154" lIns="20154" bIns="20154" rIns="20154"/>
            <a:lstStyle/>
            <a:p>
              <a:pPr algn="ctr">
                <a:lnSpc>
                  <a:spcPts val="1000"/>
                </a:lnSpc>
              </a:pPr>
            </a:p>
          </p:txBody>
        </p:sp>
      </p:grpSp>
      <p:grpSp>
        <p:nvGrpSpPr>
          <p:cNvPr name="Group 20" id="20"/>
          <p:cNvGrpSpPr/>
          <p:nvPr/>
        </p:nvGrpSpPr>
        <p:grpSpPr>
          <a:xfrm rot="0">
            <a:off x="6340807" y="2503253"/>
            <a:ext cx="5310343" cy="1703308"/>
            <a:chOff x="0" y="0"/>
            <a:chExt cx="1398609" cy="448608"/>
          </a:xfrm>
        </p:grpSpPr>
        <p:sp>
          <p:nvSpPr>
            <p:cNvPr name="Freeform 21" id="21"/>
            <p:cNvSpPr/>
            <p:nvPr/>
          </p:nvSpPr>
          <p:spPr>
            <a:xfrm flipH="false" flipV="false" rot="0">
              <a:off x="0" y="0"/>
              <a:ext cx="1398609" cy="448608"/>
            </a:xfrm>
            <a:custGeom>
              <a:avLst/>
              <a:gdLst/>
              <a:ahLst/>
              <a:cxnLst/>
              <a:rect r="r" b="b" t="t" l="l"/>
              <a:pathLst>
                <a:path h="448608" w="1398609">
                  <a:moveTo>
                    <a:pt x="113716" y="0"/>
                  </a:moveTo>
                  <a:lnTo>
                    <a:pt x="1284893" y="0"/>
                  </a:lnTo>
                  <a:cubicBezTo>
                    <a:pt x="1315052" y="0"/>
                    <a:pt x="1343976" y="11981"/>
                    <a:pt x="1365302" y="33307"/>
                  </a:cubicBezTo>
                  <a:cubicBezTo>
                    <a:pt x="1386628" y="54632"/>
                    <a:pt x="1398609" y="83556"/>
                    <a:pt x="1398609" y="113716"/>
                  </a:cubicBezTo>
                  <a:lnTo>
                    <a:pt x="1398609" y="334892"/>
                  </a:lnTo>
                  <a:cubicBezTo>
                    <a:pt x="1398609" y="397696"/>
                    <a:pt x="1347697" y="448608"/>
                    <a:pt x="1284893" y="448608"/>
                  </a:cubicBezTo>
                  <a:lnTo>
                    <a:pt x="113716" y="448608"/>
                  </a:lnTo>
                  <a:cubicBezTo>
                    <a:pt x="50912" y="448608"/>
                    <a:pt x="0" y="397696"/>
                    <a:pt x="0" y="334892"/>
                  </a:cubicBezTo>
                  <a:lnTo>
                    <a:pt x="0" y="113716"/>
                  </a:lnTo>
                  <a:cubicBezTo>
                    <a:pt x="0" y="50912"/>
                    <a:pt x="50912" y="0"/>
                    <a:pt x="113716" y="0"/>
                  </a:cubicBezTo>
                  <a:close/>
                </a:path>
              </a:pathLst>
            </a:custGeom>
            <a:gradFill rotWithShape="true">
              <a:gsLst>
                <a:gs pos="0">
                  <a:srgbClr val="0097B2">
                    <a:alpha val="100000"/>
                  </a:srgbClr>
                </a:gs>
                <a:gs pos="100000">
                  <a:srgbClr val="7ED957">
                    <a:alpha val="100000"/>
                  </a:srgbClr>
                </a:gs>
              </a:gsLst>
              <a:lin ang="0"/>
            </a:gradFill>
            <a:ln w="19050" cap="rnd">
              <a:solidFill>
                <a:srgbClr val="000000"/>
              </a:solidFill>
              <a:prstDash val="solid"/>
              <a:round/>
            </a:ln>
          </p:spPr>
        </p:sp>
        <p:sp>
          <p:nvSpPr>
            <p:cNvPr name="TextBox 22" id="22"/>
            <p:cNvSpPr txBox="true"/>
            <p:nvPr/>
          </p:nvSpPr>
          <p:spPr>
            <a:xfrm>
              <a:off x="0" y="133350"/>
              <a:ext cx="1398609" cy="315258"/>
            </a:xfrm>
            <a:prstGeom prst="rect">
              <a:avLst/>
            </a:prstGeom>
          </p:spPr>
          <p:txBody>
            <a:bodyPr anchor="ctr" rtlCol="false" tIns="50800" lIns="50800" bIns="50800" rIns="50800"/>
            <a:lstStyle/>
            <a:p>
              <a:pPr algn="ctr">
                <a:lnSpc>
                  <a:spcPts val="1000"/>
                </a:lnSpc>
              </a:pPr>
            </a:p>
          </p:txBody>
        </p:sp>
      </p:grpSp>
      <p:sp>
        <p:nvSpPr>
          <p:cNvPr name="Freeform 23" id="23"/>
          <p:cNvSpPr/>
          <p:nvPr/>
        </p:nvSpPr>
        <p:spPr>
          <a:xfrm flipH="false" flipV="false" rot="0">
            <a:off x="10604749" y="3567016"/>
            <a:ext cx="845243" cy="845243"/>
          </a:xfrm>
          <a:custGeom>
            <a:avLst/>
            <a:gdLst/>
            <a:ahLst/>
            <a:cxnLst/>
            <a:rect r="r" b="b" t="t" l="l"/>
            <a:pathLst>
              <a:path h="845243" w="845243">
                <a:moveTo>
                  <a:pt x="0" y="0"/>
                </a:moveTo>
                <a:lnTo>
                  <a:pt x="845243" y="0"/>
                </a:lnTo>
                <a:lnTo>
                  <a:pt x="845243" y="845243"/>
                </a:lnTo>
                <a:lnTo>
                  <a:pt x="0" y="84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6464760" y="1217408"/>
            <a:ext cx="399548" cy="340705"/>
          </a:xfrm>
          <a:custGeom>
            <a:avLst/>
            <a:gdLst/>
            <a:ahLst/>
            <a:cxnLst/>
            <a:rect r="r" b="b" t="t" l="l"/>
            <a:pathLst>
              <a:path h="340705" w="399548">
                <a:moveTo>
                  <a:pt x="0" y="0"/>
                </a:moveTo>
                <a:lnTo>
                  <a:pt x="399548" y="0"/>
                </a:lnTo>
                <a:lnTo>
                  <a:pt x="399548" y="340705"/>
                </a:lnTo>
                <a:lnTo>
                  <a:pt x="0" y="3407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5" id="25"/>
          <p:cNvSpPr txBox="true"/>
          <p:nvPr/>
        </p:nvSpPr>
        <p:spPr>
          <a:xfrm rot="0">
            <a:off x="6698337" y="1615523"/>
            <a:ext cx="4530228" cy="868740"/>
          </a:xfrm>
          <a:prstGeom prst="rect">
            <a:avLst/>
          </a:prstGeom>
        </p:spPr>
        <p:txBody>
          <a:bodyPr anchor="t" rtlCol="false" tIns="0" lIns="0" bIns="0" rIns="0">
            <a:spAutoFit/>
          </a:bodyPr>
          <a:lstStyle/>
          <a:p>
            <a:pPr algn="l">
              <a:lnSpc>
                <a:spcPts val="1539"/>
              </a:lnSpc>
            </a:pPr>
            <a:r>
              <a:rPr lang="en-US" sz="1099" b="true">
                <a:solidFill>
                  <a:srgbClr val="D00000"/>
                </a:solidFill>
                <a:latin typeface="Atkinson Hyperlegible Bold"/>
                <a:ea typeface="Atkinson Hyperlegible Bold"/>
                <a:cs typeface="Atkinson Hyperlegible Bold"/>
                <a:sym typeface="Atkinson Hyperlegible Bold"/>
              </a:rPr>
              <a:t>Challenges:</a:t>
            </a:r>
          </a:p>
          <a:p>
            <a:pPr algn="l" marL="215899" indent="-107950" lvl="1">
              <a:lnSpc>
                <a:spcPts val="1399"/>
              </a:lnSpc>
              <a:buFont typeface="Arial"/>
              <a:buChar char="•"/>
            </a:pPr>
            <a:r>
              <a:rPr lang="en-US" b="true" sz="999">
                <a:solidFill>
                  <a:srgbClr val="D00000"/>
                </a:solidFill>
                <a:latin typeface="Atkinson Hyperlegible Bold"/>
                <a:ea typeface="Atkinson Hyperlegible Bold"/>
                <a:cs typeface="Atkinson Hyperlegible Bold"/>
                <a:sym typeface="Atkinson Hyperlegible Bold"/>
              </a:rPr>
              <a:t>Integrating AI systems with existing legacy infrastructure</a:t>
            </a:r>
          </a:p>
          <a:p>
            <a:pPr algn="l" marL="215899" indent="-107950" lvl="1">
              <a:lnSpc>
                <a:spcPts val="1399"/>
              </a:lnSpc>
              <a:buFont typeface="Arial"/>
              <a:buChar char="•"/>
            </a:pPr>
            <a:r>
              <a:rPr lang="en-US" b="true" sz="999">
                <a:solidFill>
                  <a:srgbClr val="D00000"/>
                </a:solidFill>
                <a:latin typeface="Atkinson Hyperlegible Bold"/>
                <a:ea typeface="Atkinson Hyperlegible Bold"/>
                <a:cs typeface="Atkinson Hyperlegible Bold"/>
                <a:sym typeface="Atkinson Hyperlegible Bold"/>
              </a:rPr>
              <a:t>Ensuring smooth data flow between components</a:t>
            </a:r>
          </a:p>
          <a:p>
            <a:pPr algn="l" marL="215899" indent="-107950" lvl="1">
              <a:lnSpc>
                <a:spcPts val="1399"/>
              </a:lnSpc>
              <a:buFont typeface="Arial"/>
              <a:buChar char="•"/>
            </a:pPr>
            <a:r>
              <a:rPr lang="en-US" b="true" sz="999">
                <a:solidFill>
                  <a:srgbClr val="D00000"/>
                </a:solidFill>
                <a:latin typeface="Atkinson Hyperlegible Bold"/>
                <a:ea typeface="Atkinson Hyperlegible Bold"/>
                <a:cs typeface="Atkinson Hyperlegible Bold"/>
                <a:sym typeface="Atkinson Hyperlegible Bold"/>
              </a:rPr>
              <a:t>Managing backend-frontend communication efficiently</a:t>
            </a:r>
          </a:p>
          <a:p>
            <a:pPr algn="l">
              <a:lnSpc>
                <a:spcPts val="1399"/>
              </a:lnSpc>
            </a:pPr>
          </a:p>
        </p:txBody>
      </p:sp>
      <p:sp>
        <p:nvSpPr>
          <p:cNvPr name="TextBox 26" id="26"/>
          <p:cNvSpPr txBox="true"/>
          <p:nvPr/>
        </p:nvSpPr>
        <p:spPr>
          <a:xfrm rot="0">
            <a:off x="6935547" y="1334695"/>
            <a:ext cx="4399408" cy="427787"/>
          </a:xfrm>
          <a:prstGeom prst="rect">
            <a:avLst/>
          </a:prstGeom>
        </p:spPr>
        <p:txBody>
          <a:bodyPr anchor="t" rtlCol="false" tIns="0" lIns="0" bIns="0" rIns="0">
            <a:spAutoFit/>
          </a:bodyPr>
          <a:lstStyle/>
          <a:p>
            <a:pPr algn="l">
              <a:lnSpc>
                <a:spcPts val="1713"/>
              </a:lnSpc>
            </a:pPr>
            <a:r>
              <a:rPr lang="en-US" sz="1359" b="true">
                <a:solidFill>
                  <a:srgbClr val="58595B"/>
                </a:solidFill>
                <a:latin typeface="Atkinson Hyperlegible Bold"/>
                <a:ea typeface="Atkinson Hyperlegible Bold"/>
                <a:cs typeface="Atkinson Hyperlegible Bold"/>
                <a:sym typeface="Atkinson Hyperlegible Bold"/>
              </a:rPr>
              <a:t>Issue: Technical Integration with current capabilities</a:t>
            </a:r>
          </a:p>
          <a:p>
            <a:pPr algn="l">
              <a:lnSpc>
                <a:spcPts val="1713"/>
              </a:lnSpc>
            </a:pPr>
          </a:p>
        </p:txBody>
      </p:sp>
      <p:sp>
        <p:nvSpPr>
          <p:cNvPr name="TextBox 27" id="27"/>
          <p:cNvSpPr txBox="true"/>
          <p:nvPr/>
        </p:nvSpPr>
        <p:spPr>
          <a:xfrm rot="0">
            <a:off x="6804727" y="2632587"/>
            <a:ext cx="4530228" cy="1360805"/>
          </a:xfrm>
          <a:prstGeom prst="rect">
            <a:avLst/>
          </a:prstGeom>
        </p:spPr>
        <p:txBody>
          <a:bodyPr anchor="t" rtlCol="false" tIns="0" lIns="0" bIns="0" rIns="0">
            <a:spAutoFit/>
          </a:bodyPr>
          <a:lstStyle/>
          <a:p>
            <a:pPr algn="l">
              <a:lnSpc>
                <a:spcPts val="1859"/>
              </a:lnSpc>
            </a:pPr>
            <a:r>
              <a:rPr lang="en-US" sz="1199" b="true">
                <a:solidFill>
                  <a:srgbClr val="FFFFFF"/>
                </a:solidFill>
                <a:latin typeface="Atkinson Hyperlegible Bold"/>
                <a:ea typeface="Atkinson Hyperlegible Bold"/>
                <a:cs typeface="Atkinson Hyperlegible Bold"/>
                <a:sym typeface="Atkinson Hyperlegible Bold"/>
              </a:rPr>
              <a:t>Mitigation Strategies:</a:t>
            </a:r>
          </a:p>
          <a:p>
            <a:pPr algn="l" marL="215899" indent="-107950" lvl="1">
              <a:lnSpc>
                <a:spcPts val="154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Create well-defined APIs for system integration</a:t>
            </a:r>
          </a:p>
          <a:p>
            <a:pPr algn="l" marL="215899" indent="-107950" lvl="1">
              <a:lnSpc>
                <a:spcPts val="154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Implement event-driven architecture for real-time updates</a:t>
            </a:r>
          </a:p>
          <a:p>
            <a:pPr algn="l" marL="215899" indent="-107950" lvl="1">
              <a:lnSpc>
                <a:spcPts val="154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Develop comprehensive documentation for all integration points</a:t>
            </a:r>
          </a:p>
          <a:p>
            <a:pPr algn="l" marL="215899" indent="-107950" lvl="1">
              <a:lnSpc>
                <a:spcPts val="154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Use feature flags to gradually roll out new capabilities</a:t>
            </a:r>
          </a:p>
          <a:p>
            <a:pPr algn="l" marL="215899" indent="-107950" lvl="1">
              <a:lnSpc>
                <a:spcPts val="1549"/>
              </a:lnSpc>
              <a:buFont typeface="Arial"/>
              <a:buChar char="•"/>
            </a:pPr>
            <a:r>
              <a:rPr lang="en-US" b="true" sz="999">
                <a:solidFill>
                  <a:srgbClr val="FFFFFF"/>
                </a:solidFill>
                <a:latin typeface="Atkinson Hyperlegible Bold"/>
                <a:ea typeface="Atkinson Hyperlegible Bold"/>
                <a:cs typeface="Atkinson Hyperlegible Bold"/>
                <a:sym typeface="Atkinson Hyperlegible Bold"/>
              </a:rPr>
              <a:t>Establish a robust CI/CD pipeline for seamless deployment</a:t>
            </a:r>
          </a:p>
          <a:p>
            <a:pPr algn="l">
              <a:lnSpc>
                <a:spcPts val="1549"/>
              </a:lnSpc>
            </a:pPr>
          </a:p>
        </p:txBody>
      </p:sp>
      <p:grpSp>
        <p:nvGrpSpPr>
          <p:cNvPr name="Group 28" id="28"/>
          <p:cNvGrpSpPr/>
          <p:nvPr/>
        </p:nvGrpSpPr>
        <p:grpSpPr>
          <a:xfrm rot="0">
            <a:off x="12902776" y="1252469"/>
            <a:ext cx="4861279" cy="1334406"/>
            <a:chOff x="0" y="0"/>
            <a:chExt cx="2860871" cy="785300"/>
          </a:xfrm>
        </p:grpSpPr>
        <p:sp>
          <p:nvSpPr>
            <p:cNvPr name="Freeform 29" id="29"/>
            <p:cNvSpPr/>
            <p:nvPr/>
          </p:nvSpPr>
          <p:spPr>
            <a:xfrm flipH="false" flipV="false" rot="0">
              <a:off x="0" y="0"/>
              <a:ext cx="2860871" cy="785300"/>
            </a:xfrm>
            <a:custGeom>
              <a:avLst/>
              <a:gdLst/>
              <a:ahLst/>
              <a:cxnLst/>
              <a:rect r="r" b="b" t="t" l="l"/>
              <a:pathLst>
                <a:path h="785300" w="2860871">
                  <a:moveTo>
                    <a:pt x="100332" y="0"/>
                  </a:moveTo>
                  <a:lnTo>
                    <a:pt x="2760539" y="0"/>
                  </a:lnTo>
                  <a:cubicBezTo>
                    <a:pt x="2815950" y="0"/>
                    <a:pt x="2860871" y="44920"/>
                    <a:pt x="2860871" y="100332"/>
                  </a:cubicBezTo>
                  <a:lnTo>
                    <a:pt x="2860871" y="684969"/>
                  </a:lnTo>
                  <a:cubicBezTo>
                    <a:pt x="2860871" y="740380"/>
                    <a:pt x="2815950" y="785300"/>
                    <a:pt x="2760539" y="785300"/>
                  </a:cubicBezTo>
                  <a:lnTo>
                    <a:pt x="100332" y="785300"/>
                  </a:lnTo>
                  <a:cubicBezTo>
                    <a:pt x="44920" y="785300"/>
                    <a:pt x="0" y="740380"/>
                    <a:pt x="0" y="684969"/>
                  </a:cubicBezTo>
                  <a:lnTo>
                    <a:pt x="0" y="100332"/>
                  </a:lnTo>
                  <a:cubicBezTo>
                    <a:pt x="0" y="44920"/>
                    <a:pt x="44920" y="0"/>
                    <a:pt x="100332" y="0"/>
                  </a:cubicBezTo>
                  <a:close/>
                </a:path>
              </a:pathLst>
            </a:custGeom>
            <a:solidFill>
              <a:srgbClr val="F8C0C0"/>
            </a:solidFill>
            <a:ln w="9525" cap="rnd">
              <a:solidFill>
                <a:srgbClr val="000000"/>
              </a:solidFill>
              <a:prstDash val="solid"/>
              <a:round/>
            </a:ln>
          </p:spPr>
        </p:sp>
        <p:sp>
          <p:nvSpPr>
            <p:cNvPr name="TextBox 30" id="30"/>
            <p:cNvSpPr txBox="true"/>
            <p:nvPr/>
          </p:nvSpPr>
          <p:spPr>
            <a:xfrm>
              <a:off x="0" y="133350"/>
              <a:ext cx="2860871" cy="651950"/>
            </a:xfrm>
            <a:prstGeom prst="rect">
              <a:avLst/>
            </a:prstGeom>
          </p:spPr>
          <p:txBody>
            <a:bodyPr anchor="ctr" rtlCol="false" tIns="20154" lIns="20154" bIns="20154" rIns="20154"/>
            <a:lstStyle/>
            <a:p>
              <a:pPr algn="ctr">
                <a:lnSpc>
                  <a:spcPts val="1000"/>
                </a:lnSpc>
              </a:pPr>
            </a:p>
          </p:txBody>
        </p:sp>
      </p:grpSp>
      <p:grpSp>
        <p:nvGrpSpPr>
          <p:cNvPr name="Group 31" id="31"/>
          <p:cNvGrpSpPr/>
          <p:nvPr/>
        </p:nvGrpSpPr>
        <p:grpSpPr>
          <a:xfrm rot="0">
            <a:off x="12778823" y="2503253"/>
            <a:ext cx="5064441" cy="1703308"/>
            <a:chOff x="0" y="0"/>
            <a:chExt cx="1333845" cy="448608"/>
          </a:xfrm>
        </p:grpSpPr>
        <p:sp>
          <p:nvSpPr>
            <p:cNvPr name="Freeform 32" id="32"/>
            <p:cNvSpPr/>
            <p:nvPr/>
          </p:nvSpPr>
          <p:spPr>
            <a:xfrm flipH="false" flipV="false" rot="0">
              <a:off x="0" y="0"/>
              <a:ext cx="1333845" cy="448608"/>
            </a:xfrm>
            <a:custGeom>
              <a:avLst/>
              <a:gdLst/>
              <a:ahLst/>
              <a:cxnLst/>
              <a:rect r="r" b="b" t="t" l="l"/>
              <a:pathLst>
                <a:path h="448608" w="1333845">
                  <a:moveTo>
                    <a:pt x="103950" y="0"/>
                  </a:moveTo>
                  <a:lnTo>
                    <a:pt x="1229894" y="0"/>
                  </a:lnTo>
                  <a:cubicBezTo>
                    <a:pt x="1287304" y="0"/>
                    <a:pt x="1333845" y="46540"/>
                    <a:pt x="1333845" y="103950"/>
                  </a:cubicBezTo>
                  <a:lnTo>
                    <a:pt x="1333845" y="344657"/>
                  </a:lnTo>
                  <a:cubicBezTo>
                    <a:pt x="1333845" y="402068"/>
                    <a:pt x="1287304" y="448608"/>
                    <a:pt x="1229894" y="448608"/>
                  </a:cubicBezTo>
                  <a:lnTo>
                    <a:pt x="103950" y="448608"/>
                  </a:lnTo>
                  <a:cubicBezTo>
                    <a:pt x="46540" y="448608"/>
                    <a:pt x="0" y="402068"/>
                    <a:pt x="0" y="344657"/>
                  </a:cubicBezTo>
                  <a:lnTo>
                    <a:pt x="0" y="103950"/>
                  </a:lnTo>
                  <a:cubicBezTo>
                    <a:pt x="0" y="46540"/>
                    <a:pt x="46540" y="0"/>
                    <a:pt x="103950" y="0"/>
                  </a:cubicBezTo>
                  <a:close/>
                </a:path>
              </a:pathLst>
            </a:custGeom>
            <a:gradFill rotWithShape="true">
              <a:gsLst>
                <a:gs pos="0">
                  <a:srgbClr val="0097B2">
                    <a:alpha val="100000"/>
                  </a:srgbClr>
                </a:gs>
                <a:gs pos="100000">
                  <a:srgbClr val="7ED957">
                    <a:alpha val="100000"/>
                  </a:srgbClr>
                </a:gs>
              </a:gsLst>
              <a:lin ang="0"/>
            </a:gradFill>
            <a:ln w="19050" cap="rnd">
              <a:solidFill>
                <a:srgbClr val="000000"/>
              </a:solidFill>
              <a:prstDash val="solid"/>
              <a:round/>
            </a:ln>
          </p:spPr>
        </p:sp>
        <p:sp>
          <p:nvSpPr>
            <p:cNvPr name="TextBox 33" id="33"/>
            <p:cNvSpPr txBox="true"/>
            <p:nvPr/>
          </p:nvSpPr>
          <p:spPr>
            <a:xfrm>
              <a:off x="0" y="133350"/>
              <a:ext cx="1333845" cy="315258"/>
            </a:xfrm>
            <a:prstGeom prst="rect">
              <a:avLst/>
            </a:prstGeom>
          </p:spPr>
          <p:txBody>
            <a:bodyPr anchor="ctr" rtlCol="false" tIns="50800" lIns="50800" bIns="50800" rIns="50800"/>
            <a:lstStyle/>
            <a:p>
              <a:pPr algn="ctr">
                <a:lnSpc>
                  <a:spcPts val="1000"/>
                </a:lnSpc>
              </a:pPr>
            </a:p>
          </p:txBody>
        </p:sp>
      </p:grpSp>
      <p:sp>
        <p:nvSpPr>
          <p:cNvPr name="Freeform 34" id="34"/>
          <p:cNvSpPr/>
          <p:nvPr/>
        </p:nvSpPr>
        <p:spPr>
          <a:xfrm flipH="false" flipV="false" rot="0">
            <a:off x="17042765" y="3567016"/>
            <a:ext cx="845243" cy="845243"/>
          </a:xfrm>
          <a:custGeom>
            <a:avLst/>
            <a:gdLst/>
            <a:ahLst/>
            <a:cxnLst/>
            <a:rect r="r" b="b" t="t" l="l"/>
            <a:pathLst>
              <a:path h="845243" w="845243">
                <a:moveTo>
                  <a:pt x="0" y="0"/>
                </a:moveTo>
                <a:lnTo>
                  <a:pt x="845243" y="0"/>
                </a:lnTo>
                <a:lnTo>
                  <a:pt x="845243" y="845243"/>
                </a:lnTo>
                <a:lnTo>
                  <a:pt x="0" y="84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12902776" y="1217408"/>
            <a:ext cx="399548" cy="340705"/>
          </a:xfrm>
          <a:custGeom>
            <a:avLst/>
            <a:gdLst/>
            <a:ahLst/>
            <a:cxnLst/>
            <a:rect r="r" b="b" t="t" l="l"/>
            <a:pathLst>
              <a:path h="340705" w="399548">
                <a:moveTo>
                  <a:pt x="0" y="0"/>
                </a:moveTo>
                <a:lnTo>
                  <a:pt x="399548" y="0"/>
                </a:lnTo>
                <a:lnTo>
                  <a:pt x="399548" y="340705"/>
                </a:lnTo>
                <a:lnTo>
                  <a:pt x="0" y="3407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3177400" y="1564899"/>
            <a:ext cx="4151992" cy="1034241"/>
          </a:xfrm>
          <a:prstGeom prst="rect">
            <a:avLst/>
          </a:prstGeom>
        </p:spPr>
        <p:txBody>
          <a:bodyPr anchor="t" rtlCol="false" tIns="0" lIns="0" bIns="0" rIns="0">
            <a:spAutoFit/>
          </a:bodyPr>
          <a:lstStyle/>
          <a:p>
            <a:pPr algn="l">
              <a:lnSpc>
                <a:spcPts val="1411"/>
              </a:lnSpc>
            </a:pPr>
            <a:r>
              <a:rPr lang="en-US" sz="1008" b="true">
                <a:solidFill>
                  <a:srgbClr val="D00000"/>
                </a:solidFill>
                <a:latin typeface="Atkinson Hyperlegible Bold"/>
                <a:ea typeface="Atkinson Hyperlegible Bold"/>
                <a:cs typeface="Atkinson Hyperlegible Bold"/>
                <a:sym typeface="Atkinson Hyperlegible Bold"/>
              </a:rPr>
              <a:t>Challenges:</a:t>
            </a:r>
          </a:p>
          <a:p>
            <a:pPr algn="l" marL="217661" indent="-108830" lvl="1">
              <a:lnSpc>
                <a:spcPts val="1411"/>
              </a:lnSpc>
              <a:spcBef>
                <a:spcPct val="0"/>
              </a:spcBef>
              <a:buFont typeface="Arial"/>
              <a:buChar char="•"/>
            </a:pPr>
            <a:r>
              <a:rPr lang="en-US" b="true" sz="1008">
                <a:solidFill>
                  <a:srgbClr val="D00000"/>
                </a:solidFill>
                <a:latin typeface="Atkinson Hyperlegible Bold"/>
                <a:ea typeface="Atkinson Hyperlegible Bold"/>
                <a:cs typeface="Atkinson Hyperlegible Bold"/>
                <a:sym typeface="Atkinson Hyperlegible Bold"/>
              </a:rPr>
              <a:t>Collecting and</a:t>
            </a:r>
            <a:r>
              <a:rPr lang="en-US" b="true" sz="1008">
                <a:solidFill>
                  <a:srgbClr val="D00000"/>
                </a:solidFill>
                <a:latin typeface="Atkinson Hyperlegible Bold"/>
                <a:ea typeface="Atkinson Hyperlegible Bold"/>
                <a:cs typeface="Atkinson Hyperlegible Bold"/>
                <a:sym typeface="Atkinson Hyperlegible Bold"/>
              </a:rPr>
              <a:t> processing user behavior data raises privacy concerns</a:t>
            </a:r>
          </a:p>
          <a:p>
            <a:pPr algn="l" marL="217661" indent="-108830" lvl="1">
              <a:lnSpc>
                <a:spcPts val="1411"/>
              </a:lnSpc>
              <a:spcBef>
                <a:spcPct val="0"/>
              </a:spcBef>
              <a:buFont typeface="Arial"/>
              <a:buChar char="•"/>
            </a:pPr>
            <a:r>
              <a:rPr lang="en-US" b="true" sz="1008">
                <a:solidFill>
                  <a:srgbClr val="D00000"/>
                </a:solidFill>
                <a:latin typeface="Atkinson Hyperlegible Bold"/>
                <a:ea typeface="Atkinson Hyperlegible Bold"/>
                <a:cs typeface="Atkinson Hyperlegible Bold"/>
                <a:sym typeface="Atkinson Hyperlegible Bold"/>
              </a:rPr>
              <a:t>Compliance with data protection regulations (like GDPR)</a:t>
            </a:r>
          </a:p>
          <a:p>
            <a:pPr algn="l" marL="217661" indent="-108830" lvl="1">
              <a:lnSpc>
                <a:spcPts val="1411"/>
              </a:lnSpc>
              <a:spcBef>
                <a:spcPct val="0"/>
              </a:spcBef>
              <a:buFont typeface="Arial"/>
              <a:buChar char="•"/>
            </a:pPr>
            <a:r>
              <a:rPr lang="en-US" b="true" sz="1008">
                <a:solidFill>
                  <a:srgbClr val="D00000"/>
                </a:solidFill>
                <a:latin typeface="Atkinson Hyperlegible Bold"/>
                <a:ea typeface="Atkinson Hyperlegible Bold"/>
                <a:cs typeface="Atkinson Hyperlegible Bold"/>
                <a:sym typeface="Atkinson Hyperlegible Bold"/>
              </a:rPr>
              <a:t>Securing sensitive payment information</a:t>
            </a:r>
          </a:p>
          <a:p>
            <a:pPr algn="l">
              <a:lnSpc>
                <a:spcPts val="1283"/>
              </a:lnSpc>
              <a:spcBef>
                <a:spcPct val="0"/>
              </a:spcBef>
            </a:pPr>
          </a:p>
        </p:txBody>
      </p:sp>
      <p:sp>
        <p:nvSpPr>
          <p:cNvPr name="TextBox 37" id="37"/>
          <p:cNvSpPr txBox="true"/>
          <p:nvPr/>
        </p:nvSpPr>
        <p:spPr>
          <a:xfrm rot="0">
            <a:off x="13471788" y="1334695"/>
            <a:ext cx="3179258" cy="427787"/>
          </a:xfrm>
          <a:prstGeom prst="rect">
            <a:avLst/>
          </a:prstGeom>
        </p:spPr>
        <p:txBody>
          <a:bodyPr anchor="t" rtlCol="false" tIns="0" lIns="0" bIns="0" rIns="0">
            <a:spAutoFit/>
          </a:bodyPr>
          <a:lstStyle/>
          <a:p>
            <a:pPr algn="l">
              <a:lnSpc>
                <a:spcPts val="1713"/>
              </a:lnSpc>
            </a:pPr>
            <a:r>
              <a:rPr lang="en-US" sz="1359" b="true">
                <a:solidFill>
                  <a:srgbClr val="58595B"/>
                </a:solidFill>
                <a:latin typeface="Atkinson Hyperlegible Bold"/>
                <a:ea typeface="Atkinson Hyperlegible Bold"/>
                <a:cs typeface="Atkinson Hyperlegible Bold"/>
                <a:sym typeface="Atkinson Hyperlegible Bold"/>
              </a:rPr>
              <a:t>Issue: Data Privacy &amp; Security</a:t>
            </a:r>
          </a:p>
          <a:p>
            <a:pPr algn="l">
              <a:lnSpc>
                <a:spcPts val="1713"/>
              </a:lnSpc>
            </a:pPr>
          </a:p>
        </p:txBody>
      </p:sp>
      <p:sp>
        <p:nvSpPr>
          <p:cNvPr name="TextBox 38" id="38"/>
          <p:cNvSpPr txBox="true"/>
          <p:nvPr/>
        </p:nvSpPr>
        <p:spPr>
          <a:xfrm rot="0">
            <a:off x="13118000" y="2661317"/>
            <a:ext cx="4628711" cy="1234490"/>
          </a:xfrm>
          <a:prstGeom prst="rect">
            <a:avLst/>
          </a:prstGeom>
        </p:spPr>
        <p:txBody>
          <a:bodyPr anchor="t" rtlCol="false" tIns="0" lIns="0" bIns="0" rIns="0">
            <a:spAutoFit/>
          </a:bodyPr>
          <a:lstStyle/>
          <a:p>
            <a:pPr algn="l">
              <a:lnSpc>
                <a:spcPts val="1912"/>
              </a:lnSpc>
            </a:pPr>
            <a:r>
              <a:rPr lang="en-US" sz="1226" b="true">
                <a:solidFill>
                  <a:srgbClr val="FFFFFF"/>
                </a:solidFill>
                <a:latin typeface="Atkinson Hyperlegible Bold"/>
                <a:ea typeface="Atkinson Hyperlegible Bold"/>
                <a:cs typeface="Atkinson Hyperlegible Bold"/>
                <a:sym typeface="Atkinson Hyperlegible Bold"/>
              </a:rPr>
              <a:t>Mitigation Strategies:</a:t>
            </a:r>
          </a:p>
          <a:p>
            <a:pPr algn="l" marL="220594" indent="-110297" lvl="1">
              <a:lnSpc>
                <a:spcPts val="1593"/>
              </a:lnSpc>
              <a:buFont typeface="Arial"/>
              <a:buChar char="•"/>
            </a:pPr>
            <a:r>
              <a:rPr lang="en-US" b="true" sz="1021">
                <a:solidFill>
                  <a:srgbClr val="FFFFFF"/>
                </a:solidFill>
                <a:latin typeface="Atkinson Hyperlegible Bold"/>
                <a:ea typeface="Atkinson Hyperlegible Bold"/>
                <a:cs typeface="Atkinson Hyperlegible Bold"/>
                <a:sym typeface="Atkinson Hyperlegible Bold"/>
              </a:rPr>
              <a:t>Impl</a:t>
            </a:r>
            <a:r>
              <a:rPr lang="en-US" b="true" sz="1021">
                <a:solidFill>
                  <a:srgbClr val="FFFFFF"/>
                </a:solidFill>
                <a:latin typeface="Atkinson Hyperlegible Bold"/>
                <a:ea typeface="Atkinson Hyperlegible Bold"/>
                <a:cs typeface="Atkinson Hyperlegible Bold"/>
                <a:sym typeface="Atkinson Hyperlegible Bold"/>
              </a:rPr>
              <a:t>ement data anonymization techniques</a:t>
            </a:r>
          </a:p>
          <a:p>
            <a:pPr algn="l" marL="220594" indent="-110297" lvl="1">
              <a:lnSpc>
                <a:spcPts val="1593"/>
              </a:lnSpc>
              <a:buFont typeface="Arial"/>
              <a:buChar char="•"/>
            </a:pPr>
            <a:r>
              <a:rPr lang="en-US" b="true" sz="1021">
                <a:solidFill>
                  <a:srgbClr val="FFFFFF"/>
                </a:solidFill>
                <a:latin typeface="Atkinson Hyperlegible Bold"/>
                <a:ea typeface="Atkinson Hyperlegible Bold"/>
                <a:cs typeface="Atkinson Hyperlegible Bold"/>
                <a:sym typeface="Atkinson Hyperlegible Bold"/>
              </a:rPr>
              <a:t>Deploy end-to-end encryption for all user data</a:t>
            </a:r>
          </a:p>
          <a:p>
            <a:pPr algn="l" marL="220594" indent="-110297" lvl="1">
              <a:lnSpc>
                <a:spcPts val="1593"/>
              </a:lnSpc>
              <a:buFont typeface="Arial"/>
              <a:buChar char="•"/>
            </a:pPr>
            <a:r>
              <a:rPr lang="en-US" b="true" sz="1021">
                <a:solidFill>
                  <a:srgbClr val="FFFFFF"/>
                </a:solidFill>
                <a:latin typeface="Atkinson Hyperlegible Bold"/>
                <a:ea typeface="Atkinson Hyperlegible Bold"/>
                <a:cs typeface="Atkinson Hyperlegible Bold"/>
                <a:sym typeface="Atkinson Hyperlegible Bold"/>
              </a:rPr>
              <a:t>Establish clear consent mechanisms for data collection</a:t>
            </a:r>
          </a:p>
          <a:p>
            <a:pPr algn="l" marL="220594" indent="-110297" lvl="1">
              <a:lnSpc>
                <a:spcPts val="1593"/>
              </a:lnSpc>
              <a:buFont typeface="Arial"/>
              <a:buChar char="•"/>
            </a:pPr>
            <a:r>
              <a:rPr lang="en-US" b="true" sz="1021">
                <a:solidFill>
                  <a:srgbClr val="FFFFFF"/>
                </a:solidFill>
                <a:latin typeface="Atkinson Hyperlegible Bold"/>
                <a:ea typeface="Atkinson Hyperlegible Bold"/>
                <a:cs typeface="Atkinson Hyperlegible Bold"/>
                <a:sym typeface="Atkinson Hyperlegible Bold"/>
              </a:rPr>
              <a:t>Conduct regular security audits and penetration testing</a:t>
            </a:r>
          </a:p>
          <a:p>
            <a:pPr algn="l" marL="220594" indent="-110297" lvl="1">
              <a:lnSpc>
                <a:spcPts val="1593"/>
              </a:lnSpc>
              <a:buFont typeface="Arial"/>
              <a:buChar char="•"/>
            </a:pPr>
            <a:r>
              <a:rPr lang="en-US" b="true" sz="1021">
                <a:solidFill>
                  <a:srgbClr val="FFFFFF"/>
                </a:solidFill>
                <a:latin typeface="Atkinson Hyperlegible Bold"/>
                <a:ea typeface="Atkinson Hyperlegible Bold"/>
                <a:cs typeface="Atkinson Hyperlegible Bold"/>
                <a:sym typeface="Atkinson Hyperlegible Bold"/>
              </a:rPr>
              <a:t>Develop a comprehensive privacy policy</a:t>
            </a:r>
          </a:p>
        </p:txBody>
      </p:sp>
      <p:grpSp>
        <p:nvGrpSpPr>
          <p:cNvPr name="Group 39" id="39"/>
          <p:cNvGrpSpPr/>
          <p:nvPr/>
        </p:nvGrpSpPr>
        <p:grpSpPr>
          <a:xfrm rot="0">
            <a:off x="345925" y="4802852"/>
            <a:ext cx="4861279" cy="1334406"/>
            <a:chOff x="0" y="0"/>
            <a:chExt cx="2860871" cy="785300"/>
          </a:xfrm>
        </p:grpSpPr>
        <p:sp>
          <p:nvSpPr>
            <p:cNvPr name="Freeform 40" id="40"/>
            <p:cNvSpPr/>
            <p:nvPr/>
          </p:nvSpPr>
          <p:spPr>
            <a:xfrm flipH="false" flipV="false" rot="0">
              <a:off x="0" y="0"/>
              <a:ext cx="2860871" cy="785300"/>
            </a:xfrm>
            <a:custGeom>
              <a:avLst/>
              <a:gdLst/>
              <a:ahLst/>
              <a:cxnLst/>
              <a:rect r="r" b="b" t="t" l="l"/>
              <a:pathLst>
                <a:path h="785300" w="2860871">
                  <a:moveTo>
                    <a:pt x="100332" y="0"/>
                  </a:moveTo>
                  <a:lnTo>
                    <a:pt x="2760539" y="0"/>
                  </a:lnTo>
                  <a:cubicBezTo>
                    <a:pt x="2815950" y="0"/>
                    <a:pt x="2860871" y="44920"/>
                    <a:pt x="2860871" y="100332"/>
                  </a:cubicBezTo>
                  <a:lnTo>
                    <a:pt x="2860871" y="684969"/>
                  </a:lnTo>
                  <a:cubicBezTo>
                    <a:pt x="2860871" y="740380"/>
                    <a:pt x="2815950" y="785300"/>
                    <a:pt x="2760539" y="785300"/>
                  </a:cubicBezTo>
                  <a:lnTo>
                    <a:pt x="100332" y="785300"/>
                  </a:lnTo>
                  <a:cubicBezTo>
                    <a:pt x="44920" y="785300"/>
                    <a:pt x="0" y="740380"/>
                    <a:pt x="0" y="684969"/>
                  </a:cubicBezTo>
                  <a:lnTo>
                    <a:pt x="0" y="100332"/>
                  </a:lnTo>
                  <a:cubicBezTo>
                    <a:pt x="0" y="44920"/>
                    <a:pt x="44920" y="0"/>
                    <a:pt x="100332" y="0"/>
                  </a:cubicBezTo>
                  <a:close/>
                </a:path>
              </a:pathLst>
            </a:custGeom>
            <a:solidFill>
              <a:srgbClr val="F8C0C0"/>
            </a:solidFill>
            <a:ln w="9525" cap="rnd">
              <a:solidFill>
                <a:srgbClr val="000000"/>
              </a:solidFill>
              <a:prstDash val="solid"/>
              <a:round/>
            </a:ln>
          </p:spPr>
        </p:sp>
        <p:sp>
          <p:nvSpPr>
            <p:cNvPr name="TextBox 41" id="41"/>
            <p:cNvSpPr txBox="true"/>
            <p:nvPr/>
          </p:nvSpPr>
          <p:spPr>
            <a:xfrm>
              <a:off x="0" y="133350"/>
              <a:ext cx="2860871" cy="651950"/>
            </a:xfrm>
            <a:prstGeom prst="rect">
              <a:avLst/>
            </a:prstGeom>
          </p:spPr>
          <p:txBody>
            <a:bodyPr anchor="ctr" rtlCol="false" tIns="20154" lIns="20154" bIns="20154" rIns="20154"/>
            <a:lstStyle/>
            <a:p>
              <a:pPr algn="ctr">
                <a:lnSpc>
                  <a:spcPts val="1000"/>
                </a:lnSpc>
              </a:pPr>
            </a:p>
          </p:txBody>
        </p:sp>
      </p:grpSp>
      <p:grpSp>
        <p:nvGrpSpPr>
          <p:cNvPr name="Group 42" id="42"/>
          <p:cNvGrpSpPr/>
          <p:nvPr/>
        </p:nvGrpSpPr>
        <p:grpSpPr>
          <a:xfrm rot="0">
            <a:off x="221972" y="6053636"/>
            <a:ext cx="5064441" cy="1703308"/>
            <a:chOff x="0" y="0"/>
            <a:chExt cx="1333845" cy="448608"/>
          </a:xfrm>
        </p:grpSpPr>
        <p:sp>
          <p:nvSpPr>
            <p:cNvPr name="Freeform 43" id="43"/>
            <p:cNvSpPr/>
            <p:nvPr/>
          </p:nvSpPr>
          <p:spPr>
            <a:xfrm flipH="false" flipV="false" rot="0">
              <a:off x="0" y="0"/>
              <a:ext cx="1333845" cy="448608"/>
            </a:xfrm>
            <a:custGeom>
              <a:avLst/>
              <a:gdLst/>
              <a:ahLst/>
              <a:cxnLst/>
              <a:rect r="r" b="b" t="t" l="l"/>
              <a:pathLst>
                <a:path h="448608" w="1333845">
                  <a:moveTo>
                    <a:pt x="103950" y="0"/>
                  </a:moveTo>
                  <a:lnTo>
                    <a:pt x="1229894" y="0"/>
                  </a:lnTo>
                  <a:cubicBezTo>
                    <a:pt x="1287304" y="0"/>
                    <a:pt x="1333845" y="46540"/>
                    <a:pt x="1333845" y="103950"/>
                  </a:cubicBezTo>
                  <a:lnTo>
                    <a:pt x="1333845" y="344657"/>
                  </a:lnTo>
                  <a:cubicBezTo>
                    <a:pt x="1333845" y="402068"/>
                    <a:pt x="1287304" y="448608"/>
                    <a:pt x="1229894" y="448608"/>
                  </a:cubicBezTo>
                  <a:lnTo>
                    <a:pt x="103950" y="448608"/>
                  </a:lnTo>
                  <a:cubicBezTo>
                    <a:pt x="46540" y="448608"/>
                    <a:pt x="0" y="402068"/>
                    <a:pt x="0" y="344657"/>
                  </a:cubicBezTo>
                  <a:lnTo>
                    <a:pt x="0" y="103950"/>
                  </a:lnTo>
                  <a:cubicBezTo>
                    <a:pt x="0" y="46540"/>
                    <a:pt x="46540" y="0"/>
                    <a:pt x="103950" y="0"/>
                  </a:cubicBezTo>
                  <a:close/>
                </a:path>
              </a:pathLst>
            </a:custGeom>
            <a:gradFill rotWithShape="true">
              <a:gsLst>
                <a:gs pos="0">
                  <a:srgbClr val="0097B2">
                    <a:alpha val="100000"/>
                  </a:srgbClr>
                </a:gs>
                <a:gs pos="100000">
                  <a:srgbClr val="7ED957">
                    <a:alpha val="100000"/>
                  </a:srgbClr>
                </a:gs>
              </a:gsLst>
              <a:lin ang="0"/>
            </a:gradFill>
            <a:ln w="19050" cap="rnd">
              <a:solidFill>
                <a:srgbClr val="000000"/>
              </a:solidFill>
              <a:prstDash val="solid"/>
              <a:round/>
            </a:ln>
          </p:spPr>
        </p:sp>
        <p:sp>
          <p:nvSpPr>
            <p:cNvPr name="TextBox 44" id="44"/>
            <p:cNvSpPr txBox="true"/>
            <p:nvPr/>
          </p:nvSpPr>
          <p:spPr>
            <a:xfrm>
              <a:off x="0" y="133350"/>
              <a:ext cx="1333845" cy="315258"/>
            </a:xfrm>
            <a:prstGeom prst="rect">
              <a:avLst/>
            </a:prstGeom>
          </p:spPr>
          <p:txBody>
            <a:bodyPr anchor="ctr" rtlCol="false" tIns="50800" lIns="50800" bIns="50800" rIns="50800"/>
            <a:lstStyle/>
            <a:p>
              <a:pPr algn="ctr">
                <a:lnSpc>
                  <a:spcPts val="1000"/>
                </a:lnSpc>
              </a:pPr>
            </a:p>
          </p:txBody>
        </p:sp>
      </p:grpSp>
      <p:sp>
        <p:nvSpPr>
          <p:cNvPr name="Freeform 45" id="45"/>
          <p:cNvSpPr/>
          <p:nvPr/>
        </p:nvSpPr>
        <p:spPr>
          <a:xfrm flipH="false" flipV="false" rot="0">
            <a:off x="4485914" y="7117399"/>
            <a:ext cx="845243" cy="845243"/>
          </a:xfrm>
          <a:custGeom>
            <a:avLst/>
            <a:gdLst/>
            <a:ahLst/>
            <a:cxnLst/>
            <a:rect r="r" b="b" t="t" l="l"/>
            <a:pathLst>
              <a:path h="845243" w="845243">
                <a:moveTo>
                  <a:pt x="0" y="0"/>
                </a:moveTo>
                <a:lnTo>
                  <a:pt x="845243" y="0"/>
                </a:lnTo>
                <a:lnTo>
                  <a:pt x="845243" y="845243"/>
                </a:lnTo>
                <a:lnTo>
                  <a:pt x="0" y="84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6" id="46"/>
          <p:cNvSpPr/>
          <p:nvPr/>
        </p:nvSpPr>
        <p:spPr>
          <a:xfrm flipH="false" flipV="false" rot="0">
            <a:off x="345925" y="4767791"/>
            <a:ext cx="399548" cy="340705"/>
          </a:xfrm>
          <a:custGeom>
            <a:avLst/>
            <a:gdLst/>
            <a:ahLst/>
            <a:cxnLst/>
            <a:rect r="r" b="b" t="t" l="l"/>
            <a:pathLst>
              <a:path h="340705" w="399548">
                <a:moveTo>
                  <a:pt x="0" y="0"/>
                </a:moveTo>
                <a:lnTo>
                  <a:pt x="399548" y="0"/>
                </a:lnTo>
                <a:lnTo>
                  <a:pt x="399548" y="340706"/>
                </a:lnTo>
                <a:lnTo>
                  <a:pt x="0" y="340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7" id="47"/>
          <p:cNvSpPr txBox="true"/>
          <p:nvPr/>
        </p:nvSpPr>
        <p:spPr>
          <a:xfrm rot="0">
            <a:off x="620549" y="5115282"/>
            <a:ext cx="4262953" cy="881857"/>
          </a:xfrm>
          <a:prstGeom prst="rect">
            <a:avLst/>
          </a:prstGeom>
        </p:spPr>
        <p:txBody>
          <a:bodyPr anchor="t" rtlCol="false" tIns="0" lIns="0" bIns="0" rIns="0">
            <a:spAutoFit/>
          </a:bodyPr>
          <a:lstStyle/>
          <a:p>
            <a:pPr algn="l">
              <a:lnSpc>
                <a:spcPts val="1449"/>
              </a:lnSpc>
            </a:pPr>
            <a:r>
              <a:rPr lang="en-US" sz="1035" b="true">
                <a:solidFill>
                  <a:srgbClr val="D00000"/>
                </a:solidFill>
                <a:latin typeface="Atkinson Hyperlegible Bold"/>
                <a:ea typeface="Atkinson Hyperlegible Bold"/>
                <a:cs typeface="Atkinson Hyperlegible Bold"/>
                <a:sym typeface="Atkinson Hyperlegible Bold"/>
              </a:rPr>
              <a:t>Challenges:</a:t>
            </a:r>
          </a:p>
          <a:p>
            <a:pPr algn="l" marL="223478" indent="-111739" lvl="1">
              <a:lnSpc>
                <a:spcPts val="1449"/>
              </a:lnSpc>
              <a:spcBef>
                <a:spcPct val="0"/>
              </a:spcBef>
              <a:buFont typeface="Arial"/>
              <a:buChar char="•"/>
            </a:pPr>
            <a:r>
              <a:rPr lang="en-US" b="true" sz="1035">
                <a:solidFill>
                  <a:srgbClr val="D00000"/>
                </a:solidFill>
                <a:latin typeface="Atkinson Hyperlegible Bold"/>
                <a:ea typeface="Atkinson Hyperlegible Bold"/>
                <a:cs typeface="Atkinson Hyperlegible Bold"/>
                <a:sym typeface="Atkinson Hyperlegible Bold"/>
              </a:rPr>
              <a:t>Balancing development</a:t>
            </a:r>
            <a:r>
              <a:rPr lang="en-US" b="true" sz="1035">
                <a:solidFill>
                  <a:srgbClr val="D00000"/>
                </a:solidFill>
                <a:latin typeface="Atkinson Hyperlegible Bold"/>
                <a:ea typeface="Atkinson Hyperlegible Bold"/>
                <a:cs typeface="Atkinson Hyperlegible Bold"/>
                <a:sym typeface="Atkinson Hyperlegible Bold"/>
              </a:rPr>
              <a:t> costs with expected ROI</a:t>
            </a:r>
          </a:p>
          <a:p>
            <a:pPr algn="l" marL="223478" indent="-111739" lvl="1">
              <a:lnSpc>
                <a:spcPts val="1449"/>
              </a:lnSpc>
              <a:spcBef>
                <a:spcPct val="0"/>
              </a:spcBef>
              <a:buFont typeface="Arial"/>
              <a:buChar char="•"/>
            </a:pPr>
            <a:r>
              <a:rPr lang="en-US" b="true" sz="1035">
                <a:solidFill>
                  <a:srgbClr val="D00000"/>
                </a:solidFill>
                <a:latin typeface="Atkinson Hyperlegible Bold"/>
                <a:ea typeface="Atkinson Hyperlegible Bold"/>
                <a:cs typeface="Atkinson Hyperlegible Bold"/>
                <a:sym typeface="Atkinson Hyperlegible Bold"/>
              </a:rPr>
              <a:t>Managing ongoing cloud infrastructure expenses</a:t>
            </a:r>
          </a:p>
          <a:p>
            <a:pPr algn="l" marL="223478" indent="-111739" lvl="1">
              <a:lnSpc>
                <a:spcPts val="1449"/>
              </a:lnSpc>
              <a:spcBef>
                <a:spcPct val="0"/>
              </a:spcBef>
              <a:buFont typeface="Arial"/>
              <a:buChar char="•"/>
            </a:pPr>
            <a:r>
              <a:rPr lang="en-US" b="true" sz="1035">
                <a:solidFill>
                  <a:srgbClr val="D00000"/>
                </a:solidFill>
                <a:latin typeface="Atkinson Hyperlegible Bold"/>
                <a:ea typeface="Atkinson Hyperlegible Bold"/>
                <a:cs typeface="Atkinson Hyperlegible Bold"/>
                <a:sym typeface="Atkinson Hyperlegible Bold"/>
              </a:rPr>
              <a:t>Controlling costs for AI/ML model training and inference</a:t>
            </a:r>
          </a:p>
          <a:p>
            <a:pPr algn="l">
              <a:lnSpc>
                <a:spcPts val="1317"/>
              </a:lnSpc>
              <a:spcBef>
                <a:spcPct val="0"/>
              </a:spcBef>
            </a:pPr>
          </a:p>
        </p:txBody>
      </p:sp>
      <p:sp>
        <p:nvSpPr>
          <p:cNvPr name="TextBox 48" id="48"/>
          <p:cNvSpPr txBox="true"/>
          <p:nvPr/>
        </p:nvSpPr>
        <p:spPr>
          <a:xfrm rot="0">
            <a:off x="914937" y="4885078"/>
            <a:ext cx="3354086" cy="427787"/>
          </a:xfrm>
          <a:prstGeom prst="rect">
            <a:avLst/>
          </a:prstGeom>
        </p:spPr>
        <p:txBody>
          <a:bodyPr anchor="t" rtlCol="false" tIns="0" lIns="0" bIns="0" rIns="0">
            <a:spAutoFit/>
          </a:bodyPr>
          <a:lstStyle/>
          <a:p>
            <a:pPr algn="l">
              <a:lnSpc>
                <a:spcPts val="1713"/>
              </a:lnSpc>
            </a:pPr>
            <a:r>
              <a:rPr lang="en-US" sz="1359" b="true">
                <a:solidFill>
                  <a:srgbClr val="58595B"/>
                </a:solidFill>
                <a:latin typeface="Atkinson Hyperlegible Bold"/>
                <a:ea typeface="Atkinson Hyperlegible Bold"/>
                <a:cs typeface="Atkinson Hyperlegible Bold"/>
                <a:sym typeface="Atkinson Hyperlegible Bold"/>
              </a:rPr>
              <a:t>Issue: Cost Management and Allocation</a:t>
            </a:r>
          </a:p>
          <a:p>
            <a:pPr algn="l">
              <a:lnSpc>
                <a:spcPts val="1713"/>
              </a:lnSpc>
            </a:pPr>
          </a:p>
        </p:txBody>
      </p:sp>
      <p:sp>
        <p:nvSpPr>
          <p:cNvPr name="TextBox 49" id="49"/>
          <p:cNvSpPr txBox="true"/>
          <p:nvPr/>
        </p:nvSpPr>
        <p:spPr>
          <a:xfrm rot="0">
            <a:off x="561149" y="6220935"/>
            <a:ext cx="4725265" cy="1240029"/>
          </a:xfrm>
          <a:prstGeom prst="rect">
            <a:avLst/>
          </a:prstGeom>
        </p:spPr>
        <p:txBody>
          <a:bodyPr anchor="t" rtlCol="false" tIns="0" lIns="0" bIns="0" rIns="0">
            <a:spAutoFit/>
          </a:bodyPr>
          <a:lstStyle/>
          <a:p>
            <a:pPr algn="l">
              <a:lnSpc>
                <a:spcPts val="1977"/>
              </a:lnSpc>
            </a:pPr>
            <a:r>
              <a:rPr lang="en-US" sz="1251" b="true">
                <a:solidFill>
                  <a:srgbClr val="FFFFFF"/>
                </a:solidFill>
                <a:latin typeface="Atkinson Hyperlegible Bold"/>
                <a:ea typeface="Atkinson Hyperlegible Bold"/>
                <a:cs typeface="Atkinson Hyperlegible Bold"/>
                <a:sym typeface="Atkinson Hyperlegible Bold"/>
              </a:rPr>
              <a:t>Mitigation Strategies:</a:t>
            </a:r>
          </a:p>
          <a:p>
            <a:pPr algn="l" marL="225194" indent="-112597" lvl="1">
              <a:lnSpc>
                <a:spcPts val="1648"/>
              </a:lnSpc>
              <a:buFont typeface="Arial"/>
              <a:buChar char="•"/>
            </a:pPr>
            <a:r>
              <a:rPr lang="en-US" b="true" sz="1043">
                <a:solidFill>
                  <a:srgbClr val="FFFFFF"/>
                </a:solidFill>
                <a:latin typeface="Atkinson Hyperlegible Bold"/>
                <a:ea typeface="Atkinson Hyperlegible Bold"/>
                <a:cs typeface="Atkinson Hyperlegible Bold"/>
                <a:sym typeface="Atkinson Hyperlegible Bold"/>
              </a:rPr>
              <a:t>Impl</a:t>
            </a:r>
            <a:r>
              <a:rPr lang="en-US" b="true" sz="1043">
                <a:solidFill>
                  <a:srgbClr val="FFFFFF"/>
                </a:solidFill>
                <a:latin typeface="Atkinson Hyperlegible Bold"/>
                <a:ea typeface="Atkinson Hyperlegible Bold"/>
                <a:cs typeface="Atkinson Hyperlegible Bold"/>
                <a:sym typeface="Atkinson Hyperlegible Bold"/>
              </a:rPr>
              <a:t>ement cost monitoring and optimization tools</a:t>
            </a:r>
          </a:p>
          <a:p>
            <a:pPr algn="l" marL="225194" indent="-112597" lvl="1">
              <a:lnSpc>
                <a:spcPts val="1648"/>
              </a:lnSpc>
              <a:buFont typeface="Arial"/>
              <a:buChar char="•"/>
            </a:pPr>
            <a:r>
              <a:rPr lang="en-US" b="true" sz="1043">
                <a:solidFill>
                  <a:srgbClr val="FFFFFF"/>
                </a:solidFill>
                <a:latin typeface="Atkinson Hyperlegible Bold"/>
                <a:ea typeface="Atkinson Hyperlegible Bold"/>
                <a:cs typeface="Atkinson Hyperlegible Bold"/>
                <a:sym typeface="Atkinson Hyperlegible Bold"/>
              </a:rPr>
              <a:t>Use serverless computing where appropriate to reduce idle resources</a:t>
            </a:r>
          </a:p>
          <a:p>
            <a:pPr algn="l" marL="225194" indent="-112597" lvl="1">
              <a:lnSpc>
                <a:spcPts val="1648"/>
              </a:lnSpc>
              <a:buFont typeface="Arial"/>
              <a:buChar char="•"/>
            </a:pPr>
            <a:r>
              <a:rPr lang="en-US" b="true" sz="1043">
                <a:solidFill>
                  <a:srgbClr val="FFFFFF"/>
                </a:solidFill>
                <a:latin typeface="Atkinson Hyperlegible Bold"/>
                <a:ea typeface="Atkinson Hyperlegible Bold"/>
                <a:cs typeface="Atkinson Hyperlegible Bold"/>
                <a:sym typeface="Atkinson Hyperlegible Bold"/>
              </a:rPr>
              <a:t>Establish clear budget thresholds and alerts</a:t>
            </a:r>
          </a:p>
          <a:p>
            <a:pPr algn="l" marL="225194" indent="-112597" lvl="1">
              <a:lnSpc>
                <a:spcPts val="1648"/>
              </a:lnSpc>
              <a:buFont typeface="Arial"/>
              <a:buChar char="•"/>
            </a:pPr>
            <a:r>
              <a:rPr lang="en-US" b="true" sz="1043">
                <a:solidFill>
                  <a:srgbClr val="FFFFFF"/>
                </a:solidFill>
                <a:latin typeface="Atkinson Hyperlegible Bold"/>
                <a:ea typeface="Atkinson Hyperlegible Bold"/>
                <a:cs typeface="Atkinson Hyperlegible Bold"/>
                <a:sym typeface="Atkinson Hyperlegible Bold"/>
              </a:rPr>
              <a:t>Balance model complexity with operational costs</a:t>
            </a:r>
          </a:p>
          <a:p>
            <a:pPr algn="l" marL="225194" indent="-112597" lvl="1">
              <a:lnSpc>
                <a:spcPts val="1648"/>
              </a:lnSpc>
              <a:buFont typeface="Arial"/>
              <a:buChar char="•"/>
            </a:pPr>
            <a:r>
              <a:rPr lang="en-US" b="true" sz="1043">
                <a:solidFill>
                  <a:srgbClr val="FFFFFF"/>
                </a:solidFill>
                <a:latin typeface="Atkinson Hyperlegible Bold"/>
                <a:ea typeface="Atkinson Hyperlegible Bold"/>
                <a:cs typeface="Atkinson Hyperlegible Bold"/>
                <a:sym typeface="Atkinson Hyperlegible Bold"/>
              </a:rPr>
              <a:t>Prioritize features based on ROI potential</a:t>
            </a:r>
          </a:p>
        </p:txBody>
      </p:sp>
      <p:grpSp>
        <p:nvGrpSpPr>
          <p:cNvPr name="Group 50" id="50"/>
          <p:cNvGrpSpPr/>
          <p:nvPr/>
        </p:nvGrpSpPr>
        <p:grpSpPr>
          <a:xfrm rot="0">
            <a:off x="6565339" y="4832873"/>
            <a:ext cx="4870194" cy="1334406"/>
            <a:chOff x="0" y="0"/>
            <a:chExt cx="2866118" cy="785300"/>
          </a:xfrm>
        </p:grpSpPr>
        <p:sp>
          <p:nvSpPr>
            <p:cNvPr name="Freeform 51" id="51"/>
            <p:cNvSpPr/>
            <p:nvPr/>
          </p:nvSpPr>
          <p:spPr>
            <a:xfrm flipH="false" flipV="false" rot="0">
              <a:off x="0" y="0"/>
              <a:ext cx="2866118" cy="785300"/>
            </a:xfrm>
            <a:custGeom>
              <a:avLst/>
              <a:gdLst/>
              <a:ahLst/>
              <a:cxnLst/>
              <a:rect r="r" b="b" t="t" l="l"/>
              <a:pathLst>
                <a:path h="785300" w="2866118">
                  <a:moveTo>
                    <a:pt x="100148" y="0"/>
                  </a:moveTo>
                  <a:lnTo>
                    <a:pt x="2765970" y="0"/>
                  </a:lnTo>
                  <a:cubicBezTo>
                    <a:pt x="2792531" y="0"/>
                    <a:pt x="2818004" y="10551"/>
                    <a:pt x="2836785" y="29333"/>
                  </a:cubicBezTo>
                  <a:cubicBezTo>
                    <a:pt x="2855566" y="48114"/>
                    <a:pt x="2866118" y="73587"/>
                    <a:pt x="2866118" y="100148"/>
                  </a:cubicBezTo>
                  <a:lnTo>
                    <a:pt x="2866118" y="685152"/>
                  </a:lnTo>
                  <a:cubicBezTo>
                    <a:pt x="2866118" y="711713"/>
                    <a:pt x="2855566" y="737186"/>
                    <a:pt x="2836785" y="755968"/>
                  </a:cubicBezTo>
                  <a:cubicBezTo>
                    <a:pt x="2818004" y="774749"/>
                    <a:pt x="2792531" y="785300"/>
                    <a:pt x="2765970" y="785300"/>
                  </a:cubicBezTo>
                  <a:lnTo>
                    <a:pt x="100148" y="785300"/>
                  </a:lnTo>
                  <a:cubicBezTo>
                    <a:pt x="73587" y="785300"/>
                    <a:pt x="48114" y="774749"/>
                    <a:pt x="29333" y="755968"/>
                  </a:cubicBezTo>
                  <a:cubicBezTo>
                    <a:pt x="10551" y="737186"/>
                    <a:pt x="0" y="711713"/>
                    <a:pt x="0" y="685152"/>
                  </a:cubicBezTo>
                  <a:lnTo>
                    <a:pt x="0" y="100148"/>
                  </a:lnTo>
                  <a:cubicBezTo>
                    <a:pt x="0" y="73587"/>
                    <a:pt x="10551" y="48114"/>
                    <a:pt x="29333" y="29333"/>
                  </a:cubicBezTo>
                  <a:cubicBezTo>
                    <a:pt x="48114" y="10551"/>
                    <a:pt x="73587" y="0"/>
                    <a:pt x="100148" y="0"/>
                  </a:cubicBezTo>
                  <a:close/>
                </a:path>
              </a:pathLst>
            </a:custGeom>
            <a:solidFill>
              <a:srgbClr val="F8C0C0"/>
            </a:solidFill>
            <a:ln w="9525" cap="rnd">
              <a:solidFill>
                <a:srgbClr val="000000"/>
              </a:solidFill>
              <a:prstDash val="solid"/>
              <a:round/>
            </a:ln>
          </p:spPr>
        </p:sp>
        <p:sp>
          <p:nvSpPr>
            <p:cNvPr name="TextBox 52" id="52"/>
            <p:cNvSpPr txBox="true"/>
            <p:nvPr/>
          </p:nvSpPr>
          <p:spPr>
            <a:xfrm>
              <a:off x="0" y="133350"/>
              <a:ext cx="2866118" cy="651950"/>
            </a:xfrm>
            <a:prstGeom prst="rect">
              <a:avLst/>
            </a:prstGeom>
          </p:spPr>
          <p:txBody>
            <a:bodyPr anchor="ctr" rtlCol="false" tIns="20154" lIns="20154" bIns="20154" rIns="20154"/>
            <a:lstStyle/>
            <a:p>
              <a:pPr algn="ctr">
                <a:lnSpc>
                  <a:spcPts val="1000"/>
                </a:lnSpc>
              </a:pPr>
            </a:p>
          </p:txBody>
        </p:sp>
      </p:grpSp>
      <p:grpSp>
        <p:nvGrpSpPr>
          <p:cNvPr name="Group 53" id="53"/>
          <p:cNvGrpSpPr/>
          <p:nvPr/>
        </p:nvGrpSpPr>
        <p:grpSpPr>
          <a:xfrm rot="0">
            <a:off x="6441386" y="6083657"/>
            <a:ext cx="4994148" cy="1703308"/>
            <a:chOff x="0" y="0"/>
            <a:chExt cx="1315331" cy="448608"/>
          </a:xfrm>
        </p:grpSpPr>
        <p:sp>
          <p:nvSpPr>
            <p:cNvPr name="Freeform 54" id="54"/>
            <p:cNvSpPr/>
            <p:nvPr/>
          </p:nvSpPr>
          <p:spPr>
            <a:xfrm flipH="false" flipV="false" rot="0">
              <a:off x="0" y="0"/>
              <a:ext cx="1315331" cy="448608"/>
            </a:xfrm>
            <a:custGeom>
              <a:avLst/>
              <a:gdLst/>
              <a:ahLst/>
              <a:cxnLst/>
              <a:rect r="r" b="b" t="t" l="l"/>
              <a:pathLst>
                <a:path h="448608" w="1315331">
                  <a:moveTo>
                    <a:pt x="105413" y="0"/>
                  </a:moveTo>
                  <a:lnTo>
                    <a:pt x="1209918" y="0"/>
                  </a:lnTo>
                  <a:cubicBezTo>
                    <a:pt x="1268136" y="0"/>
                    <a:pt x="1315331" y="47195"/>
                    <a:pt x="1315331" y="105413"/>
                  </a:cubicBezTo>
                  <a:lnTo>
                    <a:pt x="1315331" y="343194"/>
                  </a:lnTo>
                  <a:cubicBezTo>
                    <a:pt x="1315331" y="401413"/>
                    <a:pt x="1268136" y="448608"/>
                    <a:pt x="1209918" y="448608"/>
                  </a:cubicBezTo>
                  <a:lnTo>
                    <a:pt x="105413" y="448608"/>
                  </a:lnTo>
                  <a:cubicBezTo>
                    <a:pt x="47195" y="448608"/>
                    <a:pt x="0" y="401413"/>
                    <a:pt x="0" y="343194"/>
                  </a:cubicBezTo>
                  <a:lnTo>
                    <a:pt x="0" y="105413"/>
                  </a:lnTo>
                  <a:cubicBezTo>
                    <a:pt x="0" y="47195"/>
                    <a:pt x="47195" y="0"/>
                    <a:pt x="105413" y="0"/>
                  </a:cubicBezTo>
                  <a:close/>
                </a:path>
              </a:pathLst>
            </a:custGeom>
            <a:gradFill rotWithShape="true">
              <a:gsLst>
                <a:gs pos="0">
                  <a:srgbClr val="0097B2">
                    <a:alpha val="100000"/>
                  </a:srgbClr>
                </a:gs>
                <a:gs pos="100000">
                  <a:srgbClr val="7ED957">
                    <a:alpha val="100000"/>
                  </a:srgbClr>
                </a:gs>
              </a:gsLst>
              <a:lin ang="0"/>
            </a:gradFill>
            <a:ln w="19050" cap="rnd">
              <a:solidFill>
                <a:srgbClr val="000000"/>
              </a:solidFill>
              <a:prstDash val="solid"/>
              <a:round/>
            </a:ln>
          </p:spPr>
        </p:sp>
        <p:sp>
          <p:nvSpPr>
            <p:cNvPr name="TextBox 55" id="55"/>
            <p:cNvSpPr txBox="true"/>
            <p:nvPr/>
          </p:nvSpPr>
          <p:spPr>
            <a:xfrm>
              <a:off x="0" y="133350"/>
              <a:ext cx="1315331" cy="315258"/>
            </a:xfrm>
            <a:prstGeom prst="rect">
              <a:avLst/>
            </a:prstGeom>
          </p:spPr>
          <p:txBody>
            <a:bodyPr anchor="ctr" rtlCol="false" tIns="50800" lIns="50800" bIns="50800" rIns="50800"/>
            <a:lstStyle/>
            <a:p>
              <a:pPr algn="ctr">
                <a:lnSpc>
                  <a:spcPts val="1000"/>
                </a:lnSpc>
              </a:pPr>
            </a:p>
          </p:txBody>
        </p:sp>
      </p:grpSp>
      <p:sp>
        <p:nvSpPr>
          <p:cNvPr name="Freeform 56" id="56"/>
          <p:cNvSpPr/>
          <p:nvPr/>
        </p:nvSpPr>
        <p:spPr>
          <a:xfrm flipH="false" flipV="false" rot="0">
            <a:off x="10705328" y="7147420"/>
            <a:ext cx="845243" cy="845243"/>
          </a:xfrm>
          <a:custGeom>
            <a:avLst/>
            <a:gdLst/>
            <a:ahLst/>
            <a:cxnLst/>
            <a:rect r="r" b="b" t="t" l="l"/>
            <a:pathLst>
              <a:path h="845243" w="845243">
                <a:moveTo>
                  <a:pt x="0" y="0"/>
                </a:moveTo>
                <a:lnTo>
                  <a:pt x="845243" y="0"/>
                </a:lnTo>
                <a:lnTo>
                  <a:pt x="845243" y="845243"/>
                </a:lnTo>
                <a:lnTo>
                  <a:pt x="0" y="84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7" id="57"/>
          <p:cNvSpPr/>
          <p:nvPr/>
        </p:nvSpPr>
        <p:spPr>
          <a:xfrm flipH="false" flipV="false" rot="0">
            <a:off x="6565339" y="4797812"/>
            <a:ext cx="399548" cy="340705"/>
          </a:xfrm>
          <a:custGeom>
            <a:avLst/>
            <a:gdLst/>
            <a:ahLst/>
            <a:cxnLst/>
            <a:rect r="r" b="b" t="t" l="l"/>
            <a:pathLst>
              <a:path h="340705" w="399548">
                <a:moveTo>
                  <a:pt x="0" y="0"/>
                </a:moveTo>
                <a:lnTo>
                  <a:pt x="399548" y="0"/>
                </a:lnTo>
                <a:lnTo>
                  <a:pt x="399548" y="340706"/>
                </a:lnTo>
                <a:lnTo>
                  <a:pt x="0" y="340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8" id="58"/>
          <p:cNvSpPr txBox="true"/>
          <p:nvPr/>
        </p:nvSpPr>
        <p:spPr>
          <a:xfrm rot="0">
            <a:off x="6798916" y="5186402"/>
            <a:ext cx="4751655" cy="1099563"/>
          </a:xfrm>
          <a:prstGeom prst="rect">
            <a:avLst/>
          </a:prstGeom>
        </p:spPr>
        <p:txBody>
          <a:bodyPr anchor="t" rtlCol="false" tIns="0" lIns="0" bIns="0" rIns="0">
            <a:spAutoFit/>
          </a:bodyPr>
          <a:lstStyle/>
          <a:p>
            <a:pPr algn="l">
              <a:lnSpc>
                <a:spcPts val="1615"/>
              </a:lnSpc>
            </a:pPr>
            <a:r>
              <a:rPr lang="en-US" sz="1153" b="true">
                <a:solidFill>
                  <a:srgbClr val="D00000"/>
                </a:solidFill>
                <a:latin typeface="Atkinson Hyperlegible Bold"/>
                <a:ea typeface="Atkinson Hyperlegible Bold"/>
                <a:cs typeface="Atkinson Hyperlegible Bold"/>
                <a:sym typeface="Atkinson Hyperlegible Bold"/>
              </a:rPr>
              <a:t>Challenges:</a:t>
            </a:r>
          </a:p>
          <a:p>
            <a:pPr algn="l" marL="226452" indent="-113226" lvl="1">
              <a:lnSpc>
                <a:spcPts val="1468"/>
              </a:lnSpc>
              <a:buFont typeface="Arial"/>
              <a:buChar char="•"/>
            </a:pPr>
            <a:r>
              <a:rPr lang="en-US" b="true" sz="1048">
                <a:solidFill>
                  <a:srgbClr val="D00000"/>
                </a:solidFill>
                <a:latin typeface="Atkinson Hyperlegible Bold"/>
                <a:ea typeface="Atkinson Hyperlegible Bold"/>
                <a:cs typeface="Atkinson Hyperlegible Bold"/>
                <a:sym typeface="Atkinson Hyperlegible Bold"/>
              </a:rPr>
              <a:t>Handling peak traffic during high-demand periods</a:t>
            </a:r>
          </a:p>
          <a:p>
            <a:pPr algn="l" marL="226452" indent="-113226" lvl="1">
              <a:lnSpc>
                <a:spcPts val="1468"/>
              </a:lnSpc>
              <a:buFont typeface="Arial"/>
              <a:buChar char="•"/>
            </a:pPr>
            <a:r>
              <a:rPr lang="en-US" b="true" sz="1048">
                <a:solidFill>
                  <a:srgbClr val="D00000"/>
                </a:solidFill>
                <a:latin typeface="Atkinson Hyperlegible Bold"/>
                <a:ea typeface="Atkinson Hyperlegible Bold"/>
                <a:cs typeface="Atkinson Hyperlegible Bold"/>
                <a:sym typeface="Atkinson Hyperlegible Bold"/>
              </a:rPr>
              <a:t>Minimizing latency for real-time recommendations</a:t>
            </a:r>
          </a:p>
          <a:p>
            <a:pPr algn="l" marL="226452" indent="-113226" lvl="1">
              <a:lnSpc>
                <a:spcPts val="1468"/>
              </a:lnSpc>
              <a:buFont typeface="Arial"/>
              <a:buChar char="•"/>
            </a:pPr>
            <a:r>
              <a:rPr lang="en-US" b="true" sz="1048">
                <a:solidFill>
                  <a:srgbClr val="D00000"/>
                </a:solidFill>
                <a:latin typeface="Atkinson Hyperlegible Bold"/>
                <a:ea typeface="Atkinson Hyperlegible Bold"/>
                <a:cs typeface="Atkinson Hyperlegible Bold"/>
                <a:sym typeface="Atkinson Hyperlegible Bold"/>
              </a:rPr>
              <a:t>Ensuring system stability under increasing user load</a:t>
            </a:r>
          </a:p>
          <a:p>
            <a:pPr algn="l">
              <a:lnSpc>
                <a:spcPts val="1468"/>
              </a:lnSpc>
            </a:pPr>
          </a:p>
          <a:p>
            <a:pPr algn="l">
              <a:lnSpc>
                <a:spcPts val="1468"/>
              </a:lnSpc>
            </a:pPr>
          </a:p>
        </p:txBody>
      </p:sp>
      <p:sp>
        <p:nvSpPr>
          <p:cNvPr name="TextBox 59" id="59"/>
          <p:cNvSpPr txBox="true"/>
          <p:nvPr/>
        </p:nvSpPr>
        <p:spPr>
          <a:xfrm rot="0">
            <a:off x="7136337" y="4915099"/>
            <a:ext cx="3314549" cy="427787"/>
          </a:xfrm>
          <a:prstGeom prst="rect">
            <a:avLst/>
          </a:prstGeom>
        </p:spPr>
        <p:txBody>
          <a:bodyPr anchor="t" rtlCol="false" tIns="0" lIns="0" bIns="0" rIns="0">
            <a:spAutoFit/>
          </a:bodyPr>
          <a:lstStyle/>
          <a:p>
            <a:pPr algn="l">
              <a:lnSpc>
                <a:spcPts val="1713"/>
              </a:lnSpc>
            </a:pPr>
            <a:r>
              <a:rPr lang="en-US" sz="1359" b="true">
                <a:solidFill>
                  <a:srgbClr val="58595B"/>
                </a:solidFill>
                <a:latin typeface="Atkinson Hyperlegible Bold"/>
                <a:ea typeface="Atkinson Hyperlegible Bold"/>
                <a:cs typeface="Atkinson Hyperlegible Bold"/>
                <a:sym typeface="Atkinson Hyperlegible Bold"/>
              </a:rPr>
              <a:t>Issue: Scalability &amp; Performance</a:t>
            </a:r>
          </a:p>
          <a:p>
            <a:pPr algn="l">
              <a:lnSpc>
                <a:spcPts val="1713"/>
              </a:lnSpc>
            </a:pPr>
          </a:p>
        </p:txBody>
      </p:sp>
      <p:sp>
        <p:nvSpPr>
          <p:cNvPr name="TextBox 60" id="60"/>
          <p:cNvSpPr txBox="true"/>
          <p:nvPr/>
        </p:nvSpPr>
        <p:spPr>
          <a:xfrm rot="0">
            <a:off x="6798916" y="6180311"/>
            <a:ext cx="4751655" cy="1440477"/>
          </a:xfrm>
          <a:prstGeom prst="rect">
            <a:avLst/>
          </a:prstGeom>
        </p:spPr>
        <p:txBody>
          <a:bodyPr anchor="t" rtlCol="false" tIns="0" lIns="0" bIns="0" rIns="0">
            <a:spAutoFit/>
          </a:bodyPr>
          <a:lstStyle/>
          <a:p>
            <a:pPr algn="l">
              <a:lnSpc>
                <a:spcPts val="1900"/>
              </a:lnSpc>
            </a:pPr>
            <a:r>
              <a:rPr lang="en-US" sz="1258" b="true">
                <a:solidFill>
                  <a:srgbClr val="FFFFFF"/>
                </a:solidFill>
                <a:latin typeface="Atkinson Hyperlegible Bold"/>
                <a:ea typeface="Atkinson Hyperlegible Bold"/>
                <a:cs typeface="Atkinson Hyperlegible Bold"/>
                <a:sym typeface="Atkinson Hyperlegible Bold"/>
              </a:rPr>
              <a:t>Mitigation Strategies:</a:t>
            </a:r>
          </a:p>
          <a:p>
            <a:pPr algn="l" marL="226452" indent="-113226" lvl="1">
              <a:lnSpc>
                <a:spcPts val="1583"/>
              </a:lnSpc>
              <a:buFont typeface="Arial"/>
              <a:buChar char="•"/>
            </a:pPr>
            <a:r>
              <a:rPr lang="en-US" b="true" sz="1048">
                <a:solidFill>
                  <a:srgbClr val="FFFFFF"/>
                </a:solidFill>
                <a:latin typeface="Atkinson Hyperlegible Bold"/>
                <a:ea typeface="Atkinson Hyperlegible Bold"/>
                <a:cs typeface="Atkinson Hyperlegible Bold"/>
                <a:sym typeface="Atkinson Hyperlegible Bold"/>
              </a:rPr>
              <a:t>Design cloud-native architecture with auto-scaling capabilities</a:t>
            </a:r>
          </a:p>
          <a:p>
            <a:pPr algn="l" marL="226452" indent="-113226" lvl="1">
              <a:lnSpc>
                <a:spcPts val="1583"/>
              </a:lnSpc>
              <a:buFont typeface="Arial"/>
              <a:buChar char="•"/>
            </a:pPr>
            <a:r>
              <a:rPr lang="en-US" b="true" sz="1048">
                <a:solidFill>
                  <a:srgbClr val="FFFFFF"/>
                </a:solidFill>
                <a:latin typeface="Atkinson Hyperlegible Bold"/>
                <a:ea typeface="Atkinson Hyperlegible Bold"/>
                <a:cs typeface="Atkinson Hyperlegible Bold"/>
                <a:sym typeface="Atkinson Hyperlegible Bold"/>
              </a:rPr>
              <a:t>Implement caching mechanisms for frequently accessed data</a:t>
            </a:r>
          </a:p>
          <a:p>
            <a:pPr algn="l" marL="226452" indent="-113226" lvl="1">
              <a:lnSpc>
                <a:spcPts val="1583"/>
              </a:lnSpc>
              <a:buFont typeface="Arial"/>
              <a:buChar char="•"/>
            </a:pPr>
            <a:r>
              <a:rPr lang="en-US" b="true" sz="1048">
                <a:solidFill>
                  <a:srgbClr val="FFFFFF"/>
                </a:solidFill>
                <a:latin typeface="Atkinson Hyperlegible Bold"/>
                <a:ea typeface="Atkinson Hyperlegible Bold"/>
                <a:cs typeface="Atkinson Hyperlegible Bold"/>
                <a:sym typeface="Atkinson Hyperlegible Bold"/>
              </a:rPr>
              <a:t>Use CDN for content delivery optimization</a:t>
            </a:r>
          </a:p>
          <a:p>
            <a:pPr algn="l" marL="226452" indent="-113226" lvl="1">
              <a:lnSpc>
                <a:spcPts val="1583"/>
              </a:lnSpc>
              <a:buFont typeface="Arial"/>
              <a:buChar char="•"/>
            </a:pPr>
            <a:r>
              <a:rPr lang="en-US" b="true" sz="1048">
                <a:solidFill>
                  <a:srgbClr val="FFFFFF"/>
                </a:solidFill>
                <a:latin typeface="Atkinson Hyperlegible Bold"/>
                <a:ea typeface="Atkinson Hyperlegible Bold"/>
                <a:cs typeface="Atkinson Hyperlegible Bold"/>
                <a:sym typeface="Atkinson Hyperlegible Bold"/>
              </a:rPr>
              <a:t>Adopt microservices architecture for independent scaling</a:t>
            </a:r>
          </a:p>
          <a:p>
            <a:pPr algn="l" marL="226452" indent="-113226" lvl="1">
              <a:lnSpc>
                <a:spcPts val="1583"/>
              </a:lnSpc>
              <a:buFont typeface="Arial"/>
              <a:buChar char="•"/>
            </a:pPr>
            <a:r>
              <a:rPr lang="en-US" b="true" sz="1048">
                <a:solidFill>
                  <a:srgbClr val="FFFFFF"/>
                </a:solidFill>
                <a:latin typeface="Atkinson Hyperlegible Bold"/>
                <a:ea typeface="Atkinson Hyperlegible Bold"/>
                <a:cs typeface="Atkinson Hyperlegible Bold"/>
                <a:sym typeface="Atkinson Hyperlegible Bold"/>
              </a:rPr>
              <a:t>Establish load testing as part of the development pipeline</a:t>
            </a:r>
          </a:p>
          <a:p>
            <a:pPr algn="l">
              <a:lnSpc>
                <a:spcPts val="1583"/>
              </a:lnSpc>
            </a:pPr>
          </a:p>
        </p:txBody>
      </p:sp>
      <p:grpSp>
        <p:nvGrpSpPr>
          <p:cNvPr name="Group 61" id="61"/>
          <p:cNvGrpSpPr/>
          <p:nvPr/>
        </p:nvGrpSpPr>
        <p:grpSpPr>
          <a:xfrm rot="0">
            <a:off x="12902776" y="4867934"/>
            <a:ext cx="5078250" cy="1334406"/>
            <a:chOff x="0" y="0"/>
            <a:chExt cx="2988559" cy="785300"/>
          </a:xfrm>
        </p:grpSpPr>
        <p:sp>
          <p:nvSpPr>
            <p:cNvPr name="Freeform 62" id="62"/>
            <p:cNvSpPr/>
            <p:nvPr/>
          </p:nvSpPr>
          <p:spPr>
            <a:xfrm flipH="false" flipV="false" rot="0">
              <a:off x="0" y="0"/>
              <a:ext cx="2988559" cy="785300"/>
            </a:xfrm>
            <a:custGeom>
              <a:avLst/>
              <a:gdLst/>
              <a:ahLst/>
              <a:cxnLst/>
              <a:rect r="r" b="b" t="t" l="l"/>
              <a:pathLst>
                <a:path h="785300" w="2988559">
                  <a:moveTo>
                    <a:pt x="96045" y="0"/>
                  </a:moveTo>
                  <a:lnTo>
                    <a:pt x="2892514" y="0"/>
                  </a:lnTo>
                  <a:cubicBezTo>
                    <a:pt x="2945558" y="0"/>
                    <a:pt x="2988559" y="43001"/>
                    <a:pt x="2988559" y="96045"/>
                  </a:cubicBezTo>
                  <a:lnTo>
                    <a:pt x="2988559" y="689255"/>
                  </a:lnTo>
                  <a:cubicBezTo>
                    <a:pt x="2988559" y="742300"/>
                    <a:pt x="2945558" y="785300"/>
                    <a:pt x="2892514" y="785300"/>
                  </a:cubicBezTo>
                  <a:lnTo>
                    <a:pt x="96045" y="785300"/>
                  </a:lnTo>
                  <a:cubicBezTo>
                    <a:pt x="43001" y="785300"/>
                    <a:pt x="0" y="742300"/>
                    <a:pt x="0" y="689255"/>
                  </a:cubicBezTo>
                  <a:lnTo>
                    <a:pt x="0" y="96045"/>
                  </a:lnTo>
                  <a:cubicBezTo>
                    <a:pt x="0" y="43001"/>
                    <a:pt x="43001" y="0"/>
                    <a:pt x="96045" y="0"/>
                  </a:cubicBezTo>
                  <a:close/>
                </a:path>
              </a:pathLst>
            </a:custGeom>
            <a:solidFill>
              <a:srgbClr val="F8C0C0"/>
            </a:solidFill>
            <a:ln w="9525" cap="rnd">
              <a:solidFill>
                <a:srgbClr val="000000"/>
              </a:solidFill>
              <a:prstDash val="solid"/>
              <a:round/>
            </a:ln>
          </p:spPr>
        </p:sp>
        <p:sp>
          <p:nvSpPr>
            <p:cNvPr name="TextBox 63" id="63"/>
            <p:cNvSpPr txBox="true"/>
            <p:nvPr/>
          </p:nvSpPr>
          <p:spPr>
            <a:xfrm>
              <a:off x="0" y="133350"/>
              <a:ext cx="2988559" cy="651950"/>
            </a:xfrm>
            <a:prstGeom prst="rect">
              <a:avLst/>
            </a:prstGeom>
          </p:spPr>
          <p:txBody>
            <a:bodyPr anchor="ctr" rtlCol="false" tIns="20154" lIns="20154" bIns="20154" rIns="20154"/>
            <a:lstStyle/>
            <a:p>
              <a:pPr algn="ctr">
                <a:lnSpc>
                  <a:spcPts val="1000"/>
                </a:lnSpc>
              </a:pPr>
            </a:p>
          </p:txBody>
        </p:sp>
      </p:grpSp>
      <p:grpSp>
        <p:nvGrpSpPr>
          <p:cNvPr name="Group 64" id="64"/>
          <p:cNvGrpSpPr/>
          <p:nvPr/>
        </p:nvGrpSpPr>
        <p:grpSpPr>
          <a:xfrm rot="0">
            <a:off x="12778823" y="6118718"/>
            <a:ext cx="5310343" cy="1703308"/>
            <a:chOff x="0" y="0"/>
            <a:chExt cx="1398609" cy="448608"/>
          </a:xfrm>
        </p:grpSpPr>
        <p:sp>
          <p:nvSpPr>
            <p:cNvPr name="Freeform 65" id="65"/>
            <p:cNvSpPr/>
            <p:nvPr/>
          </p:nvSpPr>
          <p:spPr>
            <a:xfrm flipH="false" flipV="false" rot="0">
              <a:off x="0" y="0"/>
              <a:ext cx="1398609" cy="448608"/>
            </a:xfrm>
            <a:custGeom>
              <a:avLst/>
              <a:gdLst/>
              <a:ahLst/>
              <a:cxnLst/>
              <a:rect r="r" b="b" t="t" l="l"/>
              <a:pathLst>
                <a:path h="448608" w="1398609">
                  <a:moveTo>
                    <a:pt x="99137" y="0"/>
                  </a:moveTo>
                  <a:lnTo>
                    <a:pt x="1299472" y="0"/>
                  </a:lnTo>
                  <a:cubicBezTo>
                    <a:pt x="1325765" y="0"/>
                    <a:pt x="1350981" y="10445"/>
                    <a:pt x="1369572" y="29037"/>
                  </a:cubicBezTo>
                  <a:cubicBezTo>
                    <a:pt x="1388164" y="47628"/>
                    <a:pt x="1398609" y="72844"/>
                    <a:pt x="1398609" y="99137"/>
                  </a:cubicBezTo>
                  <a:lnTo>
                    <a:pt x="1398609" y="349471"/>
                  </a:lnTo>
                  <a:cubicBezTo>
                    <a:pt x="1398609" y="375764"/>
                    <a:pt x="1388164" y="400980"/>
                    <a:pt x="1369572" y="419571"/>
                  </a:cubicBezTo>
                  <a:cubicBezTo>
                    <a:pt x="1350981" y="438163"/>
                    <a:pt x="1325765" y="448608"/>
                    <a:pt x="1299472" y="448608"/>
                  </a:cubicBezTo>
                  <a:lnTo>
                    <a:pt x="99137" y="448608"/>
                  </a:lnTo>
                  <a:cubicBezTo>
                    <a:pt x="44385" y="448608"/>
                    <a:pt x="0" y="404223"/>
                    <a:pt x="0" y="349471"/>
                  </a:cubicBezTo>
                  <a:lnTo>
                    <a:pt x="0" y="99137"/>
                  </a:lnTo>
                  <a:cubicBezTo>
                    <a:pt x="0" y="44385"/>
                    <a:pt x="44385" y="0"/>
                    <a:pt x="99137" y="0"/>
                  </a:cubicBezTo>
                  <a:close/>
                </a:path>
              </a:pathLst>
            </a:custGeom>
            <a:gradFill rotWithShape="true">
              <a:gsLst>
                <a:gs pos="0">
                  <a:srgbClr val="0097B2">
                    <a:alpha val="100000"/>
                  </a:srgbClr>
                </a:gs>
                <a:gs pos="100000">
                  <a:srgbClr val="7ED957">
                    <a:alpha val="100000"/>
                  </a:srgbClr>
                </a:gs>
              </a:gsLst>
              <a:lin ang="0"/>
            </a:gradFill>
            <a:ln w="19050" cap="rnd">
              <a:solidFill>
                <a:srgbClr val="000000"/>
              </a:solidFill>
              <a:prstDash val="solid"/>
              <a:round/>
            </a:ln>
          </p:spPr>
        </p:sp>
        <p:sp>
          <p:nvSpPr>
            <p:cNvPr name="TextBox 66" id="66"/>
            <p:cNvSpPr txBox="true"/>
            <p:nvPr/>
          </p:nvSpPr>
          <p:spPr>
            <a:xfrm>
              <a:off x="0" y="133350"/>
              <a:ext cx="1398609" cy="315258"/>
            </a:xfrm>
            <a:prstGeom prst="rect">
              <a:avLst/>
            </a:prstGeom>
          </p:spPr>
          <p:txBody>
            <a:bodyPr anchor="ctr" rtlCol="false" tIns="50800" lIns="50800" bIns="50800" rIns="50800"/>
            <a:lstStyle/>
            <a:p>
              <a:pPr algn="ctr">
                <a:lnSpc>
                  <a:spcPts val="1000"/>
                </a:lnSpc>
              </a:pPr>
            </a:p>
          </p:txBody>
        </p:sp>
      </p:grpSp>
      <p:sp>
        <p:nvSpPr>
          <p:cNvPr name="Freeform 67" id="67"/>
          <p:cNvSpPr/>
          <p:nvPr/>
        </p:nvSpPr>
        <p:spPr>
          <a:xfrm flipH="false" flipV="false" rot="0">
            <a:off x="17350349" y="7233455"/>
            <a:ext cx="845243" cy="845243"/>
          </a:xfrm>
          <a:custGeom>
            <a:avLst/>
            <a:gdLst/>
            <a:ahLst/>
            <a:cxnLst/>
            <a:rect r="r" b="b" t="t" l="l"/>
            <a:pathLst>
              <a:path h="845243" w="845243">
                <a:moveTo>
                  <a:pt x="0" y="0"/>
                </a:moveTo>
                <a:lnTo>
                  <a:pt x="845243" y="0"/>
                </a:lnTo>
                <a:lnTo>
                  <a:pt x="845243" y="845243"/>
                </a:lnTo>
                <a:lnTo>
                  <a:pt x="0" y="84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8" id="68"/>
          <p:cNvSpPr/>
          <p:nvPr/>
        </p:nvSpPr>
        <p:spPr>
          <a:xfrm flipH="false" flipV="false" rot="0">
            <a:off x="12902776" y="4832873"/>
            <a:ext cx="399548" cy="340705"/>
          </a:xfrm>
          <a:custGeom>
            <a:avLst/>
            <a:gdLst/>
            <a:ahLst/>
            <a:cxnLst/>
            <a:rect r="r" b="b" t="t" l="l"/>
            <a:pathLst>
              <a:path h="340705" w="399548">
                <a:moveTo>
                  <a:pt x="0" y="0"/>
                </a:moveTo>
                <a:lnTo>
                  <a:pt x="399548" y="0"/>
                </a:lnTo>
                <a:lnTo>
                  <a:pt x="399548" y="340706"/>
                </a:lnTo>
                <a:lnTo>
                  <a:pt x="0" y="340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9" id="69"/>
          <p:cNvSpPr txBox="true"/>
          <p:nvPr/>
        </p:nvSpPr>
        <p:spPr>
          <a:xfrm rot="0">
            <a:off x="13136353" y="5230988"/>
            <a:ext cx="4636618" cy="929048"/>
          </a:xfrm>
          <a:prstGeom prst="rect">
            <a:avLst/>
          </a:prstGeom>
        </p:spPr>
        <p:txBody>
          <a:bodyPr anchor="t" rtlCol="false" tIns="0" lIns="0" bIns="0" rIns="0">
            <a:spAutoFit/>
          </a:bodyPr>
          <a:lstStyle/>
          <a:p>
            <a:pPr algn="l">
              <a:lnSpc>
                <a:spcPts val="1649"/>
              </a:lnSpc>
            </a:pPr>
            <a:r>
              <a:rPr lang="en-US" sz="1178" b="true">
                <a:solidFill>
                  <a:srgbClr val="D00000"/>
                </a:solidFill>
                <a:latin typeface="Atkinson Hyperlegible Bold"/>
                <a:ea typeface="Atkinson Hyperlegible Bold"/>
                <a:cs typeface="Atkinson Hyperlegible Bold"/>
                <a:sym typeface="Atkinson Hyperlegible Bold"/>
              </a:rPr>
              <a:t>Challenges:</a:t>
            </a:r>
          </a:p>
          <a:p>
            <a:pPr algn="l" marL="231239" indent="-115620" lvl="1">
              <a:lnSpc>
                <a:spcPts val="1499"/>
              </a:lnSpc>
              <a:buFont typeface="Arial"/>
              <a:buChar char="•"/>
            </a:pPr>
            <a:r>
              <a:rPr lang="en-US" b="true" sz="1071">
                <a:solidFill>
                  <a:srgbClr val="D00000"/>
                </a:solidFill>
                <a:latin typeface="Atkinson Hyperlegible Bold"/>
                <a:ea typeface="Atkinson Hyperlegible Bold"/>
                <a:cs typeface="Atkinson Hyperlegible Bold"/>
                <a:sym typeface="Atkinson Hyperlegible Bold"/>
              </a:rPr>
              <a:t>User resistance to AI-powered recommendations</a:t>
            </a:r>
          </a:p>
          <a:p>
            <a:pPr algn="l" marL="231239" indent="-115620" lvl="1">
              <a:lnSpc>
                <a:spcPts val="1499"/>
              </a:lnSpc>
              <a:buFont typeface="Arial"/>
              <a:buChar char="•"/>
            </a:pPr>
            <a:r>
              <a:rPr lang="en-US" b="true" sz="1071">
                <a:solidFill>
                  <a:srgbClr val="D00000"/>
                </a:solidFill>
                <a:latin typeface="Atkinson Hyperlegible Bold"/>
                <a:ea typeface="Atkinson Hyperlegible Bold"/>
                <a:cs typeface="Atkinson Hyperlegible Bold"/>
                <a:sym typeface="Atkinson Hyperlegible Bold"/>
              </a:rPr>
              <a:t>Balancing automation with user control</a:t>
            </a:r>
          </a:p>
          <a:p>
            <a:pPr algn="l" marL="231239" indent="-115620" lvl="1">
              <a:lnSpc>
                <a:spcPts val="1499"/>
              </a:lnSpc>
              <a:buFont typeface="Arial"/>
              <a:buChar char="•"/>
            </a:pPr>
            <a:r>
              <a:rPr lang="en-US" b="true" sz="1071">
                <a:solidFill>
                  <a:srgbClr val="D00000"/>
                </a:solidFill>
                <a:latin typeface="Atkinson Hyperlegible Bold"/>
                <a:ea typeface="Atkinson Hyperlegible Bold"/>
                <a:cs typeface="Atkinson Hyperlegible Bold"/>
                <a:sym typeface="Atkinson Hyperlegible Bold"/>
              </a:rPr>
              <a:t>Avoiding UI complexity with new features</a:t>
            </a:r>
          </a:p>
          <a:p>
            <a:pPr algn="l">
              <a:lnSpc>
                <a:spcPts val="1499"/>
              </a:lnSpc>
            </a:pPr>
          </a:p>
        </p:txBody>
      </p:sp>
      <p:sp>
        <p:nvSpPr>
          <p:cNvPr name="TextBox 70" id="70"/>
          <p:cNvSpPr txBox="true"/>
          <p:nvPr/>
        </p:nvSpPr>
        <p:spPr>
          <a:xfrm rot="0">
            <a:off x="13373563" y="4950160"/>
            <a:ext cx="4091824" cy="427787"/>
          </a:xfrm>
          <a:prstGeom prst="rect">
            <a:avLst/>
          </a:prstGeom>
        </p:spPr>
        <p:txBody>
          <a:bodyPr anchor="t" rtlCol="false" tIns="0" lIns="0" bIns="0" rIns="0">
            <a:spAutoFit/>
          </a:bodyPr>
          <a:lstStyle/>
          <a:p>
            <a:pPr algn="l">
              <a:lnSpc>
                <a:spcPts val="1713"/>
              </a:lnSpc>
            </a:pPr>
            <a:r>
              <a:rPr lang="en-US" sz="1359" b="true">
                <a:solidFill>
                  <a:srgbClr val="58595B"/>
                </a:solidFill>
                <a:latin typeface="Atkinson Hyperlegible Bold"/>
                <a:ea typeface="Atkinson Hyperlegible Bold"/>
                <a:cs typeface="Atkinson Hyperlegible Bold"/>
                <a:sym typeface="Atkinson Hyperlegible Bold"/>
              </a:rPr>
              <a:t>Issue: User Adoption &amp; Experience</a:t>
            </a:r>
          </a:p>
          <a:p>
            <a:pPr algn="l">
              <a:lnSpc>
                <a:spcPts val="1713"/>
              </a:lnSpc>
            </a:pPr>
          </a:p>
        </p:txBody>
      </p:sp>
      <p:sp>
        <p:nvSpPr>
          <p:cNvPr name="TextBox 71" id="71"/>
          <p:cNvSpPr txBox="true"/>
          <p:nvPr/>
        </p:nvSpPr>
        <p:spPr>
          <a:xfrm rot="0">
            <a:off x="13189548" y="6247426"/>
            <a:ext cx="4530228" cy="1443863"/>
          </a:xfrm>
          <a:prstGeom prst="rect">
            <a:avLst/>
          </a:prstGeom>
        </p:spPr>
        <p:txBody>
          <a:bodyPr anchor="t" rtlCol="false" tIns="0" lIns="0" bIns="0" rIns="0">
            <a:spAutoFit/>
          </a:bodyPr>
          <a:lstStyle/>
          <a:p>
            <a:pPr algn="l">
              <a:lnSpc>
                <a:spcPts val="1952"/>
              </a:lnSpc>
            </a:pPr>
            <a:r>
              <a:rPr lang="en-US" sz="1259" b="true">
                <a:solidFill>
                  <a:srgbClr val="FFFFFF"/>
                </a:solidFill>
                <a:latin typeface="Atkinson Hyperlegible Bold"/>
                <a:ea typeface="Atkinson Hyperlegible Bold"/>
                <a:cs typeface="Atkinson Hyperlegible Bold"/>
                <a:sym typeface="Atkinson Hyperlegible Bold"/>
              </a:rPr>
              <a:t>Mitigation Strategies:</a:t>
            </a:r>
          </a:p>
          <a:p>
            <a:pPr algn="l" marL="228853" indent="-114427" lvl="1">
              <a:lnSpc>
                <a:spcPts val="1642"/>
              </a:lnSpc>
              <a:buFont typeface="Arial"/>
              <a:buChar char="•"/>
            </a:pPr>
            <a:r>
              <a:rPr lang="en-US" b="true" sz="1059">
                <a:solidFill>
                  <a:srgbClr val="FFFFFF"/>
                </a:solidFill>
                <a:latin typeface="Atkinson Hyperlegible Bold"/>
                <a:ea typeface="Atkinson Hyperlegible Bold"/>
                <a:cs typeface="Atkinson Hyperlegible Bold"/>
                <a:sym typeface="Atkinson Hyperlegible Bold"/>
              </a:rPr>
              <a:t>Implement gradual rollout with user feedback loops</a:t>
            </a:r>
          </a:p>
          <a:p>
            <a:pPr algn="l" marL="228853" indent="-114427" lvl="1">
              <a:lnSpc>
                <a:spcPts val="1642"/>
              </a:lnSpc>
              <a:buFont typeface="Arial"/>
              <a:buChar char="•"/>
            </a:pPr>
            <a:r>
              <a:rPr lang="en-US" b="true" sz="1059">
                <a:solidFill>
                  <a:srgbClr val="FFFFFF"/>
                </a:solidFill>
                <a:latin typeface="Atkinson Hyperlegible Bold"/>
                <a:ea typeface="Atkinson Hyperlegible Bold"/>
                <a:cs typeface="Atkinson Hyperlegible Bold"/>
                <a:sym typeface="Atkinson Hyperlegible Bold"/>
              </a:rPr>
              <a:t>Design intuitive UI that makes AI recommendations feel natural</a:t>
            </a:r>
          </a:p>
          <a:p>
            <a:pPr algn="l" marL="228853" indent="-114427" lvl="1">
              <a:lnSpc>
                <a:spcPts val="1642"/>
              </a:lnSpc>
              <a:buFont typeface="Arial"/>
              <a:buChar char="•"/>
            </a:pPr>
            <a:r>
              <a:rPr lang="en-US" b="true" sz="1059">
                <a:solidFill>
                  <a:srgbClr val="FFFFFF"/>
                </a:solidFill>
                <a:latin typeface="Atkinson Hyperlegible Bold"/>
                <a:ea typeface="Atkinson Hyperlegible Bold"/>
                <a:cs typeface="Atkinson Hyperlegible Bold"/>
                <a:sym typeface="Atkinson Hyperlegible Bold"/>
              </a:rPr>
              <a:t>Provide clear explanations for recommendations</a:t>
            </a:r>
          </a:p>
          <a:p>
            <a:pPr algn="l" marL="228853" indent="-114427" lvl="1">
              <a:lnSpc>
                <a:spcPts val="1642"/>
              </a:lnSpc>
              <a:buFont typeface="Arial"/>
              <a:buChar char="•"/>
            </a:pPr>
            <a:r>
              <a:rPr lang="en-US" b="true" sz="1059">
                <a:solidFill>
                  <a:srgbClr val="FFFFFF"/>
                </a:solidFill>
                <a:latin typeface="Atkinson Hyperlegible Bold"/>
                <a:ea typeface="Atkinson Hyperlegible Bold"/>
                <a:cs typeface="Atkinson Hyperlegible Bold"/>
                <a:sym typeface="Atkinson Hyperlegible Bold"/>
              </a:rPr>
              <a:t>Allow users to easily modify or override AI suggestions</a:t>
            </a:r>
          </a:p>
          <a:p>
            <a:pPr algn="l" marL="228853" indent="-114427" lvl="1">
              <a:lnSpc>
                <a:spcPts val="1642"/>
              </a:lnSpc>
              <a:buFont typeface="Arial"/>
              <a:buChar char="•"/>
            </a:pPr>
            <a:r>
              <a:rPr lang="en-US" b="true" sz="1059">
                <a:solidFill>
                  <a:srgbClr val="FFFFFF"/>
                </a:solidFill>
                <a:latin typeface="Atkinson Hyperlegible Bold"/>
                <a:ea typeface="Atkinson Hyperlegible Bold"/>
                <a:cs typeface="Atkinson Hyperlegible Bold"/>
                <a:sym typeface="Atkinson Hyperlegible Bold"/>
              </a:rPr>
              <a:t>Create onboarding experiences highlighting new features</a:t>
            </a:r>
          </a:p>
          <a:p>
            <a:pPr algn="l">
              <a:lnSpc>
                <a:spcPts val="1642"/>
              </a:lnSpc>
            </a:pPr>
          </a:p>
        </p:txBody>
      </p:sp>
      <p:sp>
        <p:nvSpPr>
          <p:cNvPr name="AutoShape 72" id="72"/>
          <p:cNvSpPr/>
          <p:nvPr/>
        </p:nvSpPr>
        <p:spPr>
          <a:xfrm>
            <a:off x="322787" y="4605036"/>
            <a:ext cx="17658239" cy="0"/>
          </a:xfrm>
          <a:prstGeom prst="line">
            <a:avLst/>
          </a:prstGeom>
          <a:ln cap="flat" w="38100">
            <a:solidFill>
              <a:srgbClr val="FFFFFF">
                <a:alpha val="34902"/>
              </a:srgbClr>
            </a:solidFill>
            <a:prstDash val="solid"/>
            <a:headEnd type="none" len="sm" w="sm"/>
            <a:tailEnd type="none" len="sm" w="sm"/>
          </a:ln>
        </p:spPr>
      </p:sp>
      <p:sp>
        <p:nvSpPr>
          <p:cNvPr name="AutoShape 73" id="73"/>
          <p:cNvSpPr/>
          <p:nvPr/>
        </p:nvSpPr>
        <p:spPr>
          <a:xfrm>
            <a:off x="12276963" y="1028700"/>
            <a:ext cx="0" cy="7049998"/>
          </a:xfrm>
          <a:prstGeom prst="line">
            <a:avLst/>
          </a:prstGeom>
          <a:ln cap="flat" w="38100">
            <a:solidFill>
              <a:srgbClr val="FFFFFF">
                <a:alpha val="34902"/>
              </a:srgbClr>
            </a:solidFill>
            <a:prstDash val="solid"/>
            <a:headEnd type="none" len="sm" w="sm"/>
            <a:tailEnd type="none" len="sm" w="sm"/>
          </a:ln>
        </p:spPr>
      </p:sp>
      <p:sp>
        <p:nvSpPr>
          <p:cNvPr name="AutoShape 74" id="74"/>
          <p:cNvSpPr/>
          <p:nvPr/>
        </p:nvSpPr>
        <p:spPr>
          <a:xfrm>
            <a:off x="5835982" y="1028700"/>
            <a:ext cx="0" cy="7049998"/>
          </a:xfrm>
          <a:prstGeom prst="line">
            <a:avLst/>
          </a:prstGeom>
          <a:ln cap="flat" w="38100">
            <a:solidFill>
              <a:srgbClr val="FFFFFF">
                <a:alpha val="34902"/>
              </a:srgbClr>
            </a:solidFill>
            <a:prstDash val="solid"/>
            <a:headEnd type="none" len="sm" w="sm"/>
            <a:tailEnd type="none" len="sm" w="sm"/>
          </a:ln>
        </p:spPr>
      </p:sp>
      <p:grpSp>
        <p:nvGrpSpPr>
          <p:cNvPr name="Group 75" id="75"/>
          <p:cNvGrpSpPr/>
          <p:nvPr/>
        </p:nvGrpSpPr>
        <p:grpSpPr>
          <a:xfrm rot="0">
            <a:off x="2476635" y="8269198"/>
            <a:ext cx="13180170" cy="1811783"/>
            <a:chOff x="0" y="0"/>
            <a:chExt cx="6746173" cy="927348"/>
          </a:xfrm>
        </p:grpSpPr>
        <p:sp>
          <p:nvSpPr>
            <p:cNvPr name="Freeform 76" id="76"/>
            <p:cNvSpPr/>
            <p:nvPr/>
          </p:nvSpPr>
          <p:spPr>
            <a:xfrm flipH="false" flipV="false" rot="0">
              <a:off x="0" y="0"/>
              <a:ext cx="6746173" cy="927348"/>
            </a:xfrm>
            <a:custGeom>
              <a:avLst/>
              <a:gdLst/>
              <a:ahLst/>
              <a:cxnLst/>
              <a:rect r="r" b="b" t="t" l="l"/>
              <a:pathLst>
                <a:path h="927348" w="6746173">
                  <a:moveTo>
                    <a:pt x="29957" y="0"/>
                  </a:moveTo>
                  <a:lnTo>
                    <a:pt x="6716216" y="0"/>
                  </a:lnTo>
                  <a:cubicBezTo>
                    <a:pt x="6732761" y="0"/>
                    <a:pt x="6746173" y="13412"/>
                    <a:pt x="6746173" y="29957"/>
                  </a:cubicBezTo>
                  <a:lnTo>
                    <a:pt x="6746173" y="897391"/>
                  </a:lnTo>
                  <a:cubicBezTo>
                    <a:pt x="6746173" y="905336"/>
                    <a:pt x="6743017" y="912956"/>
                    <a:pt x="6737400" y="918574"/>
                  </a:cubicBezTo>
                  <a:cubicBezTo>
                    <a:pt x="6731781" y="924192"/>
                    <a:pt x="6724162" y="927348"/>
                    <a:pt x="6716216" y="927348"/>
                  </a:cubicBezTo>
                  <a:lnTo>
                    <a:pt x="29957" y="927348"/>
                  </a:lnTo>
                  <a:cubicBezTo>
                    <a:pt x="22012" y="927348"/>
                    <a:pt x="14392" y="924192"/>
                    <a:pt x="8774" y="918574"/>
                  </a:cubicBezTo>
                  <a:cubicBezTo>
                    <a:pt x="3156" y="912956"/>
                    <a:pt x="0" y="905336"/>
                    <a:pt x="0" y="897391"/>
                  </a:cubicBezTo>
                  <a:lnTo>
                    <a:pt x="0" y="29957"/>
                  </a:lnTo>
                  <a:cubicBezTo>
                    <a:pt x="0" y="13412"/>
                    <a:pt x="13412" y="0"/>
                    <a:pt x="29957" y="0"/>
                  </a:cubicBezTo>
                  <a:close/>
                </a:path>
              </a:pathLst>
            </a:custGeom>
            <a:gradFill rotWithShape="true">
              <a:gsLst>
                <a:gs pos="0">
                  <a:srgbClr val="FDFDFC">
                    <a:alpha val="100000"/>
                  </a:srgbClr>
                </a:gs>
                <a:gs pos="100000">
                  <a:srgbClr val="E6D3D3">
                    <a:alpha val="100000"/>
                  </a:srgbClr>
                </a:gs>
              </a:gsLst>
              <a:path path="circle">
                <a:fillToRect l="50000" r="50000" t="50000" b="50000"/>
              </a:path>
            </a:gradFill>
          </p:spPr>
        </p:sp>
        <p:sp>
          <p:nvSpPr>
            <p:cNvPr name="TextBox 77" id="77"/>
            <p:cNvSpPr txBox="true"/>
            <p:nvPr/>
          </p:nvSpPr>
          <p:spPr>
            <a:xfrm>
              <a:off x="0" y="95250"/>
              <a:ext cx="6746173" cy="832098"/>
            </a:xfrm>
            <a:prstGeom prst="rect">
              <a:avLst/>
            </a:prstGeom>
          </p:spPr>
          <p:txBody>
            <a:bodyPr anchor="ctr" rtlCol="false" tIns="26140" lIns="26140" bIns="26140" rIns="26140"/>
            <a:lstStyle/>
            <a:p>
              <a:pPr algn="ctr">
                <a:lnSpc>
                  <a:spcPts val="750"/>
                </a:lnSpc>
              </a:pPr>
            </a:p>
          </p:txBody>
        </p:sp>
      </p:grpSp>
      <p:sp>
        <p:nvSpPr>
          <p:cNvPr name="TextBox 78" id="78"/>
          <p:cNvSpPr txBox="true"/>
          <p:nvPr/>
        </p:nvSpPr>
        <p:spPr>
          <a:xfrm rot="0">
            <a:off x="2939610" y="8585557"/>
            <a:ext cx="12408780" cy="1130005"/>
          </a:xfrm>
          <a:prstGeom prst="rect">
            <a:avLst/>
          </a:prstGeom>
        </p:spPr>
        <p:txBody>
          <a:bodyPr anchor="t" rtlCol="false" tIns="0" lIns="0" bIns="0" rIns="0">
            <a:spAutoFit/>
          </a:bodyPr>
          <a:lstStyle/>
          <a:p>
            <a:pPr algn="l">
              <a:lnSpc>
                <a:spcPts val="2291"/>
              </a:lnSpc>
              <a:spcBef>
                <a:spcPct val="0"/>
              </a:spcBef>
            </a:pPr>
            <a:r>
              <a:rPr lang="en-US" b="true" sz="1636" spc="55">
                <a:solidFill>
                  <a:srgbClr val="13508B"/>
                </a:solidFill>
                <a:latin typeface="Montserrat Bold"/>
                <a:ea typeface="Montserrat Bold"/>
                <a:cs typeface="Montserrat Bold"/>
                <a:sym typeface="Montserrat Bold"/>
              </a:rPr>
              <a:t>In the pursuit of reducing cart processing time and enhancing user experience, this case study demonstrates how AI can transform operational efficiency at EatSure. By addressing core challenges like </a:t>
            </a:r>
            <a:r>
              <a:rPr lang="en-US" b="true" sz="1636" spc="55" u="sng">
                <a:solidFill>
                  <a:srgbClr val="13508B"/>
                </a:solidFill>
                <a:latin typeface="Montserrat Bold"/>
                <a:ea typeface="Montserrat Bold"/>
                <a:cs typeface="Montserrat Bold"/>
                <a:sym typeface="Montserrat Bold"/>
              </a:rPr>
              <a:t>non-personalized recommendations</a:t>
            </a:r>
            <a:r>
              <a:rPr lang="en-US" b="true" sz="1636" spc="55">
                <a:solidFill>
                  <a:srgbClr val="13508B"/>
                </a:solidFill>
                <a:latin typeface="Montserrat Bold"/>
                <a:ea typeface="Montserrat Bold"/>
                <a:cs typeface="Montserrat Bold"/>
                <a:sym typeface="Montserrat Bold"/>
              </a:rPr>
              <a:t>, </a:t>
            </a:r>
            <a:r>
              <a:rPr lang="en-US" b="true" sz="1636" spc="55" u="sng">
                <a:solidFill>
                  <a:srgbClr val="13508B"/>
                </a:solidFill>
                <a:latin typeface="Montserrat Bold"/>
                <a:ea typeface="Montserrat Bold"/>
                <a:cs typeface="Montserrat Bold"/>
                <a:sym typeface="Montserrat Bold"/>
              </a:rPr>
              <a:t>UI friction,</a:t>
            </a:r>
            <a:r>
              <a:rPr lang="en-US" b="true" sz="1636" spc="55">
                <a:solidFill>
                  <a:srgbClr val="13508B"/>
                </a:solidFill>
                <a:latin typeface="Montserrat Bold"/>
                <a:ea typeface="Montserrat Bold"/>
                <a:cs typeface="Montserrat Bold"/>
                <a:sym typeface="Montserrat Bold"/>
              </a:rPr>
              <a:t> and </a:t>
            </a:r>
            <a:r>
              <a:rPr lang="en-US" b="true" sz="1636" spc="55" u="sng">
                <a:solidFill>
                  <a:srgbClr val="13508B"/>
                </a:solidFill>
                <a:latin typeface="Montserrat Bold"/>
                <a:ea typeface="Montserrat Bold"/>
                <a:cs typeface="Montserrat Bold"/>
                <a:sym typeface="Montserrat Bold"/>
              </a:rPr>
              <a:t>payment delays</a:t>
            </a:r>
            <a:r>
              <a:rPr lang="en-US" b="true" sz="1636" spc="55">
                <a:solidFill>
                  <a:srgbClr val="13508B"/>
                </a:solidFill>
                <a:latin typeface="Montserrat Bold"/>
                <a:ea typeface="Montserrat Bold"/>
                <a:cs typeface="Montserrat Bold"/>
                <a:sym typeface="Montserrat Bold"/>
              </a:rPr>
              <a:t>, and proposing structured mitigation strategies, the solution ensures both scalability and cost-effectiveness.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E17EB">
                <a:alpha val="100000"/>
              </a:srgbClr>
            </a:gs>
            <a:gs pos="100000">
              <a:srgbClr val="479BBB">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5515429" y="81286"/>
            <a:ext cx="7609732" cy="648869"/>
            <a:chOff x="0" y="0"/>
            <a:chExt cx="2004209" cy="170896"/>
          </a:xfrm>
        </p:grpSpPr>
        <p:sp>
          <p:nvSpPr>
            <p:cNvPr name="Freeform 3" id="3"/>
            <p:cNvSpPr/>
            <p:nvPr/>
          </p:nvSpPr>
          <p:spPr>
            <a:xfrm flipH="false" flipV="false" rot="0">
              <a:off x="0" y="0"/>
              <a:ext cx="2004209" cy="170896"/>
            </a:xfrm>
            <a:custGeom>
              <a:avLst/>
              <a:gdLst/>
              <a:ahLst/>
              <a:cxnLst/>
              <a:rect r="r" b="b" t="t" l="l"/>
              <a:pathLst>
                <a:path h="170896" w="2004209">
                  <a:moveTo>
                    <a:pt x="51886" y="0"/>
                  </a:moveTo>
                  <a:lnTo>
                    <a:pt x="1952323" y="0"/>
                  </a:lnTo>
                  <a:cubicBezTo>
                    <a:pt x="1980979" y="0"/>
                    <a:pt x="2004209" y="23230"/>
                    <a:pt x="2004209" y="51886"/>
                  </a:cubicBezTo>
                  <a:lnTo>
                    <a:pt x="2004209" y="119010"/>
                  </a:lnTo>
                  <a:cubicBezTo>
                    <a:pt x="2004209" y="147665"/>
                    <a:pt x="1980979" y="170896"/>
                    <a:pt x="1952323" y="170896"/>
                  </a:cubicBezTo>
                  <a:lnTo>
                    <a:pt x="51886" y="170896"/>
                  </a:lnTo>
                  <a:cubicBezTo>
                    <a:pt x="23230" y="170896"/>
                    <a:pt x="0" y="147665"/>
                    <a:pt x="0" y="119010"/>
                  </a:cubicBezTo>
                  <a:lnTo>
                    <a:pt x="0" y="51886"/>
                  </a:lnTo>
                  <a:cubicBezTo>
                    <a:pt x="0" y="23230"/>
                    <a:pt x="23230" y="0"/>
                    <a:pt x="51886" y="0"/>
                  </a:cubicBezTo>
                  <a:close/>
                </a:path>
              </a:pathLst>
            </a:custGeom>
            <a:solidFill>
              <a:srgbClr val="24E026"/>
            </a:solidFill>
            <a:ln w="28575" cap="rnd">
              <a:solidFill>
                <a:srgbClr val="000000"/>
              </a:solidFill>
              <a:prstDash val="solid"/>
              <a:round/>
            </a:ln>
          </p:spPr>
        </p:sp>
        <p:sp>
          <p:nvSpPr>
            <p:cNvPr name="TextBox 4" id="4"/>
            <p:cNvSpPr txBox="true"/>
            <p:nvPr/>
          </p:nvSpPr>
          <p:spPr>
            <a:xfrm>
              <a:off x="0" y="133350"/>
              <a:ext cx="2004209" cy="37546"/>
            </a:xfrm>
            <a:prstGeom prst="rect">
              <a:avLst/>
            </a:prstGeom>
          </p:spPr>
          <p:txBody>
            <a:bodyPr anchor="ctr" rtlCol="false" tIns="50800" lIns="50800" bIns="50800" rIns="50800"/>
            <a:lstStyle/>
            <a:p>
              <a:pPr algn="ctr">
                <a:lnSpc>
                  <a:spcPts val="1000"/>
                </a:lnSpc>
              </a:pPr>
            </a:p>
          </p:txBody>
        </p:sp>
      </p:grpSp>
      <p:sp>
        <p:nvSpPr>
          <p:cNvPr name="AutoShape 5" id="5"/>
          <p:cNvSpPr/>
          <p:nvPr/>
        </p:nvSpPr>
        <p:spPr>
          <a:xfrm>
            <a:off x="634792" y="5940144"/>
            <a:ext cx="11858721" cy="0"/>
          </a:xfrm>
          <a:prstGeom prst="line">
            <a:avLst/>
          </a:prstGeom>
          <a:ln cap="flat" w="38100">
            <a:solidFill>
              <a:srgbClr val="FFFFFF">
                <a:alpha val="34902"/>
              </a:srgbClr>
            </a:solidFill>
            <a:prstDash val="solid"/>
            <a:headEnd type="none" len="sm" w="sm"/>
            <a:tailEnd type="none" len="sm" w="sm"/>
          </a:ln>
        </p:spPr>
      </p:sp>
      <p:grpSp>
        <p:nvGrpSpPr>
          <p:cNvPr name="Group 6" id="6"/>
          <p:cNvGrpSpPr/>
          <p:nvPr/>
        </p:nvGrpSpPr>
        <p:grpSpPr>
          <a:xfrm rot="0">
            <a:off x="399957" y="6681120"/>
            <a:ext cx="11919186" cy="3400553"/>
            <a:chOff x="0" y="0"/>
            <a:chExt cx="5593964" cy="1595962"/>
          </a:xfrm>
        </p:grpSpPr>
        <p:sp>
          <p:nvSpPr>
            <p:cNvPr name="Freeform 7" id="7"/>
            <p:cNvSpPr/>
            <p:nvPr/>
          </p:nvSpPr>
          <p:spPr>
            <a:xfrm flipH="false" flipV="false" rot="0">
              <a:off x="0" y="0"/>
              <a:ext cx="5593964" cy="1595962"/>
            </a:xfrm>
            <a:custGeom>
              <a:avLst/>
              <a:gdLst/>
              <a:ahLst/>
              <a:cxnLst/>
              <a:rect r="r" b="b" t="t" l="l"/>
              <a:pathLst>
                <a:path h="1595962" w="5593964">
                  <a:moveTo>
                    <a:pt x="25332" y="0"/>
                  </a:moveTo>
                  <a:lnTo>
                    <a:pt x="5568632" y="0"/>
                  </a:lnTo>
                  <a:cubicBezTo>
                    <a:pt x="5582622" y="0"/>
                    <a:pt x="5593964" y="11341"/>
                    <a:pt x="5593964" y="25332"/>
                  </a:cubicBezTo>
                  <a:lnTo>
                    <a:pt x="5593964" y="1570630"/>
                  </a:lnTo>
                  <a:cubicBezTo>
                    <a:pt x="5593964" y="1577349"/>
                    <a:pt x="5591295" y="1583792"/>
                    <a:pt x="5586544" y="1588543"/>
                  </a:cubicBezTo>
                  <a:cubicBezTo>
                    <a:pt x="5581794" y="1593293"/>
                    <a:pt x="5575350" y="1595962"/>
                    <a:pt x="5568632" y="1595962"/>
                  </a:cubicBezTo>
                  <a:lnTo>
                    <a:pt x="25332" y="1595962"/>
                  </a:lnTo>
                  <a:cubicBezTo>
                    <a:pt x="18613" y="1595962"/>
                    <a:pt x="12170" y="1593293"/>
                    <a:pt x="7420" y="1588543"/>
                  </a:cubicBezTo>
                  <a:cubicBezTo>
                    <a:pt x="2669" y="1583792"/>
                    <a:pt x="0" y="1577349"/>
                    <a:pt x="0" y="1570630"/>
                  </a:cubicBezTo>
                  <a:lnTo>
                    <a:pt x="0" y="25332"/>
                  </a:lnTo>
                  <a:cubicBezTo>
                    <a:pt x="0" y="18613"/>
                    <a:pt x="2669" y="12170"/>
                    <a:pt x="7420" y="7420"/>
                  </a:cubicBezTo>
                  <a:cubicBezTo>
                    <a:pt x="12170" y="2669"/>
                    <a:pt x="18613" y="0"/>
                    <a:pt x="25332" y="0"/>
                  </a:cubicBezTo>
                  <a:close/>
                </a:path>
              </a:pathLst>
            </a:custGeom>
            <a:solidFill>
              <a:srgbClr val="FBF5EE"/>
            </a:solidFill>
          </p:spPr>
        </p:sp>
        <p:sp>
          <p:nvSpPr>
            <p:cNvPr name="TextBox 8" id="8"/>
            <p:cNvSpPr txBox="true"/>
            <p:nvPr/>
          </p:nvSpPr>
          <p:spPr>
            <a:xfrm>
              <a:off x="0" y="95250"/>
              <a:ext cx="5593964" cy="1500712"/>
            </a:xfrm>
            <a:prstGeom prst="rect">
              <a:avLst/>
            </a:prstGeom>
          </p:spPr>
          <p:txBody>
            <a:bodyPr anchor="ctr" rtlCol="false" tIns="28508" lIns="28508" bIns="28508" rIns="28508"/>
            <a:lstStyle/>
            <a:p>
              <a:pPr algn="ctr">
                <a:lnSpc>
                  <a:spcPts val="750"/>
                </a:lnSpc>
              </a:pPr>
            </a:p>
          </p:txBody>
        </p:sp>
      </p:grpSp>
      <p:grpSp>
        <p:nvGrpSpPr>
          <p:cNvPr name="Group 9" id="9"/>
          <p:cNvGrpSpPr/>
          <p:nvPr/>
        </p:nvGrpSpPr>
        <p:grpSpPr>
          <a:xfrm rot="0">
            <a:off x="3573241" y="6054444"/>
            <a:ext cx="5121380" cy="575736"/>
            <a:chOff x="0" y="0"/>
            <a:chExt cx="6828507" cy="767648"/>
          </a:xfrm>
        </p:grpSpPr>
        <p:grpSp>
          <p:nvGrpSpPr>
            <p:cNvPr name="Group 10" id="10"/>
            <p:cNvGrpSpPr/>
            <p:nvPr/>
          </p:nvGrpSpPr>
          <p:grpSpPr>
            <a:xfrm rot="0">
              <a:off x="396052" y="117179"/>
              <a:ext cx="6432455" cy="520943"/>
              <a:chOff x="0" y="0"/>
              <a:chExt cx="1126350" cy="91219"/>
            </a:xfrm>
          </p:grpSpPr>
          <p:sp>
            <p:nvSpPr>
              <p:cNvPr name="Freeform 11" id="11"/>
              <p:cNvSpPr/>
              <p:nvPr/>
            </p:nvSpPr>
            <p:spPr>
              <a:xfrm flipH="false" flipV="false" rot="0">
                <a:off x="0" y="0"/>
                <a:ext cx="1126350" cy="91219"/>
              </a:xfrm>
              <a:custGeom>
                <a:avLst/>
                <a:gdLst/>
                <a:ahLst/>
                <a:cxnLst/>
                <a:rect r="r" b="b" t="t" l="l"/>
                <a:pathLst>
                  <a:path h="91219" w="1126350">
                    <a:moveTo>
                      <a:pt x="45610" y="0"/>
                    </a:moveTo>
                    <a:lnTo>
                      <a:pt x="1080740" y="0"/>
                    </a:lnTo>
                    <a:cubicBezTo>
                      <a:pt x="1092836" y="0"/>
                      <a:pt x="1104437" y="4805"/>
                      <a:pt x="1112991" y="13359"/>
                    </a:cubicBezTo>
                    <a:cubicBezTo>
                      <a:pt x="1121544" y="21912"/>
                      <a:pt x="1126350" y="33513"/>
                      <a:pt x="1126350" y="45610"/>
                    </a:cubicBezTo>
                    <a:lnTo>
                      <a:pt x="1126350" y="45610"/>
                    </a:lnTo>
                    <a:cubicBezTo>
                      <a:pt x="1126350" y="70799"/>
                      <a:pt x="1105929" y="91219"/>
                      <a:pt x="1080740" y="91219"/>
                    </a:cubicBezTo>
                    <a:lnTo>
                      <a:pt x="45610" y="91219"/>
                    </a:lnTo>
                    <a:cubicBezTo>
                      <a:pt x="33513" y="91219"/>
                      <a:pt x="21912" y="86414"/>
                      <a:pt x="13359" y="77861"/>
                    </a:cubicBezTo>
                    <a:cubicBezTo>
                      <a:pt x="4805" y="69307"/>
                      <a:pt x="0" y="57706"/>
                      <a:pt x="0" y="45610"/>
                    </a:cubicBezTo>
                    <a:lnTo>
                      <a:pt x="0" y="45610"/>
                    </a:lnTo>
                    <a:cubicBezTo>
                      <a:pt x="0" y="33513"/>
                      <a:pt x="4805" y="21912"/>
                      <a:pt x="13359" y="13359"/>
                    </a:cubicBezTo>
                    <a:cubicBezTo>
                      <a:pt x="21912" y="4805"/>
                      <a:pt x="33513" y="0"/>
                      <a:pt x="45610" y="0"/>
                    </a:cubicBezTo>
                    <a:close/>
                  </a:path>
                </a:pathLst>
              </a:custGeom>
              <a:solidFill>
                <a:srgbClr val="24E026"/>
              </a:solidFill>
            </p:spPr>
          </p:sp>
          <p:sp>
            <p:nvSpPr>
              <p:cNvPr name="TextBox 12" id="12"/>
              <p:cNvSpPr txBox="true"/>
              <p:nvPr/>
            </p:nvSpPr>
            <p:spPr>
              <a:xfrm>
                <a:off x="0" y="104775"/>
                <a:ext cx="1126350" cy="91219"/>
              </a:xfrm>
              <a:prstGeom prst="rect">
                <a:avLst/>
              </a:prstGeom>
            </p:spPr>
            <p:txBody>
              <a:bodyPr anchor="ctr" rtlCol="false" tIns="50800" lIns="50800" bIns="50800" rIns="50800"/>
              <a:lstStyle/>
              <a:p>
                <a:pPr algn="ctr">
                  <a:lnSpc>
                    <a:spcPts val="800"/>
                  </a:lnSpc>
                </a:pPr>
                <a:r>
                  <a:rPr lang="en-US" b="true" sz="1600" spc="54">
                    <a:solidFill>
                      <a:srgbClr val="FFFFFF"/>
                    </a:solidFill>
                    <a:latin typeface="Montserrat Bold"/>
                    <a:ea typeface="Montserrat Bold"/>
                    <a:cs typeface="Montserrat Bold"/>
                    <a:sym typeface="Montserrat Bold"/>
                  </a:rPr>
                  <a:t>Resource Breakdown Structure</a:t>
                </a:r>
              </a:p>
            </p:txBody>
          </p:sp>
        </p:grpSp>
        <p:sp>
          <p:nvSpPr>
            <p:cNvPr name="Freeform 13" id="13"/>
            <p:cNvSpPr/>
            <p:nvPr/>
          </p:nvSpPr>
          <p:spPr>
            <a:xfrm flipH="false" flipV="false" rot="0">
              <a:off x="0" y="0"/>
              <a:ext cx="786488" cy="767648"/>
            </a:xfrm>
            <a:custGeom>
              <a:avLst/>
              <a:gdLst/>
              <a:ahLst/>
              <a:cxnLst/>
              <a:rect r="r" b="b" t="t" l="l"/>
              <a:pathLst>
                <a:path h="767648" w="786488">
                  <a:moveTo>
                    <a:pt x="0" y="0"/>
                  </a:moveTo>
                  <a:lnTo>
                    <a:pt x="786488" y="0"/>
                  </a:lnTo>
                  <a:lnTo>
                    <a:pt x="786488" y="767648"/>
                  </a:lnTo>
                  <a:lnTo>
                    <a:pt x="0" y="767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634792" y="6770967"/>
            <a:ext cx="11409403" cy="3220859"/>
            <a:chOff x="0" y="0"/>
            <a:chExt cx="15212538" cy="4294478"/>
          </a:xfrm>
        </p:grpSpPr>
        <p:sp>
          <p:nvSpPr>
            <p:cNvPr name="Freeform 15" id="15"/>
            <p:cNvSpPr/>
            <p:nvPr/>
          </p:nvSpPr>
          <p:spPr>
            <a:xfrm flipH="false" flipV="false" rot="0">
              <a:off x="0" y="0"/>
              <a:ext cx="15068345" cy="4294478"/>
            </a:xfrm>
            <a:custGeom>
              <a:avLst/>
              <a:gdLst/>
              <a:ahLst/>
              <a:cxnLst/>
              <a:rect r="r" b="b" t="t" l="l"/>
              <a:pathLst>
                <a:path h="4294478" w="15068345">
                  <a:moveTo>
                    <a:pt x="0" y="0"/>
                  </a:moveTo>
                  <a:lnTo>
                    <a:pt x="15068345" y="0"/>
                  </a:lnTo>
                  <a:lnTo>
                    <a:pt x="15068345" y="4294478"/>
                  </a:lnTo>
                  <a:lnTo>
                    <a:pt x="0" y="4294478"/>
                  </a:lnTo>
                  <a:lnTo>
                    <a:pt x="0" y="0"/>
                  </a:lnTo>
                  <a:close/>
                </a:path>
              </a:pathLst>
            </a:custGeom>
            <a:blipFill>
              <a:blip r:embed="rId4"/>
              <a:stretch>
                <a:fillRect l="0" t="0" r="0" b="0"/>
              </a:stretch>
            </a:blipFill>
          </p:spPr>
        </p:sp>
        <p:sp>
          <p:nvSpPr>
            <p:cNvPr name="Freeform 16" id="16"/>
            <p:cNvSpPr/>
            <p:nvPr/>
          </p:nvSpPr>
          <p:spPr>
            <a:xfrm flipH="false" flipV="false" rot="-5400000">
              <a:off x="4759509" y="632053"/>
              <a:ext cx="1248502" cy="1248502"/>
            </a:xfrm>
            <a:custGeom>
              <a:avLst/>
              <a:gdLst/>
              <a:ahLst/>
              <a:cxnLst/>
              <a:rect r="r" b="b" t="t" l="l"/>
              <a:pathLst>
                <a:path h="1248502" w="1248502">
                  <a:moveTo>
                    <a:pt x="0" y="0"/>
                  </a:moveTo>
                  <a:lnTo>
                    <a:pt x="1248502" y="0"/>
                  </a:lnTo>
                  <a:lnTo>
                    <a:pt x="1248502" y="1248502"/>
                  </a:lnTo>
                  <a:lnTo>
                    <a:pt x="0" y="12485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7046541" y="1971197"/>
              <a:ext cx="392969" cy="392969"/>
            </a:xfrm>
            <a:custGeom>
              <a:avLst/>
              <a:gdLst/>
              <a:ahLst/>
              <a:cxnLst/>
              <a:rect r="r" b="b" t="t" l="l"/>
              <a:pathLst>
                <a:path h="392969" w="392969">
                  <a:moveTo>
                    <a:pt x="0" y="0"/>
                  </a:moveTo>
                  <a:lnTo>
                    <a:pt x="392969" y="0"/>
                  </a:lnTo>
                  <a:lnTo>
                    <a:pt x="392969" y="392969"/>
                  </a:lnTo>
                  <a:lnTo>
                    <a:pt x="0" y="3929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021532" y="1996611"/>
              <a:ext cx="354917" cy="429021"/>
            </a:xfrm>
            <a:custGeom>
              <a:avLst/>
              <a:gdLst/>
              <a:ahLst/>
              <a:cxnLst/>
              <a:rect r="r" b="b" t="t" l="l"/>
              <a:pathLst>
                <a:path h="429021" w="354917">
                  <a:moveTo>
                    <a:pt x="0" y="0"/>
                  </a:moveTo>
                  <a:lnTo>
                    <a:pt x="354917" y="0"/>
                  </a:lnTo>
                  <a:lnTo>
                    <a:pt x="354917" y="429020"/>
                  </a:lnTo>
                  <a:lnTo>
                    <a:pt x="0" y="4290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5175549" y="1880555"/>
              <a:ext cx="416422" cy="416422"/>
            </a:xfrm>
            <a:custGeom>
              <a:avLst/>
              <a:gdLst/>
              <a:ahLst/>
              <a:cxnLst/>
              <a:rect r="r" b="b" t="t" l="l"/>
              <a:pathLst>
                <a:path h="416422" w="416422">
                  <a:moveTo>
                    <a:pt x="0" y="0"/>
                  </a:moveTo>
                  <a:lnTo>
                    <a:pt x="416422" y="0"/>
                  </a:lnTo>
                  <a:lnTo>
                    <a:pt x="416422" y="416422"/>
                  </a:lnTo>
                  <a:lnTo>
                    <a:pt x="0" y="4164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11676269" y="1930313"/>
              <a:ext cx="433853" cy="433853"/>
            </a:xfrm>
            <a:custGeom>
              <a:avLst/>
              <a:gdLst/>
              <a:ahLst/>
              <a:cxnLst/>
              <a:rect r="r" b="b" t="t" l="l"/>
              <a:pathLst>
                <a:path h="433853" w="433853">
                  <a:moveTo>
                    <a:pt x="0" y="0"/>
                  </a:moveTo>
                  <a:lnTo>
                    <a:pt x="433853" y="0"/>
                  </a:lnTo>
                  <a:lnTo>
                    <a:pt x="433853" y="433853"/>
                  </a:lnTo>
                  <a:lnTo>
                    <a:pt x="0" y="43385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1" id="21"/>
            <p:cNvSpPr/>
            <p:nvPr/>
          </p:nvSpPr>
          <p:spPr>
            <a:xfrm flipH="false" flipV="false" rot="0">
              <a:off x="14769226" y="1692352"/>
              <a:ext cx="443312" cy="518769"/>
            </a:xfrm>
            <a:custGeom>
              <a:avLst/>
              <a:gdLst/>
              <a:ahLst/>
              <a:cxnLst/>
              <a:rect r="r" b="b" t="t" l="l"/>
              <a:pathLst>
                <a:path h="518769" w="443312">
                  <a:moveTo>
                    <a:pt x="0" y="0"/>
                  </a:moveTo>
                  <a:lnTo>
                    <a:pt x="443312" y="0"/>
                  </a:lnTo>
                  <a:lnTo>
                    <a:pt x="443312" y="518769"/>
                  </a:lnTo>
                  <a:lnTo>
                    <a:pt x="0" y="5187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2" id="22"/>
            <p:cNvSpPr/>
            <p:nvPr/>
          </p:nvSpPr>
          <p:spPr>
            <a:xfrm flipH="false" flipV="false" rot="0">
              <a:off x="14817402" y="2578028"/>
              <a:ext cx="346959" cy="356022"/>
            </a:xfrm>
            <a:custGeom>
              <a:avLst/>
              <a:gdLst/>
              <a:ahLst/>
              <a:cxnLst/>
              <a:rect r="r" b="b" t="t" l="l"/>
              <a:pathLst>
                <a:path h="356022" w="346959">
                  <a:moveTo>
                    <a:pt x="0" y="0"/>
                  </a:moveTo>
                  <a:lnTo>
                    <a:pt x="346959" y="0"/>
                  </a:lnTo>
                  <a:lnTo>
                    <a:pt x="346959" y="356022"/>
                  </a:lnTo>
                  <a:lnTo>
                    <a:pt x="0" y="35602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3" id="23"/>
            <p:cNvSpPr/>
            <p:nvPr/>
          </p:nvSpPr>
          <p:spPr>
            <a:xfrm flipH="false" flipV="false" rot="0">
              <a:off x="14791245" y="3516391"/>
              <a:ext cx="421293" cy="366908"/>
            </a:xfrm>
            <a:custGeom>
              <a:avLst/>
              <a:gdLst/>
              <a:ahLst/>
              <a:cxnLst/>
              <a:rect r="r" b="b" t="t" l="l"/>
              <a:pathLst>
                <a:path h="366908" w="421293">
                  <a:moveTo>
                    <a:pt x="0" y="0"/>
                  </a:moveTo>
                  <a:lnTo>
                    <a:pt x="421293" y="0"/>
                  </a:lnTo>
                  <a:lnTo>
                    <a:pt x="421293" y="366908"/>
                  </a:lnTo>
                  <a:lnTo>
                    <a:pt x="0" y="36690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4" id="24"/>
            <p:cNvSpPr/>
            <p:nvPr/>
          </p:nvSpPr>
          <p:spPr>
            <a:xfrm flipH="false" flipV="false" rot="0">
              <a:off x="7388373" y="1407224"/>
              <a:ext cx="1046177" cy="1046177"/>
            </a:xfrm>
            <a:custGeom>
              <a:avLst/>
              <a:gdLst/>
              <a:ahLst/>
              <a:cxnLst/>
              <a:rect r="r" b="b" t="t" l="l"/>
              <a:pathLst>
                <a:path h="1046177" w="1046177">
                  <a:moveTo>
                    <a:pt x="0" y="0"/>
                  </a:moveTo>
                  <a:lnTo>
                    <a:pt x="1046177" y="0"/>
                  </a:lnTo>
                  <a:lnTo>
                    <a:pt x="1046177" y="1046177"/>
                  </a:lnTo>
                  <a:lnTo>
                    <a:pt x="0" y="1046177"/>
                  </a:lnTo>
                  <a:lnTo>
                    <a:pt x="0" y="0"/>
                  </a:lnTo>
                  <a:close/>
                </a:path>
              </a:pathLst>
            </a:custGeom>
            <a:blipFill>
              <a:blip r:embed="rId21"/>
              <a:stretch>
                <a:fillRect l="0" t="0" r="0" b="0"/>
              </a:stretch>
            </a:blipFill>
          </p:spPr>
        </p:sp>
      </p:grpSp>
      <p:sp>
        <p:nvSpPr>
          <p:cNvPr name="AutoShape 25" id="25"/>
          <p:cNvSpPr/>
          <p:nvPr/>
        </p:nvSpPr>
        <p:spPr>
          <a:xfrm flipH="true">
            <a:off x="12493513" y="5940144"/>
            <a:ext cx="0" cy="4027232"/>
          </a:xfrm>
          <a:prstGeom prst="line">
            <a:avLst/>
          </a:prstGeom>
          <a:ln cap="flat" w="38100">
            <a:solidFill>
              <a:srgbClr val="FFFFFF">
                <a:alpha val="34902"/>
              </a:srgbClr>
            </a:solidFill>
            <a:prstDash val="solid"/>
            <a:headEnd type="none" len="sm" w="sm"/>
            <a:tailEnd type="none" len="sm" w="sm"/>
          </a:ln>
        </p:spPr>
      </p:sp>
      <p:grpSp>
        <p:nvGrpSpPr>
          <p:cNvPr name="Group 26" id="26"/>
          <p:cNvGrpSpPr/>
          <p:nvPr/>
        </p:nvGrpSpPr>
        <p:grpSpPr>
          <a:xfrm rot="0">
            <a:off x="6659564" y="683819"/>
            <a:ext cx="5694722" cy="5091469"/>
            <a:chOff x="0" y="0"/>
            <a:chExt cx="7592963" cy="6788626"/>
          </a:xfrm>
        </p:grpSpPr>
        <p:grpSp>
          <p:nvGrpSpPr>
            <p:cNvPr name="Group 27" id="27"/>
            <p:cNvGrpSpPr/>
            <p:nvPr/>
          </p:nvGrpSpPr>
          <p:grpSpPr>
            <a:xfrm rot="0">
              <a:off x="0" y="524286"/>
              <a:ext cx="7592963" cy="6264340"/>
              <a:chOff x="0" y="0"/>
              <a:chExt cx="3315920" cy="2735698"/>
            </a:xfrm>
          </p:grpSpPr>
          <p:sp>
            <p:nvSpPr>
              <p:cNvPr name="Freeform 28" id="28"/>
              <p:cNvSpPr/>
              <p:nvPr/>
            </p:nvSpPr>
            <p:spPr>
              <a:xfrm flipH="false" flipV="false" rot="0">
                <a:off x="0" y="0"/>
                <a:ext cx="3315920" cy="2735698"/>
              </a:xfrm>
              <a:custGeom>
                <a:avLst/>
                <a:gdLst/>
                <a:ahLst/>
                <a:cxnLst/>
                <a:rect r="r" b="b" t="t" l="l"/>
                <a:pathLst>
                  <a:path h="2735698" w="3315920">
                    <a:moveTo>
                      <a:pt x="69334" y="0"/>
                    </a:moveTo>
                    <a:lnTo>
                      <a:pt x="3246587" y="0"/>
                    </a:lnTo>
                    <a:cubicBezTo>
                      <a:pt x="3284879" y="0"/>
                      <a:pt x="3315920" y="31042"/>
                      <a:pt x="3315920" y="69334"/>
                    </a:cubicBezTo>
                    <a:lnTo>
                      <a:pt x="3315920" y="2666364"/>
                    </a:lnTo>
                    <a:cubicBezTo>
                      <a:pt x="3315920" y="2704656"/>
                      <a:pt x="3284879" y="2735698"/>
                      <a:pt x="3246587" y="2735698"/>
                    </a:cubicBezTo>
                    <a:lnTo>
                      <a:pt x="69334" y="2735698"/>
                    </a:lnTo>
                    <a:cubicBezTo>
                      <a:pt x="31042" y="2735698"/>
                      <a:pt x="0" y="2704656"/>
                      <a:pt x="0" y="2666364"/>
                    </a:cubicBezTo>
                    <a:lnTo>
                      <a:pt x="0" y="69334"/>
                    </a:lnTo>
                    <a:cubicBezTo>
                      <a:pt x="0" y="31042"/>
                      <a:pt x="31042" y="0"/>
                      <a:pt x="69334" y="0"/>
                    </a:cubicBezTo>
                    <a:close/>
                  </a:path>
                </a:pathLst>
              </a:custGeom>
              <a:solidFill>
                <a:srgbClr val="CFE2D3"/>
              </a:solidFill>
              <a:ln w="66675" cap="rnd">
                <a:solidFill>
                  <a:srgbClr val="000000"/>
                </a:solidFill>
                <a:prstDash val="solid"/>
                <a:round/>
              </a:ln>
            </p:spPr>
          </p:sp>
          <p:sp>
            <p:nvSpPr>
              <p:cNvPr name="TextBox 29" id="29"/>
              <p:cNvSpPr txBox="true"/>
              <p:nvPr/>
            </p:nvSpPr>
            <p:spPr>
              <a:xfrm>
                <a:off x="0" y="95250"/>
                <a:ext cx="3315920" cy="2640448"/>
              </a:xfrm>
              <a:prstGeom prst="rect">
                <a:avLst/>
              </a:prstGeom>
            </p:spPr>
            <p:txBody>
              <a:bodyPr anchor="ctr" rtlCol="false" tIns="22978" lIns="22978" bIns="22978" rIns="22978"/>
              <a:lstStyle/>
              <a:p>
                <a:pPr algn="ctr">
                  <a:lnSpc>
                    <a:spcPts val="750"/>
                  </a:lnSpc>
                </a:pPr>
              </a:p>
            </p:txBody>
          </p:sp>
        </p:grpSp>
        <p:sp>
          <p:nvSpPr>
            <p:cNvPr name="Freeform 30" id="30"/>
            <p:cNvSpPr/>
            <p:nvPr/>
          </p:nvSpPr>
          <p:spPr>
            <a:xfrm flipH="false" flipV="false" rot="0">
              <a:off x="6169262" y="247683"/>
              <a:ext cx="1423701" cy="1162258"/>
            </a:xfrm>
            <a:custGeom>
              <a:avLst/>
              <a:gdLst/>
              <a:ahLst/>
              <a:cxnLst/>
              <a:rect r="r" b="b" t="t" l="l"/>
              <a:pathLst>
                <a:path h="1162258" w="1423701">
                  <a:moveTo>
                    <a:pt x="0" y="0"/>
                  </a:moveTo>
                  <a:lnTo>
                    <a:pt x="1423701" y="0"/>
                  </a:lnTo>
                  <a:lnTo>
                    <a:pt x="1423701" y="1162258"/>
                  </a:lnTo>
                  <a:lnTo>
                    <a:pt x="0" y="116225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31" id="31"/>
            <p:cNvSpPr/>
            <p:nvPr/>
          </p:nvSpPr>
          <p:spPr>
            <a:xfrm flipH="true" flipV="false" rot="0">
              <a:off x="482466" y="0"/>
              <a:ext cx="592224" cy="828812"/>
            </a:xfrm>
            <a:custGeom>
              <a:avLst/>
              <a:gdLst/>
              <a:ahLst/>
              <a:cxnLst/>
              <a:rect r="r" b="b" t="t" l="l"/>
              <a:pathLst>
                <a:path h="828812" w="592224">
                  <a:moveTo>
                    <a:pt x="592224" y="0"/>
                  </a:moveTo>
                  <a:lnTo>
                    <a:pt x="0" y="0"/>
                  </a:lnTo>
                  <a:lnTo>
                    <a:pt x="0" y="828812"/>
                  </a:lnTo>
                  <a:lnTo>
                    <a:pt x="592224" y="828812"/>
                  </a:lnTo>
                  <a:lnTo>
                    <a:pt x="592224"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2" id="32"/>
            <p:cNvSpPr txBox="true"/>
            <p:nvPr/>
          </p:nvSpPr>
          <p:spPr>
            <a:xfrm rot="0">
              <a:off x="277075" y="866446"/>
              <a:ext cx="6852446" cy="2075737"/>
            </a:xfrm>
            <a:prstGeom prst="rect">
              <a:avLst/>
            </a:prstGeom>
          </p:spPr>
          <p:txBody>
            <a:bodyPr anchor="t" rtlCol="false" tIns="0" lIns="0" bIns="0" rIns="0">
              <a:spAutoFit/>
            </a:bodyPr>
            <a:lstStyle/>
            <a:p>
              <a:pPr algn="l">
                <a:lnSpc>
                  <a:spcPts val="2006"/>
                </a:lnSpc>
              </a:pPr>
              <a:r>
                <a:rPr lang="en-US" sz="1433" spc="48" b="true">
                  <a:solidFill>
                    <a:srgbClr val="000000"/>
                  </a:solidFill>
                  <a:latin typeface="Montserrat Bold"/>
                  <a:ea typeface="Montserrat Bold"/>
                  <a:cs typeface="Montserrat Bold"/>
                  <a:sym typeface="Montserrat Bold"/>
                </a:rPr>
                <a:t>ROI Projections</a:t>
              </a:r>
            </a:p>
            <a:p>
              <a:pPr algn="l" marL="266323" indent="-133161" lvl="1">
                <a:lnSpc>
                  <a:spcPts val="1726"/>
                </a:lnSpc>
                <a:spcBef>
                  <a:spcPct val="0"/>
                </a:spcBef>
                <a:buFont typeface="Arial"/>
                <a:buChar char="•"/>
              </a:pPr>
              <a:r>
                <a:rPr lang="en-US" b="true" sz="1233" spc="41">
                  <a:solidFill>
                    <a:srgbClr val="000000"/>
                  </a:solidFill>
                  <a:latin typeface="Montserrat Bold"/>
                  <a:ea typeface="Montserrat Bold"/>
                  <a:cs typeface="Montserrat Bold"/>
                  <a:sym typeface="Montserrat Bold"/>
                </a:rPr>
                <a:t>Payback Period</a:t>
              </a:r>
              <a:r>
                <a:rPr lang="en-US" b="true" sz="1233" spc="41">
                  <a:solidFill>
                    <a:srgbClr val="000000"/>
                  </a:solidFill>
                  <a:latin typeface="Montserrat Bold"/>
                  <a:ea typeface="Montserrat Bold"/>
                  <a:cs typeface="Montserrat Bold"/>
                  <a:sym typeface="Montserrat Bold"/>
                </a:rPr>
                <a:t>: 18-24</a:t>
              </a:r>
              <a:r>
                <a:rPr lang="en-US" b="true" sz="1233" spc="41">
                  <a:solidFill>
                    <a:srgbClr val="000000"/>
                  </a:solidFill>
                  <a:latin typeface="Montserrat Bold"/>
                  <a:ea typeface="Montserrat Bold"/>
                  <a:cs typeface="Montserrat Bold"/>
                  <a:sym typeface="Montserrat Bold"/>
                </a:rPr>
                <a:t> m</a:t>
              </a:r>
              <a:r>
                <a:rPr lang="en-US" b="true" sz="1233" spc="41">
                  <a:solidFill>
                    <a:srgbClr val="000000"/>
                  </a:solidFill>
                  <a:latin typeface="Montserrat Bold"/>
                  <a:ea typeface="Montserrat Bold"/>
                  <a:cs typeface="Montserrat Bold"/>
                  <a:sym typeface="Montserrat Bold"/>
                </a:rPr>
                <a:t>onths</a:t>
              </a:r>
            </a:p>
            <a:p>
              <a:pPr algn="l" marL="266323" indent="-133161" lvl="1">
                <a:lnSpc>
                  <a:spcPts val="1726"/>
                </a:lnSpc>
                <a:spcBef>
                  <a:spcPct val="0"/>
                </a:spcBef>
                <a:buFont typeface="Arial"/>
                <a:buChar char="•"/>
              </a:pPr>
              <a:r>
                <a:rPr lang="en-US" b="true" sz="1233" spc="41">
                  <a:solidFill>
                    <a:srgbClr val="000000"/>
                  </a:solidFill>
                  <a:latin typeface="Montserrat Bold"/>
                  <a:ea typeface="Montserrat Bold"/>
                  <a:cs typeface="Montserrat Bold"/>
                  <a:sym typeface="Montserrat Bold"/>
                </a:rPr>
                <a:t>P</a:t>
              </a:r>
              <a:r>
                <a:rPr lang="en-US" b="true" sz="1233" spc="41">
                  <a:solidFill>
                    <a:srgbClr val="000000"/>
                  </a:solidFill>
                  <a:latin typeface="Montserrat Bold"/>
                  <a:ea typeface="Montserrat Bold"/>
                  <a:cs typeface="Montserrat Bold"/>
                  <a:sym typeface="Montserrat Bold"/>
                </a:rPr>
                <a:t>rojected 3-Year ROI: 200% (₹11.52 Crore return </a:t>
              </a:r>
              <a:r>
                <a:rPr lang="en-US" b="true" sz="1233" spc="41">
                  <a:solidFill>
                    <a:srgbClr val="000000"/>
                  </a:solidFill>
                  <a:latin typeface="Montserrat Bold"/>
                  <a:ea typeface="Montserrat Bold"/>
                  <a:cs typeface="Montserrat Bold"/>
                  <a:sym typeface="Montserrat Bold"/>
                </a:rPr>
                <a:t>o</a:t>
              </a:r>
              <a:r>
                <a:rPr lang="en-US" b="true" sz="1233" spc="41">
                  <a:solidFill>
                    <a:srgbClr val="000000"/>
                  </a:solidFill>
                  <a:latin typeface="Montserrat Bold"/>
                  <a:ea typeface="Montserrat Bold"/>
                  <a:cs typeface="Montserrat Bold"/>
                  <a:sym typeface="Montserrat Bold"/>
                </a:rPr>
                <a:t>n ₹5</a:t>
              </a:r>
              <a:r>
                <a:rPr lang="en-US" b="true" sz="1233" spc="41">
                  <a:solidFill>
                    <a:srgbClr val="000000"/>
                  </a:solidFill>
                  <a:latin typeface="Montserrat Bold"/>
                  <a:ea typeface="Montserrat Bold"/>
                  <a:cs typeface="Montserrat Bold"/>
                  <a:sym typeface="Montserrat Bold"/>
                </a:rPr>
                <a:t>.76 Crore </a:t>
              </a:r>
              <a:r>
                <a:rPr lang="en-US" b="true" sz="1233" spc="41">
                  <a:solidFill>
                    <a:srgbClr val="000000"/>
                  </a:solidFill>
                  <a:latin typeface="Montserrat Bold"/>
                  <a:ea typeface="Montserrat Bold"/>
                  <a:cs typeface="Montserrat Bold"/>
                  <a:sym typeface="Montserrat Bold"/>
                </a:rPr>
                <a:t>investm</a:t>
              </a:r>
              <a:r>
                <a:rPr lang="en-US" b="true" sz="1233" spc="41" u="none">
                  <a:solidFill>
                    <a:srgbClr val="000000"/>
                  </a:solidFill>
                  <a:latin typeface="Montserrat Bold"/>
                  <a:ea typeface="Montserrat Bold"/>
                  <a:cs typeface="Montserrat Bold"/>
                  <a:sym typeface="Montserrat Bold"/>
                </a:rPr>
                <a:t>en</a:t>
              </a:r>
              <a:r>
                <a:rPr lang="en-US" b="true" sz="1233" spc="41">
                  <a:solidFill>
                    <a:srgbClr val="000000"/>
                  </a:solidFill>
                  <a:latin typeface="Montserrat Bold"/>
                  <a:ea typeface="Montserrat Bold"/>
                  <a:cs typeface="Montserrat Bold"/>
                  <a:sym typeface="Montserrat Bold"/>
                </a:rPr>
                <a:t>t)</a:t>
              </a:r>
            </a:p>
            <a:p>
              <a:pPr algn="l" marL="266323" indent="-133161" lvl="1">
                <a:lnSpc>
                  <a:spcPts val="1726"/>
                </a:lnSpc>
                <a:spcBef>
                  <a:spcPct val="0"/>
                </a:spcBef>
                <a:buFont typeface="Arial"/>
                <a:buChar char="•"/>
              </a:pPr>
              <a:r>
                <a:rPr lang="en-US" b="true" sz="1233" spc="41">
                  <a:solidFill>
                    <a:srgbClr val="000000"/>
                  </a:solidFill>
                  <a:latin typeface="Montserrat Bold"/>
                  <a:ea typeface="Montserrat Bold"/>
                  <a:cs typeface="Montserrat Bold"/>
                  <a:sym typeface="Montserrat Bold"/>
                </a:rPr>
                <a:t>Cost Savings: ₹2-3 Crore annually through operational efficiencies</a:t>
              </a:r>
            </a:p>
            <a:p>
              <a:pPr algn="l">
                <a:lnSpc>
                  <a:spcPts val="1726"/>
                </a:lnSpc>
                <a:spcBef>
                  <a:spcPct val="0"/>
                </a:spcBef>
              </a:pPr>
            </a:p>
          </p:txBody>
        </p:sp>
      </p:grpSp>
      <p:pic>
        <p:nvPicPr>
          <p:cNvPr name="Picture 33" id="33"/>
          <p:cNvPicPr>
            <a:picLocks noChangeAspect="true"/>
          </p:cNvPicPr>
          <p:nvPr/>
        </p:nvPicPr>
        <p:blipFill>
          <a:blip r:embed="rId26"/>
          <a:stretch>
            <a:fillRect/>
          </a:stretch>
        </p:blipFill>
        <p:spPr>
          <a:xfrm rot="0">
            <a:off x="6296170" y="2058711"/>
            <a:ext cx="6421512" cy="4010844"/>
          </a:xfrm>
          <a:prstGeom prst="rect">
            <a:avLst/>
          </a:prstGeom>
        </p:spPr>
      </p:pic>
      <p:grpSp>
        <p:nvGrpSpPr>
          <p:cNvPr name="Group 34" id="34"/>
          <p:cNvGrpSpPr/>
          <p:nvPr/>
        </p:nvGrpSpPr>
        <p:grpSpPr>
          <a:xfrm rot="0">
            <a:off x="12699220" y="1077033"/>
            <a:ext cx="5361742" cy="8914793"/>
            <a:chOff x="0" y="0"/>
            <a:chExt cx="2661759" cy="4425618"/>
          </a:xfrm>
        </p:grpSpPr>
        <p:sp>
          <p:nvSpPr>
            <p:cNvPr name="Freeform 35" id="35"/>
            <p:cNvSpPr/>
            <p:nvPr/>
          </p:nvSpPr>
          <p:spPr>
            <a:xfrm flipH="false" flipV="false" rot="0">
              <a:off x="0" y="0"/>
              <a:ext cx="2661758" cy="4425618"/>
            </a:xfrm>
            <a:custGeom>
              <a:avLst/>
              <a:gdLst/>
              <a:ahLst/>
              <a:cxnLst/>
              <a:rect r="r" b="b" t="t" l="l"/>
              <a:pathLst>
                <a:path h="4425618" w="2661758">
                  <a:moveTo>
                    <a:pt x="73640" y="0"/>
                  </a:moveTo>
                  <a:lnTo>
                    <a:pt x="2588119" y="0"/>
                  </a:lnTo>
                  <a:cubicBezTo>
                    <a:pt x="2628789" y="0"/>
                    <a:pt x="2661758" y="32970"/>
                    <a:pt x="2661758" y="73640"/>
                  </a:cubicBezTo>
                  <a:lnTo>
                    <a:pt x="2661758" y="4351979"/>
                  </a:lnTo>
                  <a:cubicBezTo>
                    <a:pt x="2661758" y="4371509"/>
                    <a:pt x="2654000" y="4390239"/>
                    <a:pt x="2640190" y="4404050"/>
                  </a:cubicBezTo>
                  <a:cubicBezTo>
                    <a:pt x="2626380" y="4417860"/>
                    <a:pt x="2607649" y="4425618"/>
                    <a:pt x="2588119" y="4425618"/>
                  </a:cubicBezTo>
                  <a:lnTo>
                    <a:pt x="73640" y="4425618"/>
                  </a:lnTo>
                  <a:cubicBezTo>
                    <a:pt x="54109" y="4425618"/>
                    <a:pt x="35379" y="4417860"/>
                    <a:pt x="21569" y="4404050"/>
                  </a:cubicBezTo>
                  <a:cubicBezTo>
                    <a:pt x="7758" y="4390239"/>
                    <a:pt x="0" y="4371509"/>
                    <a:pt x="0" y="4351979"/>
                  </a:cubicBezTo>
                  <a:lnTo>
                    <a:pt x="0" y="73640"/>
                  </a:lnTo>
                  <a:cubicBezTo>
                    <a:pt x="0" y="54109"/>
                    <a:pt x="7758" y="35379"/>
                    <a:pt x="21569" y="21569"/>
                  </a:cubicBezTo>
                  <a:cubicBezTo>
                    <a:pt x="35379" y="7758"/>
                    <a:pt x="54109" y="0"/>
                    <a:pt x="73640" y="0"/>
                  </a:cubicBezTo>
                  <a:close/>
                </a:path>
              </a:pathLst>
            </a:custGeom>
            <a:solidFill>
              <a:srgbClr val="CFE2D3"/>
            </a:solidFill>
            <a:ln w="66675" cap="rnd">
              <a:solidFill>
                <a:srgbClr val="000000"/>
              </a:solidFill>
              <a:prstDash val="solid"/>
              <a:round/>
            </a:ln>
          </p:spPr>
        </p:sp>
        <p:sp>
          <p:nvSpPr>
            <p:cNvPr name="TextBox 36" id="36"/>
            <p:cNvSpPr txBox="true"/>
            <p:nvPr/>
          </p:nvSpPr>
          <p:spPr>
            <a:xfrm>
              <a:off x="0" y="95250"/>
              <a:ext cx="2661759" cy="4330368"/>
            </a:xfrm>
            <a:prstGeom prst="rect">
              <a:avLst/>
            </a:prstGeom>
          </p:spPr>
          <p:txBody>
            <a:bodyPr anchor="ctr" rtlCol="false" tIns="26140" lIns="26140" bIns="26140" rIns="26140"/>
            <a:lstStyle/>
            <a:p>
              <a:pPr algn="ctr">
                <a:lnSpc>
                  <a:spcPts val="750"/>
                </a:lnSpc>
              </a:pPr>
            </a:p>
          </p:txBody>
        </p:sp>
      </p:grpSp>
      <p:sp>
        <p:nvSpPr>
          <p:cNvPr name="TextBox 37" id="37"/>
          <p:cNvSpPr txBox="true"/>
          <p:nvPr/>
        </p:nvSpPr>
        <p:spPr>
          <a:xfrm rot="0">
            <a:off x="12858142" y="1333653"/>
            <a:ext cx="5043898" cy="3652536"/>
          </a:xfrm>
          <a:prstGeom prst="rect">
            <a:avLst/>
          </a:prstGeom>
        </p:spPr>
        <p:txBody>
          <a:bodyPr anchor="t" rtlCol="false" tIns="0" lIns="0" bIns="0" rIns="0">
            <a:spAutoFit/>
          </a:bodyPr>
          <a:lstStyle/>
          <a:p>
            <a:pPr algn="l">
              <a:lnSpc>
                <a:spcPts val="2064"/>
              </a:lnSpc>
            </a:pPr>
            <a:r>
              <a:rPr lang="en-US" sz="1474" spc="50" b="true">
                <a:solidFill>
                  <a:srgbClr val="000000"/>
                </a:solidFill>
                <a:latin typeface="Montserrat Bold"/>
                <a:ea typeface="Montserrat Bold"/>
                <a:cs typeface="Montserrat Bold"/>
                <a:sym typeface="Montserrat Bold"/>
              </a:rPr>
              <a:t>Financial Structure</a:t>
            </a:r>
          </a:p>
          <a:p>
            <a:pPr algn="l" marL="253550" indent="-126775" lvl="1">
              <a:lnSpc>
                <a:spcPts val="1644"/>
              </a:lnSpc>
              <a:spcBef>
                <a:spcPct val="0"/>
              </a:spcBef>
              <a:buFont typeface="Arial"/>
              <a:buChar char="•"/>
            </a:pPr>
            <a:r>
              <a:rPr lang="en-US" b="true" sz="1174" spc="39">
                <a:solidFill>
                  <a:srgbClr val="000000"/>
                </a:solidFill>
                <a:latin typeface="Montserrat Bold"/>
                <a:ea typeface="Montserrat Bold"/>
                <a:cs typeface="Montserrat Bold"/>
                <a:sym typeface="Montserrat Bold"/>
              </a:rPr>
              <a:t>Initial Capital Requirement</a:t>
            </a:r>
            <a:r>
              <a:rPr lang="en-US" b="true" sz="1174" spc="39">
                <a:solidFill>
                  <a:srgbClr val="000000"/>
                </a:solidFill>
                <a:latin typeface="Montserrat Bold"/>
                <a:ea typeface="Montserrat Bold"/>
                <a:cs typeface="Montserrat Bold"/>
                <a:sym typeface="Montserrat Bold"/>
              </a:rPr>
              <a:t>: </a:t>
            </a:r>
            <a:r>
              <a:rPr lang="en-US" b="true" sz="1174" spc="39">
                <a:solidFill>
                  <a:srgbClr val="000000"/>
                </a:solidFill>
                <a:latin typeface="Montserrat Bold"/>
                <a:ea typeface="Montserrat Bold"/>
                <a:cs typeface="Montserrat Bold"/>
                <a:sym typeface="Montserrat Bold"/>
              </a:rPr>
              <a:t>₹</a:t>
            </a:r>
            <a:r>
              <a:rPr lang="en-US" b="true" sz="1174" spc="39">
                <a:solidFill>
                  <a:srgbClr val="000000"/>
                </a:solidFill>
                <a:latin typeface="Montserrat Bold"/>
                <a:ea typeface="Montserrat Bold"/>
                <a:cs typeface="Montserrat Bold"/>
                <a:sym typeface="Montserrat Bold"/>
              </a:rPr>
              <a:t>3</a:t>
            </a:r>
            <a:r>
              <a:rPr lang="en-US" b="true" sz="1174" spc="39">
                <a:solidFill>
                  <a:srgbClr val="000000"/>
                </a:solidFill>
                <a:latin typeface="Montserrat Bold"/>
                <a:ea typeface="Montserrat Bold"/>
                <a:cs typeface="Montserrat Bold"/>
                <a:sym typeface="Montserrat Bold"/>
              </a:rPr>
              <a:t>.5 C</a:t>
            </a:r>
            <a:r>
              <a:rPr lang="en-US" b="true" sz="1174" spc="39">
                <a:solidFill>
                  <a:srgbClr val="000000"/>
                </a:solidFill>
                <a:latin typeface="Montserrat Bold"/>
                <a:ea typeface="Montserrat Bold"/>
                <a:cs typeface="Montserrat Bold"/>
                <a:sym typeface="Montserrat Bold"/>
              </a:rPr>
              <a:t>r</a:t>
            </a:r>
            <a:r>
              <a:rPr lang="en-US" b="true" sz="1174" spc="39">
                <a:solidFill>
                  <a:srgbClr val="000000"/>
                </a:solidFill>
                <a:latin typeface="Montserrat Bold"/>
                <a:ea typeface="Montserrat Bold"/>
                <a:cs typeface="Montserrat Bold"/>
                <a:sym typeface="Montserrat Bold"/>
              </a:rPr>
              <a:t>ore (60% of total)</a:t>
            </a:r>
          </a:p>
          <a:p>
            <a:pPr algn="l" marL="507101" indent="-169034" lvl="2">
              <a:lnSpc>
                <a:spcPts val="1644"/>
              </a:lnSpc>
              <a:spcBef>
                <a:spcPct val="0"/>
              </a:spcBef>
              <a:buFont typeface="Arial"/>
              <a:buChar char="⚬"/>
            </a:pPr>
            <a:r>
              <a:rPr lang="en-US" b="true" sz="1174" spc="39">
                <a:solidFill>
                  <a:srgbClr val="000000"/>
                </a:solidFill>
                <a:latin typeface="Montserrat Bold"/>
                <a:ea typeface="Montserrat Bold"/>
                <a:cs typeface="Montserrat Bold"/>
                <a:sym typeface="Montserrat Bold"/>
              </a:rPr>
              <a:t>Development infrastructure: ₹1.8 Crore</a:t>
            </a:r>
          </a:p>
          <a:p>
            <a:pPr algn="l" marL="507101" indent="-169034" lvl="2">
              <a:lnSpc>
                <a:spcPts val="1644"/>
              </a:lnSpc>
              <a:spcBef>
                <a:spcPct val="0"/>
              </a:spcBef>
              <a:buFont typeface="Arial"/>
              <a:buChar char="⚬"/>
            </a:pPr>
            <a:r>
              <a:rPr lang="en-US" b="true" sz="1174" spc="39">
                <a:solidFill>
                  <a:srgbClr val="000000"/>
                </a:solidFill>
                <a:latin typeface="Montserrat Bold"/>
                <a:ea typeface="Montserrat Bold"/>
                <a:cs typeface="Montserrat Bold"/>
                <a:sym typeface="Montserrat Bold"/>
              </a:rPr>
              <a:t>Team onboarding: ₹1.2 Crore</a:t>
            </a:r>
          </a:p>
          <a:p>
            <a:pPr algn="l" marL="507101" indent="-169034" lvl="2">
              <a:lnSpc>
                <a:spcPts val="1644"/>
              </a:lnSpc>
              <a:spcBef>
                <a:spcPct val="0"/>
              </a:spcBef>
              <a:buFont typeface="Arial"/>
              <a:buChar char="⚬"/>
            </a:pPr>
            <a:r>
              <a:rPr lang="en-US" b="true" sz="1174" spc="39">
                <a:solidFill>
                  <a:srgbClr val="000000"/>
                </a:solidFill>
                <a:latin typeface="Montserrat Bold"/>
                <a:ea typeface="Montserrat Bold"/>
                <a:cs typeface="Montserrat Bold"/>
                <a:sym typeface="Montserrat Bold"/>
              </a:rPr>
              <a:t>Research &amp; initial prototyping: ₹0.5 Crore</a:t>
            </a:r>
          </a:p>
          <a:p>
            <a:pPr algn="l">
              <a:lnSpc>
                <a:spcPts val="1644"/>
              </a:lnSpc>
              <a:spcBef>
                <a:spcPct val="0"/>
              </a:spcBef>
            </a:pPr>
          </a:p>
          <a:p>
            <a:pPr algn="l" marL="253550" indent="-126775" lvl="1">
              <a:lnSpc>
                <a:spcPts val="1644"/>
              </a:lnSpc>
              <a:spcBef>
                <a:spcPct val="0"/>
              </a:spcBef>
              <a:buFont typeface="Arial"/>
              <a:buChar char="•"/>
            </a:pPr>
            <a:r>
              <a:rPr lang="en-US" b="true" sz="1174" spc="39">
                <a:solidFill>
                  <a:srgbClr val="000000"/>
                </a:solidFill>
                <a:latin typeface="Montserrat Bold"/>
                <a:ea typeface="Montserrat Bold"/>
                <a:cs typeface="Montserrat Bold"/>
                <a:sym typeface="Montserrat Bold"/>
              </a:rPr>
              <a:t>Mi</a:t>
            </a:r>
            <a:r>
              <a:rPr lang="en-US" b="true" sz="1174" spc="39">
                <a:solidFill>
                  <a:srgbClr val="000000"/>
                </a:solidFill>
                <a:latin typeface="Montserrat Bold"/>
                <a:ea typeface="Montserrat Bold"/>
                <a:cs typeface="Montserrat Bold"/>
                <a:sym typeface="Montserrat Bold"/>
              </a:rPr>
              <a:t>lestone</a:t>
            </a:r>
            <a:r>
              <a:rPr lang="en-US" b="true" sz="1174" spc="39">
                <a:solidFill>
                  <a:srgbClr val="000000"/>
                </a:solidFill>
                <a:latin typeface="Montserrat Bold"/>
                <a:ea typeface="Montserrat Bold"/>
                <a:cs typeface="Montserrat Bold"/>
                <a:sym typeface="Montserrat Bold"/>
              </a:rPr>
              <a:t>-Bas</a:t>
            </a:r>
            <a:r>
              <a:rPr lang="en-US" b="true" sz="1174" spc="39">
                <a:solidFill>
                  <a:srgbClr val="000000"/>
                </a:solidFill>
                <a:latin typeface="Montserrat Bold"/>
                <a:ea typeface="Montserrat Bold"/>
                <a:cs typeface="Montserrat Bold"/>
                <a:sym typeface="Montserrat Bold"/>
              </a:rPr>
              <a:t>ed Releases: ₹2.26 Crore (remaining 40%</a:t>
            </a:r>
            <a:r>
              <a:rPr lang="en-US" b="true" sz="1174" spc="39">
                <a:solidFill>
                  <a:srgbClr val="000000"/>
                </a:solidFill>
                <a:latin typeface="Montserrat Bold"/>
                <a:ea typeface="Montserrat Bold"/>
                <a:cs typeface="Montserrat Bold"/>
                <a:sym typeface="Montserrat Bold"/>
              </a:rPr>
              <a:t>)</a:t>
            </a:r>
          </a:p>
          <a:p>
            <a:pPr algn="l" marL="507101" indent="-169034" lvl="2">
              <a:lnSpc>
                <a:spcPts val="1644"/>
              </a:lnSpc>
              <a:spcBef>
                <a:spcPct val="0"/>
              </a:spcBef>
              <a:buFont typeface="Arial"/>
              <a:buChar char="⚬"/>
            </a:pPr>
            <a:r>
              <a:rPr lang="en-US" b="true" sz="1174" spc="39">
                <a:solidFill>
                  <a:srgbClr val="000000"/>
                </a:solidFill>
                <a:latin typeface="Montserrat Bold"/>
                <a:ea typeface="Montserrat Bold"/>
                <a:cs typeface="Montserrat Bold"/>
                <a:sym typeface="Montserrat Bold"/>
              </a:rPr>
              <a:t>Ph</a:t>
            </a:r>
            <a:r>
              <a:rPr lang="en-US" b="true" sz="1174" spc="39">
                <a:solidFill>
                  <a:srgbClr val="000000"/>
                </a:solidFill>
                <a:latin typeface="Montserrat Bold"/>
                <a:ea typeface="Montserrat Bold"/>
                <a:cs typeface="Montserrat Bold"/>
                <a:sym typeface="Montserrat Bold"/>
              </a:rPr>
              <a:t>ase 1 Completion: ₹0</a:t>
            </a:r>
            <a:r>
              <a:rPr lang="en-US" b="true" sz="1174" spc="39">
                <a:solidFill>
                  <a:srgbClr val="000000"/>
                </a:solidFill>
                <a:latin typeface="Montserrat Bold"/>
                <a:ea typeface="Montserrat Bold"/>
                <a:cs typeface="Montserrat Bold"/>
                <a:sym typeface="Montserrat Bold"/>
              </a:rPr>
              <a:t>.76 Crore (Research and design phase focused on user journey mapping, bottleneck identification, and AI model selection with a functional prototype demonstrating 15% CPT improvement.)</a:t>
            </a:r>
          </a:p>
          <a:p>
            <a:pPr algn="l">
              <a:lnSpc>
                <a:spcPts val="1644"/>
              </a:lnSpc>
              <a:spcBef>
                <a:spcPct val="0"/>
              </a:spcBef>
            </a:pPr>
          </a:p>
          <a:p>
            <a:pPr algn="l" marL="507101" indent="-169034" lvl="2">
              <a:lnSpc>
                <a:spcPts val="1644"/>
              </a:lnSpc>
              <a:spcBef>
                <a:spcPct val="0"/>
              </a:spcBef>
              <a:buFont typeface="Arial"/>
              <a:buChar char="⚬"/>
            </a:pPr>
            <a:r>
              <a:rPr lang="en-US" b="true" sz="1174" spc="39">
                <a:solidFill>
                  <a:srgbClr val="000000"/>
                </a:solidFill>
                <a:latin typeface="Montserrat Bold"/>
                <a:ea typeface="Montserrat Bold"/>
                <a:cs typeface="Montserrat Bold"/>
                <a:sym typeface="Montserrat Bold"/>
              </a:rPr>
              <a:t>Phase 2</a:t>
            </a:r>
            <a:r>
              <a:rPr lang="en-US" b="true" sz="1174" spc="39">
                <a:solidFill>
                  <a:srgbClr val="000000"/>
                </a:solidFill>
                <a:latin typeface="Montserrat Bold"/>
                <a:ea typeface="Montserrat Bold"/>
                <a:cs typeface="Montserrat Bold"/>
                <a:sym typeface="Montserrat Bold"/>
              </a:rPr>
              <a:t> C</a:t>
            </a:r>
            <a:r>
              <a:rPr lang="en-US" b="true" sz="1174" spc="39">
                <a:solidFill>
                  <a:srgbClr val="000000"/>
                </a:solidFill>
                <a:latin typeface="Montserrat Bold"/>
                <a:ea typeface="Montserrat Bold"/>
                <a:cs typeface="Montserrat Bold"/>
                <a:sym typeface="Montserrat Bold"/>
              </a:rPr>
              <a:t>ompletion: ₹1.5 Cror</a:t>
            </a:r>
            <a:r>
              <a:rPr lang="en-US" b="true" sz="1174" spc="39" u="none">
                <a:solidFill>
                  <a:srgbClr val="000000"/>
                </a:solidFill>
                <a:latin typeface="Montserrat Bold"/>
                <a:ea typeface="Montserrat Bold"/>
                <a:cs typeface="Montserrat Bold"/>
                <a:sym typeface="Montserrat Bold"/>
              </a:rPr>
              <a:t>e (MVP implementation phase delivering a fully integrated solution with personalized recommendations and dynamic UI optimizations achieving 20-30% improvement in cart processing time.)</a:t>
            </a:r>
          </a:p>
        </p:txBody>
      </p:sp>
      <p:grpSp>
        <p:nvGrpSpPr>
          <p:cNvPr name="Group 38" id="38"/>
          <p:cNvGrpSpPr/>
          <p:nvPr/>
        </p:nvGrpSpPr>
        <p:grpSpPr>
          <a:xfrm rot="0">
            <a:off x="451259" y="1230131"/>
            <a:ext cx="5704450" cy="4588323"/>
            <a:chOff x="0" y="0"/>
            <a:chExt cx="2919781" cy="2348500"/>
          </a:xfrm>
        </p:grpSpPr>
        <p:sp>
          <p:nvSpPr>
            <p:cNvPr name="Freeform 39" id="39"/>
            <p:cNvSpPr/>
            <p:nvPr/>
          </p:nvSpPr>
          <p:spPr>
            <a:xfrm flipH="false" flipV="false" rot="0">
              <a:off x="0" y="0"/>
              <a:ext cx="2919781" cy="2348500"/>
            </a:xfrm>
            <a:custGeom>
              <a:avLst/>
              <a:gdLst/>
              <a:ahLst/>
              <a:cxnLst/>
              <a:rect r="r" b="b" t="t" l="l"/>
              <a:pathLst>
                <a:path h="2348500" w="2919781">
                  <a:moveTo>
                    <a:pt x="69216" y="0"/>
                  </a:moveTo>
                  <a:lnTo>
                    <a:pt x="2850565" y="0"/>
                  </a:lnTo>
                  <a:cubicBezTo>
                    <a:pt x="2868922" y="0"/>
                    <a:pt x="2886528" y="7292"/>
                    <a:pt x="2899508" y="20273"/>
                  </a:cubicBezTo>
                  <a:cubicBezTo>
                    <a:pt x="2912489" y="33253"/>
                    <a:pt x="2919781" y="50859"/>
                    <a:pt x="2919781" y="69216"/>
                  </a:cubicBezTo>
                  <a:lnTo>
                    <a:pt x="2919781" y="2279284"/>
                  </a:lnTo>
                  <a:cubicBezTo>
                    <a:pt x="2919781" y="2297641"/>
                    <a:pt x="2912489" y="2315246"/>
                    <a:pt x="2899508" y="2328227"/>
                  </a:cubicBezTo>
                  <a:cubicBezTo>
                    <a:pt x="2886528" y="2341207"/>
                    <a:pt x="2868922" y="2348500"/>
                    <a:pt x="2850565" y="2348500"/>
                  </a:cubicBezTo>
                  <a:lnTo>
                    <a:pt x="69216" y="2348500"/>
                  </a:lnTo>
                  <a:cubicBezTo>
                    <a:pt x="50859" y="2348500"/>
                    <a:pt x="33253" y="2341207"/>
                    <a:pt x="20273" y="2328227"/>
                  </a:cubicBezTo>
                  <a:cubicBezTo>
                    <a:pt x="7292" y="2315246"/>
                    <a:pt x="0" y="2297641"/>
                    <a:pt x="0" y="2279284"/>
                  </a:cubicBezTo>
                  <a:lnTo>
                    <a:pt x="0" y="69216"/>
                  </a:lnTo>
                  <a:cubicBezTo>
                    <a:pt x="0" y="50859"/>
                    <a:pt x="7292" y="33253"/>
                    <a:pt x="20273" y="20273"/>
                  </a:cubicBezTo>
                  <a:cubicBezTo>
                    <a:pt x="33253" y="7292"/>
                    <a:pt x="50859" y="0"/>
                    <a:pt x="69216" y="0"/>
                  </a:cubicBezTo>
                  <a:close/>
                </a:path>
              </a:pathLst>
            </a:custGeom>
            <a:solidFill>
              <a:srgbClr val="CFE2D3"/>
            </a:solidFill>
            <a:ln w="66675" cap="rnd">
              <a:solidFill>
                <a:srgbClr val="000000"/>
              </a:solidFill>
              <a:prstDash val="solid"/>
              <a:round/>
            </a:ln>
          </p:spPr>
        </p:sp>
        <p:sp>
          <p:nvSpPr>
            <p:cNvPr name="TextBox 40" id="40"/>
            <p:cNvSpPr txBox="true"/>
            <p:nvPr/>
          </p:nvSpPr>
          <p:spPr>
            <a:xfrm>
              <a:off x="0" y="95250"/>
              <a:ext cx="2919781" cy="2253250"/>
            </a:xfrm>
            <a:prstGeom prst="rect">
              <a:avLst/>
            </a:prstGeom>
          </p:spPr>
          <p:txBody>
            <a:bodyPr anchor="ctr" rtlCol="false" tIns="26140" lIns="26140" bIns="26140" rIns="26140"/>
            <a:lstStyle/>
            <a:p>
              <a:pPr algn="ctr">
                <a:lnSpc>
                  <a:spcPts val="750"/>
                </a:lnSpc>
              </a:pPr>
            </a:p>
          </p:txBody>
        </p:sp>
      </p:grpSp>
      <p:sp>
        <p:nvSpPr>
          <p:cNvPr name="Freeform 41" id="41"/>
          <p:cNvSpPr/>
          <p:nvPr/>
        </p:nvSpPr>
        <p:spPr>
          <a:xfrm flipH="false" flipV="false" rot="0">
            <a:off x="5223721" y="978503"/>
            <a:ext cx="931988" cy="903181"/>
          </a:xfrm>
          <a:custGeom>
            <a:avLst/>
            <a:gdLst/>
            <a:ahLst/>
            <a:cxnLst/>
            <a:rect r="r" b="b" t="t" l="l"/>
            <a:pathLst>
              <a:path h="903181" w="931988">
                <a:moveTo>
                  <a:pt x="0" y="0"/>
                </a:moveTo>
                <a:lnTo>
                  <a:pt x="931988" y="0"/>
                </a:lnTo>
                <a:lnTo>
                  <a:pt x="931988" y="903181"/>
                </a:lnTo>
                <a:lnTo>
                  <a:pt x="0" y="903181"/>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42" id="42"/>
          <p:cNvSpPr/>
          <p:nvPr/>
        </p:nvSpPr>
        <p:spPr>
          <a:xfrm flipH="true" flipV="false" rot="0">
            <a:off x="798324" y="786152"/>
            <a:ext cx="460751" cy="644817"/>
          </a:xfrm>
          <a:custGeom>
            <a:avLst/>
            <a:gdLst/>
            <a:ahLst/>
            <a:cxnLst/>
            <a:rect r="r" b="b" t="t" l="l"/>
            <a:pathLst>
              <a:path h="644817" w="460751">
                <a:moveTo>
                  <a:pt x="460752" y="0"/>
                </a:moveTo>
                <a:lnTo>
                  <a:pt x="0" y="0"/>
                </a:lnTo>
                <a:lnTo>
                  <a:pt x="0" y="644817"/>
                </a:lnTo>
                <a:lnTo>
                  <a:pt x="460752" y="644817"/>
                </a:lnTo>
                <a:lnTo>
                  <a:pt x="460752"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43" id="43"/>
          <p:cNvSpPr txBox="true"/>
          <p:nvPr/>
        </p:nvSpPr>
        <p:spPr>
          <a:xfrm rot="0">
            <a:off x="646292" y="1402394"/>
            <a:ext cx="5188359" cy="2034667"/>
          </a:xfrm>
          <a:prstGeom prst="rect">
            <a:avLst/>
          </a:prstGeom>
        </p:spPr>
        <p:txBody>
          <a:bodyPr anchor="t" rtlCol="false" tIns="0" lIns="0" bIns="0" rIns="0">
            <a:spAutoFit/>
          </a:bodyPr>
          <a:lstStyle/>
          <a:p>
            <a:pPr algn="l">
              <a:lnSpc>
                <a:spcPts val="1918"/>
              </a:lnSpc>
            </a:pPr>
            <a:r>
              <a:rPr lang="en-US" sz="1370" spc="46" b="true">
                <a:solidFill>
                  <a:srgbClr val="000000"/>
                </a:solidFill>
                <a:latin typeface="Montserrat Bold"/>
                <a:ea typeface="Montserrat Bold"/>
                <a:cs typeface="Montserrat Bold"/>
                <a:sym typeface="Montserrat Bold"/>
              </a:rPr>
              <a:t>Investment Sources</a:t>
            </a:r>
          </a:p>
          <a:p>
            <a:pPr algn="l" marL="252606" indent="-126303" lvl="1">
              <a:lnSpc>
                <a:spcPts val="1638"/>
              </a:lnSpc>
              <a:spcBef>
                <a:spcPct val="0"/>
              </a:spcBef>
              <a:buFont typeface="Arial"/>
              <a:buChar char="•"/>
            </a:pPr>
            <a:r>
              <a:rPr lang="en-US" b="true" sz="1170" spc="39">
                <a:solidFill>
                  <a:srgbClr val="000000"/>
                </a:solidFill>
                <a:latin typeface="Montserrat Bold"/>
                <a:ea typeface="Montserrat Bold"/>
                <a:cs typeface="Montserrat Bold"/>
                <a:sym typeface="Montserrat Bold"/>
              </a:rPr>
              <a:t>Venture Capital: </a:t>
            </a:r>
            <a:r>
              <a:rPr lang="en-US" b="true" sz="1170" spc="39">
                <a:solidFill>
                  <a:srgbClr val="000000"/>
                </a:solidFill>
                <a:latin typeface="Montserrat Bold"/>
                <a:ea typeface="Montserrat Bold"/>
                <a:cs typeface="Montserrat Bold"/>
                <a:sym typeface="Montserrat Bold"/>
              </a:rPr>
              <a:t>₹</a:t>
            </a:r>
            <a:r>
              <a:rPr lang="en-US" b="true" sz="1170" spc="39">
                <a:solidFill>
                  <a:srgbClr val="000000"/>
                </a:solidFill>
                <a:latin typeface="Montserrat Bold"/>
                <a:ea typeface="Montserrat Bold"/>
                <a:cs typeface="Montserrat Bold"/>
                <a:sym typeface="Montserrat Bold"/>
              </a:rPr>
              <a:t>3</a:t>
            </a:r>
            <a:r>
              <a:rPr lang="en-US" b="true" sz="1170" spc="39">
                <a:solidFill>
                  <a:srgbClr val="000000"/>
                </a:solidFill>
                <a:latin typeface="Montserrat Bold"/>
                <a:ea typeface="Montserrat Bold"/>
                <a:cs typeface="Montserrat Bold"/>
                <a:sym typeface="Montserrat Bold"/>
              </a:rPr>
              <a:t>.</a:t>
            </a:r>
            <a:r>
              <a:rPr lang="en-US" b="true" sz="1170" spc="39">
                <a:solidFill>
                  <a:srgbClr val="000000"/>
                </a:solidFill>
                <a:latin typeface="Montserrat Bold"/>
                <a:ea typeface="Montserrat Bold"/>
                <a:cs typeface="Montserrat Bold"/>
                <a:sym typeface="Montserrat Bold"/>
              </a:rPr>
              <a:t>0</a:t>
            </a:r>
            <a:r>
              <a:rPr lang="en-US" b="true" sz="1170" spc="39">
                <a:solidFill>
                  <a:srgbClr val="000000"/>
                </a:solidFill>
                <a:latin typeface="Montserrat Bold"/>
                <a:ea typeface="Montserrat Bold"/>
                <a:cs typeface="Montserrat Bold"/>
                <a:sym typeface="Montserrat Bold"/>
              </a:rPr>
              <a:t> C</a:t>
            </a:r>
            <a:r>
              <a:rPr lang="en-US" b="true" sz="1170" spc="39">
                <a:solidFill>
                  <a:srgbClr val="000000"/>
                </a:solidFill>
                <a:latin typeface="Montserrat Bold"/>
                <a:ea typeface="Montserrat Bold"/>
                <a:cs typeface="Montserrat Bold"/>
                <a:sym typeface="Montserrat Bold"/>
              </a:rPr>
              <a:t>r</a:t>
            </a:r>
            <a:r>
              <a:rPr lang="en-US" b="true" sz="1170" spc="39">
                <a:solidFill>
                  <a:srgbClr val="000000"/>
                </a:solidFill>
                <a:latin typeface="Montserrat Bold"/>
                <a:ea typeface="Montserrat Bold"/>
                <a:cs typeface="Montserrat Bold"/>
                <a:sym typeface="Montserrat Bold"/>
              </a:rPr>
              <a:t>ore (Series A funding)</a:t>
            </a:r>
          </a:p>
          <a:p>
            <a:pPr algn="l" marL="505212" indent="-168404" lvl="2">
              <a:lnSpc>
                <a:spcPts val="1638"/>
              </a:lnSpc>
              <a:spcBef>
                <a:spcPct val="0"/>
              </a:spcBef>
              <a:buFont typeface="Arial"/>
              <a:buChar char="⚬"/>
            </a:pPr>
            <a:r>
              <a:rPr lang="en-US" b="true" sz="1170" spc="39">
                <a:solidFill>
                  <a:srgbClr val="000000"/>
                </a:solidFill>
                <a:latin typeface="Montserrat Bold"/>
                <a:ea typeface="Montserrat Bold"/>
                <a:cs typeface="Montserrat Bold"/>
                <a:sym typeface="Montserrat Bold"/>
              </a:rPr>
              <a:t>Focus on AI/ML specialized VCs like Sequoia India, Accel, and Blume Ventures</a:t>
            </a:r>
          </a:p>
          <a:p>
            <a:pPr algn="l" marL="252606" indent="-126303" lvl="1">
              <a:lnSpc>
                <a:spcPts val="1638"/>
              </a:lnSpc>
              <a:spcBef>
                <a:spcPct val="0"/>
              </a:spcBef>
              <a:buFont typeface="Arial"/>
              <a:buChar char="•"/>
            </a:pPr>
            <a:r>
              <a:rPr lang="en-US" b="true" sz="1170" spc="39">
                <a:solidFill>
                  <a:srgbClr val="000000"/>
                </a:solidFill>
                <a:latin typeface="Montserrat Bold"/>
                <a:ea typeface="Montserrat Bold"/>
                <a:cs typeface="Montserrat Bold"/>
                <a:sym typeface="Montserrat Bold"/>
              </a:rPr>
              <a:t>Angel Investors: ₹</a:t>
            </a:r>
            <a:r>
              <a:rPr lang="en-US" b="true" sz="1170" spc="39">
                <a:solidFill>
                  <a:srgbClr val="000000"/>
                </a:solidFill>
                <a:latin typeface="Montserrat Bold"/>
                <a:ea typeface="Montserrat Bold"/>
                <a:cs typeface="Montserrat Bold"/>
                <a:sym typeface="Montserrat Bold"/>
              </a:rPr>
              <a:t>1.</a:t>
            </a:r>
            <a:r>
              <a:rPr lang="en-US" b="true" sz="1170" spc="39">
                <a:solidFill>
                  <a:srgbClr val="000000"/>
                </a:solidFill>
                <a:latin typeface="Montserrat Bold"/>
                <a:ea typeface="Montserrat Bold"/>
                <a:cs typeface="Montserrat Bold"/>
                <a:sym typeface="Montserrat Bold"/>
              </a:rPr>
              <a:t>0 Crore</a:t>
            </a:r>
            <a:r>
              <a:rPr lang="en-US" b="true" sz="1170" spc="39">
                <a:solidFill>
                  <a:srgbClr val="000000"/>
                </a:solidFill>
                <a:latin typeface="Montserrat Bold"/>
                <a:ea typeface="Montserrat Bold"/>
                <a:cs typeface="Montserrat Bold"/>
                <a:sym typeface="Montserrat Bold"/>
              </a:rPr>
              <a:t> (Early-stag</a:t>
            </a:r>
            <a:r>
              <a:rPr lang="en-US" b="true" sz="1170" spc="39">
                <a:solidFill>
                  <a:srgbClr val="000000"/>
                </a:solidFill>
                <a:latin typeface="Montserrat Bold"/>
                <a:ea typeface="Montserrat Bold"/>
                <a:cs typeface="Montserrat Bold"/>
                <a:sym typeface="Montserrat Bold"/>
              </a:rPr>
              <a:t>e capital)</a:t>
            </a:r>
          </a:p>
          <a:p>
            <a:pPr algn="l" marL="505212" indent="-168404" lvl="2">
              <a:lnSpc>
                <a:spcPts val="1638"/>
              </a:lnSpc>
              <a:spcBef>
                <a:spcPct val="0"/>
              </a:spcBef>
              <a:buFont typeface="Arial"/>
              <a:buChar char="⚬"/>
            </a:pPr>
            <a:r>
              <a:rPr lang="en-US" b="true" sz="1170" spc="39">
                <a:solidFill>
                  <a:srgbClr val="000000"/>
                </a:solidFill>
                <a:latin typeface="Montserrat Bold"/>
                <a:ea typeface="Montserrat Bold"/>
                <a:cs typeface="Montserrat Bold"/>
                <a:sym typeface="Montserrat Bold"/>
              </a:rPr>
              <a:t>Consortium of 4-5 industry experts with food-tech experience</a:t>
            </a:r>
          </a:p>
          <a:p>
            <a:pPr algn="l" marL="252606" indent="-126303" lvl="1">
              <a:lnSpc>
                <a:spcPts val="1638"/>
              </a:lnSpc>
              <a:spcBef>
                <a:spcPct val="0"/>
              </a:spcBef>
              <a:buFont typeface="Arial"/>
              <a:buChar char="•"/>
            </a:pPr>
            <a:r>
              <a:rPr lang="en-US" b="true" sz="1170" spc="39">
                <a:solidFill>
                  <a:srgbClr val="000000"/>
                </a:solidFill>
                <a:latin typeface="Montserrat Bold"/>
                <a:ea typeface="Montserrat Bold"/>
                <a:cs typeface="Montserrat Bold"/>
                <a:sym typeface="Montserrat Bold"/>
              </a:rPr>
              <a:t>Strategic Partnership: ₹1.0 Crore (Co-development funding)</a:t>
            </a:r>
          </a:p>
          <a:p>
            <a:pPr algn="l" marL="505212" indent="-168404" lvl="2">
              <a:lnSpc>
                <a:spcPts val="1638"/>
              </a:lnSpc>
              <a:spcBef>
                <a:spcPct val="0"/>
              </a:spcBef>
              <a:buFont typeface="Arial"/>
              <a:buChar char="⚬"/>
            </a:pPr>
            <a:r>
              <a:rPr lang="en-US" b="true" sz="1170" spc="39">
                <a:solidFill>
                  <a:srgbClr val="000000"/>
                </a:solidFill>
                <a:latin typeface="Montserrat Bold"/>
                <a:ea typeface="Montserrat Bold"/>
                <a:cs typeface="Montserrat Bold"/>
                <a:sym typeface="Montserrat Bold"/>
              </a:rPr>
              <a:t>Technology partnership with major cloud </a:t>
            </a:r>
            <a:r>
              <a:rPr lang="en-US" b="true" sz="1170" spc="39">
                <a:solidFill>
                  <a:srgbClr val="000000"/>
                </a:solidFill>
                <a:latin typeface="Montserrat Bold"/>
                <a:ea typeface="Montserrat Bold"/>
                <a:cs typeface="Montserrat Bold"/>
                <a:sym typeface="Montserrat Bold"/>
              </a:rPr>
              <a:t>provider (AWS/Azure/GCP)</a:t>
            </a:r>
          </a:p>
        </p:txBody>
      </p:sp>
      <p:pic>
        <p:nvPicPr>
          <p:cNvPr name="Picture 44" id="44"/>
          <p:cNvPicPr>
            <a:picLocks noChangeAspect="true"/>
          </p:cNvPicPr>
          <p:nvPr/>
        </p:nvPicPr>
        <p:blipFill>
          <a:blip r:embed="rId29"/>
          <a:stretch>
            <a:fillRect/>
          </a:stretch>
        </p:blipFill>
        <p:spPr>
          <a:xfrm rot="0">
            <a:off x="103674" y="2849693"/>
            <a:ext cx="6399619" cy="3348964"/>
          </a:xfrm>
          <a:prstGeom prst="rect">
            <a:avLst/>
          </a:prstGeom>
        </p:spPr>
      </p:pic>
      <p:sp>
        <p:nvSpPr>
          <p:cNvPr name="TextBox 45" id="45"/>
          <p:cNvSpPr txBox="true"/>
          <p:nvPr/>
        </p:nvSpPr>
        <p:spPr>
          <a:xfrm rot="0">
            <a:off x="5394063" y="89174"/>
            <a:ext cx="7928663" cy="537844"/>
          </a:xfrm>
          <a:prstGeom prst="rect">
            <a:avLst/>
          </a:prstGeom>
        </p:spPr>
        <p:txBody>
          <a:bodyPr anchor="t" rtlCol="false" tIns="0" lIns="0" bIns="0" rIns="0">
            <a:spAutoFit/>
          </a:bodyPr>
          <a:lstStyle/>
          <a:p>
            <a:pPr algn="ctr">
              <a:lnSpc>
                <a:spcPts val="4480"/>
              </a:lnSpc>
            </a:pPr>
            <a:r>
              <a:rPr lang="en-US" sz="3200" b="true">
                <a:solidFill>
                  <a:srgbClr val="FFFFFF"/>
                </a:solidFill>
                <a:latin typeface="Montserrat Bold"/>
                <a:ea typeface="Montserrat Bold"/>
                <a:cs typeface="Montserrat Bold"/>
                <a:sym typeface="Montserrat Bold"/>
              </a:rPr>
              <a:t>Funding/Resource Breakdown</a:t>
            </a:r>
          </a:p>
        </p:txBody>
      </p:sp>
      <p:sp>
        <p:nvSpPr>
          <p:cNvPr name="Freeform 46" id="46"/>
          <p:cNvSpPr/>
          <p:nvPr/>
        </p:nvSpPr>
        <p:spPr>
          <a:xfrm flipH="true" flipV="false" rot="0">
            <a:off x="13125161" y="683819"/>
            <a:ext cx="444168" cy="621609"/>
          </a:xfrm>
          <a:custGeom>
            <a:avLst/>
            <a:gdLst/>
            <a:ahLst/>
            <a:cxnLst/>
            <a:rect r="r" b="b" t="t" l="l"/>
            <a:pathLst>
              <a:path h="621609" w="444168">
                <a:moveTo>
                  <a:pt x="444167" y="0"/>
                </a:moveTo>
                <a:lnTo>
                  <a:pt x="0" y="0"/>
                </a:lnTo>
                <a:lnTo>
                  <a:pt x="0" y="621608"/>
                </a:lnTo>
                <a:lnTo>
                  <a:pt x="444167" y="621608"/>
                </a:lnTo>
                <a:lnTo>
                  <a:pt x="444167"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pic>
        <p:nvPicPr>
          <p:cNvPr name="Picture 47" id="47"/>
          <p:cNvPicPr>
            <a:picLocks noChangeAspect="true"/>
          </p:cNvPicPr>
          <p:nvPr/>
        </p:nvPicPr>
        <p:blipFill>
          <a:blip r:embed="rId30"/>
          <a:stretch>
            <a:fillRect/>
          </a:stretch>
        </p:blipFill>
        <p:spPr>
          <a:xfrm rot="0">
            <a:off x="12674281" y="4663367"/>
            <a:ext cx="5511661" cy="543638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5EE"/>
        </a:solidFill>
      </p:bgPr>
    </p:bg>
    <p:spTree>
      <p:nvGrpSpPr>
        <p:cNvPr id="1" name=""/>
        <p:cNvGrpSpPr/>
        <p:nvPr/>
      </p:nvGrpSpPr>
      <p:grpSpPr>
        <a:xfrm>
          <a:off x="0" y="0"/>
          <a:ext cx="0" cy="0"/>
          <a:chOff x="0" y="0"/>
          <a:chExt cx="0" cy="0"/>
        </a:xfrm>
      </p:grpSpPr>
      <p:sp>
        <p:nvSpPr>
          <p:cNvPr name="TextBox 2" id="2"/>
          <p:cNvSpPr txBox="true"/>
          <p:nvPr/>
        </p:nvSpPr>
        <p:spPr>
          <a:xfrm rot="0">
            <a:off x="817473" y="3995846"/>
            <a:ext cx="12614133" cy="2047875"/>
          </a:xfrm>
          <a:prstGeom prst="rect">
            <a:avLst/>
          </a:prstGeom>
        </p:spPr>
        <p:txBody>
          <a:bodyPr anchor="t" rtlCol="false" tIns="0" lIns="0" bIns="0" rIns="0">
            <a:spAutoFit/>
          </a:bodyPr>
          <a:lstStyle/>
          <a:p>
            <a:pPr algn="l">
              <a:lnSpc>
                <a:spcPts val="16198"/>
              </a:lnSpc>
            </a:pPr>
            <a:r>
              <a:rPr lang="en-US" sz="13498">
                <a:solidFill>
                  <a:srgbClr val="1C402E"/>
                </a:solidFill>
                <a:latin typeface="Montserrat"/>
                <a:ea typeface="Montserrat"/>
                <a:cs typeface="Montserrat"/>
                <a:sym typeface="Montserrat"/>
              </a:rPr>
              <a:t>THANK YOU </a:t>
            </a:r>
          </a:p>
        </p:txBody>
      </p:sp>
      <p:sp>
        <p:nvSpPr>
          <p:cNvPr name="TextBox 3" id="3"/>
          <p:cNvSpPr txBox="true"/>
          <p:nvPr/>
        </p:nvSpPr>
        <p:spPr>
          <a:xfrm rot="0">
            <a:off x="817473" y="7473209"/>
            <a:ext cx="6717999" cy="168277"/>
          </a:xfrm>
          <a:prstGeom prst="rect">
            <a:avLst/>
          </a:prstGeom>
        </p:spPr>
        <p:txBody>
          <a:bodyPr anchor="t" rtlCol="false" tIns="0" lIns="0" bIns="0" rIns="0">
            <a:spAutoFit/>
          </a:bodyPr>
          <a:lstStyle/>
          <a:p>
            <a:pPr algn="l">
              <a:lnSpc>
                <a:spcPts val="1000"/>
              </a:lnSpc>
            </a:pPr>
            <a:r>
              <a:rPr lang="en-US" b="true" sz="2000" i="true" spc="68">
                <a:solidFill>
                  <a:srgbClr val="1C402E"/>
                </a:solidFill>
                <a:latin typeface="Montserrat Bold Italics"/>
                <a:ea typeface="Montserrat Bold Italics"/>
                <a:cs typeface="Montserrat Bold Italics"/>
                <a:sym typeface="Montserrat Bold Italics"/>
              </a:rPr>
              <a:t>PRESENTED BY:</a:t>
            </a:r>
          </a:p>
        </p:txBody>
      </p:sp>
      <p:sp>
        <p:nvSpPr>
          <p:cNvPr name="TextBox 4" id="4"/>
          <p:cNvSpPr txBox="true"/>
          <p:nvPr/>
        </p:nvSpPr>
        <p:spPr>
          <a:xfrm rot="0">
            <a:off x="2823314" y="7838830"/>
            <a:ext cx="2298284"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Pranav</a:t>
            </a:r>
          </a:p>
        </p:txBody>
      </p:sp>
      <p:sp>
        <p:nvSpPr>
          <p:cNvPr name="TextBox 5" id="5"/>
          <p:cNvSpPr txBox="true"/>
          <p:nvPr/>
        </p:nvSpPr>
        <p:spPr>
          <a:xfrm rot="0">
            <a:off x="817473" y="7838830"/>
            <a:ext cx="2298284"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Bhaskar</a:t>
            </a:r>
          </a:p>
        </p:txBody>
      </p:sp>
      <p:sp>
        <p:nvSpPr>
          <p:cNvPr name="TextBox 6" id="6"/>
          <p:cNvSpPr txBox="true"/>
          <p:nvPr/>
        </p:nvSpPr>
        <p:spPr>
          <a:xfrm rot="0">
            <a:off x="817473" y="8516017"/>
            <a:ext cx="1725187"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Shardul</a:t>
            </a:r>
          </a:p>
        </p:txBody>
      </p:sp>
      <p:sp>
        <p:nvSpPr>
          <p:cNvPr name="TextBox 7" id="7"/>
          <p:cNvSpPr txBox="true"/>
          <p:nvPr/>
        </p:nvSpPr>
        <p:spPr>
          <a:xfrm rot="0">
            <a:off x="2823314" y="8516017"/>
            <a:ext cx="1445502" cy="481330"/>
          </a:xfrm>
          <a:prstGeom prst="rect">
            <a:avLst/>
          </a:prstGeom>
        </p:spPr>
        <p:txBody>
          <a:bodyPr anchor="t" rtlCol="false" tIns="0" lIns="0" bIns="0" rIns="0">
            <a:spAutoFit/>
          </a:bodyPr>
          <a:lstStyle/>
          <a:p>
            <a:pPr algn="l">
              <a:lnSpc>
                <a:spcPts val="3920"/>
              </a:lnSpc>
            </a:pPr>
            <a:r>
              <a:rPr lang="en-US" sz="2800" i="true">
                <a:solidFill>
                  <a:srgbClr val="1C402E"/>
                </a:solidFill>
                <a:latin typeface="Open Sans Italics"/>
                <a:ea typeface="Open Sans Italics"/>
                <a:cs typeface="Open Sans Italics"/>
                <a:sym typeface="Open Sans Italics"/>
              </a:rPr>
              <a:t>Varin</a:t>
            </a:r>
          </a:p>
        </p:txBody>
      </p:sp>
      <p:sp>
        <p:nvSpPr>
          <p:cNvPr name="Freeform 8" id="8"/>
          <p:cNvSpPr/>
          <p:nvPr/>
        </p:nvSpPr>
        <p:spPr>
          <a:xfrm flipH="true" flipV="false" rot="0">
            <a:off x="12754975" y="2548894"/>
            <a:ext cx="7970609" cy="4941778"/>
          </a:xfrm>
          <a:custGeom>
            <a:avLst/>
            <a:gdLst/>
            <a:ahLst/>
            <a:cxnLst/>
            <a:rect r="r" b="b" t="t" l="l"/>
            <a:pathLst>
              <a:path h="4941778" w="7970609">
                <a:moveTo>
                  <a:pt x="7970609" y="0"/>
                </a:moveTo>
                <a:lnTo>
                  <a:pt x="0" y="0"/>
                </a:lnTo>
                <a:lnTo>
                  <a:pt x="0" y="4941778"/>
                </a:lnTo>
                <a:lnTo>
                  <a:pt x="7970609" y="4941778"/>
                </a:lnTo>
                <a:lnTo>
                  <a:pt x="79706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DAGjrcMiOsM</dc:identifier>
  <dcterms:modified xsi:type="dcterms:W3CDTF">2011-08-01T06:04:30Z</dcterms:modified>
  <cp:revision>1</cp:revision>
  <dc:title>EatSure CS Final</dc:title>
</cp:coreProperties>
</file>