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1" r:id="rId2"/>
    <p:sldId id="272" r:id="rId3"/>
    <p:sldId id="268" r:id="rId4"/>
    <p:sldId id="270" r:id="rId5"/>
    <p:sldId id="276" r:id="rId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591ADC8-7BBB-4771-A028-44F1A5BD82E6}" type="datetimeFigureOut">
              <a:rPr lang="en-US" smtClean="0"/>
              <a:t>2/28/2023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B3996DA2-35FE-4D50-8A4F-F1183968C4CB}" type="slidenum">
              <a:rPr lang="en-US" smtClean="0"/>
              <a:t>‹#›</a:t>
            </a:fld>
            <a:endParaRPr lang="en-US" dirty="0"/>
          </a:p>
        </p:txBody>
      </p:sp>
    </p:spTree>
    <p:extLst>
      <p:ext uri="{BB962C8B-B14F-4D97-AF65-F5344CB8AC3E}">
        <p14:creationId xmlns:p14="http://schemas.microsoft.com/office/powerpoint/2010/main" val="26259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38EE1-9B9B-4219-91E6-D7C39DE220FC}"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47585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48F4-44A0-49C5-968C-7B0A2D84D470}"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376182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3E4DD-60AD-49B5-A79E-9BD944B4996C}"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4A66AC">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4A66AC">
                    <a:lumMod val="60000"/>
                    <a:lumOff val="40000"/>
                  </a:srgbClr>
                </a:solidFill>
                <a:latin typeface="Arial"/>
              </a:rPr>
              <a:t>”</a:t>
            </a:r>
          </a:p>
        </p:txBody>
      </p:sp>
    </p:spTree>
    <p:extLst>
      <p:ext uri="{BB962C8B-B14F-4D97-AF65-F5344CB8AC3E}">
        <p14:creationId xmlns:p14="http://schemas.microsoft.com/office/powerpoint/2010/main" val="1126718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041DE-9201-436C-ADA8-815FE791C65E}"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282039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EF5B0-4BE1-4138-A75B-E2DA3E001E2F}"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4A66AC">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4A66AC">
                    <a:lumMod val="60000"/>
                    <a:lumOff val="40000"/>
                  </a:srgbClr>
                </a:solidFill>
                <a:latin typeface="Arial"/>
              </a:rPr>
              <a:t>”</a:t>
            </a:r>
          </a:p>
        </p:txBody>
      </p:sp>
    </p:spTree>
    <p:extLst>
      <p:ext uri="{BB962C8B-B14F-4D97-AF65-F5344CB8AC3E}">
        <p14:creationId xmlns:p14="http://schemas.microsoft.com/office/powerpoint/2010/main" val="258356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D074E-2489-42A1-B82D-721AF3639B31}"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4164750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2195C-D8F5-480C-AD3D-7EBAFE099A9C}"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3478428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AEEA0-5076-46E1-A578-3175ED4084DE}"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2970681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972801" cy="790575"/>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D3FF57B-5F25-B54A-A918-FB50C2689073}" type="slidenum">
              <a:rPr lang="en-US" smtClean="0">
                <a:solidFill>
                  <a:srgbClr val="4A66AC"/>
                </a:solidFill>
              </a:rPr>
              <a:pPr/>
              <a:t>‹#›</a:t>
            </a:fld>
            <a:endParaRPr lang="en-US" dirty="0">
              <a:solidFill>
                <a:srgbClr val="4A66AC"/>
              </a:solidFill>
            </a:endParaRPr>
          </a:p>
        </p:txBody>
      </p:sp>
      <p:sp>
        <p:nvSpPr>
          <p:cNvPr id="4" name="Content Placeholder 2"/>
          <p:cNvSpPr>
            <a:spLocks noGrp="1"/>
          </p:cNvSpPr>
          <p:nvPr>
            <p:ph idx="1"/>
          </p:nvPr>
        </p:nvSpPr>
        <p:spPr>
          <a:xfrm>
            <a:off x="609600" y="1625348"/>
            <a:ext cx="10972801" cy="4031840"/>
          </a:xfrm>
          <a:prstGeom prst="rect">
            <a:avLst/>
          </a:prstGeom>
        </p:spPr>
        <p:txBody>
          <a:bodyPr/>
          <a:lstStyle>
            <a:lvl1pPr marL="342900" indent="-342900">
              <a:lnSpc>
                <a:spcPct val="100000"/>
              </a:lnSpc>
              <a:buFont typeface="Wingdings" charset="2"/>
              <a:buChar char="§"/>
              <a:defRPr sz="2000" b="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376640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8D43F-B248-44B4-B494-667F6A812F0F}"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519954A3-9DFD-4C44-94BA-B95130A3BA1C}"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305899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005EC-9C32-4318-9D51-FFADFC578BB5}" type="datetime1">
              <a:rPr lang="en-US" smtClean="0">
                <a:solidFill>
                  <a:prstClr val="black">
                    <a:tint val="75000"/>
                  </a:prstClr>
                </a:solidFill>
              </a:rPr>
              <a:pPr/>
              <a:t>2/28/2023</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21945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4FC0D6-E3D0-45B5-AF3B-C5BAF13D2DB4}" type="datetime1">
              <a:rPr lang="en-US" smtClean="0">
                <a:solidFill>
                  <a:prstClr val="black">
                    <a:tint val="75000"/>
                  </a:prstClr>
                </a:solidFill>
              </a:rPr>
              <a:pPr/>
              <a:t>2/28/2023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374159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E71C28-74D1-42B3-95C7-E4C271C0FF1D}" type="datetime1">
              <a:rPr lang="en-US" smtClean="0">
                <a:solidFill>
                  <a:prstClr val="black">
                    <a:tint val="75000"/>
                  </a:prstClr>
                </a:solidFill>
              </a:rPr>
              <a:pPr/>
              <a:t>2/28/2023</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269241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D09F96-8F5F-4563-85AB-69046A18D853}" type="datetime1">
              <a:rPr lang="en-US" smtClean="0">
                <a:solidFill>
                  <a:prstClr val="black">
                    <a:tint val="75000"/>
                  </a:prstClr>
                </a:solidFill>
              </a:rPr>
              <a:pPr/>
              <a:t>2/28/2023</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310626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3C396-0467-47B0-BF6E-70FFB7CD60D8}" type="datetime1">
              <a:rPr lang="en-US" smtClean="0">
                <a:solidFill>
                  <a:prstClr val="black">
                    <a:tint val="75000"/>
                  </a:prstClr>
                </a:solidFill>
              </a:rPr>
              <a:pPr/>
              <a:t>2/28/2023</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59717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2FE51-BC9A-403C-81C6-5A7BE58A994E}" type="datetime1">
              <a:rPr lang="en-US" smtClean="0">
                <a:solidFill>
                  <a:prstClr val="black">
                    <a:tint val="75000"/>
                  </a:prstClr>
                </a:solidFill>
              </a:rPr>
              <a:pPr/>
              <a:t>2/28/2023</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4A66AC"/>
                </a:solidFill>
              </a:rPr>
              <a:pPr/>
              <a:t>‹#›</a:t>
            </a:fld>
            <a:endParaRPr lang="en-US" dirty="0">
              <a:solidFill>
                <a:srgbClr val="4A66AC"/>
              </a:solidFill>
            </a:endParaRPr>
          </a:p>
        </p:txBody>
      </p:sp>
    </p:spTree>
    <p:extLst>
      <p:ext uri="{BB962C8B-B14F-4D97-AF65-F5344CB8AC3E}">
        <p14:creationId xmlns:p14="http://schemas.microsoft.com/office/powerpoint/2010/main" val="339251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4A66AC"/>
                </a:solidFill>
              </a:rPr>
              <a:pPr/>
              <a:t>‹#›</a:t>
            </a:fld>
            <a:endParaRPr lang="en-US" dirty="0">
              <a:solidFill>
                <a:srgbClr val="4A66AC"/>
              </a:solidFill>
            </a:endParaRPr>
          </a:p>
        </p:txBody>
      </p:sp>
      <p:sp>
        <p:nvSpPr>
          <p:cNvPr id="5" name="Date Placeholder 4"/>
          <p:cNvSpPr>
            <a:spLocks noGrp="1"/>
          </p:cNvSpPr>
          <p:nvPr>
            <p:ph type="dt" sz="half" idx="10"/>
          </p:nvPr>
        </p:nvSpPr>
        <p:spPr/>
        <p:txBody>
          <a:bodyPr/>
          <a:lstStyle/>
          <a:p>
            <a:fld id="{DC2C3BAD-2888-4E7F-8A45-3AE447A67385}" type="datetime1">
              <a:rPr lang="en-US" smtClean="0">
                <a:solidFill>
                  <a:prstClr val="black">
                    <a:tint val="75000"/>
                  </a:prstClr>
                </a:solidFill>
              </a:rPr>
              <a:pPr/>
              <a:t>2/28/2023</a:t>
            </a:fld>
            <a:endParaRPr lang="en-US" dirty="0">
              <a:solidFill>
                <a:prstClr val="black">
                  <a:tint val="75000"/>
                </a:prstClr>
              </a:solidFill>
            </a:endParaRPr>
          </a:p>
        </p:txBody>
      </p:sp>
    </p:spTree>
    <p:extLst>
      <p:ext uri="{BB962C8B-B14F-4D97-AF65-F5344CB8AC3E}">
        <p14:creationId xmlns:p14="http://schemas.microsoft.com/office/powerpoint/2010/main" val="30136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2CB170A6-7828-4782-BB63-EB26E6E78109}" type="datetime1">
              <a:rPr lang="en-US" smtClean="0">
                <a:solidFill>
                  <a:prstClr val="black">
                    <a:tint val="75000"/>
                  </a:prstClr>
                </a:solidFill>
              </a:rPr>
              <a:pPr defTabSz="457200"/>
              <a:t>2/28/2023</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r>
              <a:rPr lang="en-US" dirty="0">
                <a:solidFill>
                  <a:prstClr val="black">
                    <a:tint val="75000"/>
                  </a:prstClr>
                </a:solidFill>
              </a:rPr>
              <a:t>Confidential and Proprietary Information and Trade Secrets of Neopart Transit, LLC</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dirty="0">
                <a:solidFill>
                  <a:srgbClr val="4A66AC"/>
                </a:solidFill>
              </a:rPr>
              <a:pPr defTabSz="457200"/>
              <a:t>‹#›</a:t>
            </a:fld>
            <a:endParaRPr lang="en-US" dirty="0">
              <a:solidFill>
                <a:srgbClr val="4A66AC"/>
              </a:solidFill>
            </a:endParaRPr>
          </a:p>
        </p:txBody>
      </p:sp>
    </p:spTree>
    <p:extLst>
      <p:ext uri="{BB962C8B-B14F-4D97-AF65-F5344CB8AC3E}">
        <p14:creationId xmlns:p14="http://schemas.microsoft.com/office/powerpoint/2010/main" val="1690829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solidFill>
                  <a:prstClr val="black">
                    <a:tint val="75000"/>
                  </a:prstClr>
                </a:solidFill>
              </a:rPr>
              <a:t>Confidential and Proprietary Information and Trade Secrets of Neopart Transit, LLC</a:t>
            </a:r>
          </a:p>
        </p:txBody>
      </p:sp>
      <p:sp>
        <p:nvSpPr>
          <p:cNvPr id="5" name="Title 1"/>
          <p:cNvSpPr txBox="1">
            <a:spLocks/>
          </p:cNvSpPr>
          <p:nvPr/>
        </p:nvSpPr>
        <p:spPr>
          <a:xfrm>
            <a:off x="449179" y="945900"/>
            <a:ext cx="9144000" cy="23876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dirty="0"/>
              <a:t>Leadership Development Program</a:t>
            </a:r>
          </a:p>
          <a:p>
            <a:pPr algn="r"/>
            <a:r>
              <a:rPr lang="en-US" sz="4400" dirty="0"/>
              <a:t>2023-24 </a:t>
            </a:r>
          </a:p>
        </p:txBody>
      </p:sp>
      <p:pic>
        <p:nvPicPr>
          <p:cNvPr id="7" name="Picture 2">
            <a:extLst>
              <a:ext uri="{FF2B5EF4-FFF2-40B4-BE49-F238E27FC236}">
                <a16:creationId xmlns:a16="http://schemas.microsoft.com/office/drawing/2014/main" id="{E5616B0C-33AF-47DE-8A07-73E3AB1D3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422" y="3644888"/>
            <a:ext cx="3459312" cy="207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97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3EB-83B1-4C9A-BDAF-956DD2639CE2}"/>
              </a:ext>
            </a:extLst>
          </p:cNvPr>
          <p:cNvSpPr>
            <a:spLocks noGrp="1"/>
          </p:cNvSpPr>
          <p:nvPr>
            <p:ph type="title"/>
          </p:nvPr>
        </p:nvSpPr>
        <p:spPr/>
        <p:txBody>
          <a:bodyPr/>
          <a:lstStyle/>
          <a:p>
            <a:r>
              <a:rPr lang="en-US" dirty="0"/>
              <a:t>About Neopart Transit</a:t>
            </a:r>
          </a:p>
        </p:txBody>
      </p:sp>
      <p:sp>
        <p:nvSpPr>
          <p:cNvPr id="3" name="Content Placeholder 2">
            <a:extLst>
              <a:ext uri="{FF2B5EF4-FFF2-40B4-BE49-F238E27FC236}">
                <a16:creationId xmlns:a16="http://schemas.microsoft.com/office/drawing/2014/main" id="{5F223A08-4C1F-44FB-90E5-3BDC24B9BAF9}"/>
              </a:ext>
            </a:extLst>
          </p:cNvPr>
          <p:cNvSpPr>
            <a:spLocks noGrp="1"/>
          </p:cNvSpPr>
          <p:nvPr>
            <p:ph idx="1"/>
          </p:nvPr>
        </p:nvSpPr>
        <p:spPr>
          <a:xfrm>
            <a:off x="677334" y="1384917"/>
            <a:ext cx="9576375" cy="4656445"/>
          </a:xfrm>
        </p:spPr>
        <p:txBody>
          <a:bodyPr>
            <a:normAutofit/>
          </a:bodyPr>
          <a:lstStyle/>
          <a:p>
            <a:pPr marL="0" indent="0">
              <a:buNone/>
            </a:pPr>
            <a:r>
              <a:rPr lang="en-US" dirty="0" err="1"/>
              <a:t>Neopart</a:t>
            </a:r>
            <a:r>
              <a:rPr lang="en-US" dirty="0"/>
              <a:t> Transit, LLC is the leading independent aftermarket parts distributor for transit buses and over- the-road coaches in North America. </a:t>
            </a:r>
            <a:r>
              <a:rPr lang="en-US" dirty="0" err="1"/>
              <a:t>Neopart</a:t>
            </a:r>
            <a:r>
              <a:rPr lang="en-US" dirty="0"/>
              <a:t> Transit offers a comprehensive line of parts to operate transit buses and coaches. </a:t>
            </a:r>
            <a:r>
              <a:rPr lang="en-US" dirty="0" err="1"/>
              <a:t>Neopart</a:t>
            </a:r>
            <a:r>
              <a:rPr lang="en-US" dirty="0"/>
              <a:t> Transit has done business with over 95% of the public transits in North America and participates extensively in the competitive procurement market as an approved bidder and key supplier. The company provides parts to support all models of buses in the market including those manufactured by New Flyer, NABI, Orion, MCI, </a:t>
            </a:r>
            <a:r>
              <a:rPr lang="en-US" dirty="0" err="1"/>
              <a:t>Neoplan</a:t>
            </a:r>
            <a:r>
              <a:rPr lang="en-US" dirty="0"/>
              <a:t>, Eldorado, and </a:t>
            </a:r>
            <a:r>
              <a:rPr lang="en-US" dirty="0" err="1"/>
              <a:t>Gillig</a:t>
            </a:r>
            <a:r>
              <a:rPr lang="en-US" dirty="0"/>
              <a:t>.</a:t>
            </a:r>
          </a:p>
          <a:p>
            <a:pPr marL="0" indent="0">
              <a:buNone/>
            </a:pPr>
            <a:r>
              <a:rPr lang="en-US" dirty="0"/>
              <a:t>In addition to traditional parts distribution, the company provides other value-added programs to transits including the operation of vendor managed inventory (VMI) and storeroom management programs. A recent $2 million+ ERP investment utilizing the latest IT tools supports the company’s VMI, storeroom management and general distribution business.</a:t>
            </a:r>
          </a:p>
          <a:p>
            <a:pPr marL="0" indent="0">
              <a:buNone/>
            </a:pPr>
            <a:r>
              <a:rPr lang="en-US" dirty="0" err="1"/>
              <a:t>Neopart</a:t>
            </a:r>
            <a:r>
              <a:rPr lang="en-US" dirty="0"/>
              <a:t> Transit, LLC headquarters and primary distribution center is located at 5-C Dutch Court, Reading, Pennsylvania 19608.</a:t>
            </a:r>
          </a:p>
        </p:txBody>
      </p:sp>
      <p:sp>
        <p:nvSpPr>
          <p:cNvPr id="4" name="Footer Placeholder 3">
            <a:extLst>
              <a:ext uri="{FF2B5EF4-FFF2-40B4-BE49-F238E27FC236}">
                <a16:creationId xmlns:a16="http://schemas.microsoft.com/office/drawing/2014/main" id="{1B975A32-85C8-4B44-B8D9-05A9745C6A5F}"/>
              </a:ext>
            </a:extLst>
          </p:cNvPr>
          <p:cNvSpPr>
            <a:spLocks noGrp="1"/>
          </p:cNvSpPr>
          <p:nvPr>
            <p:ph type="ftr" sz="quarter" idx="11"/>
          </p:nvPr>
        </p:nvSpPr>
        <p:spPr/>
        <p:txBody>
          <a:bodyPr/>
          <a:lstStyle/>
          <a:p>
            <a:r>
              <a:rPr lang="en-US">
                <a:solidFill>
                  <a:prstClr val="black">
                    <a:tint val="75000"/>
                  </a:prstClr>
                </a:solidFill>
              </a:rPr>
              <a:t>Confidential and Proprietary Information and Trade Secrets of Neopart Transit, LLC</a:t>
            </a:r>
            <a:endParaRPr lang="en-US" dirty="0">
              <a:solidFill>
                <a:prstClr val="black">
                  <a:tint val="75000"/>
                </a:prstClr>
              </a:solidFill>
            </a:endParaRPr>
          </a:p>
        </p:txBody>
      </p:sp>
    </p:spTree>
    <p:extLst>
      <p:ext uri="{BB962C8B-B14F-4D97-AF65-F5344CB8AC3E}">
        <p14:creationId xmlns:p14="http://schemas.microsoft.com/office/powerpoint/2010/main" val="346554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66D4-C1E0-4689-9E74-C6B12BD4754C}"/>
              </a:ext>
            </a:extLst>
          </p:cNvPr>
          <p:cNvSpPr>
            <a:spLocks noGrp="1"/>
          </p:cNvSpPr>
          <p:nvPr>
            <p:ph type="title"/>
          </p:nvPr>
        </p:nvSpPr>
        <p:spPr/>
        <p:txBody>
          <a:bodyPr/>
          <a:lstStyle/>
          <a:p>
            <a:r>
              <a:rPr lang="en-US" dirty="0"/>
              <a:t>Program Description		</a:t>
            </a:r>
            <a:br>
              <a:rPr lang="en-US" dirty="0"/>
            </a:br>
            <a:endParaRPr lang="en-US" dirty="0"/>
          </a:p>
        </p:txBody>
      </p:sp>
      <p:sp>
        <p:nvSpPr>
          <p:cNvPr id="3" name="Content Placeholder 2">
            <a:extLst>
              <a:ext uri="{FF2B5EF4-FFF2-40B4-BE49-F238E27FC236}">
                <a16:creationId xmlns:a16="http://schemas.microsoft.com/office/drawing/2014/main" id="{E5B147C9-24B9-4216-9470-25B0CB09FA58}"/>
              </a:ext>
            </a:extLst>
          </p:cNvPr>
          <p:cNvSpPr>
            <a:spLocks noGrp="1"/>
          </p:cNvSpPr>
          <p:nvPr>
            <p:ph idx="1"/>
          </p:nvPr>
        </p:nvSpPr>
        <p:spPr>
          <a:xfrm>
            <a:off x="677334" y="1270000"/>
            <a:ext cx="10312244" cy="4771362"/>
          </a:xfrm>
        </p:spPr>
        <p:txBody>
          <a:bodyPr>
            <a:normAutofit lnSpcReduction="10000"/>
          </a:bodyPr>
          <a:lstStyle/>
          <a:p>
            <a:pPr marL="0" indent="0">
              <a:buNone/>
            </a:pPr>
            <a:r>
              <a:rPr lang="en-US" sz="1600" b="1" dirty="0"/>
              <a:t>Purpose</a:t>
            </a:r>
          </a:p>
          <a:p>
            <a:pPr marL="0" indent="0">
              <a:buNone/>
            </a:pPr>
            <a:r>
              <a:rPr lang="en-US" sz="1200" dirty="0">
                <a:latin typeface="Arial" panose="020B0604020202020204" pitchFamily="34" charset="0"/>
              </a:rPr>
              <a:t>Developing leaders through a robust cross functional training program to drive company growth and retain company values through the organization.</a:t>
            </a:r>
          </a:p>
          <a:p>
            <a:pPr marL="0" indent="0">
              <a:buNone/>
            </a:pPr>
            <a:r>
              <a:rPr lang="en-US" sz="1600" b="1" dirty="0"/>
              <a:t>Program Breakdown</a:t>
            </a:r>
          </a:p>
          <a:p>
            <a:pPr lvl="1"/>
            <a:r>
              <a:rPr lang="en-US" sz="1200" dirty="0">
                <a:latin typeface="Arial" panose="020B0604020202020204" pitchFamily="34" charset="0"/>
                <a:ea typeface="Times New Roman" panose="02020603050405020304" pitchFamily="18" charset="0"/>
              </a:rPr>
              <a:t>1 year rotation program</a:t>
            </a:r>
            <a:r>
              <a:rPr lang="en-US" sz="1100" dirty="0">
                <a:latin typeface="Arial" panose="020B0604020202020204" pitchFamily="34" charset="0"/>
                <a:ea typeface="Times New Roman" panose="02020603050405020304" pitchFamily="18" charset="0"/>
              </a:rPr>
              <a:t> </a:t>
            </a:r>
            <a:endParaRPr lang="en-US" sz="1050" dirty="0">
              <a:latin typeface="Arial" panose="020B0604020202020204" pitchFamily="34" charset="0"/>
              <a:ea typeface="Times New Roman" panose="02020603050405020304" pitchFamily="18" charset="0"/>
            </a:endParaRPr>
          </a:p>
          <a:p>
            <a:pPr lvl="1"/>
            <a:r>
              <a:rPr lang="en-US" sz="1200" dirty="0">
                <a:latin typeface="Arial" panose="020B0604020202020204" pitchFamily="34" charset="0"/>
                <a:ea typeface="Times New Roman" panose="02020603050405020304" pitchFamily="18" charset="0"/>
              </a:rPr>
              <a:t>Mentor candidate through </a:t>
            </a:r>
          </a:p>
          <a:p>
            <a:pPr lvl="2"/>
            <a:r>
              <a:rPr lang="en-US" sz="1100" dirty="0">
                <a:effectLst/>
                <a:latin typeface="Arial" panose="020B0604020202020204" pitchFamily="34" charset="0"/>
                <a:ea typeface="Times New Roman" panose="02020603050405020304" pitchFamily="18" charset="0"/>
              </a:rPr>
              <a:t>Parts list &amp; knowledge</a:t>
            </a:r>
            <a:endParaRPr lang="en-US" sz="900" dirty="0">
              <a:effectLst/>
              <a:latin typeface="Arial" panose="020B0604020202020204" pitchFamily="34" charset="0"/>
              <a:ea typeface="Times New Roman" panose="02020603050405020304" pitchFamily="18" charset="0"/>
            </a:endParaRPr>
          </a:p>
          <a:p>
            <a:pPr lvl="2"/>
            <a:r>
              <a:rPr lang="en-US" sz="1100" dirty="0">
                <a:effectLst/>
                <a:latin typeface="Times New Roman" panose="02020603050405020304" pitchFamily="18" charset="0"/>
                <a:ea typeface="Times New Roman" panose="02020603050405020304" pitchFamily="18" charset="0"/>
              </a:rPr>
              <a:t>Leadership</a:t>
            </a:r>
          </a:p>
          <a:p>
            <a:pPr lvl="2"/>
            <a:r>
              <a:rPr lang="en-US" sz="1100" dirty="0">
                <a:latin typeface="Times New Roman" panose="02020603050405020304" pitchFamily="18" charset="0"/>
                <a:ea typeface="Times New Roman" panose="02020603050405020304" pitchFamily="18" charset="0"/>
              </a:rPr>
              <a:t>Supplier/Customer relationship management </a:t>
            </a:r>
          </a:p>
          <a:p>
            <a:pPr lvl="2"/>
            <a:r>
              <a:rPr lang="en-US" sz="1100" dirty="0">
                <a:effectLst/>
                <a:latin typeface="Times New Roman" panose="02020603050405020304" pitchFamily="18" charset="0"/>
                <a:ea typeface="Times New Roman" panose="02020603050405020304" pitchFamily="18" charset="0"/>
              </a:rPr>
              <a:t>ERP training/Supply chain management</a:t>
            </a:r>
          </a:p>
          <a:p>
            <a:pPr lvl="1"/>
            <a:r>
              <a:rPr lang="en-US" sz="1300" dirty="0">
                <a:effectLst/>
                <a:latin typeface="Times New Roman" panose="02020603050405020304" pitchFamily="18" charset="0"/>
                <a:ea typeface="Times New Roman" panose="02020603050405020304" pitchFamily="18" charset="0"/>
              </a:rPr>
              <a:t>Performance based decision to be made on future career path at Neopart/Available positions</a:t>
            </a:r>
          </a:p>
          <a:p>
            <a:pPr lvl="2"/>
            <a:r>
              <a:rPr lang="en-US" sz="1100" dirty="0">
                <a:latin typeface="Times New Roman" panose="02020603050405020304" pitchFamily="18" charset="0"/>
                <a:ea typeface="Times New Roman" panose="02020603050405020304" pitchFamily="18" charset="0"/>
              </a:rPr>
              <a:t>Supply chain </a:t>
            </a:r>
          </a:p>
          <a:p>
            <a:pPr lvl="2"/>
            <a:r>
              <a:rPr lang="en-US" sz="1100" dirty="0">
                <a:effectLst/>
                <a:latin typeface="Times New Roman" panose="02020603050405020304" pitchFamily="18" charset="0"/>
                <a:ea typeface="Times New Roman" panose="02020603050405020304" pitchFamily="18" charset="0"/>
              </a:rPr>
              <a:t>Sales and marketing </a:t>
            </a:r>
          </a:p>
          <a:p>
            <a:pPr lvl="2"/>
            <a:r>
              <a:rPr lang="en-US" sz="1100" dirty="0">
                <a:latin typeface="Times New Roman" panose="02020603050405020304" pitchFamily="18" charset="0"/>
                <a:ea typeface="Times New Roman" panose="02020603050405020304" pitchFamily="18" charset="0"/>
              </a:rPr>
              <a:t>Warehouse operations</a:t>
            </a:r>
          </a:p>
          <a:p>
            <a:pPr lvl="2"/>
            <a:r>
              <a:rPr lang="en-US" sz="1100" dirty="0">
                <a:effectLst/>
                <a:latin typeface="Times New Roman" panose="02020603050405020304" pitchFamily="18" charset="0"/>
                <a:ea typeface="Times New Roman" panose="02020603050405020304" pitchFamily="18" charset="0"/>
              </a:rPr>
              <a:t>Data analytics</a:t>
            </a:r>
          </a:p>
          <a:p>
            <a:pPr lvl="2"/>
            <a:r>
              <a:rPr lang="en-US" sz="1100" dirty="0">
                <a:latin typeface="Times New Roman" panose="02020603050405020304" pitchFamily="18" charset="0"/>
                <a:ea typeface="Times New Roman" panose="02020603050405020304" pitchFamily="18" charset="0"/>
              </a:rPr>
              <a:t>Finance </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Provide entry level hire with cross functional knowledge of Neopart Transit</a:t>
            </a:r>
          </a:p>
          <a:p>
            <a:pPr lvl="1"/>
            <a:endParaRPr lang="en-US" sz="1300" dirty="0">
              <a:effectLst/>
              <a:latin typeface="Times New Roman" panose="02020603050405020304" pitchFamily="18" charset="0"/>
              <a:ea typeface="Times New Roman" panose="02020603050405020304" pitchFamily="18" charset="0"/>
            </a:endParaRPr>
          </a:p>
          <a:p>
            <a:pPr marL="457200" lvl="1" indent="0">
              <a:buNone/>
            </a:pPr>
            <a:endParaRPr lang="en-US" sz="1300" dirty="0">
              <a:effectLst/>
              <a:latin typeface="Times New Roman" panose="02020603050405020304" pitchFamily="18" charset="0"/>
              <a:ea typeface="Times New Roman" panose="02020603050405020304" pitchFamily="18" charset="0"/>
            </a:endParaRPr>
          </a:p>
          <a:p>
            <a:pPr lvl="2"/>
            <a:endParaRPr lang="en-US" sz="1100" dirty="0">
              <a:effectLst/>
              <a:latin typeface="Times New Roman" panose="02020603050405020304" pitchFamily="18" charset="0"/>
              <a:ea typeface="Times New Roman" panose="02020603050405020304" pitchFamily="18" charset="0"/>
            </a:endParaRPr>
          </a:p>
          <a:p>
            <a:pPr lvl="1"/>
            <a:endParaRPr lang="en-US" dirty="0"/>
          </a:p>
        </p:txBody>
      </p:sp>
      <p:sp>
        <p:nvSpPr>
          <p:cNvPr id="4" name="Footer Placeholder 3">
            <a:extLst>
              <a:ext uri="{FF2B5EF4-FFF2-40B4-BE49-F238E27FC236}">
                <a16:creationId xmlns:a16="http://schemas.microsoft.com/office/drawing/2014/main" id="{A7A2E8DE-4FCB-45A1-BF0B-BA6A2C4961CB}"/>
              </a:ext>
            </a:extLst>
          </p:cNvPr>
          <p:cNvSpPr>
            <a:spLocks noGrp="1"/>
          </p:cNvSpPr>
          <p:nvPr>
            <p:ph type="ftr" sz="quarter" idx="11"/>
          </p:nvPr>
        </p:nvSpPr>
        <p:spPr/>
        <p:txBody>
          <a:bodyPr/>
          <a:lstStyle/>
          <a:p>
            <a:r>
              <a:rPr lang="en-US">
                <a:solidFill>
                  <a:prstClr val="black">
                    <a:tint val="75000"/>
                  </a:prstClr>
                </a:solidFill>
              </a:rPr>
              <a:t>Confidential and Proprietary Information and Trade Secrets of Neopart Transit, LLC</a:t>
            </a:r>
            <a:endParaRPr lang="en-US" dirty="0">
              <a:solidFill>
                <a:prstClr val="black">
                  <a:tint val="75000"/>
                </a:prstClr>
              </a:solidFill>
            </a:endParaRPr>
          </a:p>
        </p:txBody>
      </p:sp>
    </p:spTree>
    <p:extLst>
      <p:ext uri="{BB962C8B-B14F-4D97-AF65-F5344CB8AC3E}">
        <p14:creationId xmlns:p14="http://schemas.microsoft.com/office/powerpoint/2010/main" val="386135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4491-57D6-45E6-9218-4D35CB6E93BE}"/>
              </a:ext>
            </a:extLst>
          </p:cNvPr>
          <p:cNvSpPr>
            <a:spLocks noGrp="1"/>
          </p:cNvSpPr>
          <p:nvPr>
            <p:ph type="title"/>
          </p:nvPr>
        </p:nvSpPr>
        <p:spPr/>
        <p:txBody>
          <a:bodyPr/>
          <a:lstStyle/>
          <a:p>
            <a:r>
              <a:rPr lang="en-US" dirty="0"/>
              <a:t>Optimal Candidates</a:t>
            </a:r>
          </a:p>
        </p:txBody>
      </p:sp>
      <p:sp>
        <p:nvSpPr>
          <p:cNvPr id="3" name="Content Placeholder 2">
            <a:extLst>
              <a:ext uri="{FF2B5EF4-FFF2-40B4-BE49-F238E27FC236}">
                <a16:creationId xmlns:a16="http://schemas.microsoft.com/office/drawing/2014/main" id="{199CB580-D077-4776-95B4-E0C2B72F7CD5}"/>
              </a:ext>
            </a:extLst>
          </p:cNvPr>
          <p:cNvSpPr>
            <a:spLocks noGrp="1"/>
          </p:cNvSpPr>
          <p:nvPr>
            <p:ph idx="1"/>
          </p:nvPr>
        </p:nvSpPr>
        <p:spPr>
          <a:xfrm>
            <a:off x="677334" y="1340529"/>
            <a:ext cx="8596668" cy="4700834"/>
          </a:xfrm>
        </p:spPr>
        <p:txBody>
          <a:bodyPr>
            <a:normAutofit lnSpcReduction="10000"/>
          </a:bodyPr>
          <a:lstStyle/>
          <a:p>
            <a:r>
              <a:rPr lang="en-US" sz="1500" dirty="0">
                <a:latin typeface="Arial" panose="020B0604020202020204" pitchFamily="34" charset="0"/>
              </a:rPr>
              <a:t>Ability to work both independently and in a team-oriented, collaborative environment.</a:t>
            </a:r>
          </a:p>
          <a:p>
            <a:r>
              <a:rPr lang="en-US" sz="1500" dirty="0">
                <a:latin typeface="Arial" panose="020B0604020202020204" pitchFamily="34" charset="0"/>
              </a:rPr>
              <a:t>Ability to work in a small team environment where collaboration, direct and honest communication is valued. </a:t>
            </a:r>
          </a:p>
          <a:p>
            <a:r>
              <a:rPr lang="en-US" sz="1500" dirty="0">
                <a:latin typeface="Arial" panose="020B0604020202020204" pitchFamily="34" charset="0"/>
              </a:rPr>
              <a:t>Sufficient communication and presentation skills. Interpersonal skills with the ability to communicate to peers in all functional areas of the company.</a:t>
            </a:r>
          </a:p>
          <a:p>
            <a:r>
              <a:rPr lang="en-US" sz="1500" dirty="0">
                <a:latin typeface="Arial" panose="020B0604020202020204" pitchFamily="34" charset="0"/>
              </a:rPr>
              <a:t>Motivated to learn the landscape of parts and the geography of the dynamics within the industry.</a:t>
            </a:r>
          </a:p>
          <a:p>
            <a:r>
              <a:rPr lang="en-US" sz="1500" dirty="0">
                <a:latin typeface="Arial" panose="020B0604020202020204" pitchFamily="34" charset="0"/>
              </a:rPr>
              <a:t>Bachelors' degree in a technical field would be preferred.</a:t>
            </a:r>
          </a:p>
          <a:p>
            <a:r>
              <a:rPr lang="en-US" sz="1500" dirty="0">
                <a:latin typeface="Arial" panose="020B0604020202020204" pitchFamily="34" charset="0"/>
              </a:rPr>
              <a:t>Motivated to learn ERP/MRP software and embrace a comfort level for use on a day-to-day basis.</a:t>
            </a:r>
          </a:p>
          <a:p>
            <a:r>
              <a:rPr lang="en-US" sz="1500" dirty="0">
                <a:latin typeface="Arial" panose="020B0604020202020204" pitchFamily="34" charset="0"/>
              </a:rPr>
              <a:t>Self driven individual with the ability to ask questions and help support problem solving on a day-to-day basis.</a:t>
            </a:r>
          </a:p>
          <a:p>
            <a:r>
              <a:rPr lang="en-US" sz="1500" dirty="0">
                <a:latin typeface="Arial" panose="020B0604020202020204" pitchFamily="34" charset="0"/>
              </a:rPr>
              <a:t>Ability to understand data table structures and write an appropriate SQL query whilst present results as appropriate to answering a business problem.</a:t>
            </a:r>
          </a:p>
          <a:p>
            <a:r>
              <a:rPr lang="en-US" sz="1500" dirty="0">
                <a:latin typeface="Arial" panose="020B0604020202020204" pitchFamily="34" charset="0"/>
              </a:rPr>
              <a:t>Proficient with Excel and Access.</a:t>
            </a:r>
          </a:p>
          <a:p>
            <a:r>
              <a:rPr lang="en-US" sz="1500" dirty="0">
                <a:latin typeface="Arial" panose="020B0604020202020204" pitchFamily="34" charset="0"/>
              </a:rPr>
              <a:t>Critical thinking.</a:t>
            </a:r>
          </a:p>
          <a:p>
            <a:pPr marL="0" indent="0">
              <a:buNone/>
            </a:pPr>
            <a:endParaRPr lang="en-US" sz="1500" dirty="0">
              <a:latin typeface="Arial" panose="020B0604020202020204" pitchFamily="34" charset="0"/>
            </a:endParaRPr>
          </a:p>
          <a:p>
            <a:endParaRPr lang="en-US" sz="1500" dirty="0">
              <a:latin typeface="Arial" panose="020B0604020202020204" pitchFamily="34" charset="0"/>
            </a:endParaRPr>
          </a:p>
        </p:txBody>
      </p:sp>
      <p:sp>
        <p:nvSpPr>
          <p:cNvPr id="4" name="Footer Placeholder 3">
            <a:extLst>
              <a:ext uri="{FF2B5EF4-FFF2-40B4-BE49-F238E27FC236}">
                <a16:creationId xmlns:a16="http://schemas.microsoft.com/office/drawing/2014/main" id="{7670AA17-B8D2-4A7A-82A7-95F77BE3C48C}"/>
              </a:ext>
            </a:extLst>
          </p:cNvPr>
          <p:cNvSpPr>
            <a:spLocks noGrp="1"/>
          </p:cNvSpPr>
          <p:nvPr>
            <p:ph type="ftr" sz="quarter" idx="11"/>
          </p:nvPr>
        </p:nvSpPr>
        <p:spPr/>
        <p:txBody>
          <a:bodyPr/>
          <a:lstStyle/>
          <a:p>
            <a:r>
              <a:rPr lang="en-US">
                <a:solidFill>
                  <a:prstClr val="black">
                    <a:tint val="75000"/>
                  </a:prstClr>
                </a:solidFill>
              </a:rPr>
              <a:t>Confidential and Proprietary Information and Trade Secrets of Neopart Transit, LLC</a:t>
            </a:r>
            <a:endParaRPr lang="en-US" dirty="0">
              <a:solidFill>
                <a:prstClr val="black">
                  <a:tint val="75000"/>
                </a:prstClr>
              </a:solidFill>
            </a:endParaRPr>
          </a:p>
        </p:txBody>
      </p:sp>
    </p:spTree>
    <p:extLst>
      <p:ext uri="{BB962C8B-B14F-4D97-AF65-F5344CB8AC3E}">
        <p14:creationId xmlns:p14="http://schemas.microsoft.com/office/powerpoint/2010/main" val="170917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BC8D-059E-40E7-93CE-BB3C0FFC7D13}"/>
              </a:ext>
            </a:extLst>
          </p:cNvPr>
          <p:cNvSpPr>
            <a:spLocks noGrp="1"/>
          </p:cNvSpPr>
          <p:nvPr>
            <p:ph type="title"/>
          </p:nvPr>
        </p:nvSpPr>
        <p:spPr/>
        <p:txBody>
          <a:bodyPr/>
          <a:lstStyle/>
          <a:p>
            <a:r>
              <a:rPr lang="en-US" sz="3600" b="1" dirty="0"/>
              <a:t>Rotation alternatives:</a:t>
            </a:r>
            <a:br>
              <a:rPr lang="en-US" sz="3600" b="1" dirty="0"/>
            </a:br>
            <a:endParaRPr lang="en-US" dirty="0"/>
          </a:p>
        </p:txBody>
      </p:sp>
      <p:sp>
        <p:nvSpPr>
          <p:cNvPr id="3" name="Content Placeholder 2">
            <a:extLst>
              <a:ext uri="{FF2B5EF4-FFF2-40B4-BE49-F238E27FC236}">
                <a16:creationId xmlns:a16="http://schemas.microsoft.com/office/drawing/2014/main" id="{D6682DA3-44DC-4617-8EC0-ECFE22931C2F}"/>
              </a:ext>
            </a:extLst>
          </p:cNvPr>
          <p:cNvSpPr>
            <a:spLocks noGrp="1"/>
          </p:cNvSpPr>
          <p:nvPr>
            <p:ph idx="1"/>
          </p:nvPr>
        </p:nvSpPr>
        <p:spPr>
          <a:xfrm>
            <a:off x="677334" y="1410789"/>
            <a:ext cx="8596668" cy="4630573"/>
          </a:xfrm>
        </p:spPr>
        <p:txBody>
          <a:bodyPr/>
          <a:lstStyle/>
          <a:p>
            <a:r>
              <a:rPr lang="en-US" sz="1050" dirty="0"/>
              <a:t>12 months (Pricing analyst and customer relationship development)</a:t>
            </a:r>
          </a:p>
          <a:p>
            <a:pPr lvl="1">
              <a:buFont typeface="Wingdings" panose="05000000000000000000" pitchFamily="2" charset="2"/>
              <a:buChar char="q"/>
            </a:pPr>
            <a:r>
              <a:rPr lang="en-US" sz="1050" dirty="0"/>
              <a:t>Product family &amp; price point understanding</a:t>
            </a:r>
          </a:p>
          <a:p>
            <a:pPr lvl="1">
              <a:buFont typeface="Wingdings" panose="05000000000000000000" pitchFamily="2" charset="2"/>
              <a:buChar char="q"/>
            </a:pPr>
            <a:r>
              <a:rPr lang="en-US" sz="1050" dirty="0"/>
              <a:t>Market activity monitoring</a:t>
            </a:r>
          </a:p>
          <a:p>
            <a:pPr lvl="1">
              <a:buFont typeface="Wingdings" panose="05000000000000000000" pitchFamily="2" charset="2"/>
              <a:buChar char="q"/>
            </a:pPr>
            <a:r>
              <a:rPr lang="en-US" sz="1050" dirty="0"/>
              <a:t>Order entry process through Infor</a:t>
            </a:r>
          </a:p>
          <a:p>
            <a:pPr lvl="1">
              <a:buFont typeface="Wingdings" panose="05000000000000000000" pitchFamily="2" charset="2"/>
              <a:buChar char="q"/>
            </a:pPr>
            <a:r>
              <a:rPr lang="en-US" sz="1050" dirty="0"/>
              <a:t>Customer facing skills development</a:t>
            </a:r>
          </a:p>
          <a:p>
            <a:r>
              <a:rPr lang="en-US" sz="1050" dirty="0"/>
              <a:t>6 to 12 months (Data management)</a:t>
            </a:r>
          </a:p>
          <a:p>
            <a:pPr lvl="1">
              <a:buFont typeface="Wingdings" panose="05000000000000000000" pitchFamily="2" charset="2"/>
              <a:buChar char="q"/>
            </a:pPr>
            <a:r>
              <a:rPr lang="en-US" sz="1050" dirty="0"/>
              <a:t>SQL training</a:t>
            </a:r>
          </a:p>
          <a:p>
            <a:pPr lvl="1">
              <a:buFont typeface="Wingdings" panose="05000000000000000000" pitchFamily="2" charset="2"/>
              <a:buChar char="q"/>
            </a:pPr>
            <a:r>
              <a:rPr lang="en-US" sz="1050" dirty="0"/>
              <a:t>Data cleaning, recording &amp; analysis</a:t>
            </a:r>
          </a:p>
          <a:p>
            <a:pPr lvl="1">
              <a:buFont typeface="Wingdings" panose="05000000000000000000" pitchFamily="2" charset="2"/>
              <a:buChar char="q"/>
            </a:pPr>
            <a:r>
              <a:rPr lang="en-US" sz="1050" dirty="0"/>
              <a:t>BI dashboard development</a:t>
            </a:r>
          </a:p>
          <a:p>
            <a:r>
              <a:rPr lang="en-US" sz="1050" dirty="0"/>
              <a:t>12 months  (Purchasing)</a:t>
            </a:r>
          </a:p>
          <a:p>
            <a:pPr lvl="1">
              <a:buFont typeface="Wingdings" panose="05000000000000000000" pitchFamily="2" charset="2"/>
              <a:buChar char="q"/>
            </a:pPr>
            <a:r>
              <a:rPr lang="en-US" sz="1050" dirty="0"/>
              <a:t>Vendor list understanding </a:t>
            </a:r>
          </a:p>
          <a:p>
            <a:pPr lvl="1">
              <a:buFont typeface="Wingdings" panose="05000000000000000000" pitchFamily="2" charset="2"/>
              <a:buChar char="q"/>
            </a:pPr>
            <a:r>
              <a:rPr lang="en-US" sz="1050" dirty="0"/>
              <a:t>Market price point analysis </a:t>
            </a:r>
          </a:p>
          <a:p>
            <a:pPr lvl="1">
              <a:buFont typeface="Wingdings" panose="05000000000000000000" pitchFamily="2" charset="2"/>
              <a:buChar char="q"/>
            </a:pPr>
            <a:r>
              <a:rPr lang="en-US" sz="1050" dirty="0"/>
              <a:t>Inventory planning </a:t>
            </a:r>
          </a:p>
          <a:p>
            <a:pPr lvl="1">
              <a:buFont typeface="Wingdings" panose="05000000000000000000" pitchFamily="2" charset="2"/>
              <a:buChar char="q"/>
            </a:pPr>
            <a:r>
              <a:rPr lang="en-US" sz="1050" dirty="0"/>
              <a:t>Negotiation tactics, price point &amp; vendor relations </a:t>
            </a:r>
          </a:p>
          <a:p>
            <a:pPr lvl="1">
              <a:buFont typeface="Wingdings" panose="05000000000000000000" pitchFamily="2" charset="2"/>
              <a:buChar char="q"/>
            </a:pPr>
            <a:r>
              <a:rPr lang="en-US" sz="1050" dirty="0"/>
              <a:t>Sourcing</a:t>
            </a:r>
          </a:p>
          <a:p>
            <a:pPr marL="457200" lvl="1" indent="0">
              <a:buNone/>
            </a:pPr>
            <a:endParaRPr lang="en-US" sz="850" dirty="0"/>
          </a:p>
          <a:p>
            <a:endParaRPr lang="en-US" dirty="0"/>
          </a:p>
        </p:txBody>
      </p:sp>
      <p:sp>
        <p:nvSpPr>
          <p:cNvPr id="4" name="Footer Placeholder 3">
            <a:extLst>
              <a:ext uri="{FF2B5EF4-FFF2-40B4-BE49-F238E27FC236}">
                <a16:creationId xmlns:a16="http://schemas.microsoft.com/office/drawing/2014/main" id="{0799B51A-EC42-4A49-A7EA-104AE84DE667}"/>
              </a:ext>
            </a:extLst>
          </p:cNvPr>
          <p:cNvSpPr>
            <a:spLocks noGrp="1"/>
          </p:cNvSpPr>
          <p:nvPr>
            <p:ph type="ftr" sz="quarter" idx="11"/>
          </p:nvPr>
        </p:nvSpPr>
        <p:spPr/>
        <p:txBody>
          <a:bodyPr/>
          <a:lstStyle/>
          <a:p>
            <a:r>
              <a:rPr lang="en-US">
                <a:solidFill>
                  <a:prstClr val="black">
                    <a:tint val="75000"/>
                  </a:prstClr>
                </a:solidFill>
              </a:rPr>
              <a:t>Confidential and Proprietary Information and Trade Secrets of Neopart Transit, LLC</a:t>
            </a:r>
            <a:endParaRPr lang="en-US" dirty="0">
              <a:solidFill>
                <a:prstClr val="black">
                  <a:tint val="75000"/>
                </a:prstClr>
              </a:solidFill>
            </a:endParaRPr>
          </a:p>
        </p:txBody>
      </p:sp>
    </p:spTree>
    <p:extLst>
      <p:ext uri="{BB962C8B-B14F-4D97-AF65-F5344CB8AC3E}">
        <p14:creationId xmlns:p14="http://schemas.microsoft.com/office/powerpoint/2010/main" val="2293828989"/>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5627</TotalTime>
  <Words>561</Words>
  <Application>Microsoft Office PowerPoint</Application>
  <PresentationFormat>Widescreen</PresentationFormat>
  <Paragraphs>57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Times New Roman</vt:lpstr>
      <vt:lpstr>Trebuchet MS</vt:lpstr>
      <vt:lpstr>Wingdings</vt:lpstr>
      <vt:lpstr>Wingdings 3</vt:lpstr>
      <vt:lpstr>Facet</vt:lpstr>
      <vt:lpstr>PowerPoint Presentation</vt:lpstr>
      <vt:lpstr>About Neopart Transit</vt:lpstr>
      <vt:lpstr>Program Description   </vt:lpstr>
      <vt:lpstr>Optimal Candidates</vt:lpstr>
      <vt:lpstr>Rotation alternatives: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Team Project Meeting</dc:title>
  <dc:creator>Neopart Neopart</dc:creator>
  <cp:lastModifiedBy>Niladri Sen</cp:lastModifiedBy>
  <cp:revision>134</cp:revision>
  <cp:lastPrinted>2019-02-12T17:29:21Z</cp:lastPrinted>
  <dcterms:created xsi:type="dcterms:W3CDTF">2018-03-13T14:54:47Z</dcterms:created>
  <dcterms:modified xsi:type="dcterms:W3CDTF">2023-02-28T18:25:43Z</dcterms:modified>
</cp:coreProperties>
</file>