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58" r:id="rId5"/>
    <p:sldId id="262" r:id="rId6"/>
    <p:sldId id="259" r:id="rId7"/>
    <p:sldId id="260" r:id="rId8"/>
    <p:sldId id="261"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5" d="100"/>
          <a:sy n="105" d="100"/>
        </p:scale>
        <p:origin x="13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008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601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2138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1772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13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30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5032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95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5601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3760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5/13/2021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6573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5/13/2021</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1340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47" name="Rectangle 4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BB135-CD00-44A6-8F25-A4A0A9211C40}"/>
              </a:ext>
            </a:extLst>
          </p:cNvPr>
          <p:cNvSpPr>
            <a:spLocks noGrp="1"/>
          </p:cNvSpPr>
          <p:nvPr>
            <p:ph type="ctrTitle"/>
          </p:nvPr>
        </p:nvSpPr>
        <p:spPr>
          <a:xfrm>
            <a:off x="482601" y="976160"/>
            <a:ext cx="5189964" cy="2237925"/>
          </a:xfrm>
        </p:spPr>
        <p:txBody>
          <a:bodyPr vert="horz" lIns="91440" tIns="45720" rIns="91440" bIns="45720" rtlCol="0" anchor="ctr">
            <a:normAutofit/>
          </a:bodyPr>
          <a:lstStyle/>
          <a:p>
            <a:pPr>
              <a:lnSpc>
                <a:spcPct val="90000"/>
              </a:lnSpc>
            </a:pPr>
            <a:r>
              <a:rPr lang="en-US" sz="4600"/>
              <a:t>E-Banking Automation Using Selenium and Java</a:t>
            </a:r>
          </a:p>
        </p:txBody>
      </p:sp>
      <p:sp>
        <p:nvSpPr>
          <p:cNvPr id="3" name="Subtitle 2">
            <a:extLst>
              <a:ext uri="{FF2B5EF4-FFF2-40B4-BE49-F238E27FC236}">
                <a16:creationId xmlns:a16="http://schemas.microsoft.com/office/drawing/2014/main" id="{F223A524-CC42-45F8-9D90-8E9724F9087B}"/>
              </a:ext>
            </a:extLst>
          </p:cNvPr>
          <p:cNvSpPr>
            <a:spLocks noGrp="1"/>
          </p:cNvSpPr>
          <p:nvPr>
            <p:ph type="subTitle" idx="1"/>
          </p:nvPr>
        </p:nvSpPr>
        <p:spPr>
          <a:xfrm>
            <a:off x="482600" y="3408254"/>
            <a:ext cx="5189963" cy="2470031"/>
          </a:xfrm>
        </p:spPr>
        <p:txBody>
          <a:bodyPr vert="horz" lIns="91440" tIns="45720" rIns="91440" bIns="45720" rtlCol="0">
            <a:normAutofit/>
          </a:bodyPr>
          <a:lstStyle/>
          <a:p>
            <a:r>
              <a:rPr lang="en-US" sz="2000"/>
              <a:t>By-Pranav Duggal</a:t>
            </a:r>
          </a:p>
          <a:p>
            <a:r>
              <a:rPr lang="en-US" sz="2000"/>
              <a:t>Roll No-1702765</a:t>
            </a:r>
          </a:p>
          <a:p>
            <a:r>
              <a:rPr lang="en-US" sz="2000"/>
              <a:t>Section-CSE (Y2)</a:t>
            </a:r>
          </a:p>
          <a:p>
            <a:endParaRPr lang="en-US" sz="2000"/>
          </a:p>
          <a:p>
            <a:endParaRPr lang="en-US" sz="2000"/>
          </a:p>
        </p:txBody>
      </p:sp>
      <p:pic>
        <p:nvPicPr>
          <p:cNvPr id="4" name="Picture 3" descr="Computer script on a screen">
            <a:extLst>
              <a:ext uri="{FF2B5EF4-FFF2-40B4-BE49-F238E27FC236}">
                <a16:creationId xmlns:a16="http://schemas.microsoft.com/office/drawing/2014/main" id="{8803ACA9-C237-4617-856C-AC25E953591F}"/>
              </a:ext>
            </a:extLst>
          </p:cNvPr>
          <p:cNvPicPr>
            <a:picLocks noChangeAspect="1"/>
          </p:cNvPicPr>
          <p:nvPr/>
        </p:nvPicPr>
        <p:blipFill rotWithShape="1">
          <a:blip r:embed="rId2">
            <a:alphaModFix/>
          </a:blip>
          <a:srcRect r="39256"/>
          <a:stretch/>
        </p:blipFill>
        <p:spPr>
          <a:xfrm>
            <a:off x="6280340" y="489856"/>
            <a:ext cx="5349331" cy="5878282"/>
          </a:xfrm>
          <a:prstGeom prst="rect">
            <a:avLst/>
          </a:prstGeom>
        </p:spPr>
      </p:pic>
      <p:cxnSp>
        <p:nvCxnSpPr>
          <p:cNvPr id="49" name="Straight Connector 48">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485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F808-523F-43BF-889E-981804CF0085}"/>
              </a:ext>
            </a:extLst>
          </p:cNvPr>
          <p:cNvSpPr>
            <a:spLocks noGrp="1"/>
          </p:cNvSpPr>
          <p:nvPr>
            <p:ph type="title"/>
          </p:nvPr>
        </p:nvSpPr>
        <p:spPr>
          <a:xfrm>
            <a:off x="482600" y="657566"/>
            <a:ext cx="10634472" cy="978729"/>
          </a:xfrm>
        </p:spPr>
        <p:txBody>
          <a:bodyPr/>
          <a:lstStyle/>
          <a:p>
            <a:pPr algn="ctr"/>
            <a:r>
              <a:rPr lang="en-IN" sz="4400" dirty="0"/>
              <a:t>Automation Framework(Hybrid)</a:t>
            </a:r>
          </a:p>
        </p:txBody>
      </p:sp>
      <p:sp>
        <p:nvSpPr>
          <p:cNvPr id="3" name="Content Placeholder 2">
            <a:extLst>
              <a:ext uri="{FF2B5EF4-FFF2-40B4-BE49-F238E27FC236}">
                <a16:creationId xmlns:a16="http://schemas.microsoft.com/office/drawing/2014/main" id="{B5C1F6FD-FE6B-4D08-97CB-AF4C6CFCF561}"/>
              </a:ext>
            </a:extLst>
          </p:cNvPr>
          <p:cNvSpPr>
            <a:spLocks noGrp="1"/>
          </p:cNvSpPr>
          <p:nvPr>
            <p:ph idx="1"/>
          </p:nvPr>
        </p:nvSpPr>
        <p:spPr>
          <a:xfrm>
            <a:off x="482600" y="1770077"/>
            <a:ext cx="11244179" cy="4521665"/>
          </a:xfrm>
        </p:spPr>
        <p:txBody>
          <a:bodyPr/>
          <a:lstStyle/>
          <a:p>
            <a:endParaRPr lang="en-IN" dirty="0"/>
          </a:p>
        </p:txBody>
      </p:sp>
      <p:sp>
        <p:nvSpPr>
          <p:cNvPr id="4" name="Minus Sign 3">
            <a:extLst>
              <a:ext uri="{FF2B5EF4-FFF2-40B4-BE49-F238E27FC236}">
                <a16:creationId xmlns:a16="http://schemas.microsoft.com/office/drawing/2014/main" id="{37B0D785-6AC4-4557-840C-AF2CABB6D5B4}"/>
              </a:ext>
            </a:extLst>
          </p:cNvPr>
          <p:cNvSpPr/>
          <p:nvPr/>
        </p:nvSpPr>
        <p:spPr>
          <a:xfrm rot="5400000">
            <a:off x="5509392" y="3175381"/>
            <a:ext cx="5905846" cy="1652337"/>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DBDD840-D7B4-4595-9330-CA4B7E81B96F}"/>
              </a:ext>
            </a:extLst>
          </p:cNvPr>
          <p:cNvSpPr/>
          <p:nvPr/>
        </p:nvSpPr>
        <p:spPr>
          <a:xfrm>
            <a:off x="9352547" y="1892968"/>
            <a:ext cx="2245789" cy="11069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7D96012-7703-4A5E-84A7-38D2C795754D}"/>
              </a:ext>
            </a:extLst>
          </p:cNvPr>
          <p:cNvSpPr/>
          <p:nvPr/>
        </p:nvSpPr>
        <p:spPr>
          <a:xfrm>
            <a:off x="9352547" y="3256707"/>
            <a:ext cx="2245789" cy="1251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B8159278-165F-4B05-85F9-B83ABBF0C4BA}"/>
              </a:ext>
            </a:extLst>
          </p:cNvPr>
          <p:cNvSpPr/>
          <p:nvPr/>
        </p:nvSpPr>
        <p:spPr>
          <a:xfrm>
            <a:off x="9352547" y="4764823"/>
            <a:ext cx="2245789" cy="13759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318ED8A-253D-4F2E-9A33-D9D88B5CA298}"/>
              </a:ext>
            </a:extLst>
          </p:cNvPr>
          <p:cNvSpPr txBox="1"/>
          <p:nvPr/>
        </p:nvSpPr>
        <p:spPr>
          <a:xfrm>
            <a:off x="9571838" y="1979950"/>
            <a:ext cx="1770077" cy="307777"/>
          </a:xfrm>
          <a:prstGeom prst="rect">
            <a:avLst/>
          </a:prstGeom>
          <a:noFill/>
        </p:spPr>
        <p:txBody>
          <a:bodyPr wrap="square" rtlCol="0">
            <a:spAutoFit/>
          </a:bodyPr>
          <a:lstStyle/>
          <a:p>
            <a:pPr algn="ctr"/>
            <a:r>
              <a:rPr lang="en-IN" sz="1400" dirty="0"/>
              <a:t>Page Objectives</a:t>
            </a:r>
          </a:p>
        </p:txBody>
      </p:sp>
      <p:sp>
        <p:nvSpPr>
          <p:cNvPr id="11" name="TextBox 10">
            <a:extLst>
              <a:ext uri="{FF2B5EF4-FFF2-40B4-BE49-F238E27FC236}">
                <a16:creationId xmlns:a16="http://schemas.microsoft.com/office/drawing/2014/main" id="{B59A4484-D230-4159-B8AC-CF6444D8E439}"/>
              </a:ext>
            </a:extLst>
          </p:cNvPr>
          <p:cNvSpPr txBox="1"/>
          <p:nvPr/>
        </p:nvSpPr>
        <p:spPr>
          <a:xfrm>
            <a:off x="9534087" y="2284457"/>
            <a:ext cx="1845578" cy="507831"/>
          </a:xfrm>
          <a:prstGeom prst="rect">
            <a:avLst/>
          </a:prstGeom>
          <a:noFill/>
        </p:spPr>
        <p:txBody>
          <a:bodyPr wrap="square" rtlCol="0">
            <a:spAutoFit/>
          </a:bodyPr>
          <a:lstStyle/>
          <a:p>
            <a:pPr marL="171450" indent="-171450">
              <a:buFont typeface="Arial" panose="020B0604020202020204" pitchFamily="34" charset="0"/>
              <a:buChar char="•"/>
            </a:pPr>
            <a:r>
              <a:rPr lang="en-IN" sz="900" dirty="0"/>
              <a:t>LoginPage.java</a:t>
            </a:r>
          </a:p>
          <a:p>
            <a:pPr marL="171450" indent="-171450">
              <a:buFont typeface="Arial" panose="020B0604020202020204" pitchFamily="34" charset="0"/>
              <a:buChar char="•"/>
            </a:pPr>
            <a:r>
              <a:rPr lang="en-IN" sz="900" dirty="0"/>
              <a:t>AddCustomerPage.java</a:t>
            </a:r>
          </a:p>
          <a:p>
            <a:pPr marL="171450" indent="-171450">
              <a:buFont typeface="Arial" panose="020B0604020202020204" pitchFamily="34" charset="0"/>
              <a:buChar char="•"/>
            </a:pPr>
            <a:r>
              <a:rPr lang="en-IN" sz="900" dirty="0"/>
              <a:t>EditCustomerPage.java</a:t>
            </a:r>
          </a:p>
        </p:txBody>
      </p:sp>
      <p:sp>
        <p:nvSpPr>
          <p:cNvPr id="12" name="TextBox 11">
            <a:extLst>
              <a:ext uri="{FF2B5EF4-FFF2-40B4-BE49-F238E27FC236}">
                <a16:creationId xmlns:a16="http://schemas.microsoft.com/office/drawing/2014/main" id="{46210BBC-C28F-4EAD-8FD6-DA78FC439AB6}"/>
              </a:ext>
            </a:extLst>
          </p:cNvPr>
          <p:cNvSpPr txBox="1"/>
          <p:nvPr/>
        </p:nvSpPr>
        <p:spPr>
          <a:xfrm>
            <a:off x="9441807" y="3320553"/>
            <a:ext cx="1933663" cy="307777"/>
          </a:xfrm>
          <a:prstGeom prst="rect">
            <a:avLst/>
          </a:prstGeom>
          <a:noFill/>
        </p:spPr>
        <p:txBody>
          <a:bodyPr wrap="square" rtlCol="0">
            <a:spAutoFit/>
          </a:bodyPr>
          <a:lstStyle/>
          <a:p>
            <a:pPr algn="ctr"/>
            <a:r>
              <a:rPr lang="en-IN" sz="1400" dirty="0"/>
              <a:t>Utilities</a:t>
            </a:r>
          </a:p>
        </p:txBody>
      </p:sp>
      <p:sp>
        <p:nvSpPr>
          <p:cNvPr id="13" name="TextBox 12">
            <a:extLst>
              <a:ext uri="{FF2B5EF4-FFF2-40B4-BE49-F238E27FC236}">
                <a16:creationId xmlns:a16="http://schemas.microsoft.com/office/drawing/2014/main" id="{55338A24-A562-426C-A852-35EB4686F78E}"/>
              </a:ext>
            </a:extLst>
          </p:cNvPr>
          <p:cNvSpPr txBox="1"/>
          <p:nvPr/>
        </p:nvSpPr>
        <p:spPr>
          <a:xfrm>
            <a:off x="9600889" y="3675477"/>
            <a:ext cx="1749104" cy="577081"/>
          </a:xfrm>
          <a:prstGeom prst="rect">
            <a:avLst/>
          </a:prstGeom>
          <a:noFill/>
        </p:spPr>
        <p:txBody>
          <a:bodyPr wrap="square" rtlCol="0">
            <a:spAutoFit/>
          </a:bodyPr>
          <a:lstStyle/>
          <a:p>
            <a:pPr marL="285750" indent="-285750">
              <a:buFont typeface="Arial" panose="020B0604020202020204" pitchFamily="34" charset="0"/>
              <a:buChar char="•"/>
            </a:pPr>
            <a:r>
              <a:rPr lang="en-IN" sz="1050" dirty="0"/>
              <a:t>ReadConfig.java</a:t>
            </a:r>
          </a:p>
          <a:p>
            <a:pPr marL="285750" indent="-285750">
              <a:buFont typeface="Arial" panose="020B0604020202020204" pitchFamily="34" charset="0"/>
              <a:buChar char="•"/>
            </a:pPr>
            <a:r>
              <a:rPr lang="en-IN" sz="1050" dirty="0"/>
              <a:t>Reporting.java</a:t>
            </a:r>
          </a:p>
          <a:p>
            <a:pPr marL="285750" indent="-285750">
              <a:buFont typeface="Arial" panose="020B0604020202020204" pitchFamily="34" charset="0"/>
              <a:buChar char="•"/>
            </a:pPr>
            <a:r>
              <a:rPr lang="en-IN" sz="1050" dirty="0"/>
              <a:t>XLUtils.java</a:t>
            </a:r>
          </a:p>
        </p:txBody>
      </p:sp>
      <p:sp>
        <p:nvSpPr>
          <p:cNvPr id="14" name="TextBox 13">
            <a:extLst>
              <a:ext uri="{FF2B5EF4-FFF2-40B4-BE49-F238E27FC236}">
                <a16:creationId xmlns:a16="http://schemas.microsoft.com/office/drawing/2014/main" id="{8089B0B3-4A9E-4A7E-8D01-7A65D8D715A6}"/>
              </a:ext>
            </a:extLst>
          </p:cNvPr>
          <p:cNvSpPr txBox="1"/>
          <p:nvPr/>
        </p:nvSpPr>
        <p:spPr>
          <a:xfrm>
            <a:off x="9600889" y="4899171"/>
            <a:ext cx="1741026" cy="307777"/>
          </a:xfrm>
          <a:prstGeom prst="rect">
            <a:avLst/>
          </a:prstGeom>
          <a:noFill/>
        </p:spPr>
        <p:txBody>
          <a:bodyPr wrap="square" rtlCol="0">
            <a:spAutoFit/>
          </a:bodyPr>
          <a:lstStyle/>
          <a:p>
            <a:pPr algn="ctr"/>
            <a:r>
              <a:rPr lang="en-IN" sz="1400" dirty="0"/>
              <a:t>Config Files</a:t>
            </a:r>
          </a:p>
        </p:txBody>
      </p:sp>
      <p:sp>
        <p:nvSpPr>
          <p:cNvPr id="15" name="TextBox 14">
            <a:extLst>
              <a:ext uri="{FF2B5EF4-FFF2-40B4-BE49-F238E27FC236}">
                <a16:creationId xmlns:a16="http://schemas.microsoft.com/office/drawing/2014/main" id="{D8DA6470-890A-4FE7-84D3-E9BFFBF541C7}"/>
              </a:ext>
            </a:extLst>
          </p:cNvPr>
          <p:cNvSpPr txBox="1"/>
          <p:nvPr/>
        </p:nvSpPr>
        <p:spPr>
          <a:xfrm>
            <a:off x="9534087" y="5231287"/>
            <a:ext cx="1841383" cy="738664"/>
          </a:xfrm>
          <a:prstGeom prst="rect">
            <a:avLst/>
          </a:prstGeom>
          <a:noFill/>
        </p:spPr>
        <p:txBody>
          <a:bodyPr wrap="square" rtlCol="0">
            <a:spAutoFit/>
          </a:bodyPr>
          <a:lstStyle/>
          <a:p>
            <a:pPr marL="171450" indent="-171450">
              <a:buFont typeface="Arial" panose="020B0604020202020204" pitchFamily="34" charset="0"/>
              <a:buChar char="•"/>
            </a:pPr>
            <a:r>
              <a:rPr lang="en-IN" sz="1050" dirty="0"/>
              <a:t>Pom.xml</a:t>
            </a:r>
          </a:p>
          <a:p>
            <a:pPr marL="171450" indent="-171450">
              <a:buFont typeface="Arial" panose="020B0604020202020204" pitchFamily="34" charset="0"/>
              <a:buChar char="•"/>
            </a:pPr>
            <a:r>
              <a:rPr lang="en-IN" sz="1050" dirty="0"/>
              <a:t>Extent-config.xml</a:t>
            </a:r>
          </a:p>
          <a:p>
            <a:pPr marL="171450" indent="-171450">
              <a:buFont typeface="Arial" panose="020B0604020202020204" pitchFamily="34" charset="0"/>
              <a:buChar char="•"/>
            </a:pPr>
            <a:r>
              <a:rPr lang="en-IN" sz="1050" dirty="0"/>
              <a:t>Log4j.properties</a:t>
            </a:r>
          </a:p>
          <a:p>
            <a:pPr marL="171450" indent="-171450">
              <a:buFont typeface="Arial" panose="020B0604020202020204" pitchFamily="34" charset="0"/>
              <a:buChar char="•"/>
            </a:pPr>
            <a:r>
              <a:rPr lang="en-IN" sz="1050" dirty="0" err="1"/>
              <a:t>Config.properties</a:t>
            </a:r>
            <a:endParaRPr lang="en-IN" sz="1050" dirty="0"/>
          </a:p>
        </p:txBody>
      </p:sp>
      <p:sp>
        <p:nvSpPr>
          <p:cNvPr id="16" name="Rectangle 15">
            <a:extLst>
              <a:ext uri="{FF2B5EF4-FFF2-40B4-BE49-F238E27FC236}">
                <a16:creationId xmlns:a16="http://schemas.microsoft.com/office/drawing/2014/main" id="{C64B8564-7A6D-4C9E-9B72-9706BC08E925}"/>
              </a:ext>
            </a:extLst>
          </p:cNvPr>
          <p:cNvSpPr/>
          <p:nvPr/>
        </p:nvSpPr>
        <p:spPr>
          <a:xfrm>
            <a:off x="4057156" y="2302725"/>
            <a:ext cx="2617365" cy="35193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buFont typeface="+mj-lt"/>
              <a:buAutoNum type="arabicPeriod"/>
            </a:pPr>
            <a:endParaRPr lang="en-IN" sz="1400" dirty="0">
              <a:solidFill>
                <a:schemeClr val="tx1"/>
              </a:solidFill>
            </a:endParaRPr>
          </a:p>
          <a:p>
            <a:pPr marL="342900" indent="-342900">
              <a:buFont typeface="+mj-lt"/>
              <a:buAutoNum type="arabicPeriod"/>
            </a:pPr>
            <a:endParaRPr lang="en-IN" sz="1400" dirty="0">
              <a:solidFill>
                <a:schemeClr val="tx1"/>
              </a:solidFill>
            </a:endParaRPr>
          </a:p>
          <a:p>
            <a:endParaRPr lang="en-IN" sz="1400" dirty="0">
              <a:solidFill>
                <a:schemeClr val="tx1"/>
              </a:solidFill>
            </a:endParaRPr>
          </a:p>
          <a:p>
            <a:pPr marL="342900" indent="-342900">
              <a:buFont typeface="+mj-lt"/>
              <a:buAutoNum type="arabicPeriod"/>
            </a:pPr>
            <a:endParaRPr lang="en-IN" sz="1400" dirty="0">
              <a:solidFill>
                <a:schemeClr val="tx1"/>
              </a:solidFill>
            </a:endParaRPr>
          </a:p>
          <a:p>
            <a:pPr marL="342900" indent="-342900">
              <a:buFont typeface="+mj-lt"/>
              <a:buAutoNum type="arabicPeriod"/>
            </a:pPr>
            <a:endParaRPr lang="en-IN" sz="1400" dirty="0">
              <a:solidFill>
                <a:schemeClr val="tx1"/>
              </a:solidFill>
            </a:endParaRPr>
          </a:p>
          <a:p>
            <a:pPr marL="342900" indent="-342900">
              <a:buFont typeface="+mj-lt"/>
              <a:buAutoNum type="arabicPeriod"/>
            </a:pPr>
            <a:r>
              <a:rPr lang="en-IN" sz="1400" dirty="0">
                <a:solidFill>
                  <a:schemeClr val="tx1"/>
                </a:solidFill>
              </a:rPr>
              <a:t>LoginTest.java</a:t>
            </a:r>
          </a:p>
          <a:p>
            <a:pPr marL="342900" indent="-342900">
              <a:buFont typeface="+mj-lt"/>
              <a:buAutoNum type="arabicPeriod"/>
            </a:pPr>
            <a:r>
              <a:rPr lang="en-IN" sz="1400" dirty="0">
                <a:solidFill>
                  <a:schemeClr val="tx1"/>
                </a:solidFill>
              </a:rPr>
              <a:t>AddCustomerTest.java</a:t>
            </a:r>
          </a:p>
          <a:p>
            <a:pPr marL="342900" indent="-342900">
              <a:buFont typeface="+mj-lt"/>
              <a:buAutoNum type="arabicPeriod"/>
            </a:pPr>
            <a:r>
              <a:rPr lang="en-IN" sz="1400" dirty="0">
                <a:solidFill>
                  <a:schemeClr val="tx1"/>
                </a:solidFill>
              </a:rPr>
              <a:t>EditCustomerTest.java</a:t>
            </a:r>
          </a:p>
        </p:txBody>
      </p:sp>
      <p:sp>
        <p:nvSpPr>
          <p:cNvPr id="17" name="Rectangle 16">
            <a:extLst>
              <a:ext uri="{FF2B5EF4-FFF2-40B4-BE49-F238E27FC236}">
                <a16:creationId xmlns:a16="http://schemas.microsoft.com/office/drawing/2014/main" id="{9B5B27F4-7225-4399-862B-AA137C0378DC}"/>
              </a:ext>
            </a:extLst>
          </p:cNvPr>
          <p:cNvSpPr/>
          <p:nvPr/>
        </p:nvSpPr>
        <p:spPr>
          <a:xfrm>
            <a:off x="4057155" y="2302725"/>
            <a:ext cx="2617365" cy="68944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solidFill>
                  <a:schemeClr val="tx1"/>
                </a:solidFill>
              </a:rPr>
              <a:t>Test Cases</a:t>
            </a:r>
          </a:p>
        </p:txBody>
      </p:sp>
      <p:sp>
        <p:nvSpPr>
          <p:cNvPr id="18" name="Rectangle: Rounded Corners 17">
            <a:extLst>
              <a:ext uri="{FF2B5EF4-FFF2-40B4-BE49-F238E27FC236}">
                <a16:creationId xmlns:a16="http://schemas.microsoft.com/office/drawing/2014/main" id="{790BB0CA-89CF-43F5-B115-C070F4089C39}"/>
              </a:ext>
            </a:extLst>
          </p:cNvPr>
          <p:cNvSpPr/>
          <p:nvPr/>
        </p:nvSpPr>
        <p:spPr>
          <a:xfrm>
            <a:off x="4706219" y="3132848"/>
            <a:ext cx="1319236" cy="42408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rPr>
              <a:t>Base</a:t>
            </a:r>
            <a:r>
              <a:rPr lang="en-IN" dirty="0"/>
              <a:t> </a:t>
            </a:r>
            <a:r>
              <a:rPr lang="en-IN" dirty="0">
                <a:solidFill>
                  <a:schemeClr val="tx1"/>
                </a:solidFill>
              </a:rPr>
              <a:t>Class</a:t>
            </a:r>
          </a:p>
        </p:txBody>
      </p:sp>
      <p:sp>
        <p:nvSpPr>
          <p:cNvPr id="19" name="Arrow: Down 18">
            <a:extLst>
              <a:ext uri="{FF2B5EF4-FFF2-40B4-BE49-F238E27FC236}">
                <a16:creationId xmlns:a16="http://schemas.microsoft.com/office/drawing/2014/main" id="{49B78B21-73A6-4585-BF32-9E58F3D15676}"/>
              </a:ext>
            </a:extLst>
          </p:cNvPr>
          <p:cNvSpPr/>
          <p:nvPr/>
        </p:nvSpPr>
        <p:spPr>
          <a:xfrm>
            <a:off x="5197851" y="3628330"/>
            <a:ext cx="305327" cy="624228"/>
          </a:xfrm>
          <a:prstGeom prst="downArrow">
            <a:avLst/>
          </a:prstGeom>
          <a:solidFill>
            <a:srgbClr val="92D050"/>
          </a:solidFill>
          <a:ln>
            <a:solidFill>
              <a:srgbClr val="92D05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42A03AE5-06D7-43D5-A8C2-4B562BA73CF1}"/>
              </a:ext>
            </a:extLst>
          </p:cNvPr>
          <p:cNvSpPr/>
          <p:nvPr/>
        </p:nvSpPr>
        <p:spPr>
          <a:xfrm>
            <a:off x="6745907" y="3429000"/>
            <a:ext cx="1523591" cy="8235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88F3BE39-A709-49CA-B37B-D841096D1B38}"/>
              </a:ext>
            </a:extLst>
          </p:cNvPr>
          <p:cNvSpPr/>
          <p:nvPr/>
        </p:nvSpPr>
        <p:spPr>
          <a:xfrm>
            <a:off x="1084815" y="2335088"/>
            <a:ext cx="2197915"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Testng.xml</a:t>
            </a:r>
          </a:p>
        </p:txBody>
      </p:sp>
      <p:sp>
        <p:nvSpPr>
          <p:cNvPr id="22" name="Rectangle: Rounded Corners 21">
            <a:extLst>
              <a:ext uri="{FF2B5EF4-FFF2-40B4-BE49-F238E27FC236}">
                <a16:creationId xmlns:a16="http://schemas.microsoft.com/office/drawing/2014/main" id="{1CDDE089-60E3-4096-898C-827770BE43DF}"/>
              </a:ext>
            </a:extLst>
          </p:cNvPr>
          <p:cNvSpPr/>
          <p:nvPr/>
        </p:nvSpPr>
        <p:spPr>
          <a:xfrm>
            <a:off x="1084815" y="3628330"/>
            <a:ext cx="2197915" cy="10275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Pom.xml</a:t>
            </a:r>
          </a:p>
        </p:txBody>
      </p:sp>
      <p:sp>
        <p:nvSpPr>
          <p:cNvPr id="23" name="Arrow: Down 22">
            <a:extLst>
              <a:ext uri="{FF2B5EF4-FFF2-40B4-BE49-F238E27FC236}">
                <a16:creationId xmlns:a16="http://schemas.microsoft.com/office/drawing/2014/main" id="{81722F3F-A341-40FC-BD86-845FDC2CED9D}"/>
              </a:ext>
            </a:extLst>
          </p:cNvPr>
          <p:cNvSpPr/>
          <p:nvPr/>
        </p:nvSpPr>
        <p:spPr>
          <a:xfrm>
            <a:off x="2030136" y="3320553"/>
            <a:ext cx="268447" cy="2879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28FFE512-AD50-4DBC-A09A-358FF726C4C4}"/>
              </a:ext>
            </a:extLst>
          </p:cNvPr>
          <p:cNvSpPr/>
          <p:nvPr/>
        </p:nvSpPr>
        <p:spPr>
          <a:xfrm>
            <a:off x="2056533" y="4748045"/>
            <a:ext cx="222368" cy="36923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60E5D1B2-DF99-43E0-966D-018512D91340}"/>
              </a:ext>
            </a:extLst>
          </p:cNvPr>
          <p:cNvSpPr/>
          <p:nvPr/>
        </p:nvSpPr>
        <p:spPr>
          <a:xfrm>
            <a:off x="1092307" y="5452844"/>
            <a:ext cx="2197915" cy="3692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Report</a:t>
            </a:r>
          </a:p>
        </p:txBody>
      </p:sp>
    </p:spTree>
    <p:extLst>
      <p:ext uri="{BB962C8B-B14F-4D97-AF65-F5344CB8AC3E}">
        <p14:creationId xmlns:p14="http://schemas.microsoft.com/office/powerpoint/2010/main" val="131354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21F-E706-41BF-AFD1-0D082DE8E78C}"/>
              </a:ext>
            </a:extLst>
          </p:cNvPr>
          <p:cNvSpPr>
            <a:spLocks noGrp="1"/>
          </p:cNvSpPr>
          <p:nvPr>
            <p:ph type="title"/>
          </p:nvPr>
        </p:nvSpPr>
        <p:spPr>
          <a:xfrm>
            <a:off x="482600" y="620786"/>
            <a:ext cx="10634472" cy="746620"/>
          </a:xfrm>
        </p:spPr>
        <p:txBody>
          <a:bodyPr/>
          <a:lstStyle/>
          <a:p>
            <a:pPr algn="ctr"/>
            <a:r>
              <a:rPr lang="en-IN" sz="4400" dirty="0"/>
              <a:t>Framework Structure</a:t>
            </a:r>
          </a:p>
        </p:txBody>
      </p:sp>
      <p:sp>
        <p:nvSpPr>
          <p:cNvPr id="5" name="Rectangle 4">
            <a:extLst>
              <a:ext uri="{FF2B5EF4-FFF2-40B4-BE49-F238E27FC236}">
                <a16:creationId xmlns:a16="http://schemas.microsoft.com/office/drawing/2014/main" id="{4910D365-35DD-49D3-85EA-8838E5EE200A}"/>
              </a:ext>
            </a:extLst>
          </p:cNvPr>
          <p:cNvSpPr/>
          <p:nvPr/>
        </p:nvSpPr>
        <p:spPr>
          <a:xfrm>
            <a:off x="6181080" y="1636451"/>
            <a:ext cx="1953216" cy="109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rPr>
              <a:t>Page Objectives</a:t>
            </a:r>
          </a:p>
          <a:p>
            <a:pPr algn="ctr"/>
            <a:endParaRPr lang="en-IN" dirty="0">
              <a:solidFill>
                <a:schemeClr val="tx1"/>
              </a:solidFill>
            </a:endParaRPr>
          </a:p>
          <a:p>
            <a:pPr marL="285750" indent="-285750">
              <a:buFont typeface="Arial" panose="020B0604020202020204" pitchFamily="34" charset="0"/>
              <a:buChar char="•"/>
            </a:pPr>
            <a:r>
              <a:rPr lang="en-IN" sz="900" dirty="0">
                <a:solidFill>
                  <a:schemeClr val="tx1"/>
                </a:solidFill>
              </a:rPr>
              <a:t>LoginPage.java</a:t>
            </a:r>
          </a:p>
          <a:p>
            <a:pPr marL="285750" indent="-285750">
              <a:buFont typeface="Arial" panose="020B0604020202020204" pitchFamily="34" charset="0"/>
              <a:buChar char="•"/>
            </a:pPr>
            <a:r>
              <a:rPr lang="en-IN" sz="900" dirty="0">
                <a:solidFill>
                  <a:schemeClr val="tx1"/>
                </a:solidFill>
              </a:rPr>
              <a:t>AddCustomerPage.java</a:t>
            </a:r>
          </a:p>
          <a:p>
            <a:pPr marL="285750" indent="-285750">
              <a:buFont typeface="Arial" panose="020B0604020202020204" pitchFamily="34" charset="0"/>
              <a:buChar char="•"/>
            </a:pPr>
            <a:r>
              <a:rPr lang="en-IN" sz="900" dirty="0">
                <a:solidFill>
                  <a:schemeClr val="tx1"/>
                </a:solidFill>
              </a:rPr>
              <a:t>EditCustomerPage.java</a:t>
            </a:r>
          </a:p>
          <a:p>
            <a:pPr marL="285750" indent="-285750">
              <a:buFont typeface="Arial" panose="020B0604020202020204" pitchFamily="34" charset="0"/>
              <a:buChar char="•"/>
            </a:pPr>
            <a:endParaRPr lang="en-IN" dirty="0">
              <a:solidFill>
                <a:schemeClr val="tx1"/>
              </a:solidFill>
            </a:endParaRPr>
          </a:p>
        </p:txBody>
      </p:sp>
      <p:sp>
        <p:nvSpPr>
          <p:cNvPr id="6" name="Rectangle 5">
            <a:extLst>
              <a:ext uri="{FF2B5EF4-FFF2-40B4-BE49-F238E27FC236}">
                <a16:creationId xmlns:a16="http://schemas.microsoft.com/office/drawing/2014/main" id="{B33C4032-C45D-45E2-8910-8C88491D3512}"/>
              </a:ext>
            </a:extLst>
          </p:cNvPr>
          <p:cNvSpPr/>
          <p:nvPr/>
        </p:nvSpPr>
        <p:spPr>
          <a:xfrm>
            <a:off x="6181080" y="2884550"/>
            <a:ext cx="1953216" cy="1233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rPr>
              <a:t>Utilities</a:t>
            </a:r>
            <a:endParaRPr lang="en-IN" dirty="0">
              <a:solidFill>
                <a:schemeClr val="tx1"/>
              </a:solidFill>
            </a:endParaRPr>
          </a:p>
          <a:p>
            <a:pPr algn="ctr"/>
            <a:endParaRPr lang="en-IN" sz="1050" dirty="0">
              <a:solidFill>
                <a:schemeClr val="tx1"/>
              </a:solidFill>
            </a:endParaRPr>
          </a:p>
          <a:p>
            <a:pPr marL="285750" indent="-285750">
              <a:buFont typeface="Arial" panose="020B0604020202020204" pitchFamily="34" charset="0"/>
              <a:buChar char="•"/>
            </a:pPr>
            <a:r>
              <a:rPr lang="en-IN" sz="900" dirty="0">
                <a:solidFill>
                  <a:schemeClr val="tx1"/>
                </a:solidFill>
              </a:rPr>
              <a:t>ReaConfig.java</a:t>
            </a:r>
          </a:p>
          <a:p>
            <a:pPr marL="285750" indent="-285750">
              <a:buFont typeface="Arial" panose="020B0604020202020204" pitchFamily="34" charset="0"/>
              <a:buChar char="•"/>
            </a:pPr>
            <a:r>
              <a:rPr lang="en-IN" sz="900" dirty="0">
                <a:solidFill>
                  <a:schemeClr val="tx1"/>
                </a:solidFill>
              </a:rPr>
              <a:t>Reporting.java</a:t>
            </a:r>
          </a:p>
          <a:p>
            <a:pPr marL="285750" indent="-285750">
              <a:buFont typeface="Arial" panose="020B0604020202020204" pitchFamily="34" charset="0"/>
              <a:buChar char="•"/>
            </a:pPr>
            <a:r>
              <a:rPr lang="en-IN" sz="900" dirty="0">
                <a:solidFill>
                  <a:schemeClr val="tx1"/>
                </a:solidFill>
              </a:rPr>
              <a:t>XLUtils.java</a:t>
            </a:r>
          </a:p>
          <a:p>
            <a:pPr marL="285750" indent="-285750">
              <a:buFont typeface="Arial" panose="020B0604020202020204" pitchFamily="34" charset="0"/>
              <a:buChar char="•"/>
            </a:pPr>
            <a:endParaRPr lang="en-IN" dirty="0">
              <a:solidFill>
                <a:schemeClr val="tx1"/>
              </a:solidFill>
            </a:endParaRPr>
          </a:p>
        </p:txBody>
      </p:sp>
      <p:sp>
        <p:nvSpPr>
          <p:cNvPr id="8" name="Rectangle 7">
            <a:extLst>
              <a:ext uri="{FF2B5EF4-FFF2-40B4-BE49-F238E27FC236}">
                <a16:creationId xmlns:a16="http://schemas.microsoft.com/office/drawing/2014/main" id="{41FA1E6C-C061-42C5-9562-514319181F83}"/>
              </a:ext>
            </a:extLst>
          </p:cNvPr>
          <p:cNvSpPr/>
          <p:nvPr/>
        </p:nvSpPr>
        <p:spPr>
          <a:xfrm>
            <a:off x="6181080" y="4266871"/>
            <a:ext cx="1953216" cy="12331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r>
              <a:rPr lang="en-IN" dirty="0">
                <a:solidFill>
                  <a:schemeClr val="tx1"/>
                </a:solidFill>
              </a:rPr>
              <a:t>Config Files</a:t>
            </a:r>
          </a:p>
          <a:p>
            <a:pPr algn="ctr"/>
            <a:endParaRPr lang="en-IN" sz="1100" dirty="0">
              <a:solidFill>
                <a:schemeClr val="tx1"/>
              </a:solidFill>
            </a:endParaRPr>
          </a:p>
          <a:p>
            <a:pPr algn="ctr"/>
            <a:endParaRPr lang="en-IN" sz="100" dirty="0">
              <a:solidFill>
                <a:schemeClr val="tx1"/>
              </a:solidFill>
            </a:endParaRPr>
          </a:p>
          <a:p>
            <a:pPr marL="171450" indent="-171450">
              <a:buFont typeface="Arial" panose="020B0604020202020204" pitchFamily="34" charset="0"/>
              <a:buChar char="•"/>
            </a:pPr>
            <a:r>
              <a:rPr lang="en-IN" sz="1000" dirty="0">
                <a:solidFill>
                  <a:schemeClr val="tx1"/>
                </a:solidFill>
              </a:rPr>
              <a:t>Pom.xml</a:t>
            </a:r>
          </a:p>
          <a:p>
            <a:pPr marL="171450" indent="-171450">
              <a:buFont typeface="Arial" panose="020B0604020202020204" pitchFamily="34" charset="0"/>
              <a:buChar char="•"/>
            </a:pPr>
            <a:r>
              <a:rPr lang="en-IN" sz="1000" dirty="0">
                <a:solidFill>
                  <a:schemeClr val="tx1"/>
                </a:solidFill>
              </a:rPr>
              <a:t>Extent-config.xml</a:t>
            </a:r>
          </a:p>
          <a:p>
            <a:pPr marL="171450" indent="-171450">
              <a:buFont typeface="Arial" panose="020B0604020202020204" pitchFamily="34" charset="0"/>
              <a:buChar char="•"/>
            </a:pPr>
            <a:r>
              <a:rPr lang="en-IN" sz="1000" dirty="0">
                <a:solidFill>
                  <a:schemeClr val="tx1"/>
                </a:solidFill>
              </a:rPr>
              <a:t>Log4j.properties</a:t>
            </a:r>
          </a:p>
          <a:p>
            <a:pPr marL="171450" indent="-171450">
              <a:buFont typeface="Arial" panose="020B0604020202020204" pitchFamily="34" charset="0"/>
              <a:buChar char="•"/>
            </a:pPr>
            <a:r>
              <a:rPr lang="en-IN" sz="1000" dirty="0" err="1">
                <a:solidFill>
                  <a:schemeClr val="tx1"/>
                </a:solidFill>
              </a:rPr>
              <a:t>config.properties</a:t>
            </a:r>
            <a:endParaRPr lang="en-IN" sz="1000" dirty="0">
              <a:solidFill>
                <a:schemeClr val="tx1"/>
              </a:solidFill>
            </a:endParaRPr>
          </a:p>
          <a:p>
            <a:pPr marL="171450" indent="-171450">
              <a:buFont typeface="Arial" panose="020B0604020202020204" pitchFamily="34" charset="0"/>
              <a:buChar char="•"/>
            </a:pPr>
            <a:endParaRPr lang="en-IN" sz="1100" dirty="0">
              <a:solidFill>
                <a:schemeClr val="tx1"/>
              </a:solidFill>
            </a:endParaRPr>
          </a:p>
          <a:p>
            <a:pPr marL="171450" indent="-171450">
              <a:buFont typeface="Arial" panose="020B0604020202020204" pitchFamily="34" charset="0"/>
              <a:buChar char="•"/>
            </a:pPr>
            <a:endParaRPr lang="en-IN" sz="1100" dirty="0">
              <a:solidFill>
                <a:schemeClr val="tx1"/>
              </a:solidFill>
            </a:endParaRPr>
          </a:p>
          <a:p>
            <a:pPr algn="ctr"/>
            <a:endParaRPr lang="en-IN" sz="1100" dirty="0">
              <a:solidFill>
                <a:schemeClr val="tx1"/>
              </a:solidFill>
            </a:endParaRPr>
          </a:p>
          <a:p>
            <a:pPr algn="ctr"/>
            <a:endParaRPr lang="en-IN" sz="1100" dirty="0">
              <a:solidFill>
                <a:schemeClr val="tx1"/>
              </a:solidFill>
            </a:endParaRPr>
          </a:p>
          <a:p>
            <a:pPr algn="ctr"/>
            <a:endParaRPr lang="en-IN" dirty="0">
              <a:solidFill>
                <a:schemeClr val="tx1"/>
              </a:solidFill>
            </a:endParaRPr>
          </a:p>
          <a:p>
            <a:pPr marL="285750" indent="-285750">
              <a:buFont typeface="Arial" panose="020B0604020202020204" pitchFamily="34" charset="0"/>
              <a:buChar char="•"/>
            </a:pPr>
            <a:endParaRPr lang="en-IN" sz="1200" dirty="0">
              <a:solidFill>
                <a:schemeClr val="tx1"/>
              </a:solidFill>
            </a:endParaRPr>
          </a:p>
        </p:txBody>
      </p:sp>
      <p:pic>
        <p:nvPicPr>
          <p:cNvPr id="9" name="Picture 8">
            <a:extLst>
              <a:ext uri="{FF2B5EF4-FFF2-40B4-BE49-F238E27FC236}">
                <a16:creationId xmlns:a16="http://schemas.microsoft.com/office/drawing/2014/main" id="{C0DBDD7C-D315-4B8E-BF75-FFC929464D44}"/>
              </a:ext>
            </a:extLst>
          </p:cNvPr>
          <p:cNvPicPr>
            <a:picLocks noChangeAspect="1"/>
          </p:cNvPicPr>
          <p:nvPr/>
        </p:nvPicPr>
        <p:blipFill>
          <a:blip r:embed="rId2"/>
          <a:stretch>
            <a:fillRect/>
          </a:stretch>
        </p:blipFill>
        <p:spPr>
          <a:xfrm>
            <a:off x="3229762" y="2045969"/>
            <a:ext cx="2420433" cy="3454082"/>
          </a:xfrm>
          <a:prstGeom prst="rect">
            <a:avLst/>
          </a:prstGeom>
        </p:spPr>
      </p:pic>
      <p:sp>
        <p:nvSpPr>
          <p:cNvPr id="10" name="Rectangle 9">
            <a:extLst>
              <a:ext uri="{FF2B5EF4-FFF2-40B4-BE49-F238E27FC236}">
                <a16:creationId xmlns:a16="http://schemas.microsoft.com/office/drawing/2014/main" id="{631917E6-AA1E-4761-B0C3-A6A0773E4274}"/>
              </a:ext>
            </a:extLst>
          </p:cNvPr>
          <p:cNvSpPr/>
          <p:nvPr/>
        </p:nvSpPr>
        <p:spPr>
          <a:xfrm>
            <a:off x="3229762" y="2045969"/>
            <a:ext cx="2420433" cy="68944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solidFill>
                  <a:schemeClr val="tx1"/>
                </a:solidFill>
              </a:rPr>
              <a:t>Test Cases</a:t>
            </a:r>
          </a:p>
        </p:txBody>
      </p:sp>
      <p:sp>
        <p:nvSpPr>
          <p:cNvPr id="11" name="Rectangle: Rounded Corners 10">
            <a:extLst>
              <a:ext uri="{FF2B5EF4-FFF2-40B4-BE49-F238E27FC236}">
                <a16:creationId xmlns:a16="http://schemas.microsoft.com/office/drawing/2014/main" id="{01FEE613-FE00-4F9D-8429-F3653579ECBD}"/>
              </a:ext>
            </a:extLst>
          </p:cNvPr>
          <p:cNvSpPr/>
          <p:nvPr/>
        </p:nvSpPr>
        <p:spPr>
          <a:xfrm>
            <a:off x="3798930" y="2931231"/>
            <a:ext cx="1319236" cy="42408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solidFill>
                  <a:schemeClr val="tx1"/>
                </a:solidFill>
              </a:rPr>
              <a:t>Base</a:t>
            </a:r>
            <a:r>
              <a:rPr lang="en-IN" dirty="0"/>
              <a:t> </a:t>
            </a:r>
            <a:r>
              <a:rPr lang="en-IN" dirty="0">
                <a:solidFill>
                  <a:schemeClr val="tx1"/>
                </a:solidFill>
              </a:rPr>
              <a:t>Class</a:t>
            </a:r>
          </a:p>
        </p:txBody>
      </p:sp>
      <p:sp>
        <p:nvSpPr>
          <p:cNvPr id="12" name="Arrow: Down 11">
            <a:extLst>
              <a:ext uri="{FF2B5EF4-FFF2-40B4-BE49-F238E27FC236}">
                <a16:creationId xmlns:a16="http://schemas.microsoft.com/office/drawing/2014/main" id="{B2B02A1C-13D5-497E-8DAB-09C41F7B4167}"/>
              </a:ext>
            </a:extLst>
          </p:cNvPr>
          <p:cNvSpPr/>
          <p:nvPr/>
        </p:nvSpPr>
        <p:spPr>
          <a:xfrm>
            <a:off x="4268004" y="3399156"/>
            <a:ext cx="343948" cy="493335"/>
          </a:xfrm>
          <a:prstGeom prst="downArrow">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BC8EB445-8FCF-45C4-9620-4B59019A5D87}"/>
              </a:ext>
            </a:extLst>
          </p:cNvPr>
          <p:cNvSpPr/>
          <p:nvPr/>
        </p:nvSpPr>
        <p:spPr>
          <a:xfrm>
            <a:off x="5728817" y="3298973"/>
            <a:ext cx="367184" cy="4697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E6523E57-0045-4AC2-9AAB-1CD1CFFA2461}"/>
              </a:ext>
            </a:extLst>
          </p:cNvPr>
          <p:cNvSpPr/>
          <p:nvPr/>
        </p:nvSpPr>
        <p:spPr>
          <a:xfrm>
            <a:off x="666943" y="2000334"/>
            <a:ext cx="1953216"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Testng.xml</a:t>
            </a:r>
          </a:p>
        </p:txBody>
      </p:sp>
      <p:sp>
        <p:nvSpPr>
          <p:cNvPr id="15" name="Rectangle: Rounded Corners 14">
            <a:extLst>
              <a:ext uri="{FF2B5EF4-FFF2-40B4-BE49-F238E27FC236}">
                <a16:creationId xmlns:a16="http://schemas.microsoft.com/office/drawing/2014/main" id="{A4D869DB-D7A1-41F1-AC72-54579E0F71AF}"/>
              </a:ext>
            </a:extLst>
          </p:cNvPr>
          <p:cNvSpPr/>
          <p:nvPr/>
        </p:nvSpPr>
        <p:spPr>
          <a:xfrm>
            <a:off x="666941" y="3309459"/>
            <a:ext cx="1953217" cy="10275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Pom.xml</a:t>
            </a:r>
          </a:p>
        </p:txBody>
      </p:sp>
      <p:sp>
        <p:nvSpPr>
          <p:cNvPr id="16" name="Rectangle 15">
            <a:extLst>
              <a:ext uri="{FF2B5EF4-FFF2-40B4-BE49-F238E27FC236}">
                <a16:creationId xmlns:a16="http://schemas.microsoft.com/office/drawing/2014/main" id="{8C128B6B-6064-40A1-86D0-5438010B4629}"/>
              </a:ext>
            </a:extLst>
          </p:cNvPr>
          <p:cNvSpPr/>
          <p:nvPr/>
        </p:nvSpPr>
        <p:spPr>
          <a:xfrm>
            <a:off x="724251" y="5130812"/>
            <a:ext cx="1895907" cy="3692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Report</a:t>
            </a:r>
          </a:p>
        </p:txBody>
      </p:sp>
      <p:sp>
        <p:nvSpPr>
          <p:cNvPr id="17" name="Arrow: Down 16">
            <a:extLst>
              <a:ext uri="{FF2B5EF4-FFF2-40B4-BE49-F238E27FC236}">
                <a16:creationId xmlns:a16="http://schemas.microsoft.com/office/drawing/2014/main" id="{CB5B7FFE-2F5A-4B14-A3A2-56B9D6262ED9}"/>
              </a:ext>
            </a:extLst>
          </p:cNvPr>
          <p:cNvSpPr/>
          <p:nvPr/>
        </p:nvSpPr>
        <p:spPr>
          <a:xfrm>
            <a:off x="1510018" y="2927477"/>
            <a:ext cx="436228" cy="3819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CE6FB42-F6C8-43E4-B2D3-6577121485B6}"/>
              </a:ext>
            </a:extLst>
          </p:cNvPr>
          <p:cNvSpPr/>
          <p:nvPr/>
        </p:nvSpPr>
        <p:spPr>
          <a:xfrm>
            <a:off x="1593908" y="4412609"/>
            <a:ext cx="352338" cy="6291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DA392AAD-04E2-4E37-97BD-E33D80F5A927}"/>
              </a:ext>
            </a:extLst>
          </p:cNvPr>
          <p:cNvPicPr>
            <a:picLocks noChangeAspect="1"/>
          </p:cNvPicPr>
          <p:nvPr/>
        </p:nvPicPr>
        <p:blipFill>
          <a:blip r:embed="rId3"/>
          <a:stretch>
            <a:fillRect/>
          </a:stretch>
        </p:blipFill>
        <p:spPr>
          <a:xfrm>
            <a:off x="10064183" y="1149852"/>
            <a:ext cx="1953216" cy="5087361"/>
          </a:xfrm>
          <a:prstGeom prst="rect">
            <a:avLst/>
          </a:prstGeom>
        </p:spPr>
      </p:pic>
      <p:sp>
        <p:nvSpPr>
          <p:cNvPr id="21" name="Arrow: Right 20">
            <a:extLst>
              <a:ext uri="{FF2B5EF4-FFF2-40B4-BE49-F238E27FC236}">
                <a16:creationId xmlns:a16="http://schemas.microsoft.com/office/drawing/2014/main" id="{2CA6452E-1371-4B8F-9B40-447B444E4C29}"/>
              </a:ext>
            </a:extLst>
          </p:cNvPr>
          <p:cNvSpPr/>
          <p:nvPr/>
        </p:nvSpPr>
        <p:spPr>
          <a:xfrm>
            <a:off x="8783273" y="1551963"/>
            <a:ext cx="1280910" cy="44837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200" dirty="0">
                <a:solidFill>
                  <a:schemeClr val="tx1"/>
                </a:solidFill>
              </a:rPr>
              <a:t>Page Object</a:t>
            </a:r>
            <a:endParaRPr lang="en-IN" dirty="0">
              <a:solidFill>
                <a:schemeClr val="tx1"/>
              </a:solidFill>
            </a:endParaRPr>
          </a:p>
        </p:txBody>
      </p:sp>
      <p:sp>
        <p:nvSpPr>
          <p:cNvPr id="22" name="Arrow: Right 21">
            <a:extLst>
              <a:ext uri="{FF2B5EF4-FFF2-40B4-BE49-F238E27FC236}">
                <a16:creationId xmlns:a16="http://schemas.microsoft.com/office/drawing/2014/main" id="{8931372A-DA71-4E7E-B1C4-6D209E852C62}"/>
              </a:ext>
            </a:extLst>
          </p:cNvPr>
          <p:cNvSpPr/>
          <p:nvPr/>
        </p:nvSpPr>
        <p:spPr>
          <a:xfrm>
            <a:off x="8783273" y="2095980"/>
            <a:ext cx="1342239" cy="353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Test Cases</a:t>
            </a:r>
          </a:p>
        </p:txBody>
      </p:sp>
      <p:sp>
        <p:nvSpPr>
          <p:cNvPr id="23" name="Arrow: Right 22">
            <a:extLst>
              <a:ext uri="{FF2B5EF4-FFF2-40B4-BE49-F238E27FC236}">
                <a16:creationId xmlns:a16="http://schemas.microsoft.com/office/drawing/2014/main" id="{8E3AB548-E0E5-4B93-8EE7-606366D68FC5}"/>
              </a:ext>
            </a:extLst>
          </p:cNvPr>
          <p:cNvSpPr/>
          <p:nvPr/>
        </p:nvSpPr>
        <p:spPr>
          <a:xfrm>
            <a:off x="8783273" y="2545233"/>
            <a:ext cx="1342239" cy="3393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tx1"/>
                </a:solidFill>
              </a:rPr>
              <a:t>Test Data</a:t>
            </a:r>
          </a:p>
        </p:txBody>
      </p:sp>
      <p:sp>
        <p:nvSpPr>
          <p:cNvPr id="24" name="Arrow: Right 23">
            <a:extLst>
              <a:ext uri="{FF2B5EF4-FFF2-40B4-BE49-F238E27FC236}">
                <a16:creationId xmlns:a16="http://schemas.microsoft.com/office/drawing/2014/main" id="{9D0708A6-2E3C-42AF-B2EB-4BA7BAB5BE46}"/>
              </a:ext>
            </a:extLst>
          </p:cNvPr>
          <p:cNvSpPr/>
          <p:nvPr/>
        </p:nvSpPr>
        <p:spPr>
          <a:xfrm>
            <a:off x="8783273" y="2927477"/>
            <a:ext cx="1342239" cy="33931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solidFill>
                  <a:schemeClr val="tx1"/>
                </a:solidFill>
              </a:rPr>
              <a:t>Utilities</a:t>
            </a:r>
          </a:p>
        </p:txBody>
      </p:sp>
      <p:sp>
        <p:nvSpPr>
          <p:cNvPr id="25" name="Arrow: Right 24">
            <a:extLst>
              <a:ext uri="{FF2B5EF4-FFF2-40B4-BE49-F238E27FC236}">
                <a16:creationId xmlns:a16="http://schemas.microsoft.com/office/drawing/2014/main" id="{FAD13B41-84C5-4DF2-BE06-FAC552F3CD73}"/>
              </a:ext>
            </a:extLst>
          </p:cNvPr>
          <p:cNvSpPr/>
          <p:nvPr/>
        </p:nvSpPr>
        <p:spPr>
          <a:xfrm>
            <a:off x="8783273" y="4001549"/>
            <a:ext cx="1280910" cy="49495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100" dirty="0">
                <a:solidFill>
                  <a:schemeClr val="tx1"/>
                </a:solidFill>
              </a:rPr>
              <a:t>Logs</a:t>
            </a:r>
          </a:p>
        </p:txBody>
      </p:sp>
      <p:sp>
        <p:nvSpPr>
          <p:cNvPr id="26" name="Arrow: Right 25">
            <a:extLst>
              <a:ext uri="{FF2B5EF4-FFF2-40B4-BE49-F238E27FC236}">
                <a16:creationId xmlns:a16="http://schemas.microsoft.com/office/drawing/2014/main" id="{77F40C0B-0615-436E-B2A1-C433F2600402}"/>
              </a:ext>
            </a:extLst>
          </p:cNvPr>
          <p:cNvSpPr/>
          <p:nvPr/>
        </p:nvSpPr>
        <p:spPr>
          <a:xfrm>
            <a:off x="8816829" y="5297648"/>
            <a:ext cx="1247354" cy="327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Config Files</a:t>
            </a:r>
          </a:p>
        </p:txBody>
      </p:sp>
      <p:sp>
        <p:nvSpPr>
          <p:cNvPr id="27" name="Arrow: Right 26">
            <a:extLst>
              <a:ext uri="{FF2B5EF4-FFF2-40B4-BE49-F238E27FC236}">
                <a16:creationId xmlns:a16="http://schemas.microsoft.com/office/drawing/2014/main" id="{93793FBD-42B3-481C-ACB2-9987CCABCA9D}"/>
              </a:ext>
            </a:extLst>
          </p:cNvPr>
          <p:cNvSpPr/>
          <p:nvPr/>
        </p:nvSpPr>
        <p:spPr>
          <a:xfrm>
            <a:off x="8783273" y="4412609"/>
            <a:ext cx="1280910" cy="40267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Screenshots</a:t>
            </a:r>
          </a:p>
        </p:txBody>
      </p:sp>
      <p:sp>
        <p:nvSpPr>
          <p:cNvPr id="28" name="Arrow: Right 27">
            <a:extLst>
              <a:ext uri="{FF2B5EF4-FFF2-40B4-BE49-F238E27FC236}">
                <a16:creationId xmlns:a16="http://schemas.microsoft.com/office/drawing/2014/main" id="{BE46C971-0069-4043-ACA2-08A48D415A45}"/>
              </a:ext>
            </a:extLst>
          </p:cNvPr>
          <p:cNvSpPr/>
          <p:nvPr/>
        </p:nvSpPr>
        <p:spPr>
          <a:xfrm>
            <a:off x="8816829" y="4903365"/>
            <a:ext cx="1213798" cy="40267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Reports</a:t>
            </a:r>
          </a:p>
        </p:txBody>
      </p:sp>
    </p:spTree>
    <p:extLst>
      <p:ext uri="{BB962C8B-B14F-4D97-AF65-F5344CB8AC3E}">
        <p14:creationId xmlns:p14="http://schemas.microsoft.com/office/powerpoint/2010/main" val="109927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5362-5C52-4E77-969C-19EEA771D1F3}"/>
              </a:ext>
            </a:extLst>
          </p:cNvPr>
          <p:cNvSpPr>
            <a:spLocks noGrp="1"/>
          </p:cNvSpPr>
          <p:nvPr>
            <p:ph type="title"/>
          </p:nvPr>
        </p:nvSpPr>
        <p:spPr>
          <a:xfrm>
            <a:off x="482600" y="706582"/>
            <a:ext cx="10634472" cy="1517073"/>
          </a:xfrm>
        </p:spPr>
        <p:txBody>
          <a:bodyPr/>
          <a:lstStyle/>
          <a:p>
            <a:pPr algn="ctr"/>
            <a:r>
              <a:rPr lang="en-IN" dirty="0"/>
              <a:t>What is Selenium?</a:t>
            </a:r>
          </a:p>
        </p:txBody>
      </p:sp>
      <p:sp>
        <p:nvSpPr>
          <p:cNvPr id="3" name="Content Placeholder 2">
            <a:extLst>
              <a:ext uri="{FF2B5EF4-FFF2-40B4-BE49-F238E27FC236}">
                <a16:creationId xmlns:a16="http://schemas.microsoft.com/office/drawing/2014/main" id="{754695B4-187B-4AFB-B8E1-F9C5C6EA1AD0}"/>
              </a:ext>
            </a:extLst>
          </p:cNvPr>
          <p:cNvSpPr>
            <a:spLocks noGrp="1"/>
          </p:cNvSpPr>
          <p:nvPr>
            <p:ph idx="1"/>
          </p:nvPr>
        </p:nvSpPr>
        <p:spPr>
          <a:xfrm>
            <a:off x="482600" y="2524991"/>
            <a:ext cx="10506991" cy="3354601"/>
          </a:xfrm>
        </p:spPr>
        <p:txBody>
          <a:bodyPr>
            <a:normAutofit fontScale="70000" lnSpcReduction="20000"/>
          </a:bodyPr>
          <a:lstStyle/>
          <a:p>
            <a:pPr algn="just"/>
            <a:r>
              <a:rPr lang="en-US" sz="2600" b="0" i="0" dirty="0">
                <a:solidFill>
                  <a:srgbClr val="000000"/>
                </a:solidFill>
                <a:effectLst/>
                <a:latin typeface="Times New Roman" panose="02020603050405020304" pitchFamily="18" charset="0"/>
                <a:cs typeface="Times New Roman" panose="02020603050405020304" pitchFamily="18" charset="0"/>
              </a:rPr>
              <a:t>Selenium is one of the most widely used open-source Web UI (User Interface) automation testing suite. It was originally developed by Jason Huggins in 2004 as an internal tool at Thought Works. Selenium supports automation across different browsers, platforms and programming languages.</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Selenium can be easily deployed on platforms such as Windows, Linux, Solaris and Macintosh. Moreover, it supports OS (Operating System) for mobile applications like iOS, windows mobile and android.</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Selenium supports a variety of programming languages through the use of drivers specific to each language. Languages supported by Selenium include C#, Java, Perl, PHP, Python and Ruby. Currently, Selenium Web driver is most popular with Java and C#. Selenium test scripts can be coded in any of the supported programming languages and can be run directly in most modern web browsers. Browsers supported by Selenium include Internet Explorer, Mozilla Firefox, Google Chrome and Safari.</a:t>
            </a:r>
          </a:p>
          <a:p>
            <a:br>
              <a:rPr lang="en-US" dirty="0"/>
            </a:br>
            <a:endParaRPr lang="en-IN" dirty="0"/>
          </a:p>
        </p:txBody>
      </p:sp>
    </p:spTree>
    <p:extLst>
      <p:ext uri="{BB962C8B-B14F-4D97-AF65-F5344CB8AC3E}">
        <p14:creationId xmlns:p14="http://schemas.microsoft.com/office/powerpoint/2010/main" val="266951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662E-0166-40A8-AFF6-960832A53227}"/>
              </a:ext>
            </a:extLst>
          </p:cNvPr>
          <p:cNvSpPr>
            <a:spLocks noGrp="1"/>
          </p:cNvSpPr>
          <p:nvPr>
            <p:ph type="title"/>
          </p:nvPr>
        </p:nvSpPr>
        <p:spPr>
          <a:xfrm>
            <a:off x="482600" y="567347"/>
            <a:ext cx="10634472" cy="858781"/>
          </a:xfrm>
        </p:spPr>
        <p:txBody>
          <a:bodyPr/>
          <a:lstStyle/>
          <a:p>
            <a:pPr algn="ctr"/>
            <a:r>
              <a:rPr lang="en-IN" sz="4400" dirty="0"/>
              <a:t>Applications and Uses of Selenium</a:t>
            </a:r>
          </a:p>
        </p:txBody>
      </p:sp>
      <p:sp>
        <p:nvSpPr>
          <p:cNvPr id="3" name="Content Placeholder 2">
            <a:extLst>
              <a:ext uri="{FF2B5EF4-FFF2-40B4-BE49-F238E27FC236}">
                <a16:creationId xmlns:a16="http://schemas.microsoft.com/office/drawing/2014/main" id="{D32BEDCB-8AD6-4135-83E9-14496A48F016}"/>
              </a:ext>
            </a:extLst>
          </p:cNvPr>
          <p:cNvSpPr>
            <a:spLocks noGrp="1"/>
          </p:cNvSpPr>
          <p:nvPr>
            <p:ph idx="1"/>
          </p:nvPr>
        </p:nvSpPr>
        <p:spPr>
          <a:xfrm>
            <a:off x="482600" y="1652631"/>
            <a:ext cx="10506991" cy="4949505"/>
          </a:xfrm>
        </p:spPr>
        <p:txBody>
          <a:bodyPr>
            <a:normAutofit fontScale="62500" lnSpcReduction="20000"/>
          </a:bodyPr>
          <a:lstStyle/>
          <a:p>
            <a:pPr algn="just" fontAlgn="base"/>
            <a:r>
              <a:rPr lang="en-US" sz="2000" i="0" dirty="0">
                <a:solidFill>
                  <a:srgbClr val="40424E"/>
                </a:solidFill>
                <a:effectLst/>
                <a:latin typeface="Arial" panose="020B0604020202020204" pitchFamily="34" charset="0"/>
                <a:cs typeface="Arial" panose="020B0604020202020204" pitchFamily="34" charset="0"/>
              </a:rPr>
              <a:t>Selenium WebDriver is used to automate web application testing to verify that it works as expected. It supports many browsers such as Firefox, Chrome, IE, and Safari. However, using the Selenium WebDriver, we can automate testing for web applications only.</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Open Source and Portable – Selenium is an open source and portable Web testing Framework.</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Combination of tool and DSL – Selenium is combination of tools and DSL (Domain Specific Language) in order to carry out various types of tests.</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Easier to understand and implement – Selenium commands are categorized in terms of different classes which make it easier to understand and implement.</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Less burden and stress for testers – As mentioned above, the amount of time required to do testing repeated test scenarios on each and every new build is reduced to zero, almost. Hence, the burden of tester gets reduced.</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Cost reduction for the Business Clients – The Business needs to pay the testers their salary, which is saved using automation testing tool. The automation not only saves time but gets cost benefits too, to the business.</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Increased test coverage – With the uses of Selenium, testing time gets reduced and hence the tester can do more testing on other test scenarios at the same time.</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Reduce test execution time – Selenium supports parallel test execution that reduce the time taken in executing parallel tests.</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Lesser resources required – Selenium requires lesser resources when compared to its competitors like UFT, RFT, etc.</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Supports Multiple Programming Languages – C#, Java, Python, PHP, Ruby, Perl, and JavaScript</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Supports Multiple Operating Systems – Android, iOS, Windows, Linux, Mac, Solaris.</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Supports Multiple Browsers – Google Chrome, Mozilla Firefox, Internet Explorer, Edge, Opera, Safari, etc.</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Parallel Test Execution – It also supports parallel test execution which reduces time and increases the efficiency of tests.</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A flexible language – Once the test cases are prepared, they can be executed on any operating system like Linux, Macintosh, etc.</a:t>
            </a:r>
          </a:p>
          <a:p>
            <a:pPr marL="342900" indent="-342900" algn="just" fontAlgn="base">
              <a:buFont typeface="+mj-lt"/>
              <a:buAutoNum type="arabicPeriod"/>
            </a:pPr>
            <a:r>
              <a:rPr lang="en-US" sz="1800" b="1" i="0" dirty="0">
                <a:solidFill>
                  <a:srgbClr val="40424E"/>
                </a:solidFill>
                <a:effectLst/>
                <a:latin typeface="Arial" panose="020B0604020202020204" pitchFamily="34" charset="0"/>
                <a:cs typeface="Arial" panose="020B0604020202020204" pitchFamily="34" charset="0"/>
              </a:rPr>
              <a:t>No installation Required – Selenium web driver does not require server installation, test scripts interact directly with the browser.</a:t>
            </a:r>
          </a:p>
          <a:p>
            <a:pPr marL="342900" indent="-342900">
              <a:buFont typeface="Arial" panose="020B0604020202020204" pitchFamily="34" charset="0"/>
              <a:buChar char="•"/>
            </a:pPr>
            <a:endParaRPr lang="en-IN" sz="1600" dirty="0"/>
          </a:p>
        </p:txBody>
      </p:sp>
    </p:spTree>
    <p:extLst>
      <p:ext uri="{BB962C8B-B14F-4D97-AF65-F5344CB8AC3E}">
        <p14:creationId xmlns:p14="http://schemas.microsoft.com/office/powerpoint/2010/main" val="92996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43CF-83E2-467A-BEC5-FCB033F70602}"/>
              </a:ext>
            </a:extLst>
          </p:cNvPr>
          <p:cNvSpPr>
            <a:spLocks noGrp="1"/>
          </p:cNvSpPr>
          <p:nvPr>
            <p:ph type="title"/>
          </p:nvPr>
        </p:nvSpPr>
        <p:spPr>
          <a:xfrm>
            <a:off x="482600" y="592282"/>
            <a:ext cx="10634472" cy="1278082"/>
          </a:xfrm>
        </p:spPr>
        <p:txBody>
          <a:bodyPr/>
          <a:lstStyle/>
          <a:p>
            <a:pPr algn="ctr"/>
            <a:r>
              <a:rPr lang="en-IN" sz="4800" dirty="0"/>
              <a:t>Tools Used In This Project</a:t>
            </a:r>
          </a:p>
        </p:txBody>
      </p:sp>
      <p:sp>
        <p:nvSpPr>
          <p:cNvPr id="3" name="Content Placeholder 2">
            <a:extLst>
              <a:ext uri="{FF2B5EF4-FFF2-40B4-BE49-F238E27FC236}">
                <a16:creationId xmlns:a16="http://schemas.microsoft.com/office/drawing/2014/main" id="{567A2D28-03AD-4C16-9211-4CAEB67D2B0B}"/>
              </a:ext>
            </a:extLst>
          </p:cNvPr>
          <p:cNvSpPr>
            <a:spLocks noGrp="1"/>
          </p:cNvSpPr>
          <p:nvPr>
            <p:ph idx="1"/>
          </p:nvPr>
        </p:nvSpPr>
        <p:spPr>
          <a:xfrm>
            <a:off x="482600" y="2067792"/>
            <a:ext cx="10506991" cy="3811800"/>
          </a:xfrm>
        </p:spPr>
        <p:txBody>
          <a:bodyPr/>
          <a:lstStyle/>
          <a:p>
            <a:pPr marL="342900" indent="-342900">
              <a:buFont typeface="Arial" panose="020B0604020202020204" pitchFamily="34" charset="0"/>
              <a:buChar char="•"/>
            </a:pPr>
            <a:r>
              <a:rPr lang="en-IN" dirty="0"/>
              <a:t>Eclipse IDE</a:t>
            </a:r>
          </a:p>
          <a:p>
            <a:pPr marL="342900" indent="-342900">
              <a:buFont typeface="Arial" panose="020B0604020202020204" pitchFamily="34" charset="0"/>
              <a:buChar char="•"/>
            </a:pPr>
            <a:r>
              <a:rPr lang="en-IN" dirty="0"/>
              <a:t>Maven</a:t>
            </a:r>
          </a:p>
          <a:p>
            <a:pPr marL="342900" indent="-342900">
              <a:buFont typeface="Arial" panose="020B0604020202020204" pitchFamily="34" charset="0"/>
              <a:buChar char="•"/>
            </a:pPr>
            <a:r>
              <a:rPr lang="en-IN" dirty="0"/>
              <a:t>Selenium</a:t>
            </a:r>
          </a:p>
          <a:p>
            <a:pPr marL="342900" indent="-342900">
              <a:buFont typeface="Arial" panose="020B0604020202020204" pitchFamily="34" charset="0"/>
              <a:buChar char="•"/>
            </a:pPr>
            <a:r>
              <a:rPr lang="en-IN" dirty="0"/>
              <a:t>Java SE 1.8</a:t>
            </a:r>
          </a:p>
        </p:txBody>
      </p:sp>
    </p:spTree>
    <p:extLst>
      <p:ext uri="{BB962C8B-B14F-4D97-AF65-F5344CB8AC3E}">
        <p14:creationId xmlns:p14="http://schemas.microsoft.com/office/powerpoint/2010/main" val="280922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AA1B-8E57-4C16-B329-B9143084421C}"/>
              </a:ext>
            </a:extLst>
          </p:cNvPr>
          <p:cNvSpPr>
            <a:spLocks noGrp="1"/>
          </p:cNvSpPr>
          <p:nvPr>
            <p:ph type="title"/>
          </p:nvPr>
        </p:nvSpPr>
        <p:spPr>
          <a:xfrm>
            <a:off x="610937" y="2165524"/>
            <a:ext cx="10634472" cy="2157984"/>
          </a:xfrm>
        </p:spPr>
        <p:txBody>
          <a:bodyPr/>
          <a:lstStyle/>
          <a:p>
            <a:pPr algn="ctr"/>
            <a:r>
              <a:rPr lang="en-IN" dirty="0"/>
              <a:t>Project Phases</a:t>
            </a:r>
          </a:p>
        </p:txBody>
      </p:sp>
    </p:spTree>
    <p:extLst>
      <p:ext uri="{BB962C8B-B14F-4D97-AF65-F5344CB8AC3E}">
        <p14:creationId xmlns:p14="http://schemas.microsoft.com/office/powerpoint/2010/main" val="5414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23A6-7A9D-405C-8292-B856EECDDD16}"/>
              </a:ext>
            </a:extLst>
          </p:cNvPr>
          <p:cNvSpPr>
            <a:spLocks noGrp="1"/>
          </p:cNvSpPr>
          <p:nvPr>
            <p:ph type="title"/>
          </p:nvPr>
        </p:nvSpPr>
        <p:spPr>
          <a:xfrm>
            <a:off x="482600" y="613064"/>
            <a:ext cx="10634472" cy="1194954"/>
          </a:xfrm>
        </p:spPr>
        <p:txBody>
          <a:bodyPr/>
          <a:lstStyle/>
          <a:p>
            <a:pPr algn="ctr"/>
            <a:r>
              <a:rPr lang="en-IN" sz="4400" dirty="0"/>
              <a:t>Phase 1-Implementaition</a:t>
            </a:r>
          </a:p>
        </p:txBody>
      </p:sp>
      <p:sp>
        <p:nvSpPr>
          <p:cNvPr id="3" name="Content Placeholder 2">
            <a:extLst>
              <a:ext uri="{FF2B5EF4-FFF2-40B4-BE49-F238E27FC236}">
                <a16:creationId xmlns:a16="http://schemas.microsoft.com/office/drawing/2014/main" id="{E00B9E42-5580-4E97-8DE8-FB6F56F157E3}"/>
              </a:ext>
            </a:extLst>
          </p:cNvPr>
          <p:cNvSpPr>
            <a:spLocks noGrp="1"/>
          </p:cNvSpPr>
          <p:nvPr>
            <p:ph idx="1"/>
          </p:nvPr>
        </p:nvSpPr>
        <p:spPr>
          <a:xfrm>
            <a:off x="482600" y="1808018"/>
            <a:ext cx="10506991" cy="4071573"/>
          </a:xfrm>
        </p:spPr>
        <p:txBody>
          <a:bodyPr>
            <a:normAutofit fontScale="92500" lnSpcReduction="20000"/>
          </a:bodyPr>
          <a:lstStyle/>
          <a:p>
            <a:pPr marL="342900" indent="-342900">
              <a:buFont typeface="Arial" panose="020B0604020202020204" pitchFamily="34" charset="0"/>
              <a:buChar char="•"/>
            </a:pPr>
            <a:r>
              <a:rPr lang="en-IN" dirty="0"/>
              <a:t>Create Maven Project</a:t>
            </a:r>
          </a:p>
          <a:p>
            <a:pPr marL="342900" indent="-342900">
              <a:buFont typeface="Arial" panose="020B0604020202020204" pitchFamily="34" charset="0"/>
              <a:buChar char="•"/>
            </a:pPr>
            <a:r>
              <a:rPr lang="en-IN" dirty="0"/>
              <a:t>Update pom.xml</a:t>
            </a:r>
          </a:p>
          <a:p>
            <a:pPr marL="342900" indent="-342900">
              <a:buFont typeface="Arial" panose="020B0604020202020204" pitchFamily="34" charset="0"/>
              <a:buChar char="•"/>
            </a:pPr>
            <a:r>
              <a:rPr lang="en-IN" dirty="0"/>
              <a:t>Create Page Objects</a:t>
            </a:r>
          </a:p>
          <a:p>
            <a:pPr marL="342900" indent="-342900">
              <a:buFont typeface="Arial" panose="020B0604020202020204" pitchFamily="34" charset="0"/>
              <a:buChar char="•"/>
            </a:pPr>
            <a:r>
              <a:rPr lang="en-IN" dirty="0"/>
              <a:t>Create Basic Test case</a:t>
            </a:r>
          </a:p>
          <a:p>
            <a:pPr marL="342900" indent="-342900">
              <a:buFont typeface="Arial" panose="020B0604020202020204" pitchFamily="34" charset="0"/>
              <a:buChar char="•"/>
            </a:pPr>
            <a:r>
              <a:rPr lang="en-IN" dirty="0"/>
              <a:t>Add logs to test case</a:t>
            </a:r>
          </a:p>
          <a:p>
            <a:pPr marL="342900" indent="-342900">
              <a:buFont typeface="Arial" panose="020B0604020202020204" pitchFamily="34" charset="0"/>
              <a:buChar char="•"/>
            </a:pPr>
            <a:r>
              <a:rPr lang="en-IN" dirty="0"/>
              <a:t>Read common values from properties file</a:t>
            </a:r>
          </a:p>
          <a:p>
            <a:pPr marL="342900" indent="-342900">
              <a:buFont typeface="Arial" panose="020B0604020202020204" pitchFamily="34" charset="0"/>
              <a:buChar char="•"/>
            </a:pPr>
            <a:r>
              <a:rPr lang="en-IN" dirty="0"/>
              <a:t>Run test case on desired browser</a:t>
            </a:r>
          </a:p>
          <a:p>
            <a:pPr marL="342900" indent="-342900">
              <a:buFont typeface="Arial" panose="020B0604020202020204" pitchFamily="34" charset="0"/>
              <a:buChar char="•"/>
            </a:pPr>
            <a:r>
              <a:rPr lang="en-IN" dirty="0"/>
              <a:t>Add extent report</a:t>
            </a:r>
          </a:p>
          <a:p>
            <a:pPr marL="342900" indent="-342900">
              <a:buFont typeface="Arial" panose="020B0604020202020204" pitchFamily="34" charset="0"/>
              <a:buChar char="•"/>
            </a:pPr>
            <a:r>
              <a:rPr lang="en-IN" dirty="0"/>
              <a:t>Create Data Driven test case</a:t>
            </a:r>
          </a:p>
          <a:p>
            <a:pPr marL="342900" indent="-342900">
              <a:buFont typeface="Arial" panose="020B0604020202020204" pitchFamily="34" charset="0"/>
              <a:buChar char="•"/>
            </a:pPr>
            <a:r>
              <a:rPr lang="en-IN" dirty="0"/>
              <a:t>Adding new test case</a:t>
            </a:r>
          </a:p>
        </p:txBody>
      </p:sp>
    </p:spTree>
    <p:extLst>
      <p:ext uri="{BB962C8B-B14F-4D97-AF65-F5344CB8AC3E}">
        <p14:creationId xmlns:p14="http://schemas.microsoft.com/office/powerpoint/2010/main" val="216634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CEB6-BE31-4E23-8303-542F793CDF91}"/>
              </a:ext>
            </a:extLst>
          </p:cNvPr>
          <p:cNvSpPr>
            <a:spLocks noGrp="1"/>
          </p:cNvSpPr>
          <p:nvPr>
            <p:ph type="title"/>
          </p:nvPr>
        </p:nvSpPr>
        <p:spPr>
          <a:xfrm>
            <a:off x="482600" y="657726"/>
            <a:ext cx="10634472" cy="1299411"/>
          </a:xfrm>
        </p:spPr>
        <p:txBody>
          <a:bodyPr/>
          <a:lstStyle/>
          <a:p>
            <a:pPr algn="ctr"/>
            <a:r>
              <a:rPr lang="en-IN" sz="4400" dirty="0"/>
              <a:t>Phase-2: Execution</a:t>
            </a:r>
          </a:p>
        </p:txBody>
      </p:sp>
      <p:sp>
        <p:nvSpPr>
          <p:cNvPr id="3" name="Content Placeholder 2">
            <a:extLst>
              <a:ext uri="{FF2B5EF4-FFF2-40B4-BE49-F238E27FC236}">
                <a16:creationId xmlns:a16="http://schemas.microsoft.com/office/drawing/2014/main" id="{3497D145-0926-4273-836F-1C09251C1903}"/>
              </a:ext>
            </a:extLst>
          </p:cNvPr>
          <p:cNvSpPr>
            <a:spLocks noGrp="1"/>
          </p:cNvSpPr>
          <p:nvPr>
            <p:ph idx="1"/>
          </p:nvPr>
        </p:nvSpPr>
        <p:spPr>
          <a:xfrm>
            <a:off x="482600" y="2101516"/>
            <a:ext cx="10506991" cy="3778075"/>
          </a:xfrm>
        </p:spPr>
        <p:txBody>
          <a:bodyPr/>
          <a:lstStyle/>
          <a:p>
            <a:pPr marL="342900" indent="-342900">
              <a:buFont typeface="Arial" panose="020B0604020202020204" pitchFamily="34" charset="0"/>
              <a:buChar char="•"/>
            </a:pPr>
            <a:r>
              <a:rPr lang="en-IN" dirty="0"/>
              <a:t>Running test cases with Maven pom.xml</a:t>
            </a:r>
          </a:p>
          <a:p>
            <a:pPr marL="342900" indent="-342900">
              <a:buFont typeface="Arial" panose="020B0604020202020204" pitchFamily="34" charset="0"/>
              <a:buChar char="•"/>
            </a:pPr>
            <a:r>
              <a:rPr lang="en-IN" dirty="0"/>
              <a:t>Running test cases through Maven CLI(Command Line Interface)</a:t>
            </a:r>
          </a:p>
        </p:txBody>
      </p:sp>
    </p:spTree>
    <p:extLst>
      <p:ext uri="{BB962C8B-B14F-4D97-AF65-F5344CB8AC3E}">
        <p14:creationId xmlns:p14="http://schemas.microsoft.com/office/powerpoint/2010/main" val="272164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EC8B-C254-4C73-BA52-40F891541035}"/>
              </a:ext>
            </a:extLst>
          </p:cNvPr>
          <p:cNvSpPr>
            <a:spLocks noGrp="1"/>
          </p:cNvSpPr>
          <p:nvPr>
            <p:ph type="title"/>
          </p:nvPr>
        </p:nvSpPr>
        <p:spPr>
          <a:xfrm>
            <a:off x="482600" y="657726"/>
            <a:ext cx="10634472" cy="1411706"/>
          </a:xfrm>
        </p:spPr>
        <p:txBody>
          <a:bodyPr/>
          <a:lstStyle/>
          <a:p>
            <a:pPr algn="ctr"/>
            <a:r>
              <a:rPr lang="en-IN" sz="4400" dirty="0"/>
              <a:t>Phase-3: Maintenance</a:t>
            </a:r>
          </a:p>
        </p:txBody>
      </p:sp>
      <p:sp>
        <p:nvSpPr>
          <p:cNvPr id="3" name="Content Placeholder 2">
            <a:extLst>
              <a:ext uri="{FF2B5EF4-FFF2-40B4-BE49-F238E27FC236}">
                <a16:creationId xmlns:a16="http://schemas.microsoft.com/office/drawing/2014/main" id="{1DFB8189-253B-4B0A-A3FA-63D7DE714B02}"/>
              </a:ext>
            </a:extLst>
          </p:cNvPr>
          <p:cNvSpPr>
            <a:spLocks noGrp="1"/>
          </p:cNvSpPr>
          <p:nvPr>
            <p:ph idx="1"/>
          </p:nvPr>
        </p:nvSpPr>
        <p:spPr>
          <a:xfrm>
            <a:off x="482600" y="2069432"/>
            <a:ext cx="10506991" cy="3810159"/>
          </a:xfrm>
        </p:spPr>
        <p:txBody>
          <a:bodyPr/>
          <a:lstStyle/>
          <a:p>
            <a:pPr marL="342900" indent="-342900">
              <a:buFont typeface="Arial" panose="020B0604020202020204" pitchFamily="34" charset="0"/>
              <a:buChar char="•"/>
            </a:pPr>
            <a:r>
              <a:rPr lang="en-IN" dirty="0"/>
              <a:t>Creating repository in GitHub.</a:t>
            </a:r>
          </a:p>
          <a:p>
            <a:pPr marL="342900" indent="-342900">
              <a:buFont typeface="Arial" panose="020B0604020202020204" pitchFamily="34" charset="0"/>
              <a:buChar char="•"/>
            </a:pPr>
            <a:r>
              <a:rPr lang="en-IN" dirty="0"/>
              <a:t>Commit the project code in local repository</a:t>
            </a:r>
          </a:p>
          <a:p>
            <a:pPr marL="342900" indent="-342900">
              <a:buFont typeface="Arial" panose="020B0604020202020204" pitchFamily="34" charset="0"/>
              <a:buChar char="•"/>
            </a:pPr>
            <a:r>
              <a:rPr lang="en-IN" dirty="0"/>
              <a:t>Push the project code to GitHub remote repository from local GIT repository.</a:t>
            </a:r>
          </a:p>
        </p:txBody>
      </p:sp>
    </p:spTree>
    <p:extLst>
      <p:ext uri="{BB962C8B-B14F-4D97-AF65-F5344CB8AC3E}">
        <p14:creationId xmlns:p14="http://schemas.microsoft.com/office/powerpoint/2010/main" val="100079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858A-AE64-4802-B504-BE7B12B963FC}"/>
              </a:ext>
            </a:extLst>
          </p:cNvPr>
          <p:cNvSpPr>
            <a:spLocks noGrp="1"/>
          </p:cNvSpPr>
          <p:nvPr>
            <p:ph type="title"/>
          </p:nvPr>
        </p:nvSpPr>
        <p:spPr>
          <a:xfrm>
            <a:off x="692325" y="2169645"/>
            <a:ext cx="10634472" cy="2157984"/>
          </a:xfrm>
        </p:spPr>
        <p:txBody>
          <a:bodyPr/>
          <a:lstStyle/>
          <a:p>
            <a:pPr algn="ctr"/>
            <a:r>
              <a:rPr lang="en-IN" sz="4800" dirty="0"/>
              <a:t>Appendix</a:t>
            </a:r>
          </a:p>
        </p:txBody>
      </p:sp>
    </p:spTree>
    <p:extLst>
      <p:ext uri="{BB962C8B-B14F-4D97-AF65-F5344CB8AC3E}">
        <p14:creationId xmlns:p14="http://schemas.microsoft.com/office/powerpoint/2010/main" val="3680131249"/>
      </p:ext>
    </p:extLst>
  </p:cSld>
  <p:clrMapOvr>
    <a:masterClrMapping/>
  </p:clrMapOvr>
</p:sld>
</file>

<file path=ppt/theme/theme1.xml><?xml version="1.0" encoding="utf-8"?>
<a:theme xmlns:a="http://schemas.openxmlformats.org/drawingml/2006/main" name="Level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103</TotalTime>
  <Words>822</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Seaford</vt:lpstr>
      <vt:lpstr>Times New Roman</vt:lpstr>
      <vt:lpstr>LevelVTI</vt:lpstr>
      <vt:lpstr>E-Banking Automation Using Selenium and Java</vt:lpstr>
      <vt:lpstr>What is Selenium?</vt:lpstr>
      <vt:lpstr>Applications and Uses of Selenium</vt:lpstr>
      <vt:lpstr>Tools Used In This Project</vt:lpstr>
      <vt:lpstr>Project Phases</vt:lpstr>
      <vt:lpstr>Phase 1-Implementaition</vt:lpstr>
      <vt:lpstr>Phase-2: Execution</vt:lpstr>
      <vt:lpstr>Phase-3: Maintenance</vt:lpstr>
      <vt:lpstr>Appendix</vt:lpstr>
      <vt:lpstr>Automation Framework(Hybrid)</vt:lpstr>
      <vt:lpstr>Framework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E-Banking Automation Using Selenium and Java</dc:title>
  <dc:creator>Pranav Duggal</dc:creator>
  <cp:lastModifiedBy>Pranav Duggal</cp:lastModifiedBy>
  <cp:revision>9</cp:revision>
  <dcterms:created xsi:type="dcterms:W3CDTF">2021-05-13T14:44:01Z</dcterms:created>
  <dcterms:modified xsi:type="dcterms:W3CDTF">2021-05-13T16:27:56Z</dcterms:modified>
</cp:coreProperties>
</file>