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5" r:id="rId59"/>
    <p:sldId id="313" r:id="rId60"/>
    <p:sldId id="314" r:id="rId61"/>
    <p:sldId id="316" r:id="rId62"/>
    <p:sldId id="317" r:id="rId63"/>
    <p:sldId id="318" r:id="rId64"/>
  </p:sldIdLst>
  <p:sldSz cx="9144000" cy="5143500" type="screen16x9"/>
  <p:notesSz cx="6858000" cy="9144000"/>
  <p:embeddedFontLst>
    <p:embeddedFont>
      <p:font typeface="Maven Pro" panose="020B0604020202020204" charset="0"/>
      <p:regular r:id="rId66"/>
      <p:bold r:id="rId67"/>
    </p:embeddedFont>
    <p:embeddedFont>
      <p:font typeface="Nunito" pitchFamily="2"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41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1.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44265505e1_0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44265505e1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44265505e1_0_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44265505e1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44265505e1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44265505e1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44265505e1_0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44265505e1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44265505e1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44265505e1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44265505e1_0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44265505e1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44265505e1_0_5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44265505e1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44265505e1_0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44265505e1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44265505e1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44265505e1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44265505e1_0_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44265505e1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44265505e1_0_6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44265505e1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44265505e1_0_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44265505e1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44265505e1_0_5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44265505e1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44265505e1_0_5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44265505e1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44265505e1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44265505e1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44265505e1_0_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44265505e1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44265505e1_0_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44265505e1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44265505e1_0_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244265505e1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44265505e1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44265505e1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44265505e1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44265505e1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44265505e1_0_5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44265505e1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44265505e1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44265505e1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44265505e1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44265505e1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44265505e1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44265505e1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44265505e1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44265505e1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44265505e1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44265505e1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44265505e1_0_5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44265505e1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44265505e1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44265505e1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44265505e1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44265505e1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44265505e1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44265505e1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44265505e1_0_4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244265505e1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44265505e1_0_5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44265505e1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44265505e1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44265505e1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44265505e1_1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44265505e1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244265505e1_0_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244265505e1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244265505e1_1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244265505e1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44265505e1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44265505e1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44265505e1_1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44265505e1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244265505e1_1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244265505e1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44265505e1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44265505e1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44265505e1_1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244265505e1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44265505e1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44265505e1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44265505e1_0_5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44265505e1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44265505e1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44265505e1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244265505e1_1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244265505e1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244265505e1_1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244265505e1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244265505e1_1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244265505e1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44265505e1_1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44265505e1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44265505e1_1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44265505e1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244265505e1_1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244265505e1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44265505e1_1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44265505e1_1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44265505e1_1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44265505e1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44265505e1_1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44265505e1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47735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44265505e1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44265505e1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44265505e1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44265505e1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244265505e1_1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244265505e1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44265505e1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44265505e1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8266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44265505e1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44265505e1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6677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44265505e1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44265505e1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751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44265505e1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44265505e1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44265505e1_0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44265505e1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44265505e1_0_4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44265505e1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0.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261350" y="216700"/>
            <a:ext cx="7575000" cy="760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2200">
                <a:latin typeface="Times New Roman"/>
                <a:ea typeface="Times New Roman"/>
                <a:cs typeface="Times New Roman"/>
                <a:sym typeface="Times New Roman"/>
              </a:rPr>
              <a:t>NATIONAL INSTITUTE OF TECHNOLOGY, WARANGAL</a:t>
            </a:r>
            <a:endParaRPr sz="2200">
              <a:latin typeface="Times New Roman"/>
              <a:ea typeface="Times New Roman"/>
              <a:cs typeface="Times New Roman"/>
              <a:sym typeface="Times New Roman"/>
            </a:endParaRPr>
          </a:p>
        </p:txBody>
      </p:sp>
      <p:sp>
        <p:nvSpPr>
          <p:cNvPr id="278" name="Google Shape;278;p13"/>
          <p:cNvSpPr txBox="1">
            <a:spLocks noGrp="1"/>
          </p:cNvSpPr>
          <p:nvPr>
            <p:ph type="subTitle" idx="1"/>
          </p:nvPr>
        </p:nvSpPr>
        <p:spPr>
          <a:xfrm>
            <a:off x="116300" y="1199750"/>
            <a:ext cx="8895900" cy="36555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2200" b="1">
                <a:latin typeface="Times New Roman"/>
                <a:ea typeface="Times New Roman"/>
                <a:cs typeface="Times New Roman"/>
                <a:sym typeface="Times New Roman"/>
              </a:rPr>
              <a:t>               </a:t>
            </a:r>
            <a:endParaRPr sz="2200" b="1">
              <a:latin typeface="Times New Roman"/>
              <a:ea typeface="Times New Roman"/>
              <a:cs typeface="Times New Roman"/>
              <a:sym typeface="Times New Roman"/>
            </a:endParaRPr>
          </a:p>
          <a:p>
            <a:pPr marL="0" lvl="0" indent="0" algn="just" rtl="0">
              <a:spcBef>
                <a:spcPts val="0"/>
              </a:spcBef>
              <a:spcAft>
                <a:spcPts val="0"/>
              </a:spcAft>
              <a:buNone/>
            </a:pPr>
            <a:r>
              <a:rPr lang="en" sz="2200" b="1">
                <a:latin typeface="Times New Roman"/>
                <a:ea typeface="Times New Roman"/>
                <a:cs typeface="Times New Roman"/>
                <a:sym typeface="Times New Roman"/>
              </a:rPr>
              <a:t>                                                  </a:t>
            </a:r>
            <a:r>
              <a:rPr lang="en" sz="3500" b="1" u="sng">
                <a:latin typeface="Times New Roman"/>
                <a:ea typeface="Times New Roman"/>
                <a:cs typeface="Times New Roman"/>
                <a:sym typeface="Times New Roman"/>
              </a:rPr>
              <a:t>PROJECT WORK</a:t>
            </a:r>
            <a:endParaRPr sz="3500" b="1" u="sng">
              <a:latin typeface="Times New Roman"/>
              <a:ea typeface="Times New Roman"/>
              <a:cs typeface="Times New Roman"/>
              <a:sym typeface="Times New Roman"/>
            </a:endParaRPr>
          </a:p>
          <a:p>
            <a:pPr marL="0" lvl="0" indent="0" algn="l" rtl="0">
              <a:spcBef>
                <a:spcPts val="0"/>
              </a:spcBef>
              <a:spcAft>
                <a:spcPts val="0"/>
              </a:spcAft>
              <a:buNone/>
            </a:pPr>
            <a:endParaRPr sz="2200" b="1" u="sng">
              <a:latin typeface="Times New Roman"/>
              <a:ea typeface="Times New Roman"/>
              <a:cs typeface="Times New Roman"/>
              <a:sym typeface="Times New Roman"/>
            </a:endParaRPr>
          </a:p>
          <a:p>
            <a:pPr marL="0" lvl="0" indent="0" algn="l" rtl="0">
              <a:spcBef>
                <a:spcPts val="0"/>
              </a:spcBef>
              <a:spcAft>
                <a:spcPts val="0"/>
              </a:spcAft>
              <a:buNone/>
            </a:pPr>
            <a:r>
              <a:rPr lang="en" sz="2200" b="1">
                <a:latin typeface="Times New Roman"/>
                <a:ea typeface="Times New Roman"/>
                <a:cs typeface="Times New Roman"/>
                <a:sym typeface="Times New Roman"/>
              </a:rPr>
              <a:t>                                                                        </a:t>
            </a:r>
            <a:r>
              <a:rPr lang="en" sz="3500" b="1" u="sng">
                <a:latin typeface="Times New Roman"/>
                <a:ea typeface="Times New Roman"/>
                <a:cs typeface="Times New Roman"/>
                <a:sym typeface="Times New Roman"/>
              </a:rPr>
              <a:t>ON</a:t>
            </a:r>
            <a:endParaRPr sz="3500" b="1" u="sng">
              <a:latin typeface="Times New Roman"/>
              <a:ea typeface="Times New Roman"/>
              <a:cs typeface="Times New Roman"/>
              <a:sym typeface="Times New Roman"/>
            </a:endParaRPr>
          </a:p>
          <a:p>
            <a:pPr marL="0" lvl="0" indent="0" algn="ctr" rtl="0">
              <a:spcBef>
                <a:spcPts val="0"/>
              </a:spcBef>
              <a:spcAft>
                <a:spcPts val="0"/>
              </a:spcAft>
              <a:buNone/>
            </a:pPr>
            <a:endParaRPr sz="3500" b="1" u="sng">
              <a:latin typeface="Times New Roman"/>
              <a:ea typeface="Times New Roman"/>
              <a:cs typeface="Times New Roman"/>
              <a:sym typeface="Times New Roman"/>
            </a:endParaRPr>
          </a:p>
          <a:p>
            <a:pPr marL="0" lvl="0" indent="0" algn="ctr" rtl="0">
              <a:spcBef>
                <a:spcPts val="0"/>
              </a:spcBef>
              <a:spcAft>
                <a:spcPts val="0"/>
              </a:spcAft>
              <a:buNone/>
            </a:pPr>
            <a:r>
              <a:rPr lang="en" sz="3500" b="1" u="sng">
                <a:latin typeface="Times New Roman"/>
                <a:ea typeface="Times New Roman"/>
                <a:cs typeface="Times New Roman"/>
                <a:sym typeface="Times New Roman"/>
              </a:rPr>
              <a:t>DATABASE MANAGEMENT SYSTEM</a:t>
            </a:r>
            <a:endParaRPr sz="3500" b="1" u="sng">
              <a:latin typeface="Times New Roman"/>
              <a:ea typeface="Times New Roman"/>
              <a:cs typeface="Times New Roman"/>
              <a:sym typeface="Times New Roman"/>
            </a:endParaRPr>
          </a:p>
          <a:p>
            <a:pPr marL="0" lvl="0" indent="0" algn="ctr" rtl="0">
              <a:spcBef>
                <a:spcPts val="0"/>
              </a:spcBef>
              <a:spcAft>
                <a:spcPts val="0"/>
              </a:spcAft>
              <a:buNone/>
            </a:pPr>
            <a:endParaRPr sz="2200" b="1" u="sng">
              <a:latin typeface="Times New Roman"/>
              <a:ea typeface="Times New Roman"/>
              <a:cs typeface="Times New Roman"/>
              <a:sym typeface="Times New Roman"/>
            </a:endParaRPr>
          </a:p>
          <a:p>
            <a:pPr marL="0" lvl="0" indent="0" algn="l" rtl="0">
              <a:spcBef>
                <a:spcPts val="0"/>
              </a:spcBef>
              <a:spcAft>
                <a:spcPts val="0"/>
              </a:spcAft>
              <a:buNone/>
            </a:pPr>
            <a:endParaRPr sz="2200" b="1" u="sng">
              <a:latin typeface="Times New Roman"/>
              <a:ea typeface="Times New Roman"/>
              <a:cs typeface="Times New Roman"/>
              <a:sym typeface="Times New Roman"/>
            </a:endParaRPr>
          </a:p>
          <a:p>
            <a:pPr marL="0" lvl="0" indent="0" algn="l" rtl="0">
              <a:spcBef>
                <a:spcPts val="0"/>
              </a:spcBef>
              <a:spcAft>
                <a:spcPts val="0"/>
              </a:spcAft>
              <a:buNone/>
            </a:pPr>
            <a:endParaRPr sz="2200" b="1" u="sng">
              <a:latin typeface="Times New Roman"/>
              <a:ea typeface="Times New Roman"/>
              <a:cs typeface="Times New Roman"/>
              <a:sym typeface="Times New Roman"/>
            </a:endParaRPr>
          </a:p>
          <a:p>
            <a:pPr marL="0" lvl="0" indent="0" algn="l" rtl="0">
              <a:spcBef>
                <a:spcPts val="0"/>
              </a:spcBef>
              <a:spcAft>
                <a:spcPts val="0"/>
              </a:spcAft>
              <a:buNone/>
            </a:pPr>
            <a:endParaRPr sz="2200" b="1" u="sng">
              <a:latin typeface="Times New Roman"/>
              <a:ea typeface="Times New Roman"/>
              <a:cs typeface="Times New Roman"/>
              <a:sym typeface="Times New Roman"/>
            </a:endParaRPr>
          </a:p>
          <a:p>
            <a:pPr marL="0" lvl="0" indent="0" algn="l" rtl="0">
              <a:spcBef>
                <a:spcPts val="0"/>
              </a:spcBef>
              <a:spcAft>
                <a:spcPts val="0"/>
              </a:spcAft>
              <a:buNone/>
            </a:pPr>
            <a:r>
              <a:rPr lang="en" sz="2550" b="1" u="sng">
                <a:latin typeface="Times New Roman"/>
                <a:ea typeface="Times New Roman"/>
                <a:cs typeface="Times New Roman"/>
                <a:sym typeface="Times New Roman"/>
              </a:rPr>
              <a:t>Prepared By:-</a:t>
            </a:r>
            <a:endParaRPr sz="2550" b="1" u="sng">
              <a:latin typeface="Times New Roman"/>
              <a:ea typeface="Times New Roman"/>
              <a:cs typeface="Times New Roman"/>
              <a:sym typeface="Times New Roman"/>
            </a:endParaRPr>
          </a:p>
          <a:p>
            <a:pPr marL="0" lvl="0" indent="0" algn="l" rtl="0">
              <a:spcBef>
                <a:spcPts val="0"/>
              </a:spcBef>
              <a:spcAft>
                <a:spcPts val="0"/>
              </a:spcAft>
              <a:buNone/>
            </a:pPr>
            <a:endParaRPr sz="2200" b="1">
              <a:latin typeface="Times New Roman"/>
              <a:ea typeface="Times New Roman"/>
              <a:cs typeface="Times New Roman"/>
              <a:sym typeface="Times New Roman"/>
            </a:endParaRPr>
          </a:p>
          <a:p>
            <a:pPr marL="0" lvl="0" indent="0" algn="l" rtl="0">
              <a:spcBef>
                <a:spcPts val="0"/>
              </a:spcBef>
              <a:spcAft>
                <a:spcPts val="0"/>
              </a:spcAft>
              <a:buNone/>
            </a:pPr>
            <a:r>
              <a:rPr lang="en" sz="2200">
                <a:latin typeface="Times New Roman"/>
                <a:ea typeface="Times New Roman"/>
                <a:cs typeface="Times New Roman"/>
                <a:sym typeface="Times New Roman"/>
              </a:rPr>
              <a:t>Pranav Ghante   21CSB0A75</a:t>
            </a:r>
            <a:endParaRPr sz="2200">
              <a:latin typeface="Times New Roman"/>
              <a:ea typeface="Times New Roman"/>
              <a:cs typeface="Times New Roman"/>
              <a:sym typeface="Times New Roman"/>
            </a:endParaRPr>
          </a:p>
          <a:p>
            <a:pPr marL="0" lvl="0" indent="0" algn="l" rtl="0">
              <a:spcBef>
                <a:spcPts val="0"/>
              </a:spcBef>
              <a:spcAft>
                <a:spcPts val="0"/>
              </a:spcAft>
              <a:buNone/>
            </a:pPr>
            <a:r>
              <a:rPr lang="en" sz="2200">
                <a:latin typeface="Times New Roman"/>
                <a:ea typeface="Times New Roman"/>
                <a:cs typeface="Times New Roman"/>
                <a:sym typeface="Times New Roman"/>
              </a:rPr>
              <a:t>Ishaan Agrawal  21CSB0F14</a:t>
            </a:r>
            <a:endParaRPr sz="2200">
              <a:latin typeface="Times New Roman"/>
              <a:ea typeface="Times New Roman"/>
              <a:cs typeface="Times New Roman"/>
              <a:sym typeface="Times New Roman"/>
            </a:endParaRPr>
          </a:p>
        </p:txBody>
      </p:sp>
      <p:pic>
        <p:nvPicPr>
          <p:cNvPr id="279" name="Google Shape;279;p13"/>
          <p:cNvPicPr preferRelativeResize="0"/>
          <p:nvPr/>
        </p:nvPicPr>
        <p:blipFill>
          <a:blip r:embed="rId3">
            <a:alphaModFix/>
          </a:blip>
          <a:stretch>
            <a:fillRect/>
          </a:stretch>
        </p:blipFill>
        <p:spPr>
          <a:xfrm>
            <a:off x="116300" y="94825"/>
            <a:ext cx="1145049" cy="1027025"/>
          </a:xfrm>
          <a:prstGeom prst="rect">
            <a:avLst/>
          </a:prstGeom>
          <a:noFill/>
          <a:ln>
            <a:noFill/>
          </a:ln>
        </p:spPr>
      </p:pic>
      <p:pic>
        <p:nvPicPr>
          <p:cNvPr id="280" name="Google Shape;280;p13"/>
          <p:cNvPicPr preferRelativeResize="0"/>
          <p:nvPr/>
        </p:nvPicPr>
        <p:blipFill>
          <a:blip r:embed="rId4">
            <a:alphaModFix/>
          </a:blip>
          <a:stretch>
            <a:fillRect/>
          </a:stretch>
        </p:blipFill>
        <p:spPr>
          <a:xfrm>
            <a:off x="6052800" y="3531600"/>
            <a:ext cx="2487725" cy="1323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2"/>
          <p:cNvSpPr txBox="1">
            <a:spLocks noGrp="1"/>
          </p:cNvSpPr>
          <p:nvPr>
            <p:ph type="ctrTitle"/>
          </p:nvPr>
        </p:nvSpPr>
        <p:spPr>
          <a:xfrm>
            <a:off x="312550" y="107625"/>
            <a:ext cx="8579400" cy="5298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3100">
                <a:solidFill>
                  <a:schemeClr val="dk2"/>
                </a:solidFill>
              </a:rPr>
              <a:t>RELATIONAL SCHEMA: BEFORE NORMALIZATION</a:t>
            </a:r>
            <a:endParaRPr sz="3100">
              <a:solidFill>
                <a:schemeClr val="dk2"/>
              </a:solidFill>
            </a:endParaRPr>
          </a:p>
        </p:txBody>
      </p:sp>
      <p:sp>
        <p:nvSpPr>
          <p:cNvPr id="335" name="Google Shape;335;p22"/>
          <p:cNvSpPr txBox="1">
            <a:spLocks noGrp="1"/>
          </p:cNvSpPr>
          <p:nvPr>
            <p:ph type="subTitle" idx="1"/>
          </p:nvPr>
        </p:nvSpPr>
        <p:spPr>
          <a:xfrm>
            <a:off x="229750" y="904500"/>
            <a:ext cx="8745000" cy="42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36" name="Google Shape;336;p22"/>
          <p:cNvPicPr preferRelativeResize="0"/>
          <p:nvPr/>
        </p:nvPicPr>
        <p:blipFill>
          <a:blip r:embed="rId3">
            <a:alphaModFix/>
          </a:blip>
          <a:stretch>
            <a:fillRect/>
          </a:stretch>
        </p:blipFill>
        <p:spPr>
          <a:xfrm>
            <a:off x="192550" y="803000"/>
            <a:ext cx="8745000" cy="43230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ctrTitle"/>
          </p:nvPr>
        </p:nvSpPr>
        <p:spPr>
          <a:xfrm>
            <a:off x="312550" y="0"/>
            <a:ext cx="8620800" cy="976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800" u="sng">
                <a:latin typeface="Times New Roman"/>
                <a:ea typeface="Times New Roman"/>
                <a:cs typeface="Times New Roman"/>
                <a:sym typeface="Times New Roman"/>
              </a:rPr>
              <a:t>FUNCTIONAL DEPENDENCIES AND PRIMARY KEY OF EACH ENTITY</a:t>
            </a:r>
            <a:endParaRPr sz="1800" u="sng"/>
          </a:p>
        </p:txBody>
      </p:sp>
      <p:sp>
        <p:nvSpPr>
          <p:cNvPr id="342" name="Google Shape;342;p23"/>
          <p:cNvSpPr txBox="1">
            <a:spLocks noGrp="1"/>
          </p:cNvSpPr>
          <p:nvPr>
            <p:ph type="subTitle" idx="1"/>
          </p:nvPr>
        </p:nvSpPr>
        <p:spPr>
          <a:xfrm>
            <a:off x="229750" y="759625"/>
            <a:ext cx="8745000" cy="4383900"/>
          </a:xfrm>
          <a:prstGeom prst="rect">
            <a:avLst/>
          </a:prstGeom>
        </p:spPr>
        <p:txBody>
          <a:bodyPr spcFirstLastPara="1" wrap="square" lIns="91425" tIns="91425" rIns="91425" bIns="91425" anchor="t" anchorCtr="0">
            <a:normAutofit lnSpcReduction="10000"/>
          </a:bodyPr>
          <a:lstStyle/>
          <a:p>
            <a:pPr marL="228600" lvl="0" indent="-228600" algn="l" rtl="0">
              <a:lnSpc>
                <a:spcPct val="115000"/>
              </a:lnSpc>
              <a:spcBef>
                <a:spcPts val="1200"/>
              </a:spcBef>
              <a:spcAft>
                <a:spcPts val="0"/>
              </a:spcAft>
              <a:buNone/>
            </a:pPr>
            <a:r>
              <a:rPr lang="en" sz="1400" b="1">
                <a:solidFill>
                  <a:srgbClr val="000000"/>
                </a:solidFill>
                <a:latin typeface="Arial"/>
                <a:ea typeface="Arial"/>
                <a:cs typeface="Arial"/>
                <a:sym typeface="Arial"/>
              </a:rPr>
              <a:t>·</a:t>
            </a:r>
            <a:r>
              <a:rPr lang="en" sz="700" b="1">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Property:-</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Prop_id-&gt;{Prop_type,status,Area,Price,Buy/Rent,Owner_id,Agent_id,Address}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Pin_code - &gt; State,City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Prop_id, (Prop_id)</a:t>
            </a:r>
            <a:r>
              <a:rPr lang="en" sz="1400" baseline="30000">
                <a:solidFill>
                  <a:srgbClr val="000000"/>
                </a:solidFill>
                <a:latin typeface="Times New Roman"/>
                <a:ea typeface="Times New Roman"/>
                <a:cs typeface="Times New Roman"/>
                <a:sym typeface="Times New Roman"/>
              </a:rPr>
              <a:t>+</a:t>
            </a:r>
            <a:r>
              <a:rPr lang="en" sz="1400">
                <a:solidFill>
                  <a:srgbClr val="000000"/>
                </a:solidFill>
                <a:latin typeface="Times New Roman"/>
                <a:ea typeface="Times New Roman"/>
                <a:cs typeface="Times New Roman"/>
                <a:sym typeface="Times New Roman"/>
              </a:rPr>
              <a:t>-&gt; All Attributes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Therefore Prop_id is the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1400" b="1">
                <a:solidFill>
                  <a:srgbClr val="000000"/>
                </a:solidFill>
                <a:latin typeface="Arial"/>
                <a:ea typeface="Arial"/>
                <a:cs typeface="Arial"/>
                <a:sym typeface="Arial"/>
              </a:rPr>
              <a:t>·</a:t>
            </a:r>
            <a:r>
              <a:rPr lang="en" sz="700" b="1">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Buyer:-</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Client_id -&gt; {B_Requirement,Budget}</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Client_id, (Client_id)</a:t>
            </a:r>
            <a:r>
              <a:rPr lang="en" sz="1400" baseline="30000">
                <a:solidFill>
                  <a:srgbClr val="000000"/>
                </a:solidFill>
                <a:latin typeface="Times New Roman"/>
                <a:ea typeface="Times New Roman"/>
                <a:cs typeface="Times New Roman"/>
                <a:sym typeface="Times New Roman"/>
              </a:rPr>
              <a:t>+</a:t>
            </a:r>
            <a:r>
              <a:rPr lang="en" sz="1400">
                <a:solidFill>
                  <a:srgbClr val="000000"/>
                </a:solidFill>
                <a:latin typeface="Times New Roman"/>
                <a:ea typeface="Times New Roman"/>
                <a:cs typeface="Times New Roman"/>
                <a:sym typeface="Times New Roman"/>
              </a:rPr>
              <a:t>-&gt; All Attributes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Hence Client_id is the Primary Key</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4"/>
          <p:cNvSpPr txBox="1">
            <a:spLocks noGrp="1"/>
          </p:cNvSpPr>
          <p:nvPr>
            <p:ph type="subTitle" idx="1"/>
          </p:nvPr>
        </p:nvSpPr>
        <p:spPr>
          <a:xfrm>
            <a:off x="229750" y="117975"/>
            <a:ext cx="8745000" cy="4853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700" dirty="0">
                <a:solidFill>
                  <a:srgbClr val="000000"/>
                </a:solidFill>
                <a:latin typeface="Times New Roman"/>
                <a:ea typeface="Times New Roman"/>
                <a:cs typeface="Times New Roman"/>
                <a:sym typeface="Times New Roman"/>
              </a:rPr>
              <a:t>          </a:t>
            </a:r>
            <a:endParaRPr sz="7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dirty="0">
                <a:solidFill>
                  <a:srgbClr val="000000"/>
                </a:solidFill>
                <a:latin typeface="Arial"/>
                <a:ea typeface="Arial"/>
                <a:cs typeface="Arial"/>
                <a:sym typeface="Arial"/>
              </a:rPr>
              <a:t>·</a:t>
            </a:r>
            <a:r>
              <a:rPr lang="en" sz="700" b="1" dirty="0">
                <a:solidFill>
                  <a:srgbClr val="000000"/>
                </a:solidFill>
                <a:latin typeface="Times New Roman"/>
                <a:ea typeface="Times New Roman"/>
                <a:cs typeface="Times New Roman"/>
                <a:sym typeface="Times New Roman"/>
              </a:rPr>
              <a:t> </a:t>
            </a:r>
            <a:r>
              <a:rPr lang="en" sz="1400" b="1" dirty="0">
                <a:solidFill>
                  <a:srgbClr val="000000"/>
                </a:solidFill>
                <a:latin typeface="Times New Roman"/>
                <a:ea typeface="Times New Roman"/>
                <a:cs typeface="Times New Roman"/>
                <a:sym typeface="Times New Roman"/>
              </a:rPr>
              <a:t>Tenant:-</a:t>
            </a:r>
            <a:endParaRPr sz="1400" b="1" dirty="0">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Client_id-&gt;{Rent,Num_inmates,T_Requirements}</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Since all the attributes depend on Client_id, (Client_id)</a:t>
            </a:r>
            <a:r>
              <a:rPr lang="en" sz="1400" baseline="30000" dirty="0">
                <a:solidFill>
                  <a:srgbClr val="000000"/>
                </a:solidFill>
                <a:latin typeface="Times New Roman"/>
                <a:ea typeface="Times New Roman"/>
                <a:cs typeface="Times New Roman"/>
                <a:sym typeface="Times New Roman"/>
              </a:rPr>
              <a:t>+</a:t>
            </a:r>
            <a:r>
              <a:rPr lang="en" sz="1400" dirty="0">
                <a:solidFill>
                  <a:srgbClr val="000000"/>
                </a:solidFill>
                <a:latin typeface="Times New Roman"/>
                <a:ea typeface="Times New Roman"/>
                <a:cs typeface="Times New Roman"/>
                <a:sym typeface="Times New Roman"/>
              </a:rPr>
              <a:t>-&gt; All Attributes, Hence Client_id is the Primary Key</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a:t>
            </a:r>
            <a:endParaRPr sz="1400" dirty="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1400" b="1" dirty="0">
                <a:solidFill>
                  <a:srgbClr val="000000"/>
                </a:solidFill>
                <a:latin typeface="Arial"/>
                <a:ea typeface="Arial"/>
                <a:cs typeface="Arial"/>
                <a:sym typeface="Arial"/>
              </a:rPr>
              <a:t>·</a:t>
            </a:r>
            <a:r>
              <a:rPr lang="en" sz="1400" b="1" dirty="0">
                <a:solidFill>
                  <a:srgbClr val="000000"/>
                </a:solidFill>
                <a:latin typeface="Times New Roman"/>
                <a:ea typeface="Times New Roman"/>
                <a:cs typeface="Times New Roman"/>
                <a:sym typeface="Times New Roman"/>
              </a:rPr>
              <a:t> Client:-</a:t>
            </a:r>
            <a:endParaRPr sz="1400" b="1" dirty="0">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Client_id-&gt;{Client_name,State,Preferred_location}</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Since all the attributes depend on Client_id, (Client_id)</a:t>
            </a:r>
            <a:r>
              <a:rPr lang="en" sz="1400" baseline="30000" dirty="0">
                <a:solidFill>
                  <a:srgbClr val="000000"/>
                </a:solidFill>
                <a:latin typeface="Times New Roman"/>
                <a:ea typeface="Times New Roman"/>
                <a:cs typeface="Times New Roman"/>
                <a:sym typeface="Times New Roman"/>
              </a:rPr>
              <a:t>+</a:t>
            </a:r>
            <a:r>
              <a:rPr lang="en" sz="1400" dirty="0">
                <a:solidFill>
                  <a:srgbClr val="000000"/>
                </a:solidFill>
                <a:latin typeface="Times New Roman"/>
                <a:ea typeface="Times New Roman"/>
                <a:cs typeface="Times New Roman"/>
                <a:sym typeface="Times New Roman"/>
              </a:rPr>
              <a:t>-&gt; All Attributes, Hence Client_id is the Primary Key</a:t>
            </a:r>
            <a:endParaRPr sz="1400" dirty="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700" dirty="0">
                <a:solidFill>
                  <a:srgbClr val="000000"/>
                </a:solidFill>
                <a:latin typeface="Times New Roman"/>
                <a:ea typeface="Times New Roman"/>
                <a:cs typeface="Times New Roman"/>
                <a:sym typeface="Times New Roman"/>
              </a:rPr>
              <a:t>       </a:t>
            </a:r>
            <a:endParaRPr sz="700" dirty="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dirty="0">
                <a:solidFill>
                  <a:srgbClr val="000000"/>
                </a:solidFill>
                <a:latin typeface="Arial"/>
                <a:ea typeface="Arial"/>
                <a:cs typeface="Arial"/>
                <a:sym typeface="Arial"/>
              </a:rPr>
              <a:t>     </a:t>
            </a:r>
            <a:r>
              <a:rPr lang="en" sz="1400" b="1" dirty="0">
                <a:solidFill>
                  <a:srgbClr val="000000"/>
                </a:solidFill>
                <a:latin typeface="Arial"/>
                <a:ea typeface="Arial"/>
                <a:cs typeface="Arial"/>
                <a:sym typeface="Arial"/>
              </a:rPr>
              <a:t>·</a:t>
            </a:r>
            <a:r>
              <a:rPr lang="en" sz="1400" b="1" dirty="0">
                <a:solidFill>
                  <a:srgbClr val="000000"/>
                </a:solidFill>
                <a:latin typeface="Times New Roman"/>
                <a:ea typeface="Times New Roman"/>
                <a:cs typeface="Times New Roman"/>
                <a:sym typeface="Times New Roman"/>
              </a:rPr>
              <a:t> PIO_Response:- </a:t>
            </a:r>
            <a:endParaRPr sz="1400" b="1" dirty="0">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Service_id -&gt; {Service_id, PIO_id}</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Since all the attributes depend on Service_id, (Service_id)</a:t>
            </a:r>
            <a:r>
              <a:rPr lang="en" sz="1400" baseline="30000" dirty="0">
                <a:solidFill>
                  <a:srgbClr val="000000"/>
                </a:solidFill>
                <a:latin typeface="Times New Roman"/>
                <a:ea typeface="Times New Roman"/>
                <a:cs typeface="Times New Roman"/>
                <a:sym typeface="Times New Roman"/>
              </a:rPr>
              <a:t>+ </a:t>
            </a:r>
            <a:r>
              <a:rPr lang="en" sz="1400" dirty="0">
                <a:solidFill>
                  <a:srgbClr val="000000"/>
                </a:solidFill>
                <a:latin typeface="Times New Roman"/>
                <a:ea typeface="Times New Roman"/>
                <a:cs typeface="Times New Roman"/>
                <a:sym typeface="Times New Roman"/>
              </a:rPr>
              <a:t>-&gt; All Attributes Hence Service_id is the Primary Key</a:t>
            </a:r>
            <a:endParaRPr sz="1400" dirty="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1200"/>
              </a:spcAft>
              <a:buNone/>
            </a:pPr>
            <a:endParaRPr sz="7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5"/>
          <p:cNvSpPr txBox="1">
            <a:spLocks noGrp="1"/>
          </p:cNvSpPr>
          <p:nvPr>
            <p:ph type="subTitle" idx="1"/>
          </p:nvPr>
        </p:nvSpPr>
        <p:spPr>
          <a:xfrm>
            <a:off x="229750" y="190425"/>
            <a:ext cx="8745000" cy="4781100"/>
          </a:xfrm>
          <a:prstGeom prst="rect">
            <a:avLst/>
          </a:prstGeom>
        </p:spPr>
        <p:txBody>
          <a:bodyPr spcFirstLastPara="1" wrap="square" lIns="91425" tIns="91425" rIns="91425" bIns="91425" anchor="t" anchorCtr="0">
            <a:normAutofit/>
          </a:bodyPr>
          <a:lstStyle/>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1400" b="1">
                <a:solidFill>
                  <a:srgbClr val="000000"/>
                </a:solidFill>
                <a:latin typeface="Arial"/>
                <a:ea typeface="Arial"/>
                <a:cs typeface="Arial"/>
                <a:sym typeface="Arial"/>
              </a:rPr>
              <a:t>·</a:t>
            </a:r>
            <a:r>
              <a:rPr lang="en" sz="700" b="1">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C_Phone_no:-</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Client_id-&gt;{Phone_no}</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Client_id, (Client_id)</a:t>
            </a:r>
            <a:r>
              <a:rPr lang="en" sz="1400" baseline="30000">
                <a:solidFill>
                  <a:srgbClr val="000000"/>
                </a:solidFill>
                <a:latin typeface="Times New Roman"/>
                <a:ea typeface="Times New Roman"/>
                <a:cs typeface="Times New Roman"/>
                <a:sym typeface="Times New Roman"/>
              </a:rPr>
              <a:t>+</a:t>
            </a:r>
            <a:r>
              <a:rPr lang="en" sz="1400">
                <a:solidFill>
                  <a:srgbClr val="000000"/>
                </a:solidFill>
                <a:latin typeface="Times New Roman"/>
                <a:ea typeface="Times New Roman"/>
                <a:cs typeface="Times New Roman"/>
                <a:sym typeface="Times New Roman"/>
              </a:rPr>
              <a:t>-&gt; All Attributes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Hence Client_id is the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1400" b="1">
                <a:solidFill>
                  <a:srgbClr val="000000"/>
                </a:solidFill>
                <a:latin typeface="Arial"/>
                <a:ea typeface="Arial"/>
                <a:cs typeface="Arial"/>
                <a:sym typeface="Arial"/>
              </a:rPr>
              <a:t>·</a:t>
            </a:r>
            <a:r>
              <a:rPr lang="en" sz="700" b="1">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Property_Inspector_Officer:-</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PIO_id -&gt;{PIO_name,Phone_no,License_no}</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License_no -&gt; {PIO_name,Phone_no}</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PIO_id, (PIO_id)</a:t>
            </a:r>
            <a:r>
              <a:rPr lang="en" sz="1400" baseline="30000">
                <a:solidFill>
                  <a:srgbClr val="000000"/>
                </a:solidFill>
                <a:latin typeface="Times New Roman"/>
                <a:ea typeface="Times New Roman"/>
                <a:cs typeface="Times New Roman"/>
                <a:sym typeface="Times New Roman"/>
              </a:rPr>
              <a:t>+</a:t>
            </a:r>
            <a:r>
              <a:rPr lang="en" sz="1400">
                <a:solidFill>
                  <a:srgbClr val="000000"/>
                </a:solidFill>
                <a:latin typeface="Times New Roman"/>
                <a:ea typeface="Times New Roman"/>
                <a:cs typeface="Times New Roman"/>
                <a:sym typeface="Times New Roman"/>
              </a:rPr>
              <a:t>-&gt; All Attributes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Hence PIO_id is the Primary Key</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6"/>
          <p:cNvSpPr txBox="1">
            <a:spLocks noGrp="1"/>
          </p:cNvSpPr>
          <p:nvPr>
            <p:ph type="subTitle" idx="1"/>
          </p:nvPr>
        </p:nvSpPr>
        <p:spPr>
          <a:xfrm>
            <a:off x="199500" y="79650"/>
            <a:ext cx="8745000" cy="4984200"/>
          </a:xfrm>
          <a:prstGeom prst="rect">
            <a:avLst/>
          </a:prstGeom>
        </p:spPr>
        <p:txBody>
          <a:bodyPr spcFirstLastPara="1" wrap="square" lIns="91425" tIns="91425" rIns="91425" bIns="91425" anchor="t" anchorCtr="0">
            <a:normAutofit fontScale="25000" lnSpcReduction="20000"/>
          </a:bodyPr>
          <a:lstStyle/>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5600" b="1">
                <a:solidFill>
                  <a:srgbClr val="000000"/>
                </a:solidFill>
                <a:latin typeface="Arial"/>
                <a:ea typeface="Arial"/>
                <a:cs typeface="Arial"/>
                <a:sym typeface="Arial"/>
              </a:rPr>
              <a:t>·</a:t>
            </a:r>
            <a:r>
              <a:rPr lang="en" sz="5600" b="1">
                <a:solidFill>
                  <a:srgbClr val="000000"/>
                </a:solidFill>
                <a:latin typeface="Times New Roman"/>
                <a:ea typeface="Times New Roman"/>
                <a:cs typeface="Times New Roman"/>
                <a:sym typeface="Times New Roman"/>
              </a:rPr>
              <a:t>Assessor_Response:-</a:t>
            </a:r>
            <a:endParaRPr sz="56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700">
                <a:solidFill>
                  <a:srgbClr val="000000"/>
                </a:solidFill>
                <a:latin typeface="Times New Roman"/>
                <a:ea typeface="Times New Roman"/>
                <a:cs typeface="Times New Roman"/>
                <a:sym typeface="Times New Roman"/>
              </a:rPr>
              <a:t>                                              </a:t>
            </a:r>
            <a:r>
              <a:rPr lang="en" sz="5600">
                <a:solidFill>
                  <a:srgbClr val="000000"/>
                </a:solidFill>
                <a:latin typeface="Times New Roman"/>
                <a:ea typeface="Times New Roman"/>
                <a:cs typeface="Times New Roman"/>
                <a:sym typeface="Times New Roman"/>
              </a:rPr>
              <a:t> Service_id -&gt; {A_id}</a:t>
            </a:r>
            <a:endParaRPr sz="56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600">
                <a:solidFill>
                  <a:srgbClr val="000000"/>
                </a:solidFill>
                <a:latin typeface="Times New Roman"/>
                <a:ea typeface="Times New Roman"/>
                <a:cs typeface="Times New Roman"/>
                <a:sym typeface="Times New Roman"/>
              </a:rPr>
              <a:t>      Since all the attributes depend on Service_id, (Service_id)</a:t>
            </a:r>
            <a:r>
              <a:rPr lang="en" sz="5600" baseline="30000">
                <a:solidFill>
                  <a:srgbClr val="000000"/>
                </a:solidFill>
                <a:latin typeface="Times New Roman"/>
                <a:ea typeface="Times New Roman"/>
                <a:cs typeface="Times New Roman"/>
                <a:sym typeface="Times New Roman"/>
              </a:rPr>
              <a:t>+</a:t>
            </a:r>
            <a:r>
              <a:rPr lang="en" sz="5600">
                <a:solidFill>
                  <a:srgbClr val="000000"/>
                </a:solidFill>
                <a:latin typeface="Times New Roman"/>
                <a:ea typeface="Times New Roman"/>
                <a:cs typeface="Times New Roman"/>
                <a:sym typeface="Times New Roman"/>
              </a:rPr>
              <a:t>-&gt; All Attributes</a:t>
            </a:r>
            <a:endParaRPr sz="56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600">
                <a:solidFill>
                  <a:srgbClr val="000000"/>
                </a:solidFill>
                <a:latin typeface="Times New Roman"/>
                <a:ea typeface="Times New Roman"/>
                <a:cs typeface="Times New Roman"/>
                <a:sym typeface="Times New Roman"/>
              </a:rPr>
              <a:t>      Hence Service_id is the Primary Key</a:t>
            </a:r>
            <a:endParaRPr sz="56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600">
                <a:solidFill>
                  <a:srgbClr val="000000"/>
                </a:solidFill>
                <a:latin typeface="Times New Roman"/>
                <a:ea typeface="Times New Roman"/>
                <a:cs typeface="Times New Roman"/>
                <a:sym typeface="Times New Roman"/>
              </a:rPr>
              <a:t> </a:t>
            </a:r>
            <a:endParaRPr sz="56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5600" b="1">
                <a:solidFill>
                  <a:srgbClr val="000000"/>
                </a:solidFill>
                <a:latin typeface="Arial"/>
                <a:ea typeface="Arial"/>
                <a:cs typeface="Arial"/>
                <a:sym typeface="Arial"/>
              </a:rPr>
              <a:t>·</a:t>
            </a:r>
            <a:r>
              <a:rPr lang="en" sz="5600" b="1">
                <a:solidFill>
                  <a:srgbClr val="000000"/>
                </a:solidFill>
                <a:latin typeface="Times New Roman"/>
                <a:ea typeface="Times New Roman"/>
                <a:cs typeface="Times New Roman"/>
                <a:sym typeface="Times New Roman"/>
              </a:rPr>
              <a:t>Property_Services:-</a:t>
            </a:r>
            <a:endParaRPr sz="56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5600">
                <a:solidFill>
                  <a:srgbClr val="000000"/>
                </a:solidFill>
                <a:latin typeface="Times New Roman"/>
                <a:ea typeface="Times New Roman"/>
                <a:cs typeface="Times New Roman"/>
                <a:sym typeface="Times New Roman"/>
              </a:rPr>
              <a:t>   Service_id -&gt; {Service_type, Service_date, Owner_id, Property_id}</a:t>
            </a:r>
            <a:endParaRPr sz="56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600">
                <a:solidFill>
                  <a:srgbClr val="000000"/>
                </a:solidFill>
                <a:latin typeface="Times New Roman"/>
                <a:ea typeface="Times New Roman"/>
                <a:cs typeface="Times New Roman"/>
                <a:sym typeface="Times New Roman"/>
              </a:rPr>
              <a:t>        Since all the attributes depend on Service_id, (Service_id)</a:t>
            </a:r>
            <a:r>
              <a:rPr lang="en" sz="5600" baseline="30000">
                <a:solidFill>
                  <a:srgbClr val="000000"/>
                </a:solidFill>
                <a:latin typeface="Times New Roman"/>
                <a:ea typeface="Times New Roman"/>
                <a:cs typeface="Times New Roman"/>
                <a:sym typeface="Times New Roman"/>
              </a:rPr>
              <a:t>+</a:t>
            </a:r>
            <a:r>
              <a:rPr lang="en" sz="5600">
                <a:solidFill>
                  <a:srgbClr val="000000"/>
                </a:solidFill>
                <a:latin typeface="Times New Roman"/>
                <a:ea typeface="Times New Roman"/>
                <a:cs typeface="Times New Roman"/>
                <a:sym typeface="Times New Roman"/>
              </a:rPr>
              <a:t>-&gt; All Attributes</a:t>
            </a:r>
            <a:endParaRPr sz="56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600">
                <a:solidFill>
                  <a:srgbClr val="000000"/>
                </a:solidFill>
                <a:latin typeface="Times New Roman"/>
                <a:ea typeface="Times New Roman"/>
                <a:cs typeface="Times New Roman"/>
                <a:sym typeface="Times New Roman"/>
              </a:rPr>
              <a:t>        Hence Service_id is the Primary Key</a:t>
            </a:r>
            <a:endParaRPr sz="56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endParaRPr sz="5600">
              <a:solidFill>
                <a:srgbClr val="000000"/>
              </a:solidFill>
              <a:latin typeface="Arial"/>
              <a:ea typeface="Arial"/>
              <a:cs typeface="Arial"/>
              <a:sym typeface="Arial"/>
            </a:endParaRPr>
          </a:p>
          <a:p>
            <a:pPr marL="228600" lvl="0" indent="-228600" algn="l" rtl="0">
              <a:lnSpc>
                <a:spcPct val="115000"/>
              </a:lnSpc>
              <a:spcBef>
                <a:spcPts val="1200"/>
              </a:spcBef>
              <a:spcAft>
                <a:spcPts val="0"/>
              </a:spcAft>
              <a:buNone/>
            </a:pPr>
            <a:r>
              <a:rPr lang="en" sz="5600" b="1">
                <a:solidFill>
                  <a:srgbClr val="000000"/>
                </a:solidFill>
                <a:latin typeface="Arial"/>
                <a:ea typeface="Arial"/>
                <a:cs typeface="Arial"/>
                <a:sym typeface="Arial"/>
              </a:rPr>
              <a:t>·</a:t>
            </a:r>
            <a:r>
              <a:rPr lang="en" sz="5600" b="1">
                <a:solidFill>
                  <a:srgbClr val="000000"/>
                </a:solidFill>
                <a:latin typeface="Times New Roman"/>
                <a:ea typeface="Times New Roman"/>
                <a:cs typeface="Times New Roman"/>
                <a:sym typeface="Times New Roman"/>
              </a:rPr>
              <a:t> Appointment:-</a:t>
            </a:r>
            <a:endParaRPr sz="25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600">
                <a:solidFill>
                  <a:srgbClr val="000000"/>
                </a:solidFill>
                <a:latin typeface="Times New Roman"/>
                <a:ea typeface="Times New Roman"/>
                <a:cs typeface="Times New Roman"/>
                <a:sym typeface="Times New Roman"/>
              </a:rPr>
              <a:t>      A</a:t>
            </a:r>
            <a:r>
              <a:rPr lang="en" sz="5700">
                <a:solidFill>
                  <a:srgbClr val="000000"/>
                </a:solidFill>
                <a:latin typeface="Times New Roman"/>
                <a:ea typeface="Times New Roman"/>
                <a:cs typeface="Times New Roman"/>
                <a:sym typeface="Times New Roman"/>
              </a:rPr>
              <a:t>p_id -&gt; {Ap_id, Ap_date, Client_id, Agent_id}</a:t>
            </a:r>
            <a:endParaRPr sz="57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700">
                <a:solidFill>
                  <a:srgbClr val="000000"/>
                </a:solidFill>
                <a:latin typeface="Times New Roman"/>
                <a:ea typeface="Times New Roman"/>
                <a:cs typeface="Times New Roman"/>
                <a:sym typeface="Times New Roman"/>
              </a:rPr>
              <a:t>     Since all the attributes depend on Ap_id, (Ap_id)</a:t>
            </a:r>
            <a:r>
              <a:rPr lang="en" sz="5700" baseline="30000">
                <a:solidFill>
                  <a:srgbClr val="000000"/>
                </a:solidFill>
                <a:latin typeface="Times New Roman"/>
                <a:ea typeface="Times New Roman"/>
                <a:cs typeface="Times New Roman"/>
                <a:sym typeface="Times New Roman"/>
              </a:rPr>
              <a:t>+ </a:t>
            </a:r>
            <a:r>
              <a:rPr lang="en" sz="5700">
                <a:solidFill>
                  <a:srgbClr val="000000"/>
                </a:solidFill>
                <a:latin typeface="Times New Roman"/>
                <a:ea typeface="Times New Roman"/>
                <a:cs typeface="Times New Roman"/>
                <a:sym typeface="Times New Roman"/>
              </a:rPr>
              <a:t>-&gt; All Attributes</a:t>
            </a:r>
            <a:endParaRPr sz="57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700">
                <a:solidFill>
                  <a:srgbClr val="000000"/>
                </a:solidFill>
                <a:latin typeface="Times New Roman"/>
                <a:ea typeface="Times New Roman"/>
                <a:cs typeface="Times New Roman"/>
                <a:sym typeface="Times New Roman"/>
              </a:rPr>
              <a:t>     Hence Ap_id is the Primary Key</a:t>
            </a:r>
            <a:endParaRPr sz="57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7"/>
          <p:cNvSpPr txBox="1">
            <a:spLocks noGrp="1"/>
          </p:cNvSpPr>
          <p:nvPr>
            <p:ph type="subTitle" idx="1"/>
          </p:nvPr>
        </p:nvSpPr>
        <p:spPr>
          <a:xfrm>
            <a:off x="219400" y="76575"/>
            <a:ext cx="8745000" cy="50670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400" b="1">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Contract:-</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C_id -&gt; {C_id, C_date, S_date, E_date, Contract_value, Client_id, Agent_id} </a:t>
            </a:r>
            <a:endParaRPr sz="1400">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C_id, (C_id)</a:t>
            </a:r>
            <a:r>
              <a:rPr lang="en" sz="1400" baseline="300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-&gt; All Attributes,  Hence C_id is the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1400" b="1">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 Property_Image:-</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Img_id,Prop_id -&gt; {Img_id, Prop_id, Img_name, Descp}</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Img_id,Prop_id (Img_id, Prop_id)</a:t>
            </a:r>
            <a:r>
              <a:rPr lang="en" sz="1400" baseline="300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-&gt; All Attributes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Hence Img_id,Prop_id is the Composite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r>
              <a:rPr lang="en" sz="1400" b="1">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 Property_Owner:-</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Owner_id -&gt; {Owner_id, First_Name, Last_Name, Phone_no, Address}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Owner_id, (Owner_id)</a:t>
            </a:r>
            <a:r>
              <a:rPr lang="en" sz="1400" baseline="300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-&gt; All Attribute , Hence Owner_id is the Primary Key</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8"/>
          <p:cNvSpPr txBox="1">
            <a:spLocks noGrp="1"/>
          </p:cNvSpPr>
          <p:nvPr>
            <p:ph type="subTitle" idx="1"/>
          </p:nvPr>
        </p:nvSpPr>
        <p:spPr>
          <a:xfrm>
            <a:off x="219400" y="107625"/>
            <a:ext cx="8745000" cy="4977900"/>
          </a:xfrm>
          <a:prstGeom prst="rect">
            <a:avLst/>
          </a:prstGeom>
        </p:spPr>
        <p:txBody>
          <a:bodyPr spcFirstLastPara="1" wrap="square" lIns="91425" tIns="91425" rIns="91425" bIns="91425" anchor="t" anchorCtr="0">
            <a:noAutofit/>
          </a:bodyPr>
          <a:lstStyle/>
          <a:p>
            <a:pPr marL="0" lvl="0" indent="-228600" algn="just"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1400" b="1">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 Agent:-</a:t>
            </a:r>
            <a:endParaRPr sz="1400" b="1">
              <a:solidFill>
                <a:srgbClr val="000000"/>
              </a:solidFill>
              <a:latin typeface="Times New Roman"/>
              <a:ea typeface="Times New Roman"/>
              <a:cs typeface="Times New Roman"/>
              <a:sym typeface="Times New Roman"/>
            </a:endParaRPr>
          </a:p>
          <a:p>
            <a:pPr marL="0" lvl="0" indent="-228600" algn="just"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Agent_id -&gt; {Agent_id, Agent_name, Phone_no}</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Agent_id, (Agent_id)</a:t>
            </a:r>
            <a:r>
              <a:rPr lang="en" sz="1400" baseline="300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-&gt; All Attributes, Hence Agent_id is the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 Agent_Email:-</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Agent_id -&gt; {Agent_id, Email}</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Agent_id, (Agent_id)</a:t>
            </a:r>
            <a:r>
              <a:rPr lang="en" sz="1400" baseline="300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-&gt; All Attributes, Hence Agent_id is the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Arial"/>
                <a:ea typeface="Arial"/>
                <a:cs typeface="Arial"/>
                <a:sym typeface="Arial"/>
              </a:rPr>
              <a:t>· </a:t>
            </a:r>
            <a:r>
              <a:rPr lang="en" sz="1400" b="1">
                <a:solidFill>
                  <a:srgbClr val="000000"/>
                </a:solidFill>
                <a:latin typeface="Times New Roman"/>
                <a:ea typeface="Times New Roman"/>
                <a:cs typeface="Times New Roman"/>
                <a:sym typeface="Times New Roman"/>
              </a:rPr>
              <a:t>Assessor:-</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A_id -&gt; {A_id, A_name, Phone_no, Email, License_no}</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License_no -&gt; {A_name, Phone_no}</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A_id, (A_id)</a:t>
            </a:r>
            <a:r>
              <a:rPr lang="en" sz="1400" baseline="300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-&gt; All Attributes, Hence A_id is the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9"/>
          <p:cNvSpPr txBox="1">
            <a:spLocks noGrp="1"/>
          </p:cNvSpPr>
          <p:nvPr>
            <p:ph type="ctrTitle"/>
          </p:nvPr>
        </p:nvSpPr>
        <p:spPr>
          <a:xfrm>
            <a:off x="219400" y="216700"/>
            <a:ext cx="8745000" cy="760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a:t>
            </a:r>
            <a:r>
              <a:rPr lang="en" u="sng"/>
              <a:t>NORMALIZATION</a:t>
            </a:r>
            <a:endParaRPr u="sng"/>
          </a:p>
        </p:txBody>
      </p:sp>
      <p:sp>
        <p:nvSpPr>
          <p:cNvPr id="373" name="Google Shape;373;p29"/>
          <p:cNvSpPr txBox="1">
            <a:spLocks noGrp="1"/>
          </p:cNvSpPr>
          <p:nvPr>
            <p:ph type="subTitle" idx="1"/>
          </p:nvPr>
        </p:nvSpPr>
        <p:spPr>
          <a:xfrm>
            <a:off x="219400" y="1163250"/>
            <a:ext cx="8745000" cy="3880500"/>
          </a:xfrm>
          <a:prstGeom prst="rect">
            <a:avLst/>
          </a:prstGeom>
        </p:spPr>
        <p:txBody>
          <a:bodyPr spcFirstLastPara="1" wrap="square" lIns="91425" tIns="91425" rIns="91425" bIns="91425" anchor="t" anchorCtr="0">
            <a:normAutofit fontScale="92500" lnSpcReduction="20000"/>
          </a:bodyPr>
          <a:lstStyle/>
          <a:p>
            <a:pPr marL="0" lvl="0" indent="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Property:-</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Primary Key: Prop_id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All the values in the table are Atomic and the table has a primary key Prop_id,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Since there exists a Transitive Dependency:  Pin_code - &gt; State,City, Therefore it cannot be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Hence, the Highest Normal Form is 2NF for this Table</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To Remove the Transitive dependency the table is divided into two table</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1)Property (Prop_id,Prop_type,status,Area,Price,Buy/Rent,Owner_id,Agent_id,Pin_code)</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2)Property_location (Pin_code,State,City)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This removes the Transitive dependency and makes both the table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0"/>
          <p:cNvSpPr txBox="1">
            <a:spLocks noGrp="1"/>
          </p:cNvSpPr>
          <p:nvPr>
            <p:ph type="subTitle" idx="1"/>
          </p:nvPr>
        </p:nvSpPr>
        <p:spPr>
          <a:xfrm>
            <a:off x="74525" y="66225"/>
            <a:ext cx="8993400" cy="4998600"/>
          </a:xfrm>
          <a:prstGeom prst="rect">
            <a:avLst/>
          </a:prstGeom>
        </p:spPr>
        <p:txBody>
          <a:bodyPr spcFirstLastPara="1" wrap="square" lIns="91425" tIns="91425" rIns="91425" bIns="91425" anchor="t" anchorCtr="0">
            <a:normAutofit fontScale="92500" lnSpcReduction="10000"/>
          </a:bodyPr>
          <a:lstStyle/>
          <a:p>
            <a:pPr marL="228600" lvl="0" indent="-228600" algn="l" rtl="0">
              <a:lnSpc>
                <a:spcPct val="115000"/>
              </a:lnSpc>
              <a:spcBef>
                <a:spcPts val="1200"/>
              </a:spcBef>
              <a:spcAft>
                <a:spcPts val="0"/>
              </a:spcAft>
              <a:buNone/>
            </a:pPr>
            <a:r>
              <a:rPr lang="en" sz="1400" dirty="0">
                <a:solidFill>
                  <a:srgbClr val="000000"/>
                </a:solidFill>
                <a:latin typeface="Arial"/>
                <a:ea typeface="Arial"/>
                <a:cs typeface="Arial"/>
                <a:sym typeface="Arial"/>
              </a:rPr>
              <a:t>·</a:t>
            </a:r>
            <a:r>
              <a:rPr lang="en" sz="700" dirty="0">
                <a:solidFill>
                  <a:srgbClr val="000000"/>
                </a:solidFill>
                <a:latin typeface="Times New Roman"/>
                <a:ea typeface="Times New Roman"/>
                <a:cs typeface="Times New Roman"/>
                <a:sym typeface="Times New Roman"/>
              </a:rPr>
              <a:t>   </a:t>
            </a:r>
            <a:r>
              <a:rPr lang="en" sz="1400" b="1" dirty="0">
                <a:solidFill>
                  <a:srgbClr val="000000"/>
                </a:solidFill>
                <a:latin typeface="Times New Roman"/>
                <a:ea typeface="Times New Roman"/>
                <a:cs typeface="Times New Roman"/>
                <a:sym typeface="Times New Roman"/>
              </a:rPr>
              <a:t>Client:-</a:t>
            </a:r>
            <a:endParaRPr sz="1400" b="1"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dirty="0">
                <a:solidFill>
                  <a:srgbClr val="000000"/>
                </a:solidFill>
                <a:latin typeface="Times New Roman"/>
                <a:ea typeface="Times New Roman"/>
                <a:cs typeface="Times New Roman"/>
                <a:sym typeface="Times New Roman"/>
              </a:rPr>
              <a:t>    Primary Key: Client_id</a:t>
            </a:r>
            <a:endParaRPr sz="1400" b="1"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All the values in the table are Atomic and the table has a primary key Client_id, Hence it is in 1NF</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No Partial Dependencies exists. Hence it is also in 2NF</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a:t>
            </a:r>
            <a:r>
              <a:rPr lang="en-US" sz="1400" dirty="0">
                <a:solidFill>
                  <a:srgbClr val="000000"/>
                </a:solidFill>
                <a:latin typeface="Times New Roman"/>
                <a:ea typeface="Times New Roman"/>
                <a:cs typeface="Times New Roman"/>
                <a:sym typeface="Times New Roman"/>
              </a:rPr>
              <a:t> No Transitive Dependencies exits. Hence it is also in 3NF</a:t>
            </a:r>
          </a:p>
          <a:p>
            <a:pPr marL="0" lvl="0" indent="0" algn="l" rtl="0">
              <a:lnSpc>
                <a:spcPct val="115000"/>
              </a:lnSpc>
              <a:spcBef>
                <a:spcPts val="1200"/>
              </a:spcBef>
              <a:spcAft>
                <a:spcPts val="0"/>
              </a:spcAft>
              <a:buNone/>
            </a:pPr>
            <a:r>
              <a:rPr lang="en-US" sz="1400" dirty="0">
                <a:solidFill>
                  <a:srgbClr val="000000"/>
                </a:solidFill>
                <a:latin typeface="Times New Roman"/>
                <a:ea typeface="Times New Roman"/>
                <a:cs typeface="Times New Roman"/>
                <a:sym typeface="Times New Roman"/>
              </a:rPr>
              <a:t>     Also, all the attributes are dependent on Primary Key, hence it is in </a:t>
            </a:r>
            <a:r>
              <a:rPr lang="en-US" sz="1400" b="1" dirty="0">
                <a:solidFill>
                  <a:srgbClr val="000000"/>
                </a:solidFill>
                <a:latin typeface="Times New Roman"/>
                <a:ea typeface="Times New Roman"/>
                <a:cs typeface="Times New Roman"/>
                <a:sym typeface="Times New Roman"/>
              </a:rPr>
              <a:t>BCNF.</a:t>
            </a: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a:t>
            </a:r>
            <a:endParaRPr sz="1400" dirty="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1400" dirty="0">
                <a:solidFill>
                  <a:srgbClr val="000000"/>
                </a:solidFill>
                <a:latin typeface="Arial"/>
                <a:ea typeface="Arial"/>
                <a:cs typeface="Arial"/>
                <a:sym typeface="Arial"/>
              </a:rPr>
              <a:t>·</a:t>
            </a:r>
            <a:r>
              <a:rPr lang="en" sz="700" dirty="0">
                <a:solidFill>
                  <a:srgbClr val="000000"/>
                </a:solidFill>
                <a:latin typeface="Times New Roman"/>
                <a:ea typeface="Times New Roman"/>
                <a:cs typeface="Times New Roman"/>
                <a:sym typeface="Times New Roman"/>
              </a:rPr>
              <a:t>  </a:t>
            </a:r>
            <a:r>
              <a:rPr lang="en" sz="1400" b="1" dirty="0">
                <a:solidFill>
                  <a:srgbClr val="000000"/>
                </a:solidFill>
                <a:latin typeface="Times New Roman"/>
                <a:ea typeface="Times New Roman"/>
                <a:cs typeface="Times New Roman"/>
                <a:sym typeface="Times New Roman"/>
              </a:rPr>
              <a:t>C_Phone_no</a:t>
            </a:r>
            <a:endParaRPr sz="1400" b="1"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dirty="0">
                <a:solidFill>
                  <a:srgbClr val="000000"/>
                </a:solidFill>
                <a:latin typeface="Times New Roman"/>
                <a:ea typeface="Times New Roman"/>
                <a:cs typeface="Times New Roman"/>
                <a:sym typeface="Times New Roman"/>
              </a:rPr>
              <a:t>     Primary Key: Client_id</a:t>
            </a:r>
            <a:endParaRPr sz="1400" b="1"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All the values in the table are Atomic and the table has a primary key Client_id, Hence it is in 1NF</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No Partial Dependencies exists. Hence it is also in 2NF</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No Transitive Dependencies exits. Hence it is also in 3NF</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Also, all the attributes are dependent on Primary Key, hence it is in </a:t>
            </a:r>
            <a:r>
              <a:rPr lang="en" sz="1400" b="1" dirty="0">
                <a:solidFill>
                  <a:srgbClr val="000000"/>
                </a:solidFill>
                <a:latin typeface="Times New Roman"/>
                <a:ea typeface="Times New Roman"/>
                <a:cs typeface="Times New Roman"/>
                <a:sym typeface="Times New Roman"/>
              </a:rPr>
              <a:t>BCNF.</a:t>
            </a:r>
            <a:endParaRPr sz="1400" b="1"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1"/>
          <p:cNvSpPr txBox="1">
            <a:spLocks noGrp="1"/>
          </p:cNvSpPr>
          <p:nvPr>
            <p:ph type="subTitle" idx="1"/>
          </p:nvPr>
        </p:nvSpPr>
        <p:spPr>
          <a:xfrm>
            <a:off x="126250" y="149025"/>
            <a:ext cx="8941500" cy="49365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Property_Inspection_Officer:-</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PIO_id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PIO_id,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there exists a Transitive Dependency License_no- &gt; PIO_Name,Phone_no, Therefore it cannot be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Hence the Highest Normal Form is</a:t>
            </a:r>
            <a:r>
              <a:rPr lang="en" sz="1400" b="1">
                <a:solidFill>
                  <a:srgbClr val="000000"/>
                </a:solidFill>
                <a:latin typeface="Times New Roman"/>
                <a:ea typeface="Times New Roman"/>
                <a:cs typeface="Times New Roman"/>
                <a:sym typeface="Times New Roman"/>
              </a:rPr>
              <a:t> 2NF</a:t>
            </a:r>
            <a:r>
              <a:rPr lang="en" sz="1400">
                <a:solidFill>
                  <a:srgbClr val="000000"/>
                </a:solidFill>
                <a:latin typeface="Times New Roman"/>
                <a:ea typeface="Times New Roman"/>
                <a:cs typeface="Times New Roman"/>
                <a:sym typeface="Times New Roman"/>
              </a:rPr>
              <a:t> for this Table</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Assessor_Response:-</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Service_id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Service_id,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 No Transitive Dependencies exist.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subTitle" idx="1"/>
          </p:nvPr>
        </p:nvSpPr>
        <p:spPr>
          <a:xfrm>
            <a:off x="380550" y="128325"/>
            <a:ext cx="8382900" cy="494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b="1"/>
              <a:t>                        </a:t>
            </a:r>
            <a:r>
              <a:rPr lang="en" sz="3000" b="1" u="sng">
                <a:latin typeface="Times New Roman"/>
                <a:ea typeface="Times New Roman"/>
                <a:cs typeface="Times New Roman"/>
                <a:sym typeface="Times New Roman"/>
              </a:rPr>
              <a:t>PROJECT TITLE:-</a:t>
            </a:r>
            <a:endParaRPr sz="3000" b="1" u="sng">
              <a:latin typeface="Times New Roman"/>
              <a:ea typeface="Times New Roman"/>
              <a:cs typeface="Times New Roman"/>
              <a:sym typeface="Times New Roman"/>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sz="3200"/>
              <a:t>       </a:t>
            </a:r>
            <a:r>
              <a:rPr lang="en" sz="3200" b="1">
                <a:latin typeface="Times New Roman"/>
                <a:ea typeface="Times New Roman"/>
                <a:cs typeface="Times New Roman"/>
                <a:sym typeface="Times New Roman"/>
              </a:rPr>
              <a:t>PROPERTY   AND REAL   ESTATE </a:t>
            </a:r>
            <a:endParaRPr sz="3200" b="1">
              <a:latin typeface="Times New Roman"/>
              <a:ea typeface="Times New Roman"/>
              <a:cs typeface="Times New Roman"/>
              <a:sym typeface="Times New Roman"/>
            </a:endParaRPr>
          </a:p>
          <a:p>
            <a:pPr marL="0" lvl="0" indent="0" algn="l" rtl="0">
              <a:spcBef>
                <a:spcPts val="0"/>
              </a:spcBef>
              <a:spcAft>
                <a:spcPts val="0"/>
              </a:spcAft>
              <a:buNone/>
            </a:pPr>
            <a:r>
              <a:rPr lang="en" sz="3200" b="1">
                <a:latin typeface="Times New Roman"/>
                <a:ea typeface="Times New Roman"/>
                <a:cs typeface="Times New Roman"/>
                <a:sym typeface="Times New Roman"/>
              </a:rPr>
              <a:t>                     MANAGEMENT</a:t>
            </a:r>
            <a:endParaRPr sz="3200" b="1">
              <a:latin typeface="Times New Roman"/>
              <a:ea typeface="Times New Roman"/>
              <a:cs typeface="Times New Roman"/>
              <a:sym typeface="Times New Roman"/>
            </a:endParaRPr>
          </a:p>
          <a:p>
            <a:pPr marL="0" lvl="0" indent="0" algn="l" rtl="0">
              <a:spcBef>
                <a:spcPts val="0"/>
              </a:spcBef>
              <a:spcAft>
                <a:spcPts val="0"/>
              </a:spcAft>
              <a:buNone/>
            </a:pPr>
            <a:endParaRPr sz="3200" b="1">
              <a:latin typeface="Times New Roman"/>
              <a:ea typeface="Times New Roman"/>
              <a:cs typeface="Times New Roman"/>
              <a:sym typeface="Times New Roman"/>
            </a:endParaRPr>
          </a:p>
          <a:p>
            <a:pPr marL="0" lvl="0" indent="0" algn="l" rtl="0">
              <a:spcBef>
                <a:spcPts val="0"/>
              </a:spcBef>
              <a:spcAft>
                <a:spcPts val="0"/>
              </a:spcAft>
              <a:buNone/>
            </a:pPr>
            <a:endParaRPr sz="3200"/>
          </a:p>
        </p:txBody>
      </p:sp>
      <p:pic>
        <p:nvPicPr>
          <p:cNvPr id="286" name="Google Shape;286;p14"/>
          <p:cNvPicPr preferRelativeResize="0"/>
          <p:nvPr/>
        </p:nvPicPr>
        <p:blipFill>
          <a:blip r:embed="rId3">
            <a:alphaModFix/>
          </a:blip>
          <a:stretch>
            <a:fillRect/>
          </a:stretch>
        </p:blipFill>
        <p:spPr>
          <a:xfrm>
            <a:off x="5404075" y="2827175"/>
            <a:ext cx="3034171" cy="2030699"/>
          </a:xfrm>
          <a:prstGeom prst="rect">
            <a:avLst/>
          </a:prstGeom>
          <a:noFill/>
          <a:ln>
            <a:noFill/>
          </a:ln>
        </p:spPr>
      </p:pic>
      <p:pic>
        <p:nvPicPr>
          <p:cNvPr id="287" name="Google Shape;287;p14"/>
          <p:cNvPicPr preferRelativeResize="0"/>
          <p:nvPr/>
        </p:nvPicPr>
        <p:blipFill>
          <a:blip r:embed="rId4">
            <a:alphaModFix/>
          </a:blip>
          <a:stretch>
            <a:fillRect/>
          </a:stretch>
        </p:blipFill>
        <p:spPr>
          <a:xfrm>
            <a:off x="600750" y="2827175"/>
            <a:ext cx="2527426" cy="19593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2"/>
          <p:cNvSpPr txBox="1">
            <a:spLocks noGrp="1"/>
          </p:cNvSpPr>
          <p:nvPr>
            <p:ph type="subTitle" idx="1"/>
          </p:nvPr>
        </p:nvSpPr>
        <p:spPr>
          <a:xfrm>
            <a:off x="84850" y="86925"/>
            <a:ext cx="8972700" cy="49884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Buyer:-</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Client_id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Client_id,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Tenant:-</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Client_id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Client_id,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3"/>
          <p:cNvSpPr txBox="1">
            <a:spLocks noGrp="1"/>
          </p:cNvSpPr>
          <p:nvPr>
            <p:ph type="subTitle" idx="1"/>
          </p:nvPr>
        </p:nvSpPr>
        <p:spPr>
          <a:xfrm>
            <a:off x="64175" y="76575"/>
            <a:ext cx="9024300" cy="49986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Property_Services:-</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Service_id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Service_id,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Appointment:-</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Ap_id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Ap_id,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a:t>
            </a:r>
            <a:r>
              <a:rPr lang="en" sz="1400" b="1">
                <a:solidFill>
                  <a:srgbClr val="000000"/>
                </a:solidFill>
                <a:latin typeface="Times New Roman"/>
                <a:ea typeface="Times New Roman"/>
                <a:cs typeface="Times New Roman"/>
                <a:sym typeface="Times New Roman"/>
              </a:rPr>
              <a:t> BCNF.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4"/>
          <p:cNvSpPr txBox="1">
            <a:spLocks noGrp="1"/>
          </p:cNvSpPr>
          <p:nvPr>
            <p:ph type="subTitle" idx="1"/>
          </p:nvPr>
        </p:nvSpPr>
        <p:spPr>
          <a:xfrm>
            <a:off x="84850" y="107625"/>
            <a:ext cx="8972700" cy="49365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Contract:-</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C_id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C_id,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a:t>
            </a:r>
            <a:r>
              <a:rPr lang="en" sz="1400" b="1">
                <a:solidFill>
                  <a:srgbClr val="000000"/>
                </a:solidFill>
                <a:latin typeface="Times New Roman"/>
                <a:ea typeface="Times New Roman"/>
                <a:cs typeface="Times New Roman"/>
                <a:sym typeface="Times New Roman"/>
              </a:rPr>
              <a:t> BCNF.</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Property_Image:-</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Primary Key: Img_id Prop_id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Img_id Prop_id, Hence it is in 1NF</a:t>
            </a:r>
            <a:endParaRPr sz="1400">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No Partial Dependencies exists. Hence it is also in 2NF</a:t>
            </a:r>
            <a:endParaRPr sz="1400">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No Transitive Dependencies exists. Hence it is also in 3NF</a:t>
            </a:r>
            <a:endParaRPr sz="1400">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5"/>
          <p:cNvSpPr txBox="1">
            <a:spLocks noGrp="1"/>
          </p:cNvSpPr>
          <p:nvPr>
            <p:ph type="ctrTitle"/>
          </p:nvPr>
        </p:nvSpPr>
        <p:spPr>
          <a:xfrm>
            <a:off x="2262525" y="216693"/>
            <a:ext cx="4255500" cy="55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04" name="Google Shape;404;p35"/>
          <p:cNvSpPr txBox="1">
            <a:spLocks noGrp="1"/>
          </p:cNvSpPr>
          <p:nvPr>
            <p:ph type="subTitle" idx="1"/>
          </p:nvPr>
        </p:nvSpPr>
        <p:spPr>
          <a:xfrm>
            <a:off x="64175" y="76575"/>
            <a:ext cx="9014100" cy="49884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Property_Owner:-</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Owner_id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Owner_id,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Agent:-</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Agent_id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Agent_id,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6"/>
          <p:cNvSpPr txBox="1">
            <a:spLocks noGrp="1"/>
          </p:cNvSpPr>
          <p:nvPr>
            <p:ph type="subTitle" idx="1"/>
          </p:nvPr>
        </p:nvSpPr>
        <p:spPr>
          <a:xfrm>
            <a:off x="105550" y="66225"/>
            <a:ext cx="8982900" cy="50091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Agent_Email:-</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Agent_id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Agent_id,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Assessor:-</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A_id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A_id,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There exists a  Transitive Dependency: License_No-&gt;{A_name, Phone_no} exists. Hence it is not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The highest normal form of this table is </a:t>
            </a:r>
            <a:r>
              <a:rPr lang="en" sz="1400" b="1">
                <a:solidFill>
                  <a:srgbClr val="000000"/>
                </a:solidFill>
                <a:latin typeface="Times New Roman"/>
                <a:ea typeface="Times New Roman"/>
                <a:cs typeface="Times New Roman"/>
                <a:sym typeface="Times New Roman"/>
              </a:rPr>
              <a:t>2NF.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7"/>
          <p:cNvSpPr txBox="1">
            <a:spLocks noGrp="1"/>
          </p:cNvSpPr>
          <p:nvPr>
            <p:ph type="subTitle" idx="1"/>
          </p:nvPr>
        </p:nvSpPr>
        <p:spPr>
          <a:xfrm>
            <a:off x="115900" y="170750"/>
            <a:ext cx="8931300" cy="4811400"/>
          </a:xfrm>
          <a:prstGeom prst="rect">
            <a:avLst/>
          </a:prstGeom>
        </p:spPr>
        <p:txBody>
          <a:bodyPr spcFirstLastPara="1" wrap="square" lIns="91425" tIns="91425" rIns="91425" bIns="91425" anchor="t" anchorCtr="0">
            <a:normAutofit/>
          </a:bodyPr>
          <a:lstStyle/>
          <a:p>
            <a:pPr marL="228600" lvl="0" indent="-228600" algn="l" rtl="0">
              <a:lnSpc>
                <a:spcPct val="115000"/>
              </a:lnSpc>
              <a:spcBef>
                <a:spcPts val="1200"/>
              </a:spcBef>
              <a:spcAft>
                <a:spcPts val="0"/>
              </a:spcAft>
              <a:buNone/>
            </a:pPr>
            <a:endParaRPr sz="1400">
              <a:solidFill>
                <a:srgbClr val="000000"/>
              </a:solidFill>
              <a:latin typeface="Arial"/>
              <a:ea typeface="Arial"/>
              <a:cs typeface="Arial"/>
              <a:sym typeface="Arial"/>
            </a:endParaRPr>
          </a:p>
          <a:p>
            <a:pPr marL="228600" lvl="0" indent="-228600" algn="l" rtl="0">
              <a:lnSpc>
                <a:spcPct val="115000"/>
              </a:lnSpc>
              <a:spcBef>
                <a:spcPts val="1200"/>
              </a:spcBef>
              <a:spcAft>
                <a:spcPts val="0"/>
              </a:spcAft>
              <a:buNone/>
            </a:pPr>
            <a:endParaRPr sz="1400">
              <a:solidFill>
                <a:srgbClr val="000000"/>
              </a:solidFill>
              <a:latin typeface="Arial"/>
              <a:ea typeface="Arial"/>
              <a:cs typeface="Arial"/>
              <a:sym typeface="Arial"/>
            </a:endParaRPr>
          </a:p>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PIO_Response:-</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Service_id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Service_id</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8"/>
          <p:cNvSpPr txBox="1">
            <a:spLocks noGrp="1"/>
          </p:cNvSpPr>
          <p:nvPr>
            <p:ph type="ctrTitle"/>
          </p:nvPr>
        </p:nvSpPr>
        <p:spPr>
          <a:xfrm>
            <a:off x="209050" y="216700"/>
            <a:ext cx="8714100" cy="760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800"/>
              <a:t>RELATIONAL SCHEMA AFTER NORMALIZATION</a:t>
            </a:r>
            <a:endParaRPr sz="2800"/>
          </a:p>
        </p:txBody>
      </p:sp>
      <p:sp>
        <p:nvSpPr>
          <p:cNvPr id="420" name="Google Shape;420;p38"/>
          <p:cNvSpPr txBox="1">
            <a:spLocks noGrp="1"/>
          </p:cNvSpPr>
          <p:nvPr>
            <p:ph type="subTitle" idx="1"/>
          </p:nvPr>
        </p:nvSpPr>
        <p:spPr>
          <a:xfrm>
            <a:off x="146950" y="1070100"/>
            <a:ext cx="8889900" cy="396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421" name="Google Shape;421;p38"/>
          <p:cNvPicPr preferRelativeResize="0"/>
          <p:nvPr/>
        </p:nvPicPr>
        <p:blipFill>
          <a:blip r:embed="rId3">
            <a:alphaModFix/>
          </a:blip>
          <a:stretch>
            <a:fillRect/>
          </a:stretch>
        </p:blipFill>
        <p:spPr>
          <a:xfrm>
            <a:off x="395325" y="1179900"/>
            <a:ext cx="8444875" cy="37917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9"/>
          <p:cNvSpPr txBox="1">
            <a:spLocks noGrp="1"/>
          </p:cNvSpPr>
          <p:nvPr>
            <p:ph type="ctrTitle"/>
          </p:nvPr>
        </p:nvSpPr>
        <p:spPr>
          <a:xfrm>
            <a:off x="2123750" y="225368"/>
            <a:ext cx="4255500" cy="760200"/>
          </a:xfrm>
          <a:prstGeom prst="rect">
            <a:avLst/>
          </a:prstGeom>
        </p:spPr>
        <p:txBody>
          <a:bodyPr spcFirstLastPara="1" wrap="square" lIns="91425" tIns="91425" rIns="91425" bIns="91425" anchor="ctr" anchorCtr="0">
            <a:normAutofit/>
          </a:bodyPr>
          <a:lstStyle/>
          <a:p>
            <a:pPr marL="0" lvl="0" indent="0" algn="l" rtl="0">
              <a:lnSpc>
                <a:spcPct val="115000"/>
              </a:lnSpc>
              <a:spcBef>
                <a:spcPts val="1200"/>
              </a:spcBef>
              <a:spcAft>
                <a:spcPts val="1200"/>
              </a:spcAft>
              <a:buNone/>
            </a:pPr>
            <a:r>
              <a:rPr lang="en" sz="2400" u="sng">
                <a:latin typeface="Times New Roman"/>
                <a:ea typeface="Times New Roman"/>
                <a:cs typeface="Times New Roman"/>
                <a:sym typeface="Times New Roman"/>
              </a:rPr>
              <a:t>APPLICATION</a:t>
            </a:r>
            <a:endParaRPr sz="2400" u="sng"/>
          </a:p>
        </p:txBody>
      </p:sp>
      <p:sp>
        <p:nvSpPr>
          <p:cNvPr id="427" name="Google Shape;427;p39"/>
          <p:cNvSpPr txBox="1">
            <a:spLocks noGrp="1"/>
          </p:cNvSpPr>
          <p:nvPr>
            <p:ph type="subTitle" idx="1"/>
          </p:nvPr>
        </p:nvSpPr>
        <p:spPr>
          <a:xfrm>
            <a:off x="219400" y="870850"/>
            <a:ext cx="7770900" cy="4439400"/>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2016" b="1" u="sng">
                <a:latin typeface="Times New Roman"/>
                <a:ea typeface="Times New Roman"/>
                <a:cs typeface="Times New Roman"/>
                <a:sym typeface="Times New Roman"/>
              </a:rPr>
              <a:t>TABLE CREATION</a:t>
            </a:r>
            <a:endParaRPr sz="2016" b="1" u="sng">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CREATE TABLE PROPERTY_OWNER</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	OWNER_ID INT PRIMARY KEY,</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	FIRST_NAME VARCHAR(20),</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	LAST_NAME VARCHAR(20),</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	PHONE_NO INT,</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	ADDRESS VARCHAR(100)</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0"/>
          <p:cNvSpPr txBox="1">
            <a:spLocks noGrp="1"/>
          </p:cNvSpPr>
          <p:nvPr>
            <p:ph type="ctrTitle"/>
          </p:nvPr>
        </p:nvSpPr>
        <p:spPr>
          <a:xfrm rot="10800000" flipH="1">
            <a:off x="2262525" y="64291"/>
            <a:ext cx="4255500" cy="1524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33" name="Google Shape;433;p40"/>
          <p:cNvSpPr txBox="1">
            <a:spLocks noGrp="1"/>
          </p:cNvSpPr>
          <p:nvPr>
            <p:ph type="subTitle" idx="1"/>
          </p:nvPr>
        </p:nvSpPr>
        <p:spPr>
          <a:xfrm>
            <a:off x="219400" y="272350"/>
            <a:ext cx="8745000" cy="46893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CREATE TABLE AGENT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AGENT_ID INT PRIMARY KEY,</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AGENT_NAME VARCHAR(50),</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PHONE_NO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CREATE TABLE AGENT_EMAIL</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AGENT_ID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EMAIL VARCHAR(100),</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FOREIGN KEY(AGENT_ID) REFERENCES AGENT(AGENT_ID),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CONSTRAINT PK_AGENT_EMAIL PRIMARY KEY(AGENT_ID)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275"/>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1"/>
          <p:cNvSpPr txBox="1">
            <a:spLocks noGrp="1"/>
          </p:cNvSpPr>
          <p:nvPr>
            <p:ph type="ctrTitle"/>
          </p:nvPr>
        </p:nvSpPr>
        <p:spPr>
          <a:xfrm>
            <a:off x="2262525" y="216693"/>
            <a:ext cx="4255500" cy="55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39" name="Google Shape;439;p41"/>
          <p:cNvSpPr txBox="1">
            <a:spLocks noGrp="1"/>
          </p:cNvSpPr>
          <p:nvPr>
            <p:ph type="subTitle" idx="1"/>
          </p:nvPr>
        </p:nvSpPr>
        <p:spPr>
          <a:xfrm>
            <a:off x="219400" y="272500"/>
            <a:ext cx="8745000" cy="46890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CREATE TABLE ASSESSOR</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A_ID INT PRIMARY KEY,</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A_NAME VARCHAR(30),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PHONE_NO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EMAIL VARCHAR(100),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LICENSE_NO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CREATE TABLE PROPERTY_INSPECTION_OFFICER</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PIO_ID INT PRIMARY KEY,</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PIO_NAME VARCHAR(50),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PHONE_NO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LICENSE_NO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688"/>
              <a:buNone/>
            </a:pPr>
            <a:r>
              <a:rPr lang="en" sz="1000">
                <a:solidFill>
                  <a:srgbClr val="000000"/>
                </a:solidFill>
                <a:latin typeface="Times New Roman"/>
                <a:ea typeface="Times New Roman"/>
                <a:cs typeface="Times New Roman"/>
                <a:sym typeface="Times New Roman"/>
              </a:rPr>
              <a:t>);</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ctrTitle"/>
          </p:nvPr>
        </p:nvSpPr>
        <p:spPr>
          <a:xfrm>
            <a:off x="2262525" y="216693"/>
            <a:ext cx="4255500" cy="760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2800" u="sng">
                <a:latin typeface="Arial"/>
                <a:ea typeface="Arial"/>
                <a:cs typeface="Arial"/>
                <a:sym typeface="Arial"/>
              </a:rPr>
              <a:t>PROBLEM  STATEMENT:-</a:t>
            </a:r>
            <a:endParaRPr/>
          </a:p>
        </p:txBody>
      </p:sp>
      <p:sp>
        <p:nvSpPr>
          <p:cNvPr id="293" name="Google Shape;293;p15"/>
          <p:cNvSpPr txBox="1">
            <a:spLocks noGrp="1"/>
          </p:cNvSpPr>
          <p:nvPr>
            <p:ph type="subTitle" idx="1"/>
          </p:nvPr>
        </p:nvSpPr>
        <p:spPr>
          <a:xfrm>
            <a:off x="260800" y="1018350"/>
            <a:ext cx="8713800" cy="3974100"/>
          </a:xfrm>
          <a:prstGeom prst="rect">
            <a:avLst/>
          </a:prstGeom>
        </p:spPr>
        <p:txBody>
          <a:bodyPr spcFirstLastPara="1" wrap="square" lIns="91425" tIns="91425" rIns="91425" bIns="91425" anchor="t" anchorCtr="0">
            <a:normAutofit fontScale="70000" lnSpcReduction="10000"/>
          </a:bodyPr>
          <a:lstStyle/>
          <a:p>
            <a:pPr marL="0" lvl="0" indent="0" algn="l" rtl="0">
              <a:lnSpc>
                <a:spcPct val="107000"/>
              </a:lnSpc>
              <a:spcBef>
                <a:spcPts val="1000"/>
              </a:spcBef>
              <a:spcAft>
                <a:spcPts val="0"/>
              </a:spcAft>
              <a:buNone/>
            </a:pPr>
            <a:r>
              <a:rPr lang="en" sz="1800">
                <a:solidFill>
                  <a:srgbClr val="000000"/>
                </a:solidFill>
                <a:latin typeface="Arial"/>
                <a:ea typeface="Arial"/>
                <a:cs typeface="Arial"/>
                <a:sym typeface="Arial"/>
              </a:rPr>
              <a:t>Any job that requires immeasurable time and resource to be invested is undoubtedly cumbersome and if a lot of factors need to be considered on top of that then it becomes tiresome and may lead to produce less accurate and inefficient outputs. One of such tasks is ‘</a:t>
            </a:r>
            <a:r>
              <a:rPr lang="en" sz="1800" u="sng">
                <a:solidFill>
                  <a:srgbClr val="000000"/>
                </a:solidFill>
                <a:latin typeface="Arial"/>
                <a:ea typeface="Arial"/>
                <a:cs typeface="Arial"/>
                <a:sym typeface="Arial"/>
              </a:rPr>
              <a:t>Property Management</a:t>
            </a:r>
            <a:r>
              <a:rPr lang="en" sz="1800">
                <a:solidFill>
                  <a:srgbClr val="000000"/>
                </a:solidFill>
                <a:latin typeface="Arial"/>
                <a:ea typeface="Arial"/>
                <a:cs typeface="Arial"/>
                <a:sym typeface="Arial"/>
              </a:rPr>
              <a:t>’. Managing a property in today’s world is indeed a hectic and a responsible task. Numerous properties can be available for sale or on rent, which have a particular type viz ‘Industrial’ , ‘Commercial’ and ‘Residential’, the cost associated, and their staged location. Managing multiple properties without maintaining proper records or using file storage may lead to data inaccuracy and anomalies and also reduces the efficiency as it becomes time consuming, complex because property can be located in different geographic locations. Another major issue is created when the property to be bought is not inspected and the requirements requested by the client is not fulfilled which leads to troubles in the future and lack of customer trust. These are some of the challenges of Property Management.</a:t>
            </a:r>
            <a:endParaRPr sz="1800">
              <a:solidFill>
                <a:srgbClr val="000000"/>
              </a:solidFill>
              <a:latin typeface="Arial"/>
              <a:ea typeface="Arial"/>
              <a:cs typeface="Arial"/>
              <a:sym typeface="Arial"/>
            </a:endParaRPr>
          </a:p>
          <a:p>
            <a:pPr marL="0" lvl="0" indent="0" algn="l" rtl="0">
              <a:lnSpc>
                <a:spcPct val="115000"/>
              </a:lnSpc>
              <a:spcBef>
                <a:spcPts val="1000"/>
              </a:spcBef>
              <a:spcAft>
                <a:spcPts val="0"/>
              </a:spcAft>
              <a:buNone/>
            </a:pPr>
            <a:r>
              <a:rPr lang="en" sz="1800">
                <a:solidFill>
                  <a:srgbClr val="000000"/>
                </a:solidFill>
                <a:latin typeface="Arial"/>
                <a:ea typeface="Arial"/>
                <a:cs typeface="Arial"/>
                <a:sym typeface="Arial"/>
              </a:rPr>
              <a:t>Here, we bring a Property and Real Estate Management System that helps solve numerous challenges associated with managing a property. First and foremost, it helps the real estate agency to keep record of the properties, their locations, price, name of the owner and other attributes in a manner that avoids anomalies and ensures efficient procuring when needed. It ensures providing clients with  properties which are , if available, according to their requirements and also provides Assessing as well as Inspection services to the property owners to have a record of status of property and its actual sale or rent cost based on its condition. There exists an entity which provides an image of the property to guarantee it physical existence. This solves some of the problems associated with Property Management</a:t>
            </a:r>
            <a:endParaRPr sz="1800">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2"/>
          <p:cNvSpPr txBox="1">
            <a:spLocks noGrp="1"/>
          </p:cNvSpPr>
          <p:nvPr>
            <p:ph type="ctrTitle"/>
          </p:nvPr>
        </p:nvSpPr>
        <p:spPr>
          <a:xfrm>
            <a:off x="2262525" y="216693"/>
            <a:ext cx="4255500" cy="55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45" name="Google Shape;445;p42"/>
          <p:cNvSpPr txBox="1">
            <a:spLocks noGrp="1"/>
          </p:cNvSpPr>
          <p:nvPr>
            <p:ph type="subTitle" idx="1"/>
          </p:nvPr>
        </p:nvSpPr>
        <p:spPr>
          <a:xfrm>
            <a:off x="199500" y="38300"/>
            <a:ext cx="8745000" cy="46890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CREATE TABLE CLIENT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CLIENT_ID INT PRIMARY KEY,</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CLIENT_NAME VARCHAR(50),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STATE VARCHAR(30),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CITY VARCHAR(30),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PIN_CODE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PREFERRED_LOCATION VARCHAR(100)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CREATE TABLE BUYER</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CLIENT_ID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B_REQUIREMENT VARCHAR(100),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BUDGET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FOREIGN KEY(CLIENT_ID) REFERENCES CLIENT(CLIENT_ID),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CONSTRAINT PK_BUYER PRIMARY KEY(CLIENT_ID)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605"/>
              <a:buNone/>
            </a:pPr>
            <a:r>
              <a:rPr lang="en" sz="1000">
                <a:solidFill>
                  <a:srgbClr val="000000"/>
                </a:solidFill>
                <a:latin typeface="Times New Roman"/>
                <a:ea typeface="Times New Roman"/>
                <a:cs typeface="Times New Roman"/>
                <a:sym typeface="Times New Roman"/>
              </a:rPr>
              <a:t>);</a:t>
            </a:r>
            <a:endParaRPr sz="1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3"/>
          <p:cNvSpPr txBox="1">
            <a:spLocks noGrp="1"/>
          </p:cNvSpPr>
          <p:nvPr>
            <p:ph type="ctrTitle"/>
          </p:nvPr>
        </p:nvSpPr>
        <p:spPr>
          <a:xfrm>
            <a:off x="2262525" y="216693"/>
            <a:ext cx="4255500" cy="55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51" name="Google Shape;451;p43"/>
          <p:cNvSpPr txBox="1">
            <a:spLocks noGrp="1"/>
          </p:cNvSpPr>
          <p:nvPr>
            <p:ph type="subTitle" idx="1"/>
          </p:nvPr>
        </p:nvSpPr>
        <p:spPr>
          <a:xfrm>
            <a:off x="199500" y="46975"/>
            <a:ext cx="8745000" cy="46890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CREATE TABLE TENANT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CLIENT_ID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T_REQUIREMENT VARCHAR(100),</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RENT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NUM_INMATES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FOREIGN KEY(CLIENT_ID) REFERENCES CLIENT(CLIENT_ID),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CONSTRAINT PK_TENANT PRIMARY KEY(CLIENT_ID)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CREATE TABLE C_PHONE_NO</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CLIENT_ID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PHONE_NO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FOREIGN KEY(CLIENT_ID) REFERENCES CLIENT(CLIENT_ID),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CONSTRAINT PK_C_PHONE_NO PRIMARY KEY(CLIENT_ID)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1000">
                <a:solidFill>
                  <a:srgbClr val="000000"/>
                </a:solidFill>
                <a:latin typeface="Times New Roman"/>
                <a:ea typeface="Times New Roman"/>
                <a:cs typeface="Times New Roman"/>
                <a:sym typeface="Times New Roman"/>
              </a:rPr>
              <a:t>);</a:t>
            </a:r>
            <a:endParaRPr sz="1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4"/>
          <p:cNvSpPr txBox="1">
            <a:spLocks noGrp="1"/>
          </p:cNvSpPr>
          <p:nvPr>
            <p:ph type="ctrTitle"/>
          </p:nvPr>
        </p:nvSpPr>
        <p:spPr>
          <a:xfrm>
            <a:off x="2262525" y="216693"/>
            <a:ext cx="4255500" cy="55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57" name="Google Shape;457;p44"/>
          <p:cNvSpPr txBox="1">
            <a:spLocks noGrp="1"/>
          </p:cNvSpPr>
          <p:nvPr>
            <p:ph type="subTitle" idx="1"/>
          </p:nvPr>
        </p:nvSpPr>
        <p:spPr>
          <a:xfrm>
            <a:off x="219400" y="272500"/>
            <a:ext cx="8745000" cy="4689000"/>
          </a:xfrm>
          <a:prstGeom prst="rect">
            <a:avLst/>
          </a:prstGeom>
        </p:spPr>
        <p:txBody>
          <a:bodyPr spcFirstLastPara="1" wrap="square" lIns="91425" tIns="91425" rIns="91425" bIns="91425" anchor="t" anchorCtr="0">
            <a:normAutofit fontScale="77500" lnSpcReduction="20000"/>
          </a:bodyPr>
          <a:lstStyle/>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CREATE TABLE PROPERTY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PROP_ID INT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PROP_TYPE VARCHAR(20),</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STATUS VARCHAR(20),</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AREA INT,</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PRICE INT,</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BUY_RENT VARCHAR(20),</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ADDRESS VARCHAR(100),</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OWNER_ID INT,</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AGENT_ID INT,</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FOREIGN KEY (OWNER_ID) REFERENCES PROPERTY_OWNER(OWNER_ID),</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FOREIGN KEY (AGENT_ID) REFERENCES AGENT(AGENT_ID)</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5"/>
          <p:cNvSpPr txBox="1">
            <a:spLocks noGrp="1"/>
          </p:cNvSpPr>
          <p:nvPr>
            <p:ph type="ctrTitle"/>
          </p:nvPr>
        </p:nvSpPr>
        <p:spPr>
          <a:xfrm>
            <a:off x="2262525" y="216693"/>
            <a:ext cx="4255500" cy="55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63" name="Google Shape;463;p45"/>
          <p:cNvSpPr txBox="1">
            <a:spLocks noGrp="1"/>
          </p:cNvSpPr>
          <p:nvPr>
            <p:ph type="subTitle" idx="1"/>
          </p:nvPr>
        </p:nvSpPr>
        <p:spPr>
          <a:xfrm>
            <a:off x="219400" y="272500"/>
            <a:ext cx="8745000" cy="4689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CREATE TABLE PROPERTY_SERVICES</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SERVICE_ID INT PRIMARY KEY,</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SERVICE_TYPE VARCHAR(20),</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SERVICE_DATE DATE,</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OWNER_ID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PROPERTY_ID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FOREIGN KEY (OWNER_ID) REFERENCES PROPERTY_OWNER(OWNER_ID),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FOREIGN KEY (PROPERTY_ID) REFERENCES PROPERTY(PROP_ID)   </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6"/>
          <p:cNvSpPr txBox="1">
            <a:spLocks noGrp="1"/>
          </p:cNvSpPr>
          <p:nvPr>
            <p:ph type="ctrTitle"/>
          </p:nvPr>
        </p:nvSpPr>
        <p:spPr>
          <a:xfrm>
            <a:off x="4130400" y="-459850"/>
            <a:ext cx="2344200" cy="1696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a:t>
            </a:r>
            <a:endParaRPr/>
          </a:p>
        </p:txBody>
      </p:sp>
      <p:sp>
        <p:nvSpPr>
          <p:cNvPr id="469" name="Google Shape;469;p46"/>
          <p:cNvSpPr txBox="1">
            <a:spLocks noGrp="1"/>
          </p:cNvSpPr>
          <p:nvPr>
            <p:ph type="subTitle" idx="1"/>
          </p:nvPr>
        </p:nvSpPr>
        <p:spPr>
          <a:xfrm>
            <a:off x="219400" y="98875"/>
            <a:ext cx="8745000" cy="48627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CREATE TABLE ASSESSOR_RESPONSE</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SERVICE_ID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A_ID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FOREIGN KEY (SERVICE_ID) REFERENCES PROPERTY_SERVICES(SERVICE_ID),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FOREIGN KEY (A_ID) REFERENCES ASSESSOR(A_ID),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CONSTRAINT PK_AR PRIMARY KEY(SERVICE_ID)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CREATE TABLE PIO_RESPONSE</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SERVICE_ID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PIO_ID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FOREIGN KEY (SERVICE_ID) REFERENCES PROPERTY_SERVICES(SERVICE_ID),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FOREIGN KEY (PIO_ID) REFERENCES PROPERTY_INSPECTION_OFFICER(PIO_ID),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CONSTRAINT PK_PIOR PRIMARY KEY(SERVICE_ID)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770"/>
              <a:buNone/>
            </a:pPr>
            <a:r>
              <a:rPr lang="en" sz="1000">
                <a:solidFill>
                  <a:srgbClr val="000000"/>
                </a:solidFill>
                <a:latin typeface="Times New Roman"/>
                <a:ea typeface="Times New Roman"/>
                <a:cs typeface="Times New Roman"/>
                <a:sym typeface="Times New Roman"/>
              </a:rPr>
              <a:t>);</a:t>
            </a:r>
            <a:endParaRPr sz="1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7"/>
          <p:cNvSpPr txBox="1">
            <a:spLocks noGrp="1"/>
          </p:cNvSpPr>
          <p:nvPr>
            <p:ph type="ctrTitle"/>
          </p:nvPr>
        </p:nvSpPr>
        <p:spPr>
          <a:xfrm>
            <a:off x="4130400" y="-459850"/>
            <a:ext cx="2344200" cy="1696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a:t>
            </a:r>
            <a:endParaRPr/>
          </a:p>
        </p:txBody>
      </p:sp>
      <p:sp>
        <p:nvSpPr>
          <p:cNvPr id="475" name="Google Shape;475;p47"/>
          <p:cNvSpPr txBox="1">
            <a:spLocks noGrp="1"/>
          </p:cNvSpPr>
          <p:nvPr>
            <p:ph type="subTitle" idx="1"/>
          </p:nvPr>
        </p:nvSpPr>
        <p:spPr>
          <a:xfrm>
            <a:off x="219400" y="98875"/>
            <a:ext cx="8745000" cy="4862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CREATE TABLE APPOINTMENT</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	AP_ID INT PRIMARY KEY,</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	AP_DATE DATE,</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	CLIENT_ID INT,</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	AGENT_ID INT,</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	FOREIGN KEY(CLIENT_ID) REFERENCES CLIENT(CLIENT_ID),</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	FOREIGN KEY (AGENT_ID) REFERENCES AGENT(AGENT_ID)	</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a:t>
            </a:r>
            <a:endParaRPr sz="11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8"/>
          <p:cNvSpPr txBox="1">
            <a:spLocks noGrp="1"/>
          </p:cNvSpPr>
          <p:nvPr>
            <p:ph type="ctrTitle"/>
          </p:nvPr>
        </p:nvSpPr>
        <p:spPr>
          <a:xfrm>
            <a:off x="4130400" y="-459850"/>
            <a:ext cx="2344200" cy="1696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a:t>
            </a:r>
            <a:endParaRPr/>
          </a:p>
        </p:txBody>
      </p:sp>
      <p:sp>
        <p:nvSpPr>
          <p:cNvPr id="481" name="Google Shape;481;p48"/>
          <p:cNvSpPr txBox="1">
            <a:spLocks noGrp="1"/>
          </p:cNvSpPr>
          <p:nvPr>
            <p:ph type="subTitle" idx="1"/>
          </p:nvPr>
        </p:nvSpPr>
        <p:spPr>
          <a:xfrm>
            <a:off x="219400" y="98875"/>
            <a:ext cx="8745000" cy="4862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CREATE TABLE CONTRACT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C_ID INT PRIMARY KEY,</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C_DATE DATE,</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S_DATE DATE,</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E_DATE DATE,</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CONTRACT_VALUE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CLIENT_ID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AGENT_ID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FOREIGN KEY(CLIENT_ID) REFERENCES CLIENT(CLIENT_ID),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FOREIGN KEY (AGENT_ID) REFERENCES AGENT(AGENT_ID)     </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9"/>
          <p:cNvSpPr txBox="1">
            <a:spLocks noGrp="1"/>
          </p:cNvSpPr>
          <p:nvPr>
            <p:ph type="ctrTitle"/>
          </p:nvPr>
        </p:nvSpPr>
        <p:spPr>
          <a:xfrm>
            <a:off x="4130400" y="-459850"/>
            <a:ext cx="2344200" cy="1696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a:t>
            </a:r>
            <a:endParaRPr/>
          </a:p>
        </p:txBody>
      </p:sp>
      <p:sp>
        <p:nvSpPr>
          <p:cNvPr id="487" name="Google Shape;487;p49"/>
          <p:cNvSpPr txBox="1">
            <a:spLocks noGrp="1"/>
          </p:cNvSpPr>
          <p:nvPr>
            <p:ph type="subTitle" idx="1"/>
          </p:nvPr>
        </p:nvSpPr>
        <p:spPr>
          <a:xfrm>
            <a:off x="219400" y="98875"/>
            <a:ext cx="8745000" cy="4862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CREATE TABLE PROPERTY_IMAGE</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IMG_ID INT,</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PROP_ID INT,</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IMG_NAME VARCHAR(20),</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DESCP VARCHAR(100),</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FOREIGN KEY (PROP_ID) REFERENCES PROPERTY(PROP_ID),</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CONSTRAINT PK_PROPERTY_IMAGE PRIMARY KEY(IMG_ID,PROP_ID)</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0"/>
          <p:cNvSpPr txBox="1">
            <a:spLocks noGrp="1"/>
          </p:cNvSpPr>
          <p:nvPr>
            <p:ph type="ctrTitle"/>
          </p:nvPr>
        </p:nvSpPr>
        <p:spPr>
          <a:xfrm>
            <a:off x="2722225" y="155968"/>
            <a:ext cx="4255500" cy="7602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0"/>
              </a:spcAft>
              <a:buNone/>
            </a:pPr>
            <a:r>
              <a:rPr lang="en" sz="2066" u="sng">
                <a:latin typeface="Times New Roman"/>
                <a:ea typeface="Times New Roman"/>
                <a:cs typeface="Times New Roman"/>
                <a:sym typeface="Times New Roman"/>
              </a:rPr>
              <a:t>DATA INSERTION</a:t>
            </a:r>
            <a:endParaRPr sz="2066" u="sng">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493" name="Google Shape;493;p50"/>
          <p:cNvSpPr txBox="1">
            <a:spLocks noGrp="1"/>
          </p:cNvSpPr>
          <p:nvPr>
            <p:ph type="subTitle" idx="1"/>
          </p:nvPr>
        </p:nvSpPr>
        <p:spPr>
          <a:xfrm>
            <a:off x="244600" y="549900"/>
            <a:ext cx="8682300" cy="4371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1.PROPERTY_INSPECTION_OFFICER</a:t>
            </a:r>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PROPERTY_INSPECTION_OFFICER VALUES(3001,'THANEDAR',67890123458,1111772);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PROPERTY_INSPECTION_OFFICER VALUES(3002,'AMIT',6789012773,1111896);</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PROPERTY_INSPECTION_OFFICER VALUES(3003,'SAGAR',88890123458,111772);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PROPERTY_INSPECTION_OFFICER VALUES(3004,'ARJUN',98890123458,1111772);</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0"/>
              </a:spcBef>
              <a:spcAft>
                <a:spcPts val="0"/>
              </a:spcAft>
              <a:buNone/>
            </a:pPr>
            <a:r>
              <a:rPr lang="en"/>
              <a:t>2.ASSESSOR</a:t>
            </a:r>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 VALUES(3501,'RANA PRATAP',7786779900,'RP@GMAIL.COM',22461);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 VALUES(3502,'AMRESH',7786779900,'AM@GMAIL.COM',22572);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 VALUES(3503,'SHUBAM',8786779900,'SH@GMAIL.COM',22811);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 VALUES(3504,'GAUTAM',9786779900,'GA@GMAIL.COM',22922);</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1"/>
          <p:cNvSpPr txBox="1">
            <a:spLocks noGrp="1"/>
          </p:cNvSpPr>
          <p:nvPr>
            <p:ph type="ctrTitle"/>
          </p:nvPr>
        </p:nvSpPr>
        <p:spPr>
          <a:xfrm>
            <a:off x="2488025" y="-4"/>
            <a:ext cx="4255500" cy="3333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99" name="Google Shape;499;p51"/>
          <p:cNvSpPr txBox="1">
            <a:spLocks noGrp="1"/>
          </p:cNvSpPr>
          <p:nvPr>
            <p:ph type="subTitle" idx="1"/>
          </p:nvPr>
        </p:nvSpPr>
        <p:spPr>
          <a:xfrm>
            <a:off x="261950" y="105825"/>
            <a:ext cx="8535000" cy="49113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3.ASSESSOR_RESPONSE</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ASSESSOR_RESPONSE VALUES(4001,3501);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ASSESSOR_RESPONSE VALUES(4003,3501);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ASSESSOR_RESPONSE VALUES(4004,3502);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ASSESSOR_RESPONSE VALUES(4006,3504);</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4.PIO_RESPONSE</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PIO_RESPONSE VALUES(4002,3002);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PIO_RESPONSE VALUES(4005,3003);</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PIO_RESPONSE VALUES(4007,3002);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PIO_RESPONSE VALUES(4008,3004);</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ctrTitle"/>
          </p:nvPr>
        </p:nvSpPr>
        <p:spPr>
          <a:xfrm>
            <a:off x="850700" y="216700"/>
            <a:ext cx="6789000" cy="760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a:t>
            </a:r>
            <a:r>
              <a:rPr lang="en" u="sng"/>
              <a:t>ENTITIES IN ER MODEL:-</a:t>
            </a:r>
            <a:endParaRPr u="sng"/>
          </a:p>
        </p:txBody>
      </p:sp>
      <p:sp>
        <p:nvSpPr>
          <p:cNvPr id="299" name="Google Shape;299;p16"/>
          <p:cNvSpPr txBox="1">
            <a:spLocks noGrp="1"/>
          </p:cNvSpPr>
          <p:nvPr>
            <p:ph type="subTitle" idx="1"/>
          </p:nvPr>
        </p:nvSpPr>
        <p:spPr>
          <a:xfrm>
            <a:off x="260800" y="1111500"/>
            <a:ext cx="8745000" cy="4032000"/>
          </a:xfrm>
          <a:prstGeom prst="rect">
            <a:avLst/>
          </a:prstGeom>
        </p:spPr>
        <p:txBody>
          <a:bodyPr spcFirstLastPara="1" wrap="square" lIns="91425" tIns="91425" rIns="91425" bIns="91425" anchor="t" anchorCtr="0">
            <a:normAutofit fontScale="25000" lnSpcReduction="20000"/>
          </a:bodyPr>
          <a:lstStyle/>
          <a:p>
            <a:pPr marL="0" lvl="0" indent="0" algn="l" rtl="0">
              <a:lnSpc>
                <a:spcPct val="115000"/>
              </a:lnSpc>
              <a:spcBef>
                <a:spcPts val="1200"/>
              </a:spcBef>
              <a:spcAft>
                <a:spcPts val="0"/>
              </a:spcAft>
              <a:buNone/>
            </a:pPr>
            <a:r>
              <a:rPr lang="en" sz="7200" dirty="0">
                <a:solidFill>
                  <a:srgbClr val="000000"/>
                </a:solidFill>
                <a:latin typeface="Times New Roman"/>
                <a:ea typeface="Times New Roman"/>
                <a:cs typeface="Times New Roman"/>
                <a:sym typeface="Times New Roman"/>
              </a:rPr>
              <a:t>The following are the entities in the below shown ER Model along with the attributes associated with them.</a:t>
            </a:r>
            <a:endParaRPr sz="7200" dirty="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7600" dirty="0">
                <a:solidFill>
                  <a:srgbClr val="000000"/>
                </a:solidFill>
                <a:latin typeface="Times New Roman"/>
                <a:ea typeface="Times New Roman"/>
                <a:cs typeface="Times New Roman"/>
                <a:sym typeface="Times New Roman"/>
              </a:rPr>
              <a:t>     </a:t>
            </a:r>
            <a:r>
              <a:rPr lang="en" sz="7600" b="1" dirty="0">
                <a:solidFill>
                  <a:srgbClr val="000000"/>
                </a:solidFill>
                <a:latin typeface="Times New Roman"/>
                <a:ea typeface="Times New Roman"/>
                <a:cs typeface="Times New Roman"/>
                <a:sym typeface="Times New Roman"/>
              </a:rPr>
              <a:t>a)</a:t>
            </a:r>
            <a:r>
              <a:rPr lang="en" sz="6700" b="1" dirty="0">
                <a:solidFill>
                  <a:srgbClr val="000000"/>
                </a:solidFill>
                <a:latin typeface="Times New Roman"/>
                <a:ea typeface="Times New Roman"/>
                <a:cs typeface="Times New Roman"/>
                <a:sym typeface="Times New Roman"/>
              </a:rPr>
              <a:t> </a:t>
            </a:r>
            <a:r>
              <a:rPr lang="en" sz="6800" b="1" dirty="0">
                <a:solidFill>
                  <a:srgbClr val="000000"/>
                </a:solidFill>
                <a:latin typeface="Times New Roman"/>
                <a:ea typeface="Times New Roman"/>
                <a:cs typeface="Times New Roman"/>
                <a:sym typeface="Times New Roman"/>
              </a:rPr>
              <a:t>Property:-</a:t>
            </a:r>
            <a:endParaRPr sz="6800" b="1" dirty="0">
              <a:solidFill>
                <a:srgbClr val="000000"/>
              </a:solidFill>
              <a:latin typeface="Times New Roman"/>
              <a:ea typeface="Times New Roman"/>
              <a:cs typeface="Times New Roman"/>
              <a:sym typeface="Times New Roman"/>
            </a:endParaRPr>
          </a:p>
          <a:p>
            <a:pPr marL="0" lvl="0" indent="457200" algn="l" rtl="0">
              <a:lnSpc>
                <a:spcPct val="115000"/>
              </a:lnSpc>
              <a:spcBef>
                <a:spcPts val="1200"/>
              </a:spcBef>
              <a:spcAft>
                <a:spcPts val="0"/>
              </a:spcAft>
              <a:buNone/>
            </a:pPr>
            <a:r>
              <a:rPr lang="en" sz="6400" dirty="0">
                <a:solidFill>
                  <a:srgbClr val="000000"/>
                </a:solidFill>
                <a:latin typeface="Times New Roman"/>
                <a:ea typeface="Times New Roman"/>
                <a:cs typeface="Times New Roman"/>
                <a:sym typeface="Times New Roman"/>
              </a:rPr>
              <a:t>It is a strong entity that consists of the following attributes:</a:t>
            </a:r>
            <a:endParaRPr sz="6400" dirty="0">
              <a:solidFill>
                <a:srgbClr val="000000"/>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r>
              <a:rPr lang="en" sz="6400" dirty="0">
                <a:solidFill>
                  <a:srgbClr val="000000"/>
                </a:solidFill>
                <a:latin typeface="Times New Roman"/>
                <a:ea typeface="Times New Roman"/>
                <a:cs typeface="Times New Roman"/>
                <a:sym typeface="Times New Roman"/>
              </a:rPr>
              <a:t>Prop_id, Prop_Type, Status, Area, Price, Buy/Rent, and a Composite Attribute Address(Pin_Code, State, City).</a:t>
            </a:r>
            <a:endParaRPr sz="72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800" b="1" dirty="0">
                <a:solidFill>
                  <a:srgbClr val="000000"/>
                </a:solidFill>
                <a:latin typeface="Times New Roman"/>
                <a:ea typeface="Times New Roman"/>
                <a:cs typeface="Times New Roman"/>
                <a:sym typeface="Times New Roman"/>
              </a:rPr>
              <a:t>b)</a:t>
            </a:r>
            <a:r>
              <a:rPr lang="en" sz="5900" b="1" dirty="0">
                <a:solidFill>
                  <a:srgbClr val="000000"/>
                </a:solidFill>
                <a:latin typeface="Times New Roman"/>
                <a:ea typeface="Times New Roman"/>
                <a:cs typeface="Times New Roman"/>
                <a:sym typeface="Times New Roman"/>
              </a:rPr>
              <a:t>   </a:t>
            </a:r>
            <a:r>
              <a:rPr lang="en" sz="6800" b="1" dirty="0">
                <a:solidFill>
                  <a:srgbClr val="000000"/>
                </a:solidFill>
                <a:latin typeface="Times New Roman"/>
                <a:ea typeface="Times New Roman"/>
                <a:cs typeface="Times New Roman"/>
                <a:sym typeface="Times New Roman"/>
              </a:rPr>
              <a:t>Client:-</a:t>
            </a:r>
            <a:endParaRPr sz="6800" b="1"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dirty="0">
                <a:solidFill>
                  <a:srgbClr val="000000"/>
                </a:solidFill>
                <a:latin typeface="Times New Roman"/>
                <a:ea typeface="Times New Roman"/>
                <a:cs typeface="Times New Roman"/>
                <a:sym typeface="Times New Roman"/>
              </a:rPr>
              <a:t>     It is a strong entity having single-valued attributes Client_id, Client_name, Preferred_Location and a</a:t>
            </a:r>
            <a:endParaRPr sz="6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dirty="0">
                <a:solidFill>
                  <a:srgbClr val="000000"/>
                </a:solidFill>
                <a:latin typeface="Times New Roman"/>
                <a:ea typeface="Times New Roman"/>
                <a:cs typeface="Times New Roman"/>
                <a:sym typeface="Times New Roman"/>
              </a:rPr>
              <a:t>     Multivalued attribute Phone_no.          </a:t>
            </a:r>
            <a:endParaRPr sz="6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dirty="0">
                <a:solidFill>
                  <a:srgbClr val="000000"/>
                </a:solidFill>
                <a:latin typeface="Times New Roman"/>
                <a:ea typeface="Times New Roman"/>
                <a:cs typeface="Times New Roman"/>
                <a:sym typeface="Times New Roman"/>
              </a:rPr>
              <a:t>     It also has IS A relationship with two entities, Buyer and Tenant</a:t>
            </a:r>
            <a:endParaRPr sz="6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7200" dirty="0">
                <a:solidFill>
                  <a:srgbClr val="000000"/>
                </a:solidFill>
                <a:latin typeface="Times New Roman"/>
                <a:ea typeface="Times New Roman"/>
                <a:cs typeface="Times New Roman"/>
                <a:sym typeface="Times New Roman"/>
              </a:rPr>
              <a:t> </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2"/>
          <p:cNvSpPr txBox="1">
            <a:spLocks noGrp="1"/>
          </p:cNvSpPr>
          <p:nvPr>
            <p:ph type="ctrTitle"/>
          </p:nvPr>
        </p:nvSpPr>
        <p:spPr>
          <a:xfrm>
            <a:off x="2488025" y="-4"/>
            <a:ext cx="4255500" cy="3333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05" name="Google Shape;505;p52"/>
          <p:cNvSpPr txBox="1">
            <a:spLocks noGrp="1"/>
          </p:cNvSpPr>
          <p:nvPr>
            <p:ph type="subTitle" idx="1"/>
          </p:nvPr>
        </p:nvSpPr>
        <p:spPr>
          <a:xfrm>
            <a:off x="261950" y="105825"/>
            <a:ext cx="8535000" cy="4318200"/>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5.PROPERTY_SERVICES</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VALUES(4001,'ASSESS','28-APR-20',7001,1001);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VALUES(4002,'INSPECT','02-MAY-20',7001,1002);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VALUES(4003,'ASSESS','23-MAY-20',7001,1005);</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VALUES(4004,'ASSESS','11-MAR-20',7001,1003);</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VALUES(4005,'INSPECT','08-MAY-20',7001,1001);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VALUES(4006,'ASSESS','24-APR-20',7001,1002);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VALUES(4007,'INSPECT','18-MAY-20',7001,1007);</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VALUES(4008,'INSPECT','29-MAR-20',7001,1008);</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1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1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53"/>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11" name="Google Shape;511;p53"/>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fontScale="92500" lnSpcReduction="20000"/>
          </a:bodyPr>
          <a:lstStyle/>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6.PROPERTY_IMAGE</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PROPERTY_IMAGE VALUES(9001,1001,'I1.PNG','FRONT VIEW');</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PROPERTY_IMAGE VALUES(9002,1002,'I2.PNG','SIDE VIEW');</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PROPERTY_IMAGE VALUES(9003,1001,'I3.PNG','BACK VIEW');</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PROPERTY_IMAGE VALUES(9004,1003,'I4.PNG','SIDE VIEW');</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PROPERTY_IMAGE VALUES(9005,1004,'I5.PNG','FRONT VIEW');</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PROPERTY_IMAGE VALUES(9006,1005,'I6.PNG','SIDE VIEW');</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7.AGENT_EMAIL</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AGENT_EMAIL VALUES(8001,'PRAKASH123@GMAIL.COM');</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AGENT_EMAIL VALUES(8001,'PRAKASH486@GMAIL.COM');</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AGENT_EMAIL VALUES(8002,'SAHAY193@GMAIL.COM');</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AGENT_EMAIL VALUES(8003,'RISHI113@GMAIL.COM');</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AGENT_EMAIL VALUES(8003,'RISHU23@GMAIL.COM');</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1400">
                <a:solidFill>
                  <a:srgbClr val="000000"/>
                </a:solidFill>
                <a:latin typeface="Times New Roman"/>
                <a:ea typeface="Times New Roman"/>
                <a:cs typeface="Times New Roman"/>
                <a:sym typeface="Times New Roman"/>
              </a:rPr>
              <a:t>INSERT INTO AGENT_EMAIL VALUES(8004,'AGASTYA_123@GMAIL.COM');</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4"/>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17" name="Google Shape;517;p54"/>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fontScale="85000" lnSpcReduction="20000"/>
          </a:bodyPr>
          <a:lstStyle/>
          <a:p>
            <a:pPr marL="0" lvl="0" indent="0" algn="l" rtl="0">
              <a:lnSpc>
                <a:spcPct val="115000"/>
              </a:lnSpc>
              <a:spcBef>
                <a:spcPts val="1200"/>
              </a:spcBef>
              <a:spcAft>
                <a:spcPts val="0"/>
              </a:spcAft>
              <a:buNone/>
            </a:pPr>
            <a:r>
              <a:rPr lang="en" sz="1517" b="1">
                <a:latin typeface="Times New Roman"/>
                <a:ea typeface="Times New Roman"/>
                <a:cs typeface="Times New Roman"/>
                <a:sym typeface="Times New Roman"/>
              </a:rPr>
              <a:t>8.CONTRACT</a:t>
            </a:r>
            <a:endParaRPr sz="1517"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CONTRACT VALUES(6001,'02-MAY-20',NULL,NULL,20000000,2001,8001);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CONTRACT VALUES(6002,'04-SEP-21',NULL,NULL,5000000,2001,8001);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CONTRACT VALUES(6003,'12-AUG-22',NULL,NULL,8000000,2001,8001);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CONTRACT VALUES(6004,'05-JUL-21','24-JUL-21','21-JUL-24',35000,2001,8001);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CONTRACT VALUES(6005,'19-FEB-20','01-MAR-20','04-MAR-24',200000,2001,8001);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CONTRACT VALUES(6006,'21-JAN-22','01-FEB-22','16-SEP-26',600000,2001,8001);</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b="1"/>
              <a:t>9.</a:t>
            </a:r>
            <a:r>
              <a:rPr lang="en" sz="1517" b="1">
                <a:latin typeface="Times New Roman"/>
                <a:ea typeface="Times New Roman"/>
                <a:cs typeface="Times New Roman"/>
                <a:sym typeface="Times New Roman"/>
              </a:rPr>
              <a:t>APPOINTMENT</a:t>
            </a:r>
            <a:endParaRPr b="1"/>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APPOINTMENT VALUES(5001,'16-MAR-2020',2001,8001);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APPOINTMENT VALUES(5002,'22-AUG-2020',2002,8001);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APPOINTMENT VALUES(5003,'31-JUL-2022',2004,8002);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APPOINTMENT VALUES(5004,'01-JUN-2021',2007,8003);</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APPOINTMENT VALUES(5005,'10-FEB-2020',2009,8004);</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APPOINTMENT VALUES(5006,'10-JAN-2022',2010,8004);</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5"/>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23" name="Google Shape;523;p55"/>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fontScale="92500" lnSpcReduction="10000"/>
          </a:bodyPr>
          <a:lstStyle/>
          <a:p>
            <a:pPr marL="0" lvl="0" indent="0" algn="l" rtl="0">
              <a:lnSpc>
                <a:spcPct val="115000"/>
              </a:lnSpc>
              <a:spcBef>
                <a:spcPts val="1200"/>
              </a:spcBef>
              <a:spcAft>
                <a:spcPts val="0"/>
              </a:spcAft>
              <a:buNone/>
            </a:pPr>
            <a:r>
              <a:rPr lang="en" sz="1400" b="1" dirty="0">
                <a:solidFill>
                  <a:schemeClr val="bg1"/>
                </a:solidFill>
                <a:latin typeface="Times New Roman"/>
                <a:ea typeface="Times New Roman"/>
                <a:cs typeface="Times New Roman"/>
                <a:sym typeface="Times New Roman"/>
              </a:rPr>
              <a:t>10.PROPERTY_OWNER</a:t>
            </a:r>
            <a:endParaRPr sz="1400" b="1" dirty="0">
              <a:solidFill>
                <a:schemeClr val="bg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PROPERTY_OWNER VALUES(7001,'PRANAV','GHANTE',9822934039,'GM ROAD PUNE');</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PROPERTY_OWNER VALUES(7002,'ISHAN','GUPTA',7722934039,'HK STREET WARANGAL');</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PROPERTY_OWNER VALUES(7003,'ARYAN','SINGH',9856934039,'HITECH CITY HYDERABAD');</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PROPERTY_OWNER VALUES(7004,'OM','KADAM',9822956739,'FORT MUMBAI');</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PROPERTY_OWNER VALUES(7005,'ADHIRAJ','PATEL',6782934039,'GM ROAD DELHI');</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PROPERTY_OWNER VALUES(7006,'AASHISH','RAMPAL',9567934039,'BANDRA MUMBAI');</a:t>
            </a:r>
            <a:endParaRPr sz="140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b="1" dirty="0">
                <a:solidFill>
                  <a:schemeClr val="bg1"/>
                </a:solidFill>
                <a:latin typeface="Times New Roman" panose="02020603050405020304" pitchFamily="18" charset="0"/>
                <a:cs typeface="Times New Roman" panose="02020603050405020304" pitchFamily="18" charset="0"/>
              </a:rPr>
              <a:t>11.BUYER</a:t>
            </a:r>
            <a:endParaRPr b="1" dirty="0">
              <a:solidFill>
                <a:schemeClr val="bg1"/>
              </a:solidFill>
              <a:latin typeface="Times New Roman" panose="02020603050405020304" pitchFamily="18" charset="0"/>
              <a:cs typeface="Times New Roman" panose="02020603050405020304" pitchFamily="18" charset="0"/>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BUYER VALUES(2001, 'Industrial', 70000000);</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BUYER VALUES(2002, 'Commercial', 20000000);</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BUYER VALUES(2003, 'Residential',50000000);</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BUYER VALUES(2004, 'Commercial', 15000000);</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BUYER VALUES(2005, 'Residential',6500000);</a:t>
            </a:r>
            <a:endParaRPr sz="140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56"/>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29" name="Google Shape;529;p56"/>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fontScale="85000" lnSpcReduction="20000"/>
          </a:bodyPr>
          <a:lstStyle/>
          <a:p>
            <a:pPr marL="0" lvl="0" indent="0" algn="l" rtl="0">
              <a:lnSpc>
                <a:spcPct val="115000"/>
              </a:lnSpc>
              <a:spcBef>
                <a:spcPts val="1200"/>
              </a:spcBef>
              <a:spcAft>
                <a:spcPts val="0"/>
              </a:spcAft>
              <a:buNone/>
            </a:pPr>
            <a:r>
              <a:rPr lang="en" sz="1635" b="1">
                <a:latin typeface="Times New Roman"/>
                <a:ea typeface="Times New Roman"/>
                <a:cs typeface="Times New Roman"/>
                <a:sym typeface="Times New Roman"/>
              </a:rPr>
              <a:t>12.C_PHONE_NO</a:t>
            </a:r>
            <a:endParaRPr sz="1635"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VALUES(2001, 7495801192);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VALUES(2001, 7498611258);</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VALUES(2002, 8488615995);</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VALUES(2003, 9199940159);</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VALUES(2004, 8655211596);</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VALUES(2005, 6418611959);</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VALUES(2005, 7477710001);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VALUES(2006, 8166652194);</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VALUES(2007, 7915620118);</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VALUES(2008, 8611940216);</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VALUES(2009, 9495064364);</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VALUES(2009, 9933810506);</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VALUES(2010, 7895463222);</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57"/>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35" name="Google Shape;535;p57"/>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13.TENANT</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TENANT VALUES(2006, 200000, 'Commercial', NULL);</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TENANT VALUES(2007, 40000, 'Residential', 4);</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TENANT VALUES(2008, 80000, 'Residential', 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TENANT VALUES(2009, 350000, 'Commercial', NULL);</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TENANT VALUES(2010, 100000, 'Residential', 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14.AGENT</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 VALUES(8001, 'Prakash', 8488619921);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 VALUES(8002, 'Sahay', 9999911111);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 VALUES(8003, 'Rishabh', 6869485594);</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 VALUES(8004, 'Agastya', 7411978223);</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58"/>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41" name="Google Shape;541;p58"/>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fontScale="85000" lnSpcReduction="10000"/>
          </a:bodyPr>
          <a:lstStyle/>
          <a:p>
            <a:pPr marL="0" lvl="0" indent="0" algn="l" rtl="0">
              <a:lnSpc>
                <a:spcPct val="115000"/>
              </a:lnSpc>
              <a:spcBef>
                <a:spcPts val="1200"/>
              </a:spcBef>
              <a:spcAft>
                <a:spcPts val="0"/>
              </a:spcAft>
              <a:buNone/>
            </a:pPr>
            <a:r>
              <a:rPr lang="en" sz="1635" b="1">
                <a:latin typeface="Times New Roman"/>
                <a:ea typeface="Times New Roman"/>
                <a:cs typeface="Times New Roman"/>
                <a:sym typeface="Times New Roman"/>
              </a:rPr>
              <a:t>15.PROPERTY</a:t>
            </a:r>
            <a:endParaRPr sz="1635"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VALUES(1001, 'Commercial', 'NOT AVAILABLE', 14000, 100000000, 'FOR SALE', 7001, 8002, 403001);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VALUES(1002, 'Industrial', 'AVAILABLE', 130000, 70000000, 'FOR SALE', 7001, 8004, 474002);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VALUES(1003, 'Residential(1 BHK)', 'NOT AVAILABLE', 800,  15000000, 'ON RENT', 7003, 8001, 206002);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VALUES(1004, 'Residential(3 BHK)', 'NOT AVAILABLE', 1000, 80000, 'ON RENT', 7005, 8002, 250001);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VALUES(1005, 'Commercial', 'AVAILABLE', 15000, 120000000, 'FOR SALE', 7004, 8003, 400001);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VALUES(1006, 'Industrial', 'NOT AVAILABLE', 150000, 100000000, 'FOR SALE', 7006, 8003, 300018);</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VALUES(1007, 'Residential(Villa)', 'NOT AVAILABLE', 1600, 10000000, 'FOR SALE', 7006, 8003, 500001);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VALUES(1008, 'Commercial', 'NOT AVAILABLE', 17000, 9000000, 'ON RENT', 7002, 8003, 506001);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VALUES(1009, 'Residential', 'AVAILABLE', 1200, 5000000, 'ON RENT', 7002, 8001, 700001);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VALUES(1010, 'Commercial', 'AVAILABLE', 22000, 150000000, 'FOR SALE', 7003, 8003, 248001);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VALUES(1011, 'Residential', 'AVAILABLE', 1700, 8500000, 'FOR SALE', 7005, 8004, 400001);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VALUES(1012, 'Residential', 'AVAILABLE', 2200, 25000, 'ON RENT', 7006, 8001, 500001);</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59"/>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47" name="Google Shape;547;p59"/>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500" b="1">
                <a:latin typeface="Times New Roman"/>
                <a:ea typeface="Times New Roman"/>
                <a:cs typeface="Times New Roman"/>
                <a:sym typeface="Times New Roman"/>
              </a:rPr>
              <a:t>16.PROPERTY_LOCATION</a:t>
            </a:r>
            <a:endParaRPr sz="15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VALUES(403001, 'Goa', 'Panji');</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VALUES(474002, 'Madhya Pradesh', 'Gwalior');</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VALUES(206002, 'Uttar Pradesh', 'Etawah');</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VALUES(250001, 'Uttar Pradesh', 'Meerut');</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VALUES(400001, 'Maharashtra', 'Mumbai');</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VALUES(30018, 'Gujarat', 'Vadodara');</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VALUES(500001, 'Telangana', 'Hyderabad');</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VALUES(506001, 'Telangana', 'Warangal');</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VALUES(700001, 'West Bengal', 'Kolkata');</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VALUES(248001, 'Uttarakhand', 'Dehradun');</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60"/>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53" name="Google Shape;553;p60"/>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17.CLIENT</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VALUES(2001, 'Ishaan' , 'Mumbai');</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VALUES(2002, 'Mahesh' , 'Gwalior');</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VALUES(2003, 'Kunal' , 'Kolkata');</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VALUES(2004, 'Aman' , 'Etawah');</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VALUES(2005, 'Mohit' , 'Vadodara');</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VALUES(2006, 'Sanket' , 'Mumbai');</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VALUES(2007, 'Dibya' , 'Hyderabad');</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VALUES(2008, 'Steve' , 'Warangal');</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VALUES(2009, 'Bhavana' , 'Delhi');</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VALUES(2010, 'Aakanksha', 'Panji');</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61"/>
          <p:cNvSpPr txBox="1">
            <a:spLocks noGrp="1"/>
          </p:cNvSpPr>
          <p:nvPr>
            <p:ph type="subTitle" idx="1"/>
          </p:nvPr>
        </p:nvSpPr>
        <p:spPr>
          <a:xfrm>
            <a:off x="188350" y="133575"/>
            <a:ext cx="8869200" cy="4910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CLIENT;</a:t>
            </a:r>
            <a:endParaRPr sz="1400">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PROPERTY_IMAGE;</a:t>
            </a:r>
            <a:endParaRPr sz="1400">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559" name="Google Shape;559;p61"/>
          <p:cNvPicPr preferRelativeResize="0"/>
          <p:nvPr/>
        </p:nvPicPr>
        <p:blipFill>
          <a:blip r:embed="rId3">
            <a:alphaModFix/>
          </a:blip>
          <a:stretch>
            <a:fillRect/>
          </a:stretch>
        </p:blipFill>
        <p:spPr>
          <a:xfrm>
            <a:off x="3450125" y="133575"/>
            <a:ext cx="4724400" cy="2619450"/>
          </a:xfrm>
          <a:prstGeom prst="rect">
            <a:avLst/>
          </a:prstGeom>
          <a:noFill/>
          <a:ln>
            <a:noFill/>
          </a:ln>
        </p:spPr>
      </p:pic>
      <p:pic>
        <p:nvPicPr>
          <p:cNvPr id="560" name="Google Shape;560;p61"/>
          <p:cNvPicPr preferRelativeResize="0"/>
          <p:nvPr/>
        </p:nvPicPr>
        <p:blipFill>
          <a:blip r:embed="rId4">
            <a:alphaModFix/>
          </a:blip>
          <a:stretch>
            <a:fillRect/>
          </a:stretch>
        </p:blipFill>
        <p:spPr>
          <a:xfrm>
            <a:off x="3668863" y="2958288"/>
            <a:ext cx="4391025" cy="2085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subTitle" idx="1"/>
          </p:nvPr>
        </p:nvSpPr>
        <p:spPr>
          <a:xfrm>
            <a:off x="136600" y="213200"/>
            <a:ext cx="8745000" cy="48702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700" b="1">
                <a:solidFill>
                  <a:srgbClr val="000000"/>
                </a:solidFill>
                <a:latin typeface="Times New Roman"/>
                <a:ea typeface="Times New Roman"/>
                <a:cs typeface="Times New Roman"/>
                <a:sym typeface="Times New Roman"/>
              </a:rPr>
              <a:t>c)   Property_Inspection_Officer:-</a:t>
            </a:r>
            <a:endParaRPr sz="17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It is a strong entity and having all single valued attributes:</a:t>
            </a:r>
            <a:endParaRPr>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PIO_id, PIO_name, Phone_no, License_no.</a:t>
            </a:r>
            <a:endParaRPr>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700" b="1">
                <a:solidFill>
                  <a:srgbClr val="000000"/>
                </a:solidFill>
                <a:latin typeface="Times New Roman"/>
                <a:ea typeface="Times New Roman"/>
                <a:cs typeface="Times New Roman"/>
                <a:sym typeface="Times New Roman"/>
              </a:rPr>
              <a:t> d)   Assessor:-</a:t>
            </a:r>
            <a:endParaRPr sz="17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It is a strong entity having all single valued attributes: A_id, A_name, Phone_no, License_no, E-mail </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a:p>
            <a:pPr marL="228600" lvl="0" indent="-228600" algn="l" rtl="0">
              <a:lnSpc>
                <a:spcPct val="115000"/>
              </a:lnSpc>
              <a:spcBef>
                <a:spcPts val="1200"/>
              </a:spcBef>
              <a:spcAft>
                <a:spcPts val="0"/>
              </a:spcAft>
              <a:buNone/>
            </a:pPr>
            <a:r>
              <a:rPr lang="en" sz="1700" b="1">
                <a:solidFill>
                  <a:srgbClr val="000000"/>
                </a:solidFill>
                <a:latin typeface="Times New Roman"/>
                <a:ea typeface="Times New Roman"/>
                <a:cs typeface="Times New Roman"/>
                <a:sym typeface="Times New Roman"/>
              </a:rPr>
              <a:t>e)   Agent:-</a:t>
            </a:r>
            <a:endParaRPr sz="17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It is a strong entity having Agent_id, Agent_name, Phone_no as Single valued attribute and Agent_Email as Multivalued    attribute.</a:t>
            </a:r>
            <a:endParaRPr>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2"/>
          <p:cNvSpPr txBox="1">
            <a:spLocks noGrp="1"/>
          </p:cNvSpPr>
          <p:nvPr>
            <p:ph type="subTitle" idx="1"/>
          </p:nvPr>
        </p:nvSpPr>
        <p:spPr>
          <a:xfrm>
            <a:off x="36450" y="90200"/>
            <a:ext cx="87519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PROPERTY;</a:t>
            </a:r>
            <a:endParaRPr sz="1400">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566" name="Google Shape;566;p62"/>
          <p:cNvPicPr preferRelativeResize="0"/>
          <p:nvPr/>
        </p:nvPicPr>
        <p:blipFill>
          <a:blip r:embed="rId3">
            <a:alphaModFix/>
          </a:blip>
          <a:stretch>
            <a:fillRect/>
          </a:stretch>
        </p:blipFill>
        <p:spPr>
          <a:xfrm>
            <a:off x="95250" y="962025"/>
            <a:ext cx="8953500" cy="32194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63"/>
          <p:cNvSpPr txBox="1">
            <a:spLocks noGrp="1"/>
          </p:cNvSpPr>
          <p:nvPr>
            <p:ph type="subTitle" idx="1"/>
          </p:nvPr>
        </p:nvSpPr>
        <p:spPr>
          <a:xfrm>
            <a:off x="97150" y="1075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PROPERTY_LOCATION;</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AGENT;</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572" name="Google Shape;572;p63"/>
          <p:cNvPicPr preferRelativeResize="0"/>
          <p:nvPr/>
        </p:nvPicPr>
        <p:blipFill>
          <a:blip r:embed="rId3">
            <a:alphaModFix/>
          </a:blip>
          <a:stretch>
            <a:fillRect/>
          </a:stretch>
        </p:blipFill>
        <p:spPr>
          <a:xfrm>
            <a:off x="4000688" y="151975"/>
            <a:ext cx="3952875" cy="3295650"/>
          </a:xfrm>
          <a:prstGeom prst="rect">
            <a:avLst/>
          </a:prstGeom>
          <a:noFill/>
          <a:ln>
            <a:noFill/>
          </a:ln>
        </p:spPr>
      </p:pic>
      <p:pic>
        <p:nvPicPr>
          <p:cNvPr id="573" name="Google Shape;573;p63"/>
          <p:cNvPicPr preferRelativeResize="0"/>
          <p:nvPr/>
        </p:nvPicPr>
        <p:blipFill>
          <a:blip r:embed="rId4">
            <a:alphaModFix/>
          </a:blip>
          <a:stretch>
            <a:fillRect/>
          </a:stretch>
        </p:blipFill>
        <p:spPr>
          <a:xfrm>
            <a:off x="4000700" y="3502825"/>
            <a:ext cx="3867150" cy="1485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64"/>
          <p:cNvSpPr txBox="1">
            <a:spLocks noGrp="1"/>
          </p:cNvSpPr>
          <p:nvPr>
            <p:ph type="subTitle" idx="1"/>
          </p:nvPr>
        </p:nvSpPr>
        <p:spPr>
          <a:xfrm>
            <a:off x="97150" y="1075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AGENT_EMAIL;</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BUYER;</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579" name="Google Shape;579;p64"/>
          <p:cNvPicPr preferRelativeResize="0"/>
          <p:nvPr/>
        </p:nvPicPr>
        <p:blipFill>
          <a:blip r:embed="rId3">
            <a:alphaModFix/>
          </a:blip>
          <a:stretch>
            <a:fillRect/>
          </a:stretch>
        </p:blipFill>
        <p:spPr>
          <a:xfrm>
            <a:off x="3966175" y="107538"/>
            <a:ext cx="3657600" cy="2124075"/>
          </a:xfrm>
          <a:prstGeom prst="rect">
            <a:avLst/>
          </a:prstGeom>
          <a:noFill/>
          <a:ln>
            <a:noFill/>
          </a:ln>
        </p:spPr>
      </p:pic>
      <p:pic>
        <p:nvPicPr>
          <p:cNvPr id="580" name="Google Shape;580;p64"/>
          <p:cNvPicPr preferRelativeResize="0"/>
          <p:nvPr/>
        </p:nvPicPr>
        <p:blipFill>
          <a:blip r:embed="rId4">
            <a:alphaModFix/>
          </a:blip>
          <a:stretch>
            <a:fillRect/>
          </a:stretch>
        </p:blipFill>
        <p:spPr>
          <a:xfrm>
            <a:off x="3966163" y="2794475"/>
            <a:ext cx="3990975" cy="18097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65"/>
          <p:cNvSpPr txBox="1">
            <a:spLocks noGrp="1"/>
          </p:cNvSpPr>
          <p:nvPr>
            <p:ph type="subTitle" idx="1"/>
          </p:nvPr>
        </p:nvSpPr>
        <p:spPr>
          <a:xfrm>
            <a:off x="79800" y="997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TENANT;</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PROPERTY_INSPECTION_OFFICER;</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586" name="Google Shape;586;p65"/>
          <p:cNvPicPr preferRelativeResize="0"/>
          <p:nvPr/>
        </p:nvPicPr>
        <p:blipFill>
          <a:blip r:embed="rId3">
            <a:alphaModFix/>
          </a:blip>
          <a:stretch>
            <a:fillRect/>
          </a:stretch>
        </p:blipFill>
        <p:spPr>
          <a:xfrm>
            <a:off x="3424938" y="170263"/>
            <a:ext cx="5191125" cy="1819275"/>
          </a:xfrm>
          <a:prstGeom prst="rect">
            <a:avLst/>
          </a:prstGeom>
          <a:noFill/>
          <a:ln>
            <a:noFill/>
          </a:ln>
        </p:spPr>
      </p:pic>
      <p:pic>
        <p:nvPicPr>
          <p:cNvPr id="587" name="Google Shape;587;p65"/>
          <p:cNvPicPr preferRelativeResize="0"/>
          <p:nvPr/>
        </p:nvPicPr>
        <p:blipFill>
          <a:blip r:embed="rId4">
            <a:alphaModFix/>
          </a:blip>
          <a:stretch>
            <a:fillRect/>
          </a:stretch>
        </p:blipFill>
        <p:spPr>
          <a:xfrm>
            <a:off x="3424938" y="3291250"/>
            <a:ext cx="4714875" cy="15621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6"/>
          <p:cNvSpPr txBox="1">
            <a:spLocks noGrp="1"/>
          </p:cNvSpPr>
          <p:nvPr>
            <p:ph type="subTitle" idx="1"/>
          </p:nvPr>
        </p:nvSpPr>
        <p:spPr>
          <a:xfrm>
            <a:off x="97150" y="1075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1200"/>
              </a:spcAft>
              <a:buNone/>
            </a:pPr>
            <a:r>
              <a:rPr lang="en" sz="1400">
                <a:latin typeface="Times New Roman"/>
                <a:ea typeface="Times New Roman"/>
                <a:cs typeface="Times New Roman"/>
                <a:sym typeface="Times New Roman"/>
              </a:rPr>
              <a:t>SELECT * FROM C_PHONE_NO;</a:t>
            </a:r>
            <a:endParaRPr/>
          </a:p>
        </p:txBody>
      </p:sp>
      <p:pic>
        <p:nvPicPr>
          <p:cNvPr id="593" name="Google Shape;593;p66"/>
          <p:cNvPicPr preferRelativeResize="0"/>
          <p:nvPr/>
        </p:nvPicPr>
        <p:blipFill>
          <a:blip r:embed="rId3">
            <a:alphaModFix/>
          </a:blip>
          <a:stretch>
            <a:fillRect/>
          </a:stretch>
        </p:blipFill>
        <p:spPr>
          <a:xfrm>
            <a:off x="4771538" y="268075"/>
            <a:ext cx="2619375" cy="41910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67"/>
          <p:cNvSpPr txBox="1">
            <a:spLocks noGrp="1"/>
          </p:cNvSpPr>
          <p:nvPr>
            <p:ph type="subTitle" idx="1"/>
          </p:nvPr>
        </p:nvSpPr>
        <p:spPr>
          <a:xfrm>
            <a:off x="97150" y="1075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ASSESSOR;</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ASSESSOR_RESPONSE;</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PIO_RESPONSE;</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599" name="Google Shape;599;p67"/>
          <p:cNvPicPr preferRelativeResize="0"/>
          <p:nvPr/>
        </p:nvPicPr>
        <p:blipFill>
          <a:blip r:embed="rId3">
            <a:alphaModFix/>
          </a:blip>
          <a:stretch>
            <a:fillRect/>
          </a:stretch>
        </p:blipFill>
        <p:spPr>
          <a:xfrm>
            <a:off x="2934013" y="202950"/>
            <a:ext cx="5915025" cy="1504950"/>
          </a:xfrm>
          <a:prstGeom prst="rect">
            <a:avLst/>
          </a:prstGeom>
          <a:noFill/>
          <a:ln>
            <a:noFill/>
          </a:ln>
        </p:spPr>
      </p:pic>
      <p:pic>
        <p:nvPicPr>
          <p:cNvPr id="600" name="Google Shape;600;p67"/>
          <p:cNvPicPr preferRelativeResize="0"/>
          <p:nvPr/>
        </p:nvPicPr>
        <p:blipFill>
          <a:blip r:embed="rId4">
            <a:alphaModFix/>
          </a:blip>
          <a:stretch>
            <a:fillRect/>
          </a:stretch>
        </p:blipFill>
        <p:spPr>
          <a:xfrm>
            <a:off x="4632725" y="1852600"/>
            <a:ext cx="2286000" cy="1438275"/>
          </a:xfrm>
          <a:prstGeom prst="rect">
            <a:avLst/>
          </a:prstGeom>
          <a:noFill/>
          <a:ln>
            <a:noFill/>
          </a:ln>
        </p:spPr>
      </p:pic>
      <p:pic>
        <p:nvPicPr>
          <p:cNvPr id="601" name="Google Shape;601;p67"/>
          <p:cNvPicPr preferRelativeResize="0"/>
          <p:nvPr/>
        </p:nvPicPr>
        <p:blipFill>
          <a:blip r:embed="rId5">
            <a:alphaModFix/>
          </a:blip>
          <a:stretch>
            <a:fillRect/>
          </a:stretch>
        </p:blipFill>
        <p:spPr>
          <a:xfrm>
            <a:off x="4684100" y="3435563"/>
            <a:ext cx="2343150" cy="15144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68"/>
          <p:cNvSpPr txBox="1">
            <a:spLocks noGrp="1"/>
          </p:cNvSpPr>
          <p:nvPr>
            <p:ph type="subTitle" idx="1"/>
          </p:nvPr>
        </p:nvSpPr>
        <p:spPr>
          <a:xfrm>
            <a:off x="97150" y="1075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PROPERTY_SERVICES;</a:t>
            </a:r>
            <a:endParaRPr sz="1400">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607" name="Google Shape;607;p68"/>
          <p:cNvPicPr preferRelativeResize="0"/>
          <p:nvPr/>
        </p:nvPicPr>
        <p:blipFill>
          <a:blip r:embed="rId3">
            <a:alphaModFix/>
          </a:blip>
          <a:stretch>
            <a:fillRect/>
          </a:stretch>
        </p:blipFill>
        <p:spPr>
          <a:xfrm>
            <a:off x="1101250" y="982450"/>
            <a:ext cx="6743700" cy="27622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9"/>
          <p:cNvSpPr txBox="1">
            <a:spLocks noGrp="1"/>
          </p:cNvSpPr>
          <p:nvPr>
            <p:ph type="subTitle" idx="1"/>
          </p:nvPr>
        </p:nvSpPr>
        <p:spPr>
          <a:xfrm>
            <a:off x="53775" y="997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APPOINTMENT;</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CONTRACT;</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613" name="Google Shape;613;p69"/>
          <p:cNvPicPr preferRelativeResize="0"/>
          <p:nvPr/>
        </p:nvPicPr>
        <p:blipFill>
          <a:blip r:embed="rId3">
            <a:alphaModFix/>
          </a:blip>
          <a:stretch>
            <a:fillRect/>
          </a:stretch>
        </p:blipFill>
        <p:spPr>
          <a:xfrm>
            <a:off x="3833513" y="107550"/>
            <a:ext cx="4200525" cy="2171700"/>
          </a:xfrm>
          <a:prstGeom prst="rect">
            <a:avLst/>
          </a:prstGeom>
          <a:noFill/>
          <a:ln>
            <a:noFill/>
          </a:ln>
        </p:spPr>
      </p:pic>
      <p:pic>
        <p:nvPicPr>
          <p:cNvPr id="614" name="Google Shape;614;p69"/>
          <p:cNvPicPr preferRelativeResize="0"/>
          <p:nvPr/>
        </p:nvPicPr>
        <p:blipFill>
          <a:blip r:embed="rId4">
            <a:alphaModFix/>
          </a:blip>
          <a:stretch>
            <a:fillRect/>
          </a:stretch>
        </p:blipFill>
        <p:spPr>
          <a:xfrm>
            <a:off x="661975" y="2768238"/>
            <a:ext cx="7820025" cy="21050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9"/>
          <p:cNvSpPr txBox="1">
            <a:spLocks noGrp="1"/>
          </p:cNvSpPr>
          <p:nvPr>
            <p:ph type="subTitle" idx="1"/>
          </p:nvPr>
        </p:nvSpPr>
        <p:spPr>
          <a:xfrm>
            <a:off x="53775" y="997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US" sz="1400" dirty="0">
                <a:solidFill>
                  <a:schemeClr val="bg1"/>
                </a:solidFill>
                <a:latin typeface="Times New Roman"/>
                <a:ea typeface="Times New Roman"/>
                <a:cs typeface="Times New Roman"/>
                <a:sym typeface="Times New Roman"/>
              </a:rPr>
              <a:t>SELECT * FROM PROPERTY_OWNER;</a:t>
            </a:r>
            <a:endParaRPr sz="1400" dirty="0">
              <a:solidFill>
                <a:schemeClr val="bg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dirty="0"/>
          </a:p>
        </p:txBody>
      </p:sp>
      <p:pic>
        <p:nvPicPr>
          <p:cNvPr id="3" name="Picture 2">
            <a:extLst>
              <a:ext uri="{FF2B5EF4-FFF2-40B4-BE49-F238E27FC236}">
                <a16:creationId xmlns:a16="http://schemas.microsoft.com/office/drawing/2014/main" id="{D209FD0D-A85B-8CDA-B196-8B96BB556FBD}"/>
              </a:ext>
            </a:extLst>
          </p:cNvPr>
          <p:cNvPicPr>
            <a:picLocks noChangeAspect="1"/>
          </p:cNvPicPr>
          <p:nvPr/>
        </p:nvPicPr>
        <p:blipFill>
          <a:blip r:embed="rId3"/>
          <a:stretch>
            <a:fillRect/>
          </a:stretch>
        </p:blipFill>
        <p:spPr>
          <a:xfrm>
            <a:off x="1596135" y="952171"/>
            <a:ext cx="4663844" cy="1371719"/>
          </a:xfrm>
          <a:prstGeom prst="rect">
            <a:avLst/>
          </a:prstGeom>
        </p:spPr>
      </p:pic>
    </p:spTree>
    <p:extLst>
      <p:ext uri="{BB962C8B-B14F-4D97-AF65-F5344CB8AC3E}">
        <p14:creationId xmlns:p14="http://schemas.microsoft.com/office/powerpoint/2010/main" val="24473013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0"/>
          <p:cNvSpPr txBox="1">
            <a:spLocks noGrp="1"/>
          </p:cNvSpPr>
          <p:nvPr>
            <p:ph type="subTitle" idx="1"/>
          </p:nvPr>
        </p:nvSpPr>
        <p:spPr>
          <a:xfrm>
            <a:off x="227250" y="98875"/>
            <a:ext cx="8717100" cy="47532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500" b="1">
                <a:latin typeface="Times New Roman"/>
                <a:ea typeface="Times New Roman"/>
                <a:cs typeface="Times New Roman"/>
                <a:sym typeface="Times New Roman"/>
              </a:rPr>
              <a:t>PL-SQL TRIGGER FOR INSERTION UPDATION AND DELETION ON PROPERTY TABLE</a:t>
            </a:r>
            <a:endParaRPr sz="1500" b="1">
              <a:latin typeface="Times New Roman"/>
              <a:ea typeface="Times New Roman"/>
              <a:cs typeface="Times New Roman"/>
              <a:sym typeface="Times New Roman"/>
            </a:endParaRPr>
          </a:p>
          <a:p>
            <a:pPr marL="0" lvl="0" indent="0" algn="l" rtl="0">
              <a:spcBef>
                <a:spcPts val="1200"/>
              </a:spcBef>
              <a:spcAft>
                <a:spcPts val="0"/>
              </a:spcAft>
              <a:buNone/>
            </a:pPr>
            <a:r>
              <a:rPr lang="en">
                <a:solidFill>
                  <a:srgbClr val="000000"/>
                </a:solidFill>
              </a:rPr>
              <a:t>CREATE OR REPLACE TRIGGER PROPERRTY_TRIGGER</a:t>
            </a:r>
            <a:endParaRPr>
              <a:solidFill>
                <a:srgbClr val="000000"/>
              </a:solidFill>
            </a:endParaRPr>
          </a:p>
          <a:p>
            <a:pPr marL="0" lvl="0" indent="0" algn="l" rtl="0">
              <a:spcBef>
                <a:spcPts val="0"/>
              </a:spcBef>
              <a:spcAft>
                <a:spcPts val="0"/>
              </a:spcAft>
              <a:buNone/>
            </a:pPr>
            <a:r>
              <a:rPr lang="en">
                <a:solidFill>
                  <a:srgbClr val="000000"/>
                </a:solidFill>
              </a:rPr>
              <a:t>BEFORE INSERT OR UPDATE OR DELETE ON PROPERTY</a:t>
            </a:r>
            <a:endParaRPr>
              <a:solidFill>
                <a:srgbClr val="000000"/>
              </a:solidFill>
            </a:endParaRPr>
          </a:p>
          <a:p>
            <a:pPr marL="0" lvl="0" indent="0" algn="l" rtl="0">
              <a:spcBef>
                <a:spcPts val="0"/>
              </a:spcBef>
              <a:spcAft>
                <a:spcPts val="0"/>
              </a:spcAft>
              <a:buNone/>
            </a:pPr>
            <a:r>
              <a:rPr lang="en">
                <a:solidFill>
                  <a:srgbClr val="000000"/>
                </a:solidFill>
              </a:rPr>
              <a:t>FOR EACH ROW</a:t>
            </a:r>
            <a:endParaRPr>
              <a:solidFill>
                <a:srgbClr val="000000"/>
              </a:solidFill>
            </a:endParaRPr>
          </a:p>
          <a:p>
            <a:pPr marL="0" lvl="0" indent="0" algn="l" rtl="0">
              <a:spcBef>
                <a:spcPts val="0"/>
              </a:spcBef>
              <a:spcAft>
                <a:spcPts val="0"/>
              </a:spcAft>
              <a:buNone/>
            </a:pPr>
            <a:r>
              <a:rPr lang="en">
                <a:solidFill>
                  <a:srgbClr val="000000"/>
                </a:solidFill>
              </a:rPr>
              <a:t>ENABLE</a:t>
            </a:r>
            <a:endParaRPr>
              <a:solidFill>
                <a:srgbClr val="000000"/>
              </a:solidFill>
            </a:endParaRPr>
          </a:p>
          <a:p>
            <a:pPr marL="0" lvl="0" indent="0" algn="l" rtl="0">
              <a:spcBef>
                <a:spcPts val="0"/>
              </a:spcBef>
              <a:spcAft>
                <a:spcPts val="0"/>
              </a:spcAft>
              <a:buNone/>
            </a:pPr>
            <a:r>
              <a:rPr lang="en">
                <a:solidFill>
                  <a:srgbClr val="000000"/>
                </a:solidFill>
              </a:rPr>
              <a:t>BEGIN</a:t>
            </a:r>
            <a:endParaRPr>
              <a:solidFill>
                <a:srgbClr val="000000"/>
              </a:solidFill>
            </a:endParaRPr>
          </a:p>
          <a:p>
            <a:pPr marL="0" lvl="0" indent="0" algn="l" rtl="0">
              <a:spcBef>
                <a:spcPts val="0"/>
              </a:spcBef>
              <a:spcAft>
                <a:spcPts val="0"/>
              </a:spcAft>
              <a:buNone/>
            </a:pPr>
            <a:r>
              <a:rPr lang="en">
                <a:solidFill>
                  <a:srgbClr val="000000"/>
                </a:solidFill>
              </a:rPr>
              <a:t>    IF INSERTING THEN</a:t>
            </a:r>
            <a:endParaRPr>
              <a:solidFill>
                <a:srgbClr val="000000"/>
              </a:solidFill>
            </a:endParaRPr>
          </a:p>
          <a:p>
            <a:pPr marL="0" lvl="0" indent="0" algn="l" rtl="0">
              <a:spcBef>
                <a:spcPts val="0"/>
              </a:spcBef>
              <a:spcAft>
                <a:spcPts val="0"/>
              </a:spcAft>
              <a:buNone/>
            </a:pPr>
            <a:r>
              <a:rPr lang="en">
                <a:solidFill>
                  <a:srgbClr val="000000"/>
                </a:solidFill>
              </a:rPr>
              <a:t>        DBMS_OUTPUT.PUT_LINE('THE DATA INSERTED IS AVAILABLE FOR '||:NEW.BUY_RENT);</a:t>
            </a:r>
            <a:endParaRPr>
              <a:solidFill>
                <a:srgbClr val="000000"/>
              </a:solidFill>
            </a:endParaRPr>
          </a:p>
          <a:p>
            <a:pPr marL="0" lvl="0" indent="0" algn="l" rtl="0">
              <a:spcBef>
                <a:spcPts val="0"/>
              </a:spcBef>
              <a:spcAft>
                <a:spcPts val="0"/>
              </a:spcAft>
              <a:buNone/>
            </a:pPr>
            <a:r>
              <a:rPr lang="en">
                <a:solidFill>
                  <a:srgbClr val="000000"/>
                </a:solidFill>
              </a:rPr>
              <a:t>    ELSIF UPDATING THEN</a:t>
            </a:r>
            <a:endParaRPr>
              <a:solidFill>
                <a:srgbClr val="000000"/>
              </a:solidFill>
            </a:endParaRPr>
          </a:p>
          <a:p>
            <a:pPr marL="0" lvl="0" indent="0" algn="l" rtl="0">
              <a:spcBef>
                <a:spcPts val="0"/>
              </a:spcBef>
              <a:spcAft>
                <a:spcPts val="0"/>
              </a:spcAft>
              <a:buNone/>
            </a:pPr>
            <a:r>
              <a:rPr lang="en">
                <a:solidFill>
                  <a:srgbClr val="000000"/>
                </a:solidFill>
              </a:rPr>
              <a:t>        DBMS_OUTPUT.PUT_LINE('THE STATUS IS  UPDATED FROM '||:OLD.STATUS||' TO '||:NEW.STATUS);</a:t>
            </a:r>
            <a:endParaRPr>
              <a:solidFill>
                <a:srgbClr val="000000"/>
              </a:solidFill>
            </a:endParaRPr>
          </a:p>
          <a:p>
            <a:pPr marL="0" lvl="0" indent="0" algn="l" rtl="0">
              <a:spcBef>
                <a:spcPts val="0"/>
              </a:spcBef>
              <a:spcAft>
                <a:spcPts val="0"/>
              </a:spcAft>
              <a:buNone/>
            </a:pPr>
            <a:r>
              <a:rPr lang="en">
                <a:solidFill>
                  <a:srgbClr val="000000"/>
                </a:solidFill>
              </a:rPr>
              <a:t>    ELSIF DELETING THEN</a:t>
            </a:r>
            <a:endParaRPr>
              <a:solidFill>
                <a:srgbClr val="000000"/>
              </a:solidFill>
            </a:endParaRPr>
          </a:p>
          <a:p>
            <a:pPr marL="0" lvl="0" indent="0" algn="l" rtl="0">
              <a:spcBef>
                <a:spcPts val="0"/>
              </a:spcBef>
              <a:spcAft>
                <a:spcPts val="0"/>
              </a:spcAft>
              <a:buNone/>
            </a:pPr>
            <a:r>
              <a:rPr lang="en">
                <a:solidFill>
                  <a:srgbClr val="000000"/>
                </a:solidFill>
              </a:rPr>
              <a:t>        DBMS_OUTPUT.PUT_LINE('THE PROPERTY '||:NEW.PROP_ID||' IS DELETED');</a:t>
            </a:r>
            <a:endParaRPr>
              <a:solidFill>
                <a:srgbClr val="000000"/>
              </a:solidFill>
            </a:endParaRPr>
          </a:p>
          <a:p>
            <a:pPr marL="0" lvl="0" indent="0" algn="l" rtl="0">
              <a:spcBef>
                <a:spcPts val="0"/>
              </a:spcBef>
              <a:spcAft>
                <a:spcPts val="0"/>
              </a:spcAft>
              <a:buNone/>
            </a:pPr>
            <a:r>
              <a:rPr lang="en">
                <a:solidFill>
                  <a:srgbClr val="000000"/>
                </a:solidFill>
              </a:rPr>
              <a:t>    END IF;</a:t>
            </a:r>
            <a:endParaRPr>
              <a:solidFill>
                <a:srgbClr val="000000"/>
              </a:solidFill>
            </a:endParaRPr>
          </a:p>
          <a:p>
            <a:pPr marL="0" lvl="0" indent="0" algn="l" rtl="0">
              <a:spcBef>
                <a:spcPts val="0"/>
              </a:spcBef>
              <a:spcAft>
                <a:spcPts val="0"/>
              </a:spcAft>
              <a:buNone/>
            </a:pPr>
            <a:r>
              <a:rPr lang="en">
                <a:solidFill>
                  <a:srgbClr val="000000"/>
                </a:solidFill>
              </a:rPr>
              <a:t>END;</a:t>
            </a:r>
            <a:endParaRPr>
              <a:solidFill>
                <a:srgbClr val="000000"/>
              </a:solidFill>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subTitle" idx="1"/>
          </p:nvPr>
        </p:nvSpPr>
        <p:spPr>
          <a:xfrm>
            <a:off x="229750" y="128325"/>
            <a:ext cx="8745000" cy="5015100"/>
          </a:xfrm>
          <a:prstGeom prst="rect">
            <a:avLst/>
          </a:prstGeom>
        </p:spPr>
        <p:txBody>
          <a:bodyPr spcFirstLastPara="1" wrap="square" lIns="91425" tIns="91425" rIns="91425" bIns="91425" anchor="t" anchorCtr="0">
            <a:normAutofit fontScale="25000" lnSpcReduction="20000"/>
          </a:bodyPr>
          <a:lstStyle/>
          <a:p>
            <a:pPr marL="228600" lvl="0" indent="-228600" algn="l" rtl="0">
              <a:lnSpc>
                <a:spcPct val="115000"/>
              </a:lnSpc>
              <a:spcBef>
                <a:spcPts val="1200"/>
              </a:spcBef>
              <a:spcAft>
                <a:spcPts val="0"/>
              </a:spcAft>
              <a:buNone/>
            </a:pPr>
            <a:r>
              <a:rPr lang="en" sz="6800" b="1">
                <a:solidFill>
                  <a:srgbClr val="000000"/>
                </a:solidFill>
                <a:latin typeface="Times New Roman"/>
                <a:ea typeface="Times New Roman"/>
                <a:cs typeface="Times New Roman"/>
                <a:sym typeface="Times New Roman"/>
              </a:rPr>
              <a:t>f)   Contract:-</a:t>
            </a:r>
            <a:endParaRPr sz="6800" b="1">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    It is a strong entity having all single valued attributes C_id, C_date, S_date, E_date, Contract_value.</a:t>
            </a:r>
            <a:endParaRPr sz="6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endParaRPr>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endParaRPr sz="7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800" b="1">
                <a:solidFill>
                  <a:srgbClr val="000000"/>
                </a:solidFill>
                <a:latin typeface="Times New Roman"/>
                <a:ea typeface="Times New Roman"/>
                <a:cs typeface="Times New Roman"/>
                <a:sym typeface="Times New Roman"/>
              </a:rPr>
              <a:t>g) Appointment:-</a:t>
            </a:r>
            <a:endParaRPr sz="68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 It is a strong entity having single valued attributes Ap_date, Ap_id</a:t>
            </a:r>
            <a:endParaRPr sz="6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 </a:t>
            </a:r>
            <a:endParaRPr sz="6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6800" b="1">
                <a:solidFill>
                  <a:srgbClr val="000000"/>
                </a:solidFill>
                <a:latin typeface="Times New Roman"/>
                <a:ea typeface="Times New Roman"/>
                <a:cs typeface="Times New Roman"/>
                <a:sym typeface="Times New Roman"/>
              </a:rPr>
              <a:t>h)   Property_Services:-</a:t>
            </a:r>
            <a:endParaRPr sz="68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It is a strong entity composed of single valued attributes</a:t>
            </a:r>
            <a:endParaRPr sz="6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Service_id, Service_date, Service_type</a:t>
            </a:r>
            <a:endParaRPr sz="6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 </a:t>
            </a:r>
            <a:endParaRPr sz="6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800" b="1">
                <a:solidFill>
                  <a:srgbClr val="000000"/>
                </a:solidFill>
                <a:latin typeface="Times New Roman"/>
                <a:ea typeface="Times New Roman"/>
                <a:cs typeface="Times New Roman"/>
                <a:sym typeface="Times New Roman"/>
              </a:rPr>
              <a:t>i)  Buyer:-</a:t>
            </a:r>
            <a:endParaRPr sz="68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A strong entity having  B_req and Budget attributes</a:t>
            </a:r>
            <a:endParaRPr sz="6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 </a:t>
            </a:r>
            <a:endParaRPr sz="6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71"/>
          <p:cNvSpPr txBox="1">
            <a:spLocks noGrp="1"/>
          </p:cNvSpPr>
          <p:nvPr>
            <p:ph type="subTitle" idx="1"/>
          </p:nvPr>
        </p:nvSpPr>
        <p:spPr>
          <a:xfrm>
            <a:off x="227250" y="98875"/>
            <a:ext cx="8717100" cy="47532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500" b="1">
                <a:latin typeface="Times New Roman"/>
                <a:ea typeface="Times New Roman"/>
                <a:cs typeface="Times New Roman"/>
                <a:sym typeface="Times New Roman"/>
              </a:rPr>
              <a:t>PL-SQL TRIGGER FOR INSERTION UPDATION AND DELETION ON PROPERTY TABLE</a:t>
            </a:r>
            <a:endParaRPr sz="1500" b="1">
              <a:latin typeface="Times New Roman"/>
              <a:ea typeface="Times New Roman"/>
              <a:cs typeface="Times New Roman"/>
              <a:sym typeface="Times New Roman"/>
            </a:endParaRPr>
          </a:p>
          <a:p>
            <a:pPr marL="0" lvl="0" indent="0" algn="l" rtl="0">
              <a:spcBef>
                <a:spcPts val="1200"/>
              </a:spcBef>
              <a:spcAft>
                <a:spcPts val="0"/>
              </a:spcAft>
              <a:buNone/>
            </a:pPr>
            <a:r>
              <a:rPr lang="en">
                <a:solidFill>
                  <a:srgbClr val="000000"/>
                </a:solidFill>
              </a:rPr>
              <a:t>INSERT INTO PROPERTY VALUES(1011, 'Residential', 'AVAILABLE', 1700, 8500000, 'SALE', 7005, 8004, 400001);</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rgbClr val="000000"/>
                </a:solidFill>
              </a:rPr>
              <a:t>UPDATE PROPERTY SET STATUS='NOT AVAILABLE' WHERE PROP_ID=1012;</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Delete from Property where prop_id=1011;</a:t>
            </a:r>
            <a:endParaRPr>
              <a:solidFill>
                <a:srgbClr val="000000"/>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625" name="Google Shape;625;p71"/>
          <p:cNvPicPr preferRelativeResize="0"/>
          <p:nvPr/>
        </p:nvPicPr>
        <p:blipFill>
          <a:blip r:embed="rId3">
            <a:alphaModFix/>
          </a:blip>
          <a:stretch>
            <a:fillRect/>
          </a:stretch>
        </p:blipFill>
        <p:spPr>
          <a:xfrm>
            <a:off x="1741425" y="1110438"/>
            <a:ext cx="4724400" cy="771525"/>
          </a:xfrm>
          <a:prstGeom prst="rect">
            <a:avLst/>
          </a:prstGeom>
          <a:noFill/>
          <a:ln>
            <a:noFill/>
          </a:ln>
        </p:spPr>
      </p:pic>
      <p:pic>
        <p:nvPicPr>
          <p:cNvPr id="626" name="Google Shape;626;p71"/>
          <p:cNvPicPr preferRelativeResize="0"/>
          <p:nvPr/>
        </p:nvPicPr>
        <p:blipFill>
          <a:blip r:embed="rId4">
            <a:alphaModFix/>
          </a:blip>
          <a:stretch>
            <a:fillRect/>
          </a:stretch>
        </p:blipFill>
        <p:spPr>
          <a:xfrm>
            <a:off x="1966638" y="4020938"/>
            <a:ext cx="4162425" cy="581025"/>
          </a:xfrm>
          <a:prstGeom prst="rect">
            <a:avLst/>
          </a:prstGeom>
          <a:noFill/>
          <a:ln>
            <a:noFill/>
          </a:ln>
        </p:spPr>
      </p:pic>
      <p:pic>
        <p:nvPicPr>
          <p:cNvPr id="627" name="Google Shape;627;p71"/>
          <p:cNvPicPr preferRelativeResize="0"/>
          <p:nvPr/>
        </p:nvPicPr>
        <p:blipFill>
          <a:blip r:embed="rId5">
            <a:alphaModFix/>
          </a:blip>
          <a:stretch>
            <a:fillRect/>
          </a:stretch>
        </p:blipFill>
        <p:spPr>
          <a:xfrm>
            <a:off x="1527975" y="2629750"/>
            <a:ext cx="5257800" cy="4762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0"/>
          <p:cNvSpPr txBox="1">
            <a:spLocks noGrp="1"/>
          </p:cNvSpPr>
          <p:nvPr>
            <p:ph type="subTitle" idx="1"/>
          </p:nvPr>
        </p:nvSpPr>
        <p:spPr>
          <a:xfrm>
            <a:off x="227250" y="98875"/>
            <a:ext cx="8717100" cy="47532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1200"/>
              </a:spcBef>
              <a:spcAft>
                <a:spcPts val="0"/>
              </a:spcAft>
              <a:buNone/>
            </a:pPr>
            <a:r>
              <a:rPr lang="en-US" sz="1500" b="1" dirty="0">
                <a:latin typeface="Times New Roman"/>
                <a:ea typeface="Times New Roman"/>
                <a:cs typeface="Times New Roman"/>
                <a:sym typeface="Times New Roman"/>
              </a:rPr>
              <a:t>SQL QUERIES FOR TESTING DATABASE</a:t>
            </a:r>
            <a:endParaRPr sz="1500" b="1" dirty="0">
              <a:latin typeface="Times New Roman"/>
              <a:ea typeface="Times New Roman"/>
              <a:cs typeface="Times New Roman"/>
              <a:sym typeface="Times New Roman"/>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1.GIVE THE INFORMATION OF ALL PROPERTIES WHICH ARE AVAILABLE?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solidFill>
                  <a:schemeClr val="bg2"/>
                </a:solidFill>
              </a:rPr>
              <a:t>SELECT * FROM PROPERTY</a:t>
            </a:r>
          </a:p>
          <a:p>
            <a:pPr marL="0" lvl="0" indent="0" algn="l" rtl="0">
              <a:spcBef>
                <a:spcPts val="0"/>
              </a:spcBef>
              <a:spcAft>
                <a:spcPts val="0"/>
              </a:spcAft>
              <a:buNone/>
            </a:pPr>
            <a:r>
              <a:rPr lang="en-US" dirty="0">
                <a:solidFill>
                  <a:schemeClr val="bg2"/>
                </a:solidFill>
              </a:rPr>
              <a:t>WHERE STATUS='AVAILABLE’;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 LIST ALL THE PROPERTIES WHICH ARE IN MUMBAI?</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solidFill>
                  <a:schemeClr val="bg2"/>
                </a:solidFill>
              </a:rPr>
              <a:t>SELECT P.PROP_ID,P.PROP_TYPE,P.STATUS </a:t>
            </a:r>
          </a:p>
          <a:p>
            <a:pPr marL="0" lvl="0" indent="0" algn="l" rtl="0">
              <a:spcBef>
                <a:spcPts val="0"/>
              </a:spcBef>
              <a:spcAft>
                <a:spcPts val="0"/>
              </a:spcAft>
              <a:buNone/>
            </a:pPr>
            <a:r>
              <a:rPr lang="en-US" dirty="0">
                <a:solidFill>
                  <a:schemeClr val="bg2"/>
                </a:solidFill>
              </a:rPr>
              <a:t>FROM PROPERTY P</a:t>
            </a:r>
          </a:p>
          <a:p>
            <a:pPr marL="0" lvl="0" indent="0" algn="l" rtl="0">
              <a:spcBef>
                <a:spcPts val="0"/>
              </a:spcBef>
              <a:spcAft>
                <a:spcPts val="0"/>
              </a:spcAft>
              <a:buNone/>
            </a:pPr>
            <a:r>
              <a:rPr lang="en-US" dirty="0">
                <a:solidFill>
                  <a:schemeClr val="bg2"/>
                </a:solidFill>
              </a:rPr>
              <a:t>JOIN PROPERTY_LOCATION PL </a:t>
            </a:r>
          </a:p>
          <a:p>
            <a:pPr marL="0" lvl="0" indent="0" algn="l" rtl="0">
              <a:spcBef>
                <a:spcPts val="0"/>
              </a:spcBef>
              <a:spcAft>
                <a:spcPts val="0"/>
              </a:spcAft>
              <a:buNone/>
            </a:pPr>
            <a:r>
              <a:rPr lang="en-US" dirty="0">
                <a:solidFill>
                  <a:schemeClr val="bg2"/>
                </a:solidFill>
              </a:rPr>
              <a:t>ON P.PIN_CODE=PL.PIN_CODE</a:t>
            </a:r>
          </a:p>
          <a:p>
            <a:pPr marL="0" lvl="0" indent="0" algn="l" rtl="0">
              <a:spcBef>
                <a:spcPts val="0"/>
              </a:spcBef>
              <a:spcAft>
                <a:spcPts val="0"/>
              </a:spcAft>
              <a:buNone/>
            </a:pPr>
            <a:r>
              <a:rPr lang="en-US" dirty="0">
                <a:solidFill>
                  <a:schemeClr val="bg2"/>
                </a:solidFill>
              </a:rPr>
              <a:t>WHERE PL.CITY='Mumbai'; </a:t>
            </a:r>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0847CF80-CA20-EB24-267D-1641D9882CCF}"/>
              </a:ext>
            </a:extLst>
          </p:cNvPr>
          <p:cNvPicPr>
            <a:picLocks noChangeAspect="1"/>
          </p:cNvPicPr>
          <p:nvPr/>
        </p:nvPicPr>
        <p:blipFill>
          <a:blip r:embed="rId3"/>
          <a:stretch>
            <a:fillRect/>
          </a:stretch>
        </p:blipFill>
        <p:spPr>
          <a:xfrm>
            <a:off x="1564208" y="1729896"/>
            <a:ext cx="6043184" cy="1348857"/>
          </a:xfrm>
          <a:prstGeom prst="rect">
            <a:avLst/>
          </a:prstGeom>
        </p:spPr>
      </p:pic>
      <p:pic>
        <p:nvPicPr>
          <p:cNvPr id="7" name="Picture 6">
            <a:extLst>
              <a:ext uri="{FF2B5EF4-FFF2-40B4-BE49-F238E27FC236}">
                <a16:creationId xmlns:a16="http://schemas.microsoft.com/office/drawing/2014/main" id="{BFDFA502-D3A1-113D-DF86-82FA7D718989}"/>
              </a:ext>
            </a:extLst>
          </p:cNvPr>
          <p:cNvPicPr>
            <a:picLocks noChangeAspect="1"/>
          </p:cNvPicPr>
          <p:nvPr/>
        </p:nvPicPr>
        <p:blipFill>
          <a:blip r:embed="rId4"/>
          <a:stretch>
            <a:fillRect/>
          </a:stretch>
        </p:blipFill>
        <p:spPr>
          <a:xfrm>
            <a:off x="5547209" y="3911609"/>
            <a:ext cx="2248095" cy="617273"/>
          </a:xfrm>
          <a:prstGeom prst="rect">
            <a:avLst/>
          </a:prstGeom>
        </p:spPr>
      </p:pic>
    </p:spTree>
    <p:extLst>
      <p:ext uri="{BB962C8B-B14F-4D97-AF65-F5344CB8AC3E}">
        <p14:creationId xmlns:p14="http://schemas.microsoft.com/office/powerpoint/2010/main" val="1069160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0"/>
          <p:cNvSpPr txBox="1">
            <a:spLocks noGrp="1"/>
          </p:cNvSpPr>
          <p:nvPr>
            <p:ph type="subTitle" idx="1"/>
          </p:nvPr>
        </p:nvSpPr>
        <p:spPr>
          <a:xfrm>
            <a:off x="227250" y="98875"/>
            <a:ext cx="8717100" cy="47532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US" sz="1500" b="1" dirty="0">
                <a:latin typeface="Times New Roman"/>
                <a:ea typeface="Times New Roman"/>
                <a:cs typeface="Times New Roman"/>
                <a:sym typeface="Times New Roman"/>
              </a:rPr>
              <a:t>SQL QUERIES FOR TESTING DATABASE</a:t>
            </a:r>
            <a:endParaRPr sz="1500" b="1" dirty="0">
              <a:latin typeface="Times New Roman"/>
              <a:ea typeface="Times New Roman"/>
              <a:cs typeface="Times New Roman"/>
              <a:sym typeface="Times New Roman"/>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 </a:t>
            </a:r>
            <a:r>
              <a:rPr lang="en-US" dirty="0">
                <a:latin typeface="Times New Roman" panose="02020603050405020304" pitchFamily="18" charset="0"/>
                <a:cs typeface="Times New Roman" panose="02020603050405020304" pitchFamily="18" charset="0"/>
              </a:rPr>
              <a:t>Sort the prices of contract values in the Contract table</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solidFill>
                  <a:schemeClr val="bg2"/>
                </a:solidFill>
              </a:rPr>
              <a:t>SELECT * FROM CONTRACT</a:t>
            </a:r>
          </a:p>
          <a:p>
            <a:pPr marL="0" lvl="0" indent="0" algn="l" rtl="0">
              <a:spcBef>
                <a:spcPts val="0"/>
              </a:spcBef>
              <a:spcAft>
                <a:spcPts val="0"/>
              </a:spcAft>
              <a:buNone/>
            </a:pPr>
            <a:r>
              <a:rPr lang="en-US" dirty="0">
                <a:solidFill>
                  <a:schemeClr val="bg2"/>
                </a:solidFill>
              </a:rPr>
              <a:t>ORDER BY CONTRACT_VALUE;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pic>
        <p:nvPicPr>
          <p:cNvPr id="4" name="Picture 3">
            <a:extLst>
              <a:ext uri="{FF2B5EF4-FFF2-40B4-BE49-F238E27FC236}">
                <a16:creationId xmlns:a16="http://schemas.microsoft.com/office/drawing/2014/main" id="{C73B6240-9988-660F-8BC4-789C1BA3B44F}"/>
              </a:ext>
            </a:extLst>
          </p:cNvPr>
          <p:cNvPicPr>
            <a:picLocks noChangeAspect="1"/>
          </p:cNvPicPr>
          <p:nvPr/>
        </p:nvPicPr>
        <p:blipFill>
          <a:blip r:embed="rId3"/>
          <a:stretch>
            <a:fillRect/>
          </a:stretch>
        </p:blipFill>
        <p:spPr>
          <a:xfrm>
            <a:off x="1020700" y="2637590"/>
            <a:ext cx="5067739" cy="1310754"/>
          </a:xfrm>
          <a:prstGeom prst="rect">
            <a:avLst/>
          </a:prstGeom>
        </p:spPr>
      </p:pic>
    </p:spTree>
    <p:extLst>
      <p:ext uri="{BB962C8B-B14F-4D97-AF65-F5344CB8AC3E}">
        <p14:creationId xmlns:p14="http://schemas.microsoft.com/office/powerpoint/2010/main" val="129383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0"/>
          <p:cNvSpPr txBox="1">
            <a:spLocks noGrp="1"/>
          </p:cNvSpPr>
          <p:nvPr>
            <p:ph type="subTitle" idx="1"/>
          </p:nvPr>
        </p:nvSpPr>
        <p:spPr>
          <a:xfrm>
            <a:off x="227250" y="98875"/>
            <a:ext cx="8717100" cy="47532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US" sz="1500" b="1" dirty="0">
                <a:latin typeface="Times New Roman"/>
                <a:ea typeface="Times New Roman"/>
                <a:cs typeface="Times New Roman"/>
                <a:sym typeface="Times New Roman"/>
              </a:rPr>
              <a:t>SQL QUERIES FOR TESTING DATABASE</a:t>
            </a:r>
            <a:endParaRPr sz="1500" b="1" dirty="0">
              <a:latin typeface="Times New Roman"/>
              <a:ea typeface="Times New Roman"/>
              <a:cs typeface="Times New Roman"/>
              <a:sym typeface="Times New Roman"/>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4. Name of Buyer with Industrial Requirements?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solidFill>
                  <a:schemeClr val="bg2"/>
                </a:solidFill>
              </a:rPr>
              <a:t>SELECT C.CLIENT_NAME</a:t>
            </a:r>
          </a:p>
          <a:p>
            <a:pPr marL="0" lvl="0" indent="0" algn="l" rtl="0">
              <a:spcBef>
                <a:spcPts val="0"/>
              </a:spcBef>
              <a:spcAft>
                <a:spcPts val="0"/>
              </a:spcAft>
              <a:buNone/>
            </a:pPr>
            <a:r>
              <a:rPr lang="en-US" dirty="0">
                <a:solidFill>
                  <a:schemeClr val="bg2"/>
                </a:solidFill>
              </a:rPr>
              <a:t>FROM CLIENT C</a:t>
            </a:r>
          </a:p>
          <a:p>
            <a:pPr marL="0" lvl="0" indent="0" algn="l" rtl="0">
              <a:spcBef>
                <a:spcPts val="0"/>
              </a:spcBef>
              <a:spcAft>
                <a:spcPts val="0"/>
              </a:spcAft>
              <a:buNone/>
            </a:pPr>
            <a:r>
              <a:rPr lang="en-US" dirty="0">
                <a:solidFill>
                  <a:schemeClr val="bg2"/>
                </a:solidFill>
              </a:rPr>
              <a:t>JOIN BUYER B</a:t>
            </a:r>
          </a:p>
          <a:p>
            <a:pPr marL="0" lvl="0" indent="0" algn="l" rtl="0">
              <a:spcBef>
                <a:spcPts val="0"/>
              </a:spcBef>
              <a:spcAft>
                <a:spcPts val="0"/>
              </a:spcAft>
              <a:buNone/>
            </a:pPr>
            <a:r>
              <a:rPr lang="en-US" dirty="0">
                <a:solidFill>
                  <a:schemeClr val="bg2"/>
                </a:solidFill>
              </a:rPr>
              <a:t>ON C.CLIENT_ID=B.CLIENT_ID</a:t>
            </a:r>
          </a:p>
          <a:p>
            <a:pPr marL="0" lvl="0" indent="0" algn="l" rtl="0">
              <a:spcBef>
                <a:spcPts val="0"/>
              </a:spcBef>
              <a:spcAft>
                <a:spcPts val="0"/>
              </a:spcAft>
              <a:buNone/>
            </a:pPr>
            <a:r>
              <a:rPr lang="en-US" dirty="0">
                <a:solidFill>
                  <a:schemeClr val="bg2"/>
                </a:solidFill>
              </a:rPr>
              <a:t>WHERE B.B_REQUIREMENT='Industrial’;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OUTPUT</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pic>
        <p:nvPicPr>
          <p:cNvPr id="3" name="Picture 2">
            <a:extLst>
              <a:ext uri="{FF2B5EF4-FFF2-40B4-BE49-F238E27FC236}">
                <a16:creationId xmlns:a16="http://schemas.microsoft.com/office/drawing/2014/main" id="{804A00FD-ACDF-6527-9A9C-5537CCE3B91D}"/>
              </a:ext>
            </a:extLst>
          </p:cNvPr>
          <p:cNvPicPr>
            <a:picLocks noChangeAspect="1"/>
          </p:cNvPicPr>
          <p:nvPr/>
        </p:nvPicPr>
        <p:blipFill>
          <a:blip r:embed="rId3"/>
          <a:stretch>
            <a:fillRect/>
          </a:stretch>
        </p:blipFill>
        <p:spPr>
          <a:xfrm>
            <a:off x="483070" y="3139638"/>
            <a:ext cx="1120237" cy="358171"/>
          </a:xfrm>
          <a:prstGeom prst="rect">
            <a:avLst/>
          </a:prstGeom>
        </p:spPr>
      </p:pic>
    </p:spTree>
    <p:extLst>
      <p:ext uri="{BB962C8B-B14F-4D97-AF65-F5344CB8AC3E}">
        <p14:creationId xmlns:p14="http://schemas.microsoft.com/office/powerpoint/2010/main" val="436544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subTitle" idx="1"/>
          </p:nvPr>
        </p:nvSpPr>
        <p:spPr>
          <a:xfrm>
            <a:off x="229750" y="149025"/>
            <a:ext cx="8745000" cy="4822500"/>
          </a:xfrm>
          <a:prstGeom prst="rect">
            <a:avLst/>
          </a:prstGeom>
        </p:spPr>
        <p:txBody>
          <a:bodyPr spcFirstLastPara="1" wrap="square" lIns="91425" tIns="91425" rIns="91425" bIns="91425" anchor="t" anchorCtr="0">
            <a:normAutofit/>
          </a:bodyPr>
          <a:lstStyle/>
          <a:p>
            <a:pPr marL="0" lvl="0" indent="-228600" algn="l" rtl="0">
              <a:lnSpc>
                <a:spcPct val="115000"/>
              </a:lnSpc>
              <a:spcBef>
                <a:spcPts val="1200"/>
              </a:spcBef>
              <a:spcAft>
                <a:spcPts val="0"/>
              </a:spcAft>
              <a:buNone/>
            </a:pPr>
            <a:r>
              <a:rPr lang="en" sz="1700" b="1">
                <a:solidFill>
                  <a:srgbClr val="000000"/>
                </a:solidFill>
                <a:latin typeface="Times New Roman"/>
                <a:ea typeface="Times New Roman"/>
                <a:cs typeface="Times New Roman"/>
                <a:sym typeface="Times New Roman"/>
              </a:rPr>
              <a:t>      j) Tenant:-</a:t>
            </a:r>
            <a:endParaRPr sz="17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A strong entity having T_req, Rent and Num_Inmates attributes</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2"/>
              </a:solidFill>
            </a:endParaRPr>
          </a:p>
          <a:p>
            <a:pPr marL="0" lvl="0" indent="-22860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a:t>
            </a:r>
            <a:r>
              <a:rPr lang="en" sz="1700" b="1">
                <a:solidFill>
                  <a:srgbClr val="000000"/>
                </a:solidFill>
                <a:latin typeface="Times New Roman"/>
                <a:ea typeface="Times New Roman"/>
                <a:cs typeface="Times New Roman"/>
                <a:sym typeface="Times New Roman"/>
              </a:rPr>
              <a:t>  k)</a:t>
            </a:r>
            <a:r>
              <a:rPr lang="en" sz="800" b="1">
                <a:solidFill>
                  <a:srgbClr val="000000"/>
                </a:solidFill>
                <a:latin typeface="Times New Roman"/>
                <a:ea typeface="Times New Roman"/>
                <a:cs typeface="Times New Roman"/>
                <a:sym typeface="Times New Roman"/>
              </a:rPr>
              <a:t>     </a:t>
            </a:r>
            <a:r>
              <a:rPr lang="en" sz="1700" b="1">
                <a:solidFill>
                  <a:srgbClr val="000000"/>
                </a:solidFill>
                <a:latin typeface="Times New Roman"/>
                <a:ea typeface="Times New Roman"/>
                <a:cs typeface="Times New Roman"/>
                <a:sym typeface="Times New Roman"/>
              </a:rPr>
              <a:t>Property_Image:-</a:t>
            </a:r>
            <a:endParaRPr sz="17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A weak entity having a discriminated attribute Img_id and two single valued attributes Img_name and Descp. It has ‘has’ relationship type with Property entity and has total participation.</a:t>
            </a:r>
            <a:endParaRPr>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a:latin typeface="Times New Roman"/>
                <a:ea typeface="Times New Roman"/>
                <a:cs typeface="Times New Roman"/>
                <a:sym typeface="Times New Roman"/>
              </a:rPr>
              <a:t>    </a:t>
            </a:r>
            <a:r>
              <a:rPr lang="en" sz="1700" b="1">
                <a:solidFill>
                  <a:srgbClr val="000000"/>
                </a:solidFill>
                <a:latin typeface="Times New Roman"/>
                <a:ea typeface="Times New Roman"/>
                <a:cs typeface="Times New Roman"/>
                <a:sym typeface="Times New Roman"/>
              </a:rPr>
              <a:t> l)</a:t>
            </a:r>
            <a:r>
              <a:rPr lang="en" sz="800" b="1">
                <a:solidFill>
                  <a:srgbClr val="000000"/>
                </a:solidFill>
                <a:latin typeface="Times New Roman"/>
                <a:ea typeface="Times New Roman"/>
                <a:cs typeface="Times New Roman"/>
                <a:sym typeface="Times New Roman"/>
              </a:rPr>
              <a:t>   </a:t>
            </a:r>
            <a:r>
              <a:rPr lang="en" sz="1700" b="1">
                <a:solidFill>
                  <a:srgbClr val="000000"/>
                </a:solidFill>
                <a:latin typeface="Times New Roman"/>
                <a:ea typeface="Times New Roman"/>
                <a:cs typeface="Times New Roman"/>
                <a:sym typeface="Times New Roman"/>
              </a:rPr>
              <a:t>Property_Owner:-</a:t>
            </a:r>
            <a:endParaRPr sz="17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A strong entity consisting of single valued attributes Owner_id, Address, Phone_no and Composite Attribute Owner_name(First_Name, Last_Name).</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ctrTitle"/>
          </p:nvPr>
        </p:nvSpPr>
        <p:spPr>
          <a:xfrm>
            <a:off x="343600" y="55875"/>
            <a:ext cx="7223700" cy="776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u="sng"/>
              <a:t>ASSUMPTIONS OF ER MODEL</a:t>
            </a:r>
            <a:endParaRPr u="sng"/>
          </a:p>
        </p:txBody>
      </p:sp>
      <p:sp>
        <p:nvSpPr>
          <p:cNvPr id="320" name="Google Shape;320;p20"/>
          <p:cNvSpPr txBox="1">
            <a:spLocks noGrp="1"/>
          </p:cNvSpPr>
          <p:nvPr>
            <p:ph type="subTitle" idx="1"/>
          </p:nvPr>
        </p:nvSpPr>
        <p:spPr>
          <a:xfrm>
            <a:off x="229750" y="831975"/>
            <a:ext cx="8745000" cy="4139700"/>
          </a:xfrm>
          <a:prstGeom prst="rect">
            <a:avLst/>
          </a:prstGeom>
        </p:spPr>
        <p:txBody>
          <a:bodyPr spcFirstLastPara="1" wrap="square" lIns="91425" tIns="91425" rIns="91425" bIns="91425" anchor="t" anchorCtr="0">
            <a:normAutofit fontScale="92500" lnSpcReduction="20000"/>
          </a:bodyPr>
          <a:lstStyle/>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 property owner can own multiple properties, each unique property associated with one owner only.</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 property service is associated with multiple properties and each property can be associated with a single property service.</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An agent can be acquainted with multiple properties and each property is associated with one agent only.</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Property_Image entity exists only when Property entity exists, hence is a weak entity and involves total participation.</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 property owner can request multiple property services and each property service is associated with one property owner only.</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 property inspection officer can handle multiple property services and each property service is unique and handled by one property inspection officer only.</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An assessor can handle multiple property services and each property service is unique to an assessor.</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 client requests only one appointment with the agent. However, an agent can respond to many clients’ appointments.</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 client signs only one contract, each unique to the client.</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An agent manages multiple contracts, each specific to an agent.</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ctrTitle"/>
          </p:nvPr>
        </p:nvSpPr>
        <p:spPr>
          <a:xfrm>
            <a:off x="302200" y="216700"/>
            <a:ext cx="8620800" cy="5730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solidFill>
                  <a:schemeClr val="dk2"/>
                </a:solidFill>
              </a:rPr>
              <a:t>ENTITY RELATIONSHIP MODEL</a:t>
            </a:r>
            <a:endParaRPr>
              <a:solidFill>
                <a:schemeClr val="dk2"/>
              </a:solidFill>
            </a:endParaRPr>
          </a:p>
        </p:txBody>
      </p:sp>
      <p:sp>
        <p:nvSpPr>
          <p:cNvPr id="326" name="Google Shape;326;p21"/>
          <p:cNvSpPr txBox="1">
            <a:spLocks noGrp="1"/>
          </p:cNvSpPr>
          <p:nvPr>
            <p:ph type="subTitle" idx="1"/>
          </p:nvPr>
        </p:nvSpPr>
        <p:spPr>
          <a:xfrm>
            <a:off x="229750" y="976900"/>
            <a:ext cx="8745000" cy="416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27" name="Google Shape;327;p21"/>
          <p:cNvPicPr preferRelativeResize="0"/>
          <p:nvPr/>
        </p:nvPicPr>
        <p:blipFill>
          <a:blip r:embed="rId3">
            <a:alphaModFix/>
          </a:blip>
          <a:stretch>
            <a:fillRect/>
          </a:stretch>
        </p:blipFill>
        <p:spPr>
          <a:xfrm>
            <a:off x="114525" y="887750"/>
            <a:ext cx="8916524" cy="4166700"/>
          </a:xfrm>
          <a:prstGeom prst="rect">
            <a:avLst/>
          </a:prstGeom>
          <a:noFill/>
          <a:ln>
            <a:noFill/>
          </a:ln>
        </p:spPr>
      </p:pic>
      <p:pic>
        <p:nvPicPr>
          <p:cNvPr id="328" name="Google Shape;328;p21"/>
          <p:cNvPicPr preferRelativeResize="0"/>
          <p:nvPr/>
        </p:nvPicPr>
        <p:blipFill>
          <a:blip r:embed="rId4">
            <a:alphaModFix/>
          </a:blip>
          <a:stretch>
            <a:fillRect/>
          </a:stretch>
        </p:blipFill>
        <p:spPr>
          <a:xfrm>
            <a:off x="7500825" y="3742225"/>
            <a:ext cx="1066175" cy="1007625"/>
          </a:xfrm>
          <a:prstGeom prst="rect">
            <a:avLst/>
          </a:prstGeom>
          <a:noFill/>
          <a:ln>
            <a:noFill/>
          </a:ln>
        </p:spPr>
      </p:pic>
      <p:pic>
        <p:nvPicPr>
          <p:cNvPr id="329" name="Google Shape;329;p21"/>
          <p:cNvPicPr preferRelativeResize="0"/>
          <p:nvPr/>
        </p:nvPicPr>
        <p:blipFill>
          <a:blip r:embed="rId5">
            <a:alphaModFix/>
          </a:blip>
          <a:stretch>
            <a:fillRect/>
          </a:stretch>
        </p:blipFill>
        <p:spPr>
          <a:xfrm>
            <a:off x="7500825" y="4749850"/>
            <a:ext cx="1066175" cy="12887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6373</Words>
  <Application>Microsoft Office PowerPoint</Application>
  <PresentationFormat>On-screen Show (16:9)</PresentationFormat>
  <Paragraphs>671</Paragraphs>
  <Slides>63</Slides>
  <Notes>63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Maven Pro</vt:lpstr>
      <vt:lpstr>Arial</vt:lpstr>
      <vt:lpstr>Nunito</vt:lpstr>
      <vt:lpstr>Times New Roman</vt:lpstr>
      <vt:lpstr>Momentum</vt:lpstr>
      <vt:lpstr>NATIONAL INSTITUTE OF TECHNOLOGY, WARANGAL</vt:lpstr>
      <vt:lpstr>PowerPoint Presentation</vt:lpstr>
      <vt:lpstr>PROBLEM  STATEMENT:-</vt:lpstr>
      <vt:lpstr>    ENTITIES IN ER MODEL:-</vt:lpstr>
      <vt:lpstr>PowerPoint Presentation</vt:lpstr>
      <vt:lpstr>PowerPoint Presentation</vt:lpstr>
      <vt:lpstr>PowerPoint Presentation</vt:lpstr>
      <vt:lpstr>ASSUMPTIONS OF ER MODEL</vt:lpstr>
      <vt:lpstr>ENTITY RELATIONSHIP MODEL</vt:lpstr>
      <vt:lpstr> RELATIONAL SCHEMA: BEFORE NORMALIZATION</vt:lpstr>
      <vt:lpstr>FUNCTIONAL DEPENDENCIES AND PRIMARY KEY OF EACH ENTITY</vt:lpstr>
      <vt:lpstr>PowerPoint Presentation</vt:lpstr>
      <vt:lpstr>PowerPoint Presentation</vt:lpstr>
      <vt:lpstr>PowerPoint Presentation</vt:lpstr>
      <vt:lpstr>PowerPoint Presentation</vt:lpstr>
      <vt:lpstr>PowerPoint Presentation</vt:lpstr>
      <vt:lpstr>                  NORMALIZATION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RELATIONAL SCHEMA AFTER NORMALIZATION</vt:lpstr>
      <vt:lpstr>APPLICATION</vt:lpstr>
      <vt:lpstr> </vt:lpstr>
      <vt:lpstr> </vt:lpstr>
      <vt:lpstr> </vt:lpstr>
      <vt:lpstr> </vt:lpstr>
      <vt:lpstr> </vt:lpstr>
      <vt:lpstr> </vt:lpstr>
      <vt:lpstr> </vt:lpstr>
      <vt:lpstr> </vt:lpstr>
      <vt:lpstr> </vt:lpstr>
      <vt:lpstr> </vt:lpstr>
      <vt:lpstr>DATA INSERTION </vt:lpstr>
      <vt:lpstr> </vt:lpstr>
      <vt:lpstr> </vt:lpstr>
      <vt:lpstr> </vt:lpstr>
      <vt:lpstr> </vt:lpstr>
      <vt:lpstr> </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INSTITUTE OF TECHNOLOGY, WARANGAL</dc:title>
  <cp:lastModifiedBy>Pranav Ghante</cp:lastModifiedBy>
  <cp:revision>7</cp:revision>
  <dcterms:modified xsi:type="dcterms:W3CDTF">2023-05-15T03:36:17Z</dcterms:modified>
</cp:coreProperties>
</file>