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4" r:id="rId2"/>
    <p:sldId id="261" r:id="rId3"/>
    <p:sldId id="262" r:id="rId4"/>
    <p:sldId id="263" r:id="rId5"/>
    <p:sldId id="264" r:id="rId6"/>
    <p:sldId id="277" r:id="rId7"/>
    <p:sldId id="272" r:id="rId8"/>
    <p:sldId id="265" r:id="rId9"/>
    <p:sldId id="266" r:id="rId10"/>
    <p:sldId id="267" r:id="rId11"/>
    <p:sldId id="268" r:id="rId12"/>
    <p:sldId id="270" r:id="rId13"/>
    <p:sldId id="278" r:id="rId14"/>
    <p:sldId id="279" r:id="rId15"/>
    <p:sldId id="280" r:id="rId16"/>
    <p:sldId id="276" r:id="rId17"/>
    <p:sldId id="271"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D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EE9BFD-46E7-D243-AFCE-BEA1633FA357}" v="33" dt="2023-09-26T08:01:22.2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71"/>
    <p:restoredTop sz="94669"/>
  </p:normalViewPr>
  <p:slideViewPr>
    <p:cSldViewPr snapToGrid="0">
      <p:cViewPr varScale="1">
        <p:scale>
          <a:sx n="114" d="100"/>
          <a:sy n="114" d="100"/>
        </p:scale>
        <p:origin x="8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4556-3CA2-0D47-7BD7-0142F2CE04F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88A9A81-F0D1-0B87-DB33-DBFA857A3B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7BFFB53-E64F-70A3-12F7-0DD21BAF1655}"/>
              </a:ext>
            </a:extLst>
          </p:cNvPr>
          <p:cNvSpPr>
            <a:spLocks noGrp="1"/>
          </p:cNvSpPr>
          <p:nvPr>
            <p:ph type="dt" sz="half" idx="10"/>
          </p:nvPr>
        </p:nvSpPr>
        <p:spPr/>
        <p:txBody>
          <a:bodyPr/>
          <a:lstStyle/>
          <a:p>
            <a:fld id="{4A91DAA6-192D-4D49-959B-8144215387A0}" type="datetimeFigureOut">
              <a:rPr lang="en-US" smtClean="0"/>
              <a:t>9/26/23</a:t>
            </a:fld>
            <a:endParaRPr lang="en-US"/>
          </a:p>
        </p:txBody>
      </p:sp>
      <p:sp>
        <p:nvSpPr>
          <p:cNvPr id="5" name="Footer Placeholder 4">
            <a:extLst>
              <a:ext uri="{FF2B5EF4-FFF2-40B4-BE49-F238E27FC236}">
                <a16:creationId xmlns:a16="http://schemas.microsoft.com/office/drawing/2014/main" id="{AB2F7903-0468-1670-C919-4FE83CFDB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F7FAE-B894-25AA-3DE0-DBD17207A314}"/>
              </a:ext>
            </a:extLst>
          </p:cNvPr>
          <p:cNvSpPr>
            <a:spLocks noGrp="1"/>
          </p:cNvSpPr>
          <p:nvPr>
            <p:ph type="sldNum" sz="quarter" idx="12"/>
          </p:nvPr>
        </p:nvSpPr>
        <p:spPr/>
        <p:txBody>
          <a:bodyPr/>
          <a:lstStyle/>
          <a:p>
            <a:fld id="{B8DDEDB0-F231-CC4F-83B1-72E62469F985}" type="slidenum">
              <a:rPr lang="en-US" smtClean="0"/>
              <a:t>‹#›</a:t>
            </a:fld>
            <a:endParaRPr lang="en-US"/>
          </a:p>
        </p:txBody>
      </p:sp>
    </p:spTree>
    <p:extLst>
      <p:ext uri="{BB962C8B-B14F-4D97-AF65-F5344CB8AC3E}">
        <p14:creationId xmlns:p14="http://schemas.microsoft.com/office/powerpoint/2010/main" val="2133017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E7B22-996E-267C-E16D-484510AE0D3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0B089C1-B875-E29E-6567-2FB4D4E60C1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890170E-FF42-C27E-226E-E8DCFDA3E945}"/>
              </a:ext>
            </a:extLst>
          </p:cNvPr>
          <p:cNvSpPr>
            <a:spLocks noGrp="1"/>
          </p:cNvSpPr>
          <p:nvPr>
            <p:ph type="dt" sz="half" idx="10"/>
          </p:nvPr>
        </p:nvSpPr>
        <p:spPr/>
        <p:txBody>
          <a:bodyPr/>
          <a:lstStyle/>
          <a:p>
            <a:fld id="{4A91DAA6-192D-4D49-959B-8144215387A0}" type="datetimeFigureOut">
              <a:rPr lang="en-US" smtClean="0"/>
              <a:t>9/26/23</a:t>
            </a:fld>
            <a:endParaRPr lang="en-US"/>
          </a:p>
        </p:txBody>
      </p:sp>
      <p:sp>
        <p:nvSpPr>
          <p:cNvPr id="5" name="Footer Placeholder 4">
            <a:extLst>
              <a:ext uri="{FF2B5EF4-FFF2-40B4-BE49-F238E27FC236}">
                <a16:creationId xmlns:a16="http://schemas.microsoft.com/office/drawing/2014/main" id="{D4836DDD-6952-6442-3662-A88E45A37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1A58B-E997-DAAE-7BF5-D9C9467A1E58}"/>
              </a:ext>
            </a:extLst>
          </p:cNvPr>
          <p:cNvSpPr>
            <a:spLocks noGrp="1"/>
          </p:cNvSpPr>
          <p:nvPr>
            <p:ph type="sldNum" sz="quarter" idx="12"/>
          </p:nvPr>
        </p:nvSpPr>
        <p:spPr/>
        <p:txBody>
          <a:bodyPr/>
          <a:lstStyle/>
          <a:p>
            <a:fld id="{B8DDEDB0-F231-CC4F-83B1-72E62469F985}" type="slidenum">
              <a:rPr lang="en-US" smtClean="0"/>
              <a:t>‹#›</a:t>
            </a:fld>
            <a:endParaRPr lang="en-US"/>
          </a:p>
        </p:txBody>
      </p:sp>
    </p:spTree>
    <p:extLst>
      <p:ext uri="{BB962C8B-B14F-4D97-AF65-F5344CB8AC3E}">
        <p14:creationId xmlns:p14="http://schemas.microsoft.com/office/powerpoint/2010/main" val="3000987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D11E23-A860-6087-AFBC-A8A9C4FBD9C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ADB81EA-BBD8-C48A-4A27-59026D6649E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14D155-EFC1-0EA1-9FE6-0E02E8CC4CDE}"/>
              </a:ext>
            </a:extLst>
          </p:cNvPr>
          <p:cNvSpPr>
            <a:spLocks noGrp="1"/>
          </p:cNvSpPr>
          <p:nvPr>
            <p:ph type="dt" sz="half" idx="10"/>
          </p:nvPr>
        </p:nvSpPr>
        <p:spPr/>
        <p:txBody>
          <a:bodyPr/>
          <a:lstStyle/>
          <a:p>
            <a:fld id="{4A91DAA6-192D-4D49-959B-8144215387A0}" type="datetimeFigureOut">
              <a:rPr lang="en-US" smtClean="0"/>
              <a:t>9/26/23</a:t>
            </a:fld>
            <a:endParaRPr lang="en-US"/>
          </a:p>
        </p:txBody>
      </p:sp>
      <p:sp>
        <p:nvSpPr>
          <p:cNvPr id="5" name="Footer Placeholder 4">
            <a:extLst>
              <a:ext uri="{FF2B5EF4-FFF2-40B4-BE49-F238E27FC236}">
                <a16:creationId xmlns:a16="http://schemas.microsoft.com/office/drawing/2014/main" id="{F6D0A586-5B6B-D657-30DE-D2E19CD59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1209A-102E-DD45-86E6-901C98E3DCC0}"/>
              </a:ext>
            </a:extLst>
          </p:cNvPr>
          <p:cNvSpPr>
            <a:spLocks noGrp="1"/>
          </p:cNvSpPr>
          <p:nvPr>
            <p:ph type="sldNum" sz="quarter" idx="12"/>
          </p:nvPr>
        </p:nvSpPr>
        <p:spPr/>
        <p:txBody>
          <a:bodyPr/>
          <a:lstStyle/>
          <a:p>
            <a:fld id="{B8DDEDB0-F231-CC4F-83B1-72E62469F985}" type="slidenum">
              <a:rPr lang="en-US" smtClean="0"/>
              <a:t>‹#›</a:t>
            </a:fld>
            <a:endParaRPr lang="en-US"/>
          </a:p>
        </p:txBody>
      </p:sp>
    </p:spTree>
    <p:extLst>
      <p:ext uri="{BB962C8B-B14F-4D97-AF65-F5344CB8AC3E}">
        <p14:creationId xmlns:p14="http://schemas.microsoft.com/office/powerpoint/2010/main" val="2072259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46B69-5C6F-AB18-FA33-7117E9B160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A74D69C-8439-E094-2D36-B34263863A0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00779F-F003-7F8E-1366-AD3B28469C84}"/>
              </a:ext>
            </a:extLst>
          </p:cNvPr>
          <p:cNvSpPr>
            <a:spLocks noGrp="1"/>
          </p:cNvSpPr>
          <p:nvPr>
            <p:ph type="dt" sz="half" idx="10"/>
          </p:nvPr>
        </p:nvSpPr>
        <p:spPr/>
        <p:txBody>
          <a:bodyPr/>
          <a:lstStyle/>
          <a:p>
            <a:fld id="{4A91DAA6-192D-4D49-959B-8144215387A0}" type="datetimeFigureOut">
              <a:rPr lang="en-US" smtClean="0"/>
              <a:t>9/26/23</a:t>
            </a:fld>
            <a:endParaRPr lang="en-US"/>
          </a:p>
        </p:txBody>
      </p:sp>
      <p:sp>
        <p:nvSpPr>
          <p:cNvPr id="5" name="Footer Placeholder 4">
            <a:extLst>
              <a:ext uri="{FF2B5EF4-FFF2-40B4-BE49-F238E27FC236}">
                <a16:creationId xmlns:a16="http://schemas.microsoft.com/office/drawing/2014/main" id="{683A0E73-9FD5-D657-0D2A-F40F747F5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5F97A-D16F-9386-2388-116F1644CBAE}"/>
              </a:ext>
            </a:extLst>
          </p:cNvPr>
          <p:cNvSpPr>
            <a:spLocks noGrp="1"/>
          </p:cNvSpPr>
          <p:nvPr>
            <p:ph type="sldNum" sz="quarter" idx="12"/>
          </p:nvPr>
        </p:nvSpPr>
        <p:spPr/>
        <p:txBody>
          <a:bodyPr/>
          <a:lstStyle/>
          <a:p>
            <a:fld id="{B8DDEDB0-F231-CC4F-83B1-72E62469F985}" type="slidenum">
              <a:rPr lang="en-US" smtClean="0"/>
              <a:t>‹#›</a:t>
            </a:fld>
            <a:endParaRPr lang="en-US"/>
          </a:p>
        </p:txBody>
      </p:sp>
    </p:spTree>
    <p:extLst>
      <p:ext uri="{BB962C8B-B14F-4D97-AF65-F5344CB8AC3E}">
        <p14:creationId xmlns:p14="http://schemas.microsoft.com/office/powerpoint/2010/main" val="1394858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DE6F-CF3A-FB6E-0320-1EE9424C946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4C79A4A-71CB-A6DC-801A-AD0D0FCDE3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D4D5708-0D8E-12A9-38A2-29E7F3D55325}"/>
              </a:ext>
            </a:extLst>
          </p:cNvPr>
          <p:cNvSpPr>
            <a:spLocks noGrp="1"/>
          </p:cNvSpPr>
          <p:nvPr>
            <p:ph type="dt" sz="half" idx="10"/>
          </p:nvPr>
        </p:nvSpPr>
        <p:spPr/>
        <p:txBody>
          <a:bodyPr/>
          <a:lstStyle/>
          <a:p>
            <a:fld id="{4A91DAA6-192D-4D49-959B-8144215387A0}" type="datetimeFigureOut">
              <a:rPr lang="en-US" smtClean="0"/>
              <a:t>9/26/23</a:t>
            </a:fld>
            <a:endParaRPr lang="en-US"/>
          </a:p>
        </p:txBody>
      </p:sp>
      <p:sp>
        <p:nvSpPr>
          <p:cNvPr id="5" name="Footer Placeholder 4">
            <a:extLst>
              <a:ext uri="{FF2B5EF4-FFF2-40B4-BE49-F238E27FC236}">
                <a16:creationId xmlns:a16="http://schemas.microsoft.com/office/drawing/2014/main" id="{D70CC21F-874A-76FB-C774-3577824B4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9CE16-5B48-9978-C20D-11D700A1F8D3}"/>
              </a:ext>
            </a:extLst>
          </p:cNvPr>
          <p:cNvSpPr>
            <a:spLocks noGrp="1"/>
          </p:cNvSpPr>
          <p:nvPr>
            <p:ph type="sldNum" sz="quarter" idx="12"/>
          </p:nvPr>
        </p:nvSpPr>
        <p:spPr/>
        <p:txBody>
          <a:bodyPr/>
          <a:lstStyle/>
          <a:p>
            <a:fld id="{B8DDEDB0-F231-CC4F-83B1-72E62469F985}" type="slidenum">
              <a:rPr lang="en-US" smtClean="0"/>
              <a:t>‹#›</a:t>
            </a:fld>
            <a:endParaRPr lang="en-US"/>
          </a:p>
        </p:txBody>
      </p:sp>
    </p:spTree>
    <p:extLst>
      <p:ext uri="{BB962C8B-B14F-4D97-AF65-F5344CB8AC3E}">
        <p14:creationId xmlns:p14="http://schemas.microsoft.com/office/powerpoint/2010/main" val="301352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A0ED-3A89-0E25-4907-185BD5D892B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7527FC6-F877-2D63-4CA9-AE271C734B4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07E8708-7B09-4F4E-252E-F68AEB45DED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66515B0-C0A2-8803-BE78-1076D87E4992}"/>
              </a:ext>
            </a:extLst>
          </p:cNvPr>
          <p:cNvSpPr>
            <a:spLocks noGrp="1"/>
          </p:cNvSpPr>
          <p:nvPr>
            <p:ph type="dt" sz="half" idx="10"/>
          </p:nvPr>
        </p:nvSpPr>
        <p:spPr/>
        <p:txBody>
          <a:bodyPr/>
          <a:lstStyle/>
          <a:p>
            <a:fld id="{4A91DAA6-192D-4D49-959B-8144215387A0}" type="datetimeFigureOut">
              <a:rPr lang="en-US" smtClean="0"/>
              <a:t>9/26/23</a:t>
            </a:fld>
            <a:endParaRPr lang="en-US"/>
          </a:p>
        </p:txBody>
      </p:sp>
      <p:sp>
        <p:nvSpPr>
          <p:cNvPr id="6" name="Footer Placeholder 5">
            <a:extLst>
              <a:ext uri="{FF2B5EF4-FFF2-40B4-BE49-F238E27FC236}">
                <a16:creationId xmlns:a16="http://schemas.microsoft.com/office/drawing/2014/main" id="{B7F2ABE2-9F0E-F497-41EB-4EBEF3605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33149E-41D2-944F-4D5C-79A261D8A7C7}"/>
              </a:ext>
            </a:extLst>
          </p:cNvPr>
          <p:cNvSpPr>
            <a:spLocks noGrp="1"/>
          </p:cNvSpPr>
          <p:nvPr>
            <p:ph type="sldNum" sz="quarter" idx="12"/>
          </p:nvPr>
        </p:nvSpPr>
        <p:spPr/>
        <p:txBody>
          <a:bodyPr/>
          <a:lstStyle/>
          <a:p>
            <a:fld id="{B8DDEDB0-F231-CC4F-83B1-72E62469F985}" type="slidenum">
              <a:rPr lang="en-US" smtClean="0"/>
              <a:t>‹#›</a:t>
            </a:fld>
            <a:endParaRPr lang="en-US"/>
          </a:p>
        </p:txBody>
      </p:sp>
    </p:spTree>
    <p:extLst>
      <p:ext uri="{BB962C8B-B14F-4D97-AF65-F5344CB8AC3E}">
        <p14:creationId xmlns:p14="http://schemas.microsoft.com/office/powerpoint/2010/main" val="136981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775DF-9B54-842C-758A-2BE28F8C828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72DD19B-18C5-4A05-8E6D-1DFDECBDDE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D27E73-BBE3-5CDE-8C84-827D9E17640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565363A-6314-26A7-C313-20807BC52E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E66031C-2CF5-39B0-5619-610123E080E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99AD094-514C-89D6-F2AB-43F4858E5798}"/>
              </a:ext>
            </a:extLst>
          </p:cNvPr>
          <p:cNvSpPr>
            <a:spLocks noGrp="1"/>
          </p:cNvSpPr>
          <p:nvPr>
            <p:ph type="dt" sz="half" idx="10"/>
          </p:nvPr>
        </p:nvSpPr>
        <p:spPr/>
        <p:txBody>
          <a:bodyPr/>
          <a:lstStyle/>
          <a:p>
            <a:fld id="{4A91DAA6-192D-4D49-959B-8144215387A0}" type="datetimeFigureOut">
              <a:rPr lang="en-US" smtClean="0"/>
              <a:t>9/26/23</a:t>
            </a:fld>
            <a:endParaRPr lang="en-US"/>
          </a:p>
        </p:txBody>
      </p:sp>
      <p:sp>
        <p:nvSpPr>
          <p:cNvPr id="8" name="Footer Placeholder 7">
            <a:extLst>
              <a:ext uri="{FF2B5EF4-FFF2-40B4-BE49-F238E27FC236}">
                <a16:creationId xmlns:a16="http://schemas.microsoft.com/office/drawing/2014/main" id="{5406E916-4486-D528-C8FB-66E3E6A1FB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7DEB96-4EDC-0C10-B1F5-3FB54BD22F64}"/>
              </a:ext>
            </a:extLst>
          </p:cNvPr>
          <p:cNvSpPr>
            <a:spLocks noGrp="1"/>
          </p:cNvSpPr>
          <p:nvPr>
            <p:ph type="sldNum" sz="quarter" idx="12"/>
          </p:nvPr>
        </p:nvSpPr>
        <p:spPr/>
        <p:txBody>
          <a:bodyPr/>
          <a:lstStyle/>
          <a:p>
            <a:fld id="{B8DDEDB0-F231-CC4F-83B1-72E62469F985}" type="slidenum">
              <a:rPr lang="en-US" smtClean="0"/>
              <a:t>‹#›</a:t>
            </a:fld>
            <a:endParaRPr lang="en-US"/>
          </a:p>
        </p:txBody>
      </p:sp>
    </p:spTree>
    <p:extLst>
      <p:ext uri="{BB962C8B-B14F-4D97-AF65-F5344CB8AC3E}">
        <p14:creationId xmlns:p14="http://schemas.microsoft.com/office/powerpoint/2010/main" val="711569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C6FE9-8F52-EAF3-9DAF-49205B7A335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77DDD3F-F693-2A31-C6DB-4F1EDCBA1DC9}"/>
              </a:ext>
            </a:extLst>
          </p:cNvPr>
          <p:cNvSpPr>
            <a:spLocks noGrp="1"/>
          </p:cNvSpPr>
          <p:nvPr>
            <p:ph type="dt" sz="half" idx="10"/>
          </p:nvPr>
        </p:nvSpPr>
        <p:spPr/>
        <p:txBody>
          <a:bodyPr/>
          <a:lstStyle/>
          <a:p>
            <a:fld id="{4A91DAA6-192D-4D49-959B-8144215387A0}" type="datetimeFigureOut">
              <a:rPr lang="en-US" smtClean="0"/>
              <a:t>9/26/23</a:t>
            </a:fld>
            <a:endParaRPr lang="en-US"/>
          </a:p>
        </p:txBody>
      </p:sp>
      <p:sp>
        <p:nvSpPr>
          <p:cNvPr id="4" name="Footer Placeholder 3">
            <a:extLst>
              <a:ext uri="{FF2B5EF4-FFF2-40B4-BE49-F238E27FC236}">
                <a16:creationId xmlns:a16="http://schemas.microsoft.com/office/drawing/2014/main" id="{48134DE6-F8F3-CB4C-3A71-1127E83ACF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590B28-25EC-C10C-BD9C-FC477CBD7BF7}"/>
              </a:ext>
            </a:extLst>
          </p:cNvPr>
          <p:cNvSpPr>
            <a:spLocks noGrp="1"/>
          </p:cNvSpPr>
          <p:nvPr>
            <p:ph type="sldNum" sz="quarter" idx="12"/>
          </p:nvPr>
        </p:nvSpPr>
        <p:spPr/>
        <p:txBody>
          <a:bodyPr/>
          <a:lstStyle/>
          <a:p>
            <a:fld id="{B8DDEDB0-F231-CC4F-83B1-72E62469F985}" type="slidenum">
              <a:rPr lang="en-US" smtClean="0"/>
              <a:t>‹#›</a:t>
            </a:fld>
            <a:endParaRPr lang="en-US"/>
          </a:p>
        </p:txBody>
      </p:sp>
    </p:spTree>
    <p:extLst>
      <p:ext uri="{BB962C8B-B14F-4D97-AF65-F5344CB8AC3E}">
        <p14:creationId xmlns:p14="http://schemas.microsoft.com/office/powerpoint/2010/main" val="353810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975A71-789F-4418-EE59-8DABB05F3D01}"/>
              </a:ext>
            </a:extLst>
          </p:cNvPr>
          <p:cNvSpPr>
            <a:spLocks noGrp="1"/>
          </p:cNvSpPr>
          <p:nvPr>
            <p:ph type="dt" sz="half" idx="10"/>
          </p:nvPr>
        </p:nvSpPr>
        <p:spPr/>
        <p:txBody>
          <a:bodyPr/>
          <a:lstStyle/>
          <a:p>
            <a:fld id="{4A91DAA6-192D-4D49-959B-8144215387A0}" type="datetimeFigureOut">
              <a:rPr lang="en-US" smtClean="0"/>
              <a:t>9/26/23</a:t>
            </a:fld>
            <a:endParaRPr lang="en-US"/>
          </a:p>
        </p:txBody>
      </p:sp>
      <p:sp>
        <p:nvSpPr>
          <p:cNvPr id="3" name="Footer Placeholder 2">
            <a:extLst>
              <a:ext uri="{FF2B5EF4-FFF2-40B4-BE49-F238E27FC236}">
                <a16:creationId xmlns:a16="http://schemas.microsoft.com/office/drawing/2014/main" id="{F856DF8B-56B0-E937-F6F0-7B313B8D3E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E2206E-7235-D9FF-193B-C007F1B0D7E1}"/>
              </a:ext>
            </a:extLst>
          </p:cNvPr>
          <p:cNvSpPr>
            <a:spLocks noGrp="1"/>
          </p:cNvSpPr>
          <p:nvPr>
            <p:ph type="sldNum" sz="quarter" idx="12"/>
          </p:nvPr>
        </p:nvSpPr>
        <p:spPr/>
        <p:txBody>
          <a:bodyPr/>
          <a:lstStyle/>
          <a:p>
            <a:fld id="{B8DDEDB0-F231-CC4F-83B1-72E62469F985}" type="slidenum">
              <a:rPr lang="en-US" smtClean="0"/>
              <a:t>‹#›</a:t>
            </a:fld>
            <a:endParaRPr lang="en-US"/>
          </a:p>
        </p:txBody>
      </p:sp>
    </p:spTree>
    <p:extLst>
      <p:ext uri="{BB962C8B-B14F-4D97-AF65-F5344CB8AC3E}">
        <p14:creationId xmlns:p14="http://schemas.microsoft.com/office/powerpoint/2010/main" val="249732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186E2-2811-ADFD-37F4-698304ED859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D775F17-47F9-29B8-57D9-09AC5C7FB3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CFDB0C7-62E2-B4E5-2C5C-14DF0D064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42896F-C789-BD85-DE08-8A740EE5A9AE}"/>
              </a:ext>
            </a:extLst>
          </p:cNvPr>
          <p:cNvSpPr>
            <a:spLocks noGrp="1"/>
          </p:cNvSpPr>
          <p:nvPr>
            <p:ph type="dt" sz="half" idx="10"/>
          </p:nvPr>
        </p:nvSpPr>
        <p:spPr/>
        <p:txBody>
          <a:bodyPr/>
          <a:lstStyle/>
          <a:p>
            <a:fld id="{4A91DAA6-192D-4D49-959B-8144215387A0}" type="datetimeFigureOut">
              <a:rPr lang="en-US" smtClean="0"/>
              <a:t>9/26/23</a:t>
            </a:fld>
            <a:endParaRPr lang="en-US"/>
          </a:p>
        </p:txBody>
      </p:sp>
      <p:sp>
        <p:nvSpPr>
          <p:cNvPr id="6" name="Footer Placeholder 5">
            <a:extLst>
              <a:ext uri="{FF2B5EF4-FFF2-40B4-BE49-F238E27FC236}">
                <a16:creationId xmlns:a16="http://schemas.microsoft.com/office/drawing/2014/main" id="{98258731-1099-353F-E5FC-B5ABA0F9E1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DA835E-8D4D-2F20-CF4E-E9265AF544F7}"/>
              </a:ext>
            </a:extLst>
          </p:cNvPr>
          <p:cNvSpPr>
            <a:spLocks noGrp="1"/>
          </p:cNvSpPr>
          <p:nvPr>
            <p:ph type="sldNum" sz="quarter" idx="12"/>
          </p:nvPr>
        </p:nvSpPr>
        <p:spPr/>
        <p:txBody>
          <a:bodyPr/>
          <a:lstStyle/>
          <a:p>
            <a:fld id="{B8DDEDB0-F231-CC4F-83B1-72E62469F985}" type="slidenum">
              <a:rPr lang="en-US" smtClean="0"/>
              <a:t>‹#›</a:t>
            </a:fld>
            <a:endParaRPr lang="en-US"/>
          </a:p>
        </p:txBody>
      </p:sp>
    </p:spTree>
    <p:extLst>
      <p:ext uri="{BB962C8B-B14F-4D97-AF65-F5344CB8AC3E}">
        <p14:creationId xmlns:p14="http://schemas.microsoft.com/office/powerpoint/2010/main" val="928312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14D5-1932-CE6D-B7C4-67DDC53630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CED01AB-CB9C-54C8-7904-A0C77E47ED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A70D8B-6566-B965-71EE-736F83FCE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ABDD79-85CD-EBCE-57EC-7DF184B21C67}"/>
              </a:ext>
            </a:extLst>
          </p:cNvPr>
          <p:cNvSpPr>
            <a:spLocks noGrp="1"/>
          </p:cNvSpPr>
          <p:nvPr>
            <p:ph type="dt" sz="half" idx="10"/>
          </p:nvPr>
        </p:nvSpPr>
        <p:spPr/>
        <p:txBody>
          <a:bodyPr/>
          <a:lstStyle/>
          <a:p>
            <a:fld id="{4A91DAA6-192D-4D49-959B-8144215387A0}" type="datetimeFigureOut">
              <a:rPr lang="en-US" smtClean="0"/>
              <a:t>9/26/23</a:t>
            </a:fld>
            <a:endParaRPr lang="en-US"/>
          </a:p>
        </p:txBody>
      </p:sp>
      <p:sp>
        <p:nvSpPr>
          <p:cNvPr id="6" name="Footer Placeholder 5">
            <a:extLst>
              <a:ext uri="{FF2B5EF4-FFF2-40B4-BE49-F238E27FC236}">
                <a16:creationId xmlns:a16="http://schemas.microsoft.com/office/drawing/2014/main" id="{87EC40CC-9ED7-9D72-71C6-3AD9D363B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9EAC38-DE40-DE8E-340E-D4190F28DDE9}"/>
              </a:ext>
            </a:extLst>
          </p:cNvPr>
          <p:cNvSpPr>
            <a:spLocks noGrp="1"/>
          </p:cNvSpPr>
          <p:nvPr>
            <p:ph type="sldNum" sz="quarter" idx="12"/>
          </p:nvPr>
        </p:nvSpPr>
        <p:spPr/>
        <p:txBody>
          <a:bodyPr/>
          <a:lstStyle/>
          <a:p>
            <a:fld id="{B8DDEDB0-F231-CC4F-83B1-72E62469F985}" type="slidenum">
              <a:rPr lang="en-US" smtClean="0"/>
              <a:t>‹#›</a:t>
            </a:fld>
            <a:endParaRPr lang="en-US"/>
          </a:p>
        </p:txBody>
      </p:sp>
    </p:spTree>
    <p:extLst>
      <p:ext uri="{BB962C8B-B14F-4D97-AF65-F5344CB8AC3E}">
        <p14:creationId xmlns:p14="http://schemas.microsoft.com/office/powerpoint/2010/main" val="3145742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2C5729-F586-1165-AB70-33ED160D4A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51C1C3B-010B-5B58-BB9F-16ED44FB9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6B4AF5-D8A8-C8D1-E079-FD00AA7211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1DAA6-192D-4D49-959B-8144215387A0}" type="datetimeFigureOut">
              <a:rPr lang="en-US" smtClean="0"/>
              <a:t>9/26/23</a:t>
            </a:fld>
            <a:endParaRPr lang="en-US"/>
          </a:p>
        </p:txBody>
      </p:sp>
      <p:sp>
        <p:nvSpPr>
          <p:cNvPr id="5" name="Footer Placeholder 4">
            <a:extLst>
              <a:ext uri="{FF2B5EF4-FFF2-40B4-BE49-F238E27FC236}">
                <a16:creationId xmlns:a16="http://schemas.microsoft.com/office/drawing/2014/main" id="{5AB3353C-6E4C-506D-B87B-E4EDFA779A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C4A385-CC72-D2FD-4885-645E19CD3D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DEDB0-F231-CC4F-83B1-72E62469F985}" type="slidenum">
              <a:rPr lang="en-US" smtClean="0"/>
              <a:t>‹#›</a:t>
            </a:fld>
            <a:endParaRPr lang="en-US"/>
          </a:p>
        </p:txBody>
      </p:sp>
    </p:spTree>
    <p:extLst>
      <p:ext uri="{BB962C8B-B14F-4D97-AF65-F5344CB8AC3E}">
        <p14:creationId xmlns:p14="http://schemas.microsoft.com/office/powerpoint/2010/main" val="394559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1504454" y="4018465"/>
            <a:ext cx="9183091" cy="1569660"/>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URL GUARD: SMART MALWARE DETECTION </a:t>
            </a:r>
          </a:p>
          <a:p>
            <a:pPr algn="ctr"/>
            <a:r>
              <a:rPr lang="en-US" sz="3200" b="1" dirty="0">
                <a:latin typeface="Times New Roman" panose="02020603050405020304" pitchFamily="18" charset="0"/>
                <a:cs typeface="Times New Roman" panose="02020603050405020304" pitchFamily="18" charset="0"/>
              </a:rPr>
              <a:t>AND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CLASSIFICATION</a:t>
            </a:r>
          </a:p>
        </p:txBody>
      </p:sp>
      <p:sp>
        <p:nvSpPr>
          <p:cNvPr id="5" name="TextBox 4">
            <a:extLst>
              <a:ext uri="{FF2B5EF4-FFF2-40B4-BE49-F238E27FC236}">
                <a16:creationId xmlns:a16="http://schemas.microsoft.com/office/drawing/2014/main" id="{D66A21C2-5035-1EB5-3216-AB14AA51BDFC}"/>
              </a:ext>
            </a:extLst>
          </p:cNvPr>
          <p:cNvSpPr txBox="1"/>
          <p:nvPr/>
        </p:nvSpPr>
        <p:spPr>
          <a:xfrm>
            <a:off x="2569135" y="5790001"/>
            <a:ext cx="7053726" cy="369332"/>
          </a:xfrm>
          <a:prstGeom prst="rect">
            <a:avLst/>
          </a:prstGeom>
          <a:noFill/>
        </p:spPr>
        <p:txBody>
          <a:bodyPr wrap="none" rtlCol="0">
            <a:spAutoFit/>
          </a:bodyPr>
          <a:lstStyle/>
          <a:p>
            <a:r>
              <a:rPr lang="en-US" dirty="0"/>
              <a:t>Presented By: Suruchi Beck | Sharel Mascarenhas | Utsav | Pranav Ghosh</a:t>
            </a:r>
          </a:p>
        </p:txBody>
      </p:sp>
      <p:pic>
        <p:nvPicPr>
          <p:cNvPr id="2" name="Graphic 1" descr="Shield Tick with solid fill">
            <a:extLst>
              <a:ext uri="{FF2B5EF4-FFF2-40B4-BE49-F238E27FC236}">
                <a16:creationId xmlns:a16="http://schemas.microsoft.com/office/drawing/2014/main" id="{F9DB7D2B-934C-BFD6-F4A4-2E60538276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21280" y="-604"/>
            <a:ext cx="4149437" cy="4149437"/>
          </a:xfrm>
          <a:prstGeom prst="rect">
            <a:avLst/>
          </a:prstGeom>
        </p:spPr>
      </p:pic>
      <p:sp>
        <p:nvSpPr>
          <p:cNvPr id="3" name="TextBox 2">
            <a:extLst>
              <a:ext uri="{FF2B5EF4-FFF2-40B4-BE49-F238E27FC236}">
                <a16:creationId xmlns:a16="http://schemas.microsoft.com/office/drawing/2014/main" id="{E59769CA-2EA6-452F-AF7C-AC7BDADEB09B}"/>
              </a:ext>
            </a:extLst>
          </p:cNvPr>
          <p:cNvSpPr txBox="1"/>
          <p:nvPr/>
        </p:nvSpPr>
        <p:spPr>
          <a:xfrm>
            <a:off x="3973350" y="6380995"/>
            <a:ext cx="4197367" cy="369332"/>
          </a:xfrm>
          <a:prstGeom prst="rect">
            <a:avLst/>
          </a:prstGeom>
          <a:noFill/>
        </p:spPr>
        <p:txBody>
          <a:bodyPr wrap="none" rtlCol="0">
            <a:spAutoFit/>
          </a:bodyPr>
          <a:lstStyle/>
          <a:p>
            <a:r>
              <a:rPr lang="en-US" dirty="0"/>
              <a:t>Under Guidance By: Prof. Jayapriya Ma’am </a:t>
            </a:r>
          </a:p>
        </p:txBody>
      </p:sp>
    </p:spTree>
    <p:extLst>
      <p:ext uri="{BB962C8B-B14F-4D97-AF65-F5344CB8AC3E}">
        <p14:creationId xmlns:p14="http://schemas.microsoft.com/office/powerpoint/2010/main" val="1003563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37F6E69-ABAF-A859-C441-398DF6E44660}"/>
              </a:ext>
            </a:extLst>
          </p:cNvPr>
          <p:cNvSpPr/>
          <p:nvPr/>
        </p:nvSpPr>
        <p:spPr>
          <a:xfrm>
            <a:off x="4688465" y="390685"/>
            <a:ext cx="2815060" cy="914400"/>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Connect to the Machine Learning Algorithms</a:t>
            </a:r>
          </a:p>
        </p:txBody>
      </p:sp>
      <p:cxnSp>
        <p:nvCxnSpPr>
          <p:cNvPr id="5" name="Straight Arrow Connector 4">
            <a:extLst>
              <a:ext uri="{FF2B5EF4-FFF2-40B4-BE49-F238E27FC236}">
                <a16:creationId xmlns:a16="http://schemas.microsoft.com/office/drawing/2014/main" id="{86916F67-AE86-EE84-B544-08D3867AE6F8}"/>
              </a:ext>
            </a:extLst>
          </p:cNvPr>
          <p:cNvCxnSpPr>
            <a:cxnSpLocks/>
            <a:stCxn id="2" idx="2"/>
            <a:endCxn id="10" idx="0"/>
          </p:cNvCxnSpPr>
          <p:nvPr/>
        </p:nvCxnSpPr>
        <p:spPr>
          <a:xfrm>
            <a:off x="6095995" y="1305085"/>
            <a:ext cx="0" cy="45720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sp>
        <p:nvSpPr>
          <p:cNvPr id="10" name="Rounded Rectangle 9">
            <a:extLst>
              <a:ext uri="{FF2B5EF4-FFF2-40B4-BE49-F238E27FC236}">
                <a16:creationId xmlns:a16="http://schemas.microsoft.com/office/drawing/2014/main" id="{743EFB3C-1CE1-30B0-A089-BD68B778272D}"/>
              </a:ext>
            </a:extLst>
          </p:cNvPr>
          <p:cNvSpPr/>
          <p:nvPr/>
        </p:nvSpPr>
        <p:spPr>
          <a:xfrm>
            <a:off x="4956214" y="1762285"/>
            <a:ext cx="2279561" cy="497751"/>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Pre – Processing</a:t>
            </a:r>
          </a:p>
        </p:txBody>
      </p:sp>
      <p:sp>
        <p:nvSpPr>
          <p:cNvPr id="11" name="Rounded Rectangle 10">
            <a:extLst>
              <a:ext uri="{FF2B5EF4-FFF2-40B4-BE49-F238E27FC236}">
                <a16:creationId xmlns:a16="http://schemas.microsoft.com/office/drawing/2014/main" id="{6E015BBA-0CA7-678E-1D7E-94A848FA0BCA}"/>
              </a:ext>
            </a:extLst>
          </p:cNvPr>
          <p:cNvSpPr/>
          <p:nvPr/>
        </p:nvSpPr>
        <p:spPr>
          <a:xfrm>
            <a:off x="1934819" y="2717235"/>
            <a:ext cx="1744061" cy="1666461"/>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Get the </a:t>
            </a:r>
            <a:br>
              <a:rPr lang="en-US" dirty="0">
                <a:solidFill>
                  <a:schemeClr val="bg1"/>
                </a:solidFill>
              </a:rPr>
            </a:br>
            <a:r>
              <a:rPr lang="en-US" dirty="0">
                <a:solidFill>
                  <a:schemeClr val="bg1"/>
                </a:solidFill>
              </a:rPr>
              <a:t>Domain,</a:t>
            </a:r>
            <a:br>
              <a:rPr lang="en-US" dirty="0">
                <a:solidFill>
                  <a:schemeClr val="bg1"/>
                </a:solidFill>
              </a:rPr>
            </a:br>
            <a:r>
              <a:rPr lang="en-US" dirty="0">
                <a:solidFill>
                  <a:schemeClr val="bg1"/>
                </a:solidFill>
              </a:rPr>
              <a:t>Sub – Domain,</a:t>
            </a:r>
            <a:br>
              <a:rPr lang="en-US" dirty="0">
                <a:solidFill>
                  <a:schemeClr val="bg1"/>
                </a:solidFill>
              </a:rPr>
            </a:br>
            <a:r>
              <a:rPr lang="en-US" dirty="0">
                <a:solidFill>
                  <a:schemeClr val="bg1"/>
                </a:solidFill>
              </a:rPr>
              <a:t>Suffix</a:t>
            </a:r>
          </a:p>
        </p:txBody>
      </p:sp>
      <p:sp>
        <p:nvSpPr>
          <p:cNvPr id="12" name="Rounded Rectangle 11">
            <a:extLst>
              <a:ext uri="{FF2B5EF4-FFF2-40B4-BE49-F238E27FC236}">
                <a16:creationId xmlns:a16="http://schemas.microsoft.com/office/drawing/2014/main" id="{A1C10A47-7567-0F9D-64AC-36C58CA9CE84}"/>
              </a:ext>
            </a:extLst>
          </p:cNvPr>
          <p:cNvSpPr/>
          <p:nvPr/>
        </p:nvSpPr>
        <p:spPr>
          <a:xfrm>
            <a:off x="4956219" y="2717236"/>
            <a:ext cx="2279561" cy="1666461"/>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effectLst/>
              </a:rPr>
              <a:t>Scheme Length,</a:t>
            </a:r>
            <a:br>
              <a:rPr lang="en-IN" dirty="0">
                <a:solidFill>
                  <a:schemeClr val="bg1"/>
                </a:solidFill>
                <a:effectLst/>
              </a:rPr>
            </a:br>
            <a:r>
              <a:rPr lang="en-IN" dirty="0">
                <a:solidFill>
                  <a:schemeClr val="bg1"/>
                </a:solidFill>
                <a:effectLst/>
              </a:rPr>
              <a:t>URL Length,</a:t>
            </a:r>
            <a:br>
              <a:rPr lang="en-IN" dirty="0">
                <a:solidFill>
                  <a:schemeClr val="bg1"/>
                </a:solidFill>
                <a:effectLst/>
              </a:rPr>
            </a:br>
            <a:r>
              <a:rPr lang="en-IN" dirty="0">
                <a:solidFill>
                  <a:schemeClr val="bg1"/>
                </a:solidFill>
                <a:effectLst/>
              </a:rPr>
              <a:t>Path Length,</a:t>
            </a:r>
            <a:br>
              <a:rPr lang="en-IN" dirty="0">
                <a:solidFill>
                  <a:schemeClr val="bg1"/>
                </a:solidFill>
                <a:effectLst/>
              </a:rPr>
            </a:br>
            <a:r>
              <a:rPr lang="en-IN" dirty="0">
                <a:solidFill>
                  <a:schemeClr val="bg1"/>
                </a:solidFill>
                <a:effectLst/>
              </a:rPr>
              <a:t>Parameter Length,</a:t>
            </a:r>
            <a:br>
              <a:rPr lang="en-IN" dirty="0">
                <a:solidFill>
                  <a:schemeClr val="bg1"/>
                </a:solidFill>
                <a:effectLst/>
              </a:rPr>
            </a:br>
            <a:r>
              <a:rPr lang="en-IN" dirty="0">
                <a:solidFill>
                  <a:schemeClr val="bg1"/>
                </a:solidFill>
                <a:effectLst/>
              </a:rPr>
              <a:t>Query Length,</a:t>
            </a:r>
            <a:br>
              <a:rPr lang="en-IN" dirty="0">
                <a:solidFill>
                  <a:schemeClr val="bg1"/>
                </a:solidFill>
                <a:effectLst/>
              </a:rPr>
            </a:br>
            <a:r>
              <a:rPr lang="en-IN" dirty="0">
                <a:solidFill>
                  <a:schemeClr val="bg1"/>
                </a:solidFill>
                <a:effectLst/>
              </a:rPr>
              <a:t>Frag Length</a:t>
            </a:r>
            <a:endParaRPr lang="en-US" dirty="0">
              <a:solidFill>
                <a:schemeClr val="bg1"/>
              </a:solidFill>
            </a:endParaRPr>
          </a:p>
        </p:txBody>
      </p:sp>
      <p:sp>
        <p:nvSpPr>
          <p:cNvPr id="13" name="Rounded Rectangle 12">
            <a:extLst>
              <a:ext uri="{FF2B5EF4-FFF2-40B4-BE49-F238E27FC236}">
                <a16:creationId xmlns:a16="http://schemas.microsoft.com/office/drawing/2014/main" id="{CB8FEA85-BE09-BEEB-AD09-6AE00275098F}"/>
              </a:ext>
            </a:extLst>
          </p:cNvPr>
          <p:cNvSpPr/>
          <p:nvPr/>
        </p:nvSpPr>
        <p:spPr>
          <a:xfrm>
            <a:off x="8468138" y="2717236"/>
            <a:ext cx="1789043" cy="2213113"/>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count-,</a:t>
            </a:r>
          </a:p>
          <a:p>
            <a:pPr algn="ctr"/>
            <a:r>
              <a:rPr lang="en-US" dirty="0">
                <a:solidFill>
                  <a:schemeClr val="bg1"/>
                </a:solidFill>
              </a:rPr>
              <a:t>count@,</a:t>
            </a:r>
          </a:p>
          <a:p>
            <a:pPr algn="ctr"/>
            <a:r>
              <a:rPr lang="en-US" dirty="0">
                <a:solidFill>
                  <a:schemeClr val="bg1"/>
                </a:solidFill>
              </a:rPr>
              <a:t>count?,</a:t>
            </a:r>
          </a:p>
          <a:p>
            <a:pPr algn="ctr"/>
            <a:r>
              <a:rPr lang="en-US" dirty="0">
                <a:solidFill>
                  <a:schemeClr val="bg1"/>
                </a:solidFill>
              </a:rPr>
              <a:t>count%,</a:t>
            </a:r>
          </a:p>
          <a:p>
            <a:pPr algn="ctr"/>
            <a:r>
              <a:rPr lang="en-US" dirty="0">
                <a:solidFill>
                  <a:schemeClr val="bg1"/>
                </a:solidFill>
              </a:rPr>
              <a:t>count.,</a:t>
            </a:r>
          </a:p>
          <a:p>
            <a:pPr algn="ctr"/>
            <a:r>
              <a:rPr lang="en-US" dirty="0" err="1">
                <a:solidFill>
                  <a:schemeClr val="bg1"/>
                </a:solidFill>
              </a:rPr>
              <a:t>count_digit</a:t>
            </a:r>
            <a:r>
              <a:rPr lang="en-US" dirty="0">
                <a:solidFill>
                  <a:schemeClr val="bg1"/>
                </a:solidFill>
              </a:rPr>
              <a:t>,</a:t>
            </a:r>
          </a:p>
          <a:p>
            <a:pPr algn="ctr"/>
            <a:r>
              <a:rPr lang="en-US" dirty="0" err="1">
                <a:solidFill>
                  <a:schemeClr val="bg1"/>
                </a:solidFill>
              </a:rPr>
              <a:t>count_alpha</a:t>
            </a:r>
            <a:endParaRPr lang="en-US" dirty="0">
              <a:solidFill>
                <a:schemeClr val="bg1"/>
              </a:solidFill>
            </a:endParaRPr>
          </a:p>
        </p:txBody>
      </p:sp>
      <p:cxnSp>
        <p:nvCxnSpPr>
          <p:cNvPr id="14" name="Straight Arrow Connector 13">
            <a:extLst>
              <a:ext uri="{FF2B5EF4-FFF2-40B4-BE49-F238E27FC236}">
                <a16:creationId xmlns:a16="http://schemas.microsoft.com/office/drawing/2014/main" id="{A2857D77-8F74-8B2F-C587-47D16FCFBD42}"/>
              </a:ext>
            </a:extLst>
          </p:cNvPr>
          <p:cNvCxnSpPr>
            <a:cxnSpLocks/>
            <a:stCxn id="10" idx="2"/>
            <a:endCxn id="12" idx="0"/>
          </p:cNvCxnSpPr>
          <p:nvPr/>
        </p:nvCxnSpPr>
        <p:spPr>
          <a:xfrm>
            <a:off x="6095995" y="2260036"/>
            <a:ext cx="5" cy="45720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20" name="Elbow Connector 19">
            <a:extLst>
              <a:ext uri="{FF2B5EF4-FFF2-40B4-BE49-F238E27FC236}">
                <a16:creationId xmlns:a16="http://schemas.microsoft.com/office/drawing/2014/main" id="{49E9693F-9436-8EE9-F3D0-7B3D8CFAA36D}"/>
              </a:ext>
            </a:extLst>
          </p:cNvPr>
          <p:cNvCxnSpPr>
            <a:cxnSpLocks/>
            <a:stCxn id="10" idx="1"/>
            <a:endCxn id="11" idx="0"/>
          </p:cNvCxnSpPr>
          <p:nvPr/>
        </p:nvCxnSpPr>
        <p:spPr>
          <a:xfrm rot="10800000" flipV="1">
            <a:off x="2806850" y="2011161"/>
            <a:ext cx="2149364" cy="706074"/>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23" name="Elbow Connector 22">
            <a:extLst>
              <a:ext uri="{FF2B5EF4-FFF2-40B4-BE49-F238E27FC236}">
                <a16:creationId xmlns:a16="http://schemas.microsoft.com/office/drawing/2014/main" id="{972E1382-7C37-7AC1-F034-8E37776F4494}"/>
              </a:ext>
            </a:extLst>
          </p:cNvPr>
          <p:cNvCxnSpPr>
            <a:cxnSpLocks/>
            <a:stCxn id="10" idx="3"/>
            <a:endCxn id="13" idx="0"/>
          </p:cNvCxnSpPr>
          <p:nvPr/>
        </p:nvCxnSpPr>
        <p:spPr>
          <a:xfrm>
            <a:off x="7235775" y="2011161"/>
            <a:ext cx="2126885" cy="706075"/>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sp>
        <p:nvSpPr>
          <p:cNvPr id="27" name="Rounded Rectangle 26">
            <a:extLst>
              <a:ext uri="{FF2B5EF4-FFF2-40B4-BE49-F238E27FC236}">
                <a16:creationId xmlns:a16="http://schemas.microsoft.com/office/drawing/2014/main" id="{D085D9ED-7419-C960-B11F-EC48164E34D7}"/>
              </a:ext>
            </a:extLst>
          </p:cNvPr>
          <p:cNvSpPr/>
          <p:nvPr/>
        </p:nvSpPr>
        <p:spPr>
          <a:xfrm>
            <a:off x="5121266" y="4756115"/>
            <a:ext cx="1949469" cy="914400"/>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URL with many columns is generated</a:t>
            </a:r>
          </a:p>
        </p:txBody>
      </p:sp>
      <p:cxnSp>
        <p:nvCxnSpPr>
          <p:cNvPr id="28" name="Straight Arrow Connector 27">
            <a:extLst>
              <a:ext uri="{FF2B5EF4-FFF2-40B4-BE49-F238E27FC236}">
                <a16:creationId xmlns:a16="http://schemas.microsoft.com/office/drawing/2014/main" id="{F4A86D25-A029-627B-E570-A9137400D075}"/>
              </a:ext>
            </a:extLst>
          </p:cNvPr>
          <p:cNvCxnSpPr>
            <a:cxnSpLocks/>
            <a:stCxn id="12" idx="2"/>
            <a:endCxn id="27" idx="0"/>
          </p:cNvCxnSpPr>
          <p:nvPr/>
        </p:nvCxnSpPr>
        <p:spPr>
          <a:xfrm>
            <a:off x="6096000" y="4383697"/>
            <a:ext cx="1" cy="372418"/>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29" name="Elbow Connector 28">
            <a:extLst>
              <a:ext uri="{FF2B5EF4-FFF2-40B4-BE49-F238E27FC236}">
                <a16:creationId xmlns:a16="http://schemas.microsoft.com/office/drawing/2014/main" id="{B7ACBB43-6385-90D1-BBC3-F1FE7DA2C355}"/>
              </a:ext>
            </a:extLst>
          </p:cNvPr>
          <p:cNvCxnSpPr>
            <a:cxnSpLocks/>
            <a:stCxn id="11" idx="2"/>
            <a:endCxn id="27" idx="1"/>
          </p:cNvCxnSpPr>
          <p:nvPr/>
        </p:nvCxnSpPr>
        <p:spPr>
          <a:xfrm rot="16200000" flipH="1">
            <a:off x="3549249" y="3641297"/>
            <a:ext cx="829619" cy="2314416"/>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31" name="Elbow Connector 30">
            <a:extLst>
              <a:ext uri="{FF2B5EF4-FFF2-40B4-BE49-F238E27FC236}">
                <a16:creationId xmlns:a16="http://schemas.microsoft.com/office/drawing/2014/main" id="{DFA5727D-E4A4-EAD5-8D56-AF9A14C4BCC9}"/>
              </a:ext>
            </a:extLst>
          </p:cNvPr>
          <p:cNvCxnSpPr>
            <a:cxnSpLocks/>
            <a:stCxn id="13" idx="2"/>
            <a:endCxn id="27" idx="3"/>
          </p:cNvCxnSpPr>
          <p:nvPr/>
        </p:nvCxnSpPr>
        <p:spPr>
          <a:xfrm rot="5400000">
            <a:off x="8075215" y="3925870"/>
            <a:ext cx="282966" cy="2291925"/>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57" name="Straight Arrow Connector 56">
            <a:extLst>
              <a:ext uri="{FF2B5EF4-FFF2-40B4-BE49-F238E27FC236}">
                <a16:creationId xmlns:a16="http://schemas.microsoft.com/office/drawing/2014/main" id="{BE0CCDAE-4960-4077-8F0F-F1196E446BC1}"/>
              </a:ext>
            </a:extLst>
          </p:cNvPr>
          <p:cNvCxnSpPr>
            <a:cxnSpLocks/>
            <a:stCxn id="27" idx="2"/>
            <a:endCxn id="88" idx="0"/>
          </p:cNvCxnSpPr>
          <p:nvPr/>
        </p:nvCxnSpPr>
        <p:spPr>
          <a:xfrm flipH="1">
            <a:off x="6095999" y="5670515"/>
            <a:ext cx="2" cy="267458"/>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70" name="Straight Arrow Connector 69">
            <a:extLst>
              <a:ext uri="{FF2B5EF4-FFF2-40B4-BE49-F238E27FC236}">
                <a16:creationId xmlns:a16="http://schemas.microsoft.com/office/drawing/2014/main" id="{7E58725E-8F17-FF0F-AAC7-0ABE57F1DA8C}"/>
              </a:ext>
            </a:extLst>
          </p:cNvPr>
          <p:cNvCxnSpPr>
            <a:cxnSpLocks/>
            <a:endCxn id="2" idx="0"/>
          </p:cNvCxnSpPr>
          <p:nvPr/>
        </p:nvCxnSpPr>
        <p:spPr>
          <a:xfrm>
            <a:off x="6095995" y="-345248"/>
            <a:ext cx="0" cy="735933"/>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sp>
        <p:nvSpPr>
          <p:cNvPr id="88" name="Rounded Rectangle 87">
            <a:extLst>
              <a:ext uri="{FF2B5EF4-FFF2-40B4-BE49-F238E27FC236}">
                <a16:creationId xmlns:a16="http://schemas.microsoft.com/office/drawing/2014/main" id="{9AC36C9D-8D88-E16F-6856-53806DB83C4F}"/>
              </a:ext>
            </a:extLst>
          </p:cNvPr>
          <p:cNvSpPr/>
          <p:nvPr/>
        </p:nvSpPr>
        <p:spPr>
          <a:xfrm>
            <a:off x="4645569" y="5937973"/>
            <a:ext cx="2900859" cy="642679"/>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Handling Categorical Values</a:t>
            </a:r>
          </a:p>
        </p:txBody>
      </p:sp>
      <p:cxnSp>
        <p:nvCxnSpPr>
          <p:cNvPr id="91" name="Straight Arrow Connector 90">
            <a:extLst>
              <a:ext uri="{FF2B5EF4-FFF2-40B4-BE49-F238E27FC236}">
                <a16:creationId xmlns:a16="http://schemas.microsoft.com/office/drawing/2014/main" id="{153A3A3B-BDC6-E4F1-70A1-2B009B4E78A5}"/>
              </a:ext>
            </a:extLst>
          </p:cNvPr>
          <p:cNvCxnSpPr>
            <a:cxnSpLocks/>
            <a:stCxn id="88" idx="2"/>
          </p:cNvCxnSpPr>
          <p:nvPr/>
        </p:nvCxnSpPr>
        <p:spPr>
          <a:xfrm>
            <a:off x="6095999" y="6580652"/>
            <a:ext cx="0" cy="571262"/>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95" name="Straight Connector 94">
            <a:extLst>
              <a:ext uri="{FF2B5EF4-FFF2-40B4-BE49-F238E27FC236}">
                <a16:creationId xmlns:a16="http://schemas.microsoft.com/office/drawing/2014/main" id="{AB51DD7D-09C0-4212-A5CF-52B08662179E}"/>
              </a:ext>
            </a:extLst>
          </p:cNvPr>
          <p:cNvCxnSpPr>
            <a:cxnSpLocks/>
          </p:cNvCxnSpPr>
          <p:nvPr/>
        </p:nvCxnSpPr>
        <p:spPr>
          <a:xfrm>
            <a:off x="1255358" y="-434699"/>
            <a:ext cx="0" cy="7780896"/>
          </a:xfrm>
          <a:prstGeom prst="line">
            <a:avLst/>
          </a:prstGeom>
          <a:ln>
            <a:solidFill>
              <a:srgbClr val="002060"/>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9097373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43EFB3C-1CE1-30B0-A089-BD68B778272D}"/>
              </a:ext>
            </a:extLst>
          </p:cNvPr>
          <p:cNvSpPr/>
          <p:nvPr/>
        </p:nvSpPr>
        <p:spPr>
          <a:xfrm>
            <a:off x="5256752" y="1272507"/>
            <a:ext cx="1678500" cy="457201"/>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Model Testing</a:t>
            </a:r>
          </a:p>
        </p:txBody>
      </p:sp>
      <p:sp>
        <p:nvSpPr>
          <p:cNvPr id="11" name="Rounded Rectangle 10">
            <a:extLst>
              <a:ext uri="{FF2B5EF4-FFF2-40B4-BE49-F238E27FC236}">
                <a16:creationId xmlns:a16="http://schemas.microsoft.com/office/drawing/2014/main" id="{6E015BBA-0CA7-678E-1D7E-94A848FA0BCA}"/>
              </a:ext>
            </a:extLst>
          </p:cNvPr>
          <p:cNvSpPr/>
          <p:nvPr/>
        </p:nvSpPr>
        <p:spPr>
          <a:xfrm>
            <a:off x="1934819" y="2178473"/>
            <a:ext cx="1744061" cy="551809"/>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Random Forest</a:t>
            </a:r>
          </a:p>
        </p:txBody>
      </p:sp>
      <p:sp>
        <p:nvSpPr>
          <p:cNvPr id="12" name="Rounded Rectangle 11">
            <a:extLst>
              <a:ext uri="{FF2B5EF4-FFF2-40B4-BE49-F238E27FC236}">
                <a16:creationId xmlns:a16="http://schemas.microsoft.com/office/drawing/2014/main" id="{A1C10A47-7567-0F9D-64AC-36C58CA9CE84}"/>
              </a:ext>
            </a:extLst>
          </p:cNvPr>
          <p:cNvSpPr/>
          <p:nvPr/>
        </p:nvSpPr>
        <p:spPr>
          <a:xfrm>
            <a:off x="4956219" y="2178473"/>
            <a:ext cx="2279561" cy="546655"/>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effectLst/>
              </a:rPr>
              <a:t>Decision Tree</a:t>
            </a:r>
            <a:endParaRPr lang="en-US" dirty="0">
              <a:solidFill>
                <a:schemeClr val="bg1"/>
              </a:solidFill>
            </a:endParaRPr>
          </a:p>
        </p:txBody>
      </p:sp>
      <p:sp>
        <p:nvSpPr>
          <p:cNvPr id="13" name="Rounded Rectangle 12">
            <a:extLst>
              <a:ext uri="{FF2B5EF4-FFF2-40B4-BE49-F238E27FC236}">
                <a16:creationId xmlns:a16="http://schemas.microsoft.com/office/drawing/2014/main" id="{CB8FEA85-BE09-BEEB-AD09-6AE00275098F}"/>
              </a:ext>
            </a:extLst>
          </p:cNvPr>
          <p:cNvSpPr/>
          <p:nvPr/>
        </p:nvSpPr>
        <p:spPr>
          <a:xfrm>
            <a:off x="8468138" y="2183628"/>
            <a:ext cx="1789043" cy="546654"/>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Gradient Decent</a:t>
            </a:r>
          </a:p>
        </p:txBody>
      </p:sp>
      <p:cxnSp>
        <p:nvCxnSpPr>
          <p:cNvPr id="14" name="Straight Arrow Connector 13">
            <a:extLst>
              <a:ext uri="{FF2B5EF4-FFF2-40B4-BE49-F238E27FC236}">
                <a16:creationId xmlns:a16="http://schemas.microsoft.com/office/drawing/2014/main" id="{A2857D77-8F74-8B2F-C587-47D16FCFBD42}"/>
              </a:ext>
            </a:extLst>
          </p:cNvPr>
          <p:cNvCxnSpPr>
            <a:cxnSpLocks/>
            <a:stCxn id="10" idx="2"/>
            <a:endCxn id="12" idx="0"/>
          </p:cNvCxnSpPr>
          <p:nvPr/>
        </p:nvCxnSpPr>
        <p:spPr>
          <a:xfrm flipH="1">
            <a:off x="6096000" y="1729708"/>
            <a:ext cx="2" cy="448765"/>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20" name="Elbow Connector 19">
            <a:extLst>
              <a:ext uri="{FF2B5EF4-FFF2-40B4-BE49-F238E27FC236}">
                <a16:creationId xmlns:a16="http://schemas.microsoft.com/office/drawing/2014/main" id="{49E9693F-9436-8EE9-F3D0-7B3D8CFAA36D}"/>
              </a:ext>
            </a:extLst>
          </p:cNvPr>
          <p:cNvCxnSpPr>
            <a:cxnSpLocks/>
            <a:stCxn id="10" idx="1"/>
            <a:endCxn id="11" idx="0"/>
          </p:cNvCxnSpPr>
          <p:nvPr/>
        </p:nvCxnSpPr>
        <p:spPr>
          <a:xfrm rot="10800000" flipV="1">
            <a:off x="2806850" y="1501107"/>
            <a:ext cx="2449902" cy="677365"/>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23" name="Elbow Connector 22">
            <a:extLst>
              <a:ext uri="{FF2B5EF4-FFF2-40B4-BE49-F238E27FC236}">
                <a16:creationId xmlns:a16="http://schemas.microsoft.com/office/drawing/2014/main" id="{972E1382-7C37-7AC1-F034-8E37776F4494}"/>
              </a:ext>
            </a:extLst>
          </p:cNvPr>
          <p:cNvCxnSpPr>
            <a:cxnSpLocks/>
            <a:stCxn id="10" idx="3"/>
            <a:endCxn id="13" idx="0"/>
          </p:cNvCxnSpPr>
          <p:nvPr/>
        </p:nvCxnSpPr>
        <p:spPr>
          <a:xfrm>
            <a:off x="6935252" y="1501108"/>
            <a:ext cx="2427408" cy="682520"/>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sp>
        <p:nvSpPr>
          <p:cNvPr id="27" name="Rounded Rectangle 26">
            <a:extLst>
              <a:ext uri="{FF2B5EF4-FFF2-40B4-BE49-F238E27FC236}">
                <a16:creationId xmlns:a16="http://schemas.microsoft.com/office/drawing/2014/main" id="{D085D9ED-7419-C960-B11F-EC48164E34D7}"/>
              </a:ext>
            </a:extLst>
          </p:cNvPr>
          <p:cNvSpPr/>
          <p:nvPr/>
        </p:nvSpPr>
        <p:spPr>
          <a:xfrm>
            <a:off x="5121266" y="3183981"/>
            <a:ext cx="1949469" cy="914400"/>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Voting Classifier Ensemble</a:t>
            </a:r>
          </a:p>
        </p:txBody>
      </p:sp>
      <p:cxnSp>
        <p:nvCxnSpPr>
          <p:cNvPr id="28" name="Straight Arrow Connector 27">
            <a:extLst>
              <a:ext uri="{FF2B5EF4-FFF2-40B4-BE49-F238E27FC236}">
                <a16:creationId xmlns:a16="http://schemas.microsoft.com/office/drawing/2014/main" id="{F4A86D25-A029-627B-E570-A9137400D075}"/>
              </a:ext>
            </a:extLst>
          </p:cNvPr>
          <p:cNvCxnSpPr>
            <a:cxnSpLocks/>
            <a:stCxn id="12" idx="2"/>
            <a:endCxn id="27" idx="0"/>
          </p:cNvCxnSpPr>
          <p:nvPr/>
        </p:nvCxnSpPr>
        <p:spPr>
          <a:xfrm>
            <a:off x="6096000" y="2725128"/>
            <a:ext cx="1" cy="458853"/>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29" name="Elbow Connector 28">
            <a:extLst>
              <a:ext uri="{FF2B5EF4-FFF2-40B4-BE49-F238E27FC236}">
                <a16:creationId xmlns:a16="http://schemas.microsoft.com/office/drawing/2014/main" id="{B7ACBB43-6385-90D1-BBC3-F1FE7DA2C355}"/>
              </a:ext>
            </a:extLst>
          </p:cNvPr>
          <p:cNvCxnSpPr>
            <a:cxnSpLocks/>
            <a:stCxn id="11" idx="2"/>
            <a:endCxn id="27" idx="1"/>
          </p:cNvCxnSpPr>
          <p:nvPr/>
        </p:nvCxnSpPr>
        <p:spPr>
          <a:xfrm rot="16200000" flipH="1">
            <a:off x="3508609" y="2028523"/>
            <a:ext cx="910899" cy="2314416"/>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31" name="Elbow Connector 30">
            <a:extLst>
              <a:ext uri="{FF2B5EF4-FFF2-40B4-BE49-F238E27FC236}">
                <a16:creationId xmlns:a16="http://schemas.microsoft.com/office/drawing/2014/main" id="{DFA5727D-E4A4-EAD5-8D56-AF9A14C4BCC9}"/>
              </a:ext>
            </a:extLst>
          </p:cNvPr>
          <p:cNvCxnSpPr>
            <a:cxnSpLocks/>
            <a:stCxn id="13" idx="2"/>
            <a:endCxn id="27" idx="3"/>
          </p:cNvCxnSpPr>
          <p:nvPr/>
        </p:nvCxnSpPr>
        <p:spPr>
          <a:xfrm rot="5400000">
            <a:off x="7761249" y="2039769"/>
            <a:ext cx="910899" cy="2291925"/>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sp>
        <p:nvSpPr>
          <p:cNvPr id="44" name="Rounded Rectangle 43">
            <a:extLst>
              <a:ext uri="{FF2B5EF4-FFF2-40B4-BE49-F238E27FC236}">
                <a16:creationId xmlns:a16="http://schemas.microsoft.com/office/drawing/2014/main" id="{57C4DCCE-3E62-6630-BCE7-6FA8723F5AD9}"/>
              </a:ext>
            </a:extLst>
          </p:cNvPr>
          <p:cNvSpPr/>
          <p:nvPr/>
        </p:nvSpPr>
        <p:spPr>
          <a:xfrm>
            <a:off x="5193402" y="362350"/>
            <a:ext cx="1805195" cy="517605"/>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Scaling of Data</a:t>
            </a:r>
          </a:p>
        </p:txBody>
      </p:sp>
      <p:cxnSp>
        <p:nvCxnSpPr>
          <p:cNvPr id="52" name="Straight Arrow Connector 51">
            <a:extLst>
              <a:ext uri="{FF2B5EF4-FFF2-40B4-BE49-F238E27FC236}">
                <a16:creationId xmlns:a16="http://schemas.microsoft.com/office/drawing/2014/main" id="{EBBCFEC1-E3EE-4554-BE4D-7A89775E0065}"/>
              </a:ext>
            </a:extLst>
          </p:cNvPr>
          <p:cNvCxnSpPr>
            <a:cxnSpLocks/>
            <a:endCxn id="44" idx="0"/>
          </p:cNvCxnSpPr>
          <p:nvPr/>
        </p:nvCxnSpPr>
        <p:spPr>
          <a:xfrm flipH="1">
            <a:off x="6096000" y="0"/>
            <a:ext cx="1" cy="36235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55" name="Straight Arrow Connector 54">
            <a:extLst>
              <a:ext uri="{FF2B5EF4-FFF2-40B4-BE49-F238E27FC236}">
                <a16:creationId xmlns:a16="http://schemas.microsoft.com/office/drawing/2014/main" id="{40992E72-9FF0-6654-DB99-CDE95FED533E}"/>
              </a:ext>
            </a:extLst>
          </p:cNvPr>
          <p:cNvCxnSpPr>
            <a:cxnSpLocks/>
            <a:stCxn id="44" idx="2"/>
            <a:endCxn id="10" idx="0"/>
          </p:cNvCxnSpPr>
          <p:nvPr/>
        </p:nvCxnSpPr>
        <p:spPr>
          <a:xfrm>
            <a:off x="6096000" y="879955"/>
            <a:ext cx="2" cy="392552"/>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sp>
        <p:nvSpPr>
          <p:cNvPr id="63" name="Rounded Rectangle 62">
            <a:extLst>
              <a:ext uri="{FF2B5EF4-FFF2-40B4-BE49-F238E27FC236}">
                <a16:creationId xmlns:a16="http://schemas.microsoft.com/office/drawing/2014/main" id="{DB8A8D47-667D-81B0-6B6D-C77D820A0841}"/>
              </a:ext>
            </a:extLst>
          </p:cNvPr>
          <p:cNvSpPr/>
          <p:nvPr/>
        </p:nvSpPr>
        <p:spPr>
          <a:xfrm>
            <a:off x="4956218" y="4608293"/>
            <a:ext cx="2279561" cy="546655"/>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effectLst/>
              </a:rPr>
              <a:t>Prediction</a:t>
            </a:r>
            <a:endParaRPr lang="en-US" dirty="0">
              <a:solidFill>
                <a:schemeClr val="bg1"/>
              </a:solidFill>
            </a:endParaRPr>
          </a:p>
        </p:txBody>
      </p:sp>
      <p:sp>
        <p:nvSpPr>
          <p:cNvPr id="64" name="Rounded Rectangle 63">
            <a:extLst>
              <a:ext uri="{FF2B5EF4-FFF2-40B4-BE49-F238E27FC236}">
                <a16:creationId xmlns:a16="http://schemas.microsoft.com/office/drawing/2014/main" id="{3D7BFB21-B62F-061B-66C2-8FAAC8546DFD}"/>
              </a:ext>
            </a:extLst>
          </p:cNvPr>
          <p:cNvSpPr/>
          <p:nvPr/>
        </p:nvSpPr>
        <p:spPr>
          <a:xfrm>
            <a:off x="10073393" y="4440119"/>
            <a:ext cx="1430470" cy="883001"/>
          </a:xfrm>
          <a:prstGeom prst="roundRect">
            <a:avLst>
              <a:gd name="adj" fmla="val 27023"/>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Storage of the Data</a:t>
            </a:r>
          </a:p>
        </p:txBody>
      </p:sp>
      <p:cxnSp>
        <p:nvCxnSpPr>
          <p:cNvPr id="65" name="Straight Arrow Connector 64">
            <a:extLst>
              <a:ext uri="{FF2B5EF4-FFF2-40B4-BE49-F238E27FC236}">
                <a16:creationId xmlns:a16="http://schemas.microsoft.com/office/drawing/2014/main" id="{88B009D3-571C-5857-7D22-B40E9362DD80}"/>
              </a:ext>
            </a:extLst>
          </p:cNvPr>
          <p:cNvCxnSpPr>
            <a:cxnSpLocks/>
            <a:stCxn id="27" idx="2"/>
            <a:endCxn id="63" idx="0"/>
          </p:cNvCxnSpPr>
          <p:nvPr/>
        </p:nvCxnSpPr>
        <p:spPr>
          <a:xfrm flipH="1">
            <a:off x="6095999" y="4098381"/>
            <a:ext cx="2" cy="509912"/>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68" name="Straight Arrow Connector 67">
            <a:extLst>
              <a:ext uri="{FF2B5EF4-FFF2-40B4-BE49-F238E27FC236}">
                <a16:creationId xmlns:a16="http://schemas.microsoft.com/office/drawing/2014/main" id="{A63F5EC8-5C98-A829-ABF8-4125AC65F05F}"/>
              </a:ext>
            </a:extLst>
          </p:cNvPr>
          <p:cNvCxnSpPr>
            <a:cxnSpLocks/>
            <a:stCxn id="63" idx="3"/>
            <a:endCxn id="64" idx="1"/>
          </p:cNvCxnSpPr>
          <p:nvPr/>
        </p:nvCxnSpPr>
        <p:spPr>
          <a:xfrm flipV="1">
            <a:off x="7235779" y="4881620"/>
            <a:ext cx="2837614" cy="1"/>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71" name="Straight Arrow Connector 70">
            <a:extLst>
              <a:ext uri="{FF2B5EF4-FFF2-40B4-BE49-F238E27FC236}">
                <a16:creationId xmlns:a16="http://schemas.microsoft.com/office/drawing/2014/main" id="{A3200459-D061-3E88-DF90-C5C9D9B9536B}"/>
              </a:ext>
            </a:extLst>
          </p:cNvPr>
          <p:cNvCxnSpPr>
            <a:cxnSpLocks/>
            <a:stCxn id="63" idx="2"/>
            <a:endCxn id="74" idx="0"/>
          </p:cNvCxnSpPr>
          <p:nvPr/>
        </p:nvCxnSpPr>
        <p:spPr>
          <a:xfrm>
            <a:off x="6095999" y="5154948"/>
            <a:ext cx="0" cy="430545"/>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sp>
        <p:nvSpPr>
          <p:cNvPr id="74" name="Rounded Rectangle 73">
            <a:extLst>
              <a:ext uri="{FF2B5EF4-FFF2-40B4-BE49-F238E27FC236}">
                <a16:creationId xmlns:a16="http://schemas.microsoft.com/office/drawing/2014/main" id="{B44237D1-D048-E4B8-3B19-D140AD79C3B7}"/>
              </a:ext>
            </a:extLst>
          </p:cNvPr>
          <p:cNvSpPr/>
          <p:nvPr/>
        </p:nvSpPr>
        <p:spPr>
          <a:xfrm>
            <a:off x="4956218" y="5585493"/>
            <a:ext cx="2279561" cy="1054914"/>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Back End sends Results to the Front End</a:t>
            </a:r>
            <a:endParaRPr lang="en-US" dirty="0">
              <a:solidFill>
                <a:schemeClr val="bg1"/>
              </a:solidFill>
            </a:endParaRPr>
          </a:p>
        </p:txBody>
      </p:sp>
      <p:sp>
        <p:nvSpPr>
          <p:cNvPr id="79" name="Rounded Rectangle 78">
            <a:extLst>
              <a:ext uri="{FF2B5EF4-FFF2-40B4-BE49-F238E27FC236}">
                <a16:creationId xmlns:a16="http://schemas.microsoft.com/office/drawing/2014/main" id="{51C8E009-D886-1CDA-9C1E-0E2952F47C5B}"/>
              </a:ext>
            </a:extLst>
          </p:cNvPr>
          <p:cNvSpPr/>
          <p:nvPr/>
        </p:nvSpPr>
        <p:spPr>
          <a:xfrm>
            <a:off x="445596" y="5861530"/>
            <a:ext cx="1623406" cy="502840"/>
          </a:xfrm>
          <a:prstGeom prst="roundRect">
            <a:avLst>
              <a:gd name="adj" fmla="val 50000"/>
            </a:avLst>
          </a:prstGeom>
          <a:solidFill>
            <a:schemeClr val="bg1"/>
          </a:solidFill>
          <a:ln>
            <a:solidFill>
              <a:schemeClr val="bg1"/>
            </a:solidFill>
          </a:ln>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cxnSp>
        <p:nvCxnSpPr>
          <p:cNvPr id="80" name="Straight Arrow Connector 79">
            <a:extLst>
              <a:ext uri="{FF2B5EF4-FFF2-40B4-BE49-F238E27FC236}">
                <a16:creationId xmlns:a16="http://schemas.microsoft.com/office/drawing/2014/main" id="{FF2D0F98-5697-D37A-8CD0-B785142664C0}"/>
              </a:ext>
            </a:extLst>
          </p:cNvPr>
          <p:cNvCxnSpPr>
            <a:cxnSpLocks/>
            <a:stCxn id="74" idx="1"/>
            <a:endCxn id="79" idx="3"/>
          </p:cNvCxnSpPr>
          <p:nvPr/>
        </p:nvCxnSpPr>
        <p:spPr>
          <a:xfrm flipH="1">
            <a:off x="2069002" y="6112950"/>
            <a:ext cx="2887216" cy="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83" name="Straight Arrow Connector 82">
            <a:extLst>
              <a:ext uri="{FF2B5EF4-FFF2-40B4-BE49-F238E27FC236}">
                <a16:creationId xmlns:a16="http://schemas.microsoft.com/office/drawing/2014/main" id="{4249B810-73E8-27A2-4A2C-B41B5373D5A2}"/>
              </a:ext>
            </a:extLst>
          </p:cNvPr>
          <p:cNvCxnSpPr>
            <a:cxnSpLocks/>
            <a:endCxn id="79" idx="0"/>
          </p:cNvCxnSpPr>
          <p:nvPr/>
        </p:nvCxnSpPr>
        <p:spPr>
          <a:xfrm>
            <a:off x="1257299" y="-340963"/>
            <a:ext cx="0" cy="6202493"/>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54792190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2160236" y="222352"/>
            <a:ext cx="7871524"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TEMPLATE OF THE APPLICATION</a:t>
            </a:r>
          </a:p>
        </p:txBody>
      </p:sp>
      <p:pic>
        <p:nvPicPr>
          <p:cNvPr id="17" name="Picture 16" descr="A screenshot of a malware detection&#10;&#10;Description automatically generated">
            <a:extLst>
              <a:ext uri="{FF2B5EF4-FFF2-40B4-BE49-F238E27FC236}">
                <a16:creationId xmlns:a16="http://schemas.microsoft.com/office/drawing/2014/main" id="{A520D97D-5D4B-EA76-EDC3-1D2CBEADBBDA}"/>
              </a:ext>
            </a:extLst>
          </p:cNvPr>
          <p:cNvPicPr>
            <a:picLocks noChangeAspect="1"/>
          </p:cNvPicPr>
          <p:nvPr/>
        </p:nvPicPr>
        <p:blipFill>
          <a:blip r:embed="rId2"/>
          <a:stretch>
            <a:fillRect/>
          </a:stretch>
        </p:blipFill>
        <p:spPr>
          <a:xfrm>
            <a:off x="-1" y="1004214"/>
            <a:ext cx="12191999" cy="5853787"/>
          </a:xfrm>
          <a:prstGeom prst="rect">
            <a:avLst/>
          </a:prstGeom>
        </p:spPr>
      </p:pic>
      <p:pic>
        <p:nvPicPr>
          <p:cNvPr id="19" name="Graphic 18" descr="Shield Tick with solid fill">
            <a:extLst>
              <a:ext uri="{FF2B5EF4-FFF2-40B4-BE49-F238E27FC236}">
                <a16:creationId xmlns:a16="http://schemas.microsoft.com/office/drawing/2014/main" id="{25FB66C5-B0AB-7363-8598-74AEA34D15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3963" y="86822"/>
            <a:ext cx="917392" cy="917392"/>
          </a:xfrm>
          <a:prstGeom prst="rect">
            <a:avLst/>
          </a:prstGeom>
        </p:spPr>
      </p:pic>
    </p:spTree>
    <p:extLst>
      <p:ext uri="{BB962C8B-B14F-4D97-AF65-F5344CB8AC3E}">
        <p14:creationId xmlns:p14="http://schemas.microsoft.com/office/powerpoint/2010/main" val="3794768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834325" y="198631"/>
            <a:ext cx="10523349"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TEMPLATE OF THE APPLICATION</a:t>
            </a:r>
          </a:p>
        </p:txBody>
      </p:sp>
      <p:pic>
        <p:nvPicPr>
          <p:cNvPr id="19" name="Graphic 18" descr="Shield Tick with solid fill">
            <a:extLst>
              <a:ext uri="{FF2B5EF4-FFF2-40B4-BE49-F238E27FC236}">
                <a16:creationId xmlns:a16="http://schemas.microsoft.com/office/drawing/2014/main" id="{25FB66C5-B0AB-7363-8598-74AEA34D15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963" y="86822"/>
            <a:ext cx="917392" cy="917392"/>
          </a:xfrm>
          <a:prstGeom prst="rect">
            <a:avLst/>
          </a:prstGeom>
        </p:spPr>
      </p:pic>
      <p:pic>
        <p:nvPicPr>
          <p:cNvPr id="3" name="Picture 2">
            <a:extLst>
              <a:ext uri="{FF2B5EF4-FFF2-40B4-BE49-F238E27FC236}">
                <a16:creationId xmlns:a16="http://schemas.microsoft.com/office/drawing/2014/main" id="{B37837CF-6410-2328-2185-1C1D0E482021}"/>
              </a:ext>
            </a:extLst>
          </p:cNvPr>
          <p:cNvPicPr>
            <a:picLocks noChangeAspect="1"/>
          </p:cNvPicPr>
          <p:nvPr/>
        </p:nvPicPr>
        <p:blipFill>
          <a:blip r:embed="rId4"/>
          <a:stretch>
            <a:fillRect/>
          </a:stretch>
        </p:blipFill>
        <p:spPr>
          <a:xfrm>
            <a:off x="0" y="1004214"/>
            <a:ext cx="12192000" cy="5853786"/>
          </a:xfrm>
          <a:prstGeom prst="rect">
            <a:avLst/>
          </a:prstGeom>
        </p:spPr>
      </p:pic>
    </p:spTree>
    <p:extLst>
      <p:ext uri="{BB962C8B-B14F-4D97-AF65-F5344CB8AC3E}">
        <p14:creationId xmlns:p14="http://schemas.microsoft.com/office/powerpoint/2010/main" val="1790078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834325" y="198631"/>
            <a:ext cx="10523349"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TEMPLATE OF THE APPLICATION</a:t>
            </a:r>
          </a:p>
        </p:txBody>
      </p:sp>
      <p:pic>
        <p:nvPicPr>
          <p:cNvPr id="19" name="Graphic 18" descr="Shield Tick with solid fill">
            <a:extLst>
              <a:ext uri="{FF2B5EF4-FFF2-40B4-BE49-F238E27FC236}">
                <a16:creationId xmlns:a16="http://schemas.microsoft.com/office/drawing/2014/main" id="{25FB66C5-B0AB-7363-8598-74AEA34D15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963" y="86822"/>
            <a:ext cx="917392" cy="917392"/>
          </a:xfrm>
          <a:prstGeom prst="rect">
            <a:avLst/>
          </a:prstGeom>
        </p:spPr>
      </p:pic>
      <p:pic>
        <p:nvPicPr>
          <p:cNvPr id="2" name="Picture 1">
            <a:extLst>
              <a:ext uri="{FF2B5EF4-FFF2-40B4-BE49-F238E27FC236}">
                <a16:creationId xmlns:a16="http://schemas.microsoft.com/office/drawing/2014/main" id="{9C0EA830-BCDF-F8CE-1138-1AE35AF6A006}"/>
              </a:ext>
            </a:extLst>
          </p:cNvPr>
          <p:cNvPicPr>
            <a:picLocks noChangeAspect="1"/>
          </p:cNvPicPr>
          <p:nvPr/>
        </p:nvPicPr>
        <p:blipFill>
          <a:blip r:embed="rId4"/>
          <a:stretch>
            <a:fillRect/>
          </a:stretch>
        </p:blipFill>
        <p:spPr>
          <a:xfrm>
            <a:off x="0" y="1004215"/>
            <a:ext cx="12192000" cy="5853786"/>
          </a:xfrm>
          <a:prstGeom prst="rect">
            <a:avLst/>
          </a:prstGeom>
        </p:spPr>
      </p:pic>
    </p:spTree>
    <p:extLst>
      <p:ext uri="{BB962C8B-B14F-4D97-AF65-F5344CB8AC3E}">
        <p14:creationId xmlns:p14="http://schemas.microsoft.com/office/powerpoint/2010/main" val="1830918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3174650" y="222352"/>
            <a:ext cx="5842699"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IMPLEMENTATIONS</a:t>
            </a:r>
          </a:p>
        </p:txBody>
      </p:sp>
      <p:pic>
        <p:nvPicPr>
          <p:cNvPr id="19" name="Graphic 18" descr="Shield Tick with solid fill">
            <a:extLst>
              <a:ext uri="{FF2B5EF4-FFF2-40B4-BE49-F238E27FC236}">
                <a16:creationId xmlns:a16="http://schemas.microsoft.com/office/drawing/2014/main" id="{25FB66C5-B0AB-7363-8598-74AEA34D15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963" y="86822"/>
            <a:ext cx="917392" cy="917392"/>
          </a:xfrm>
          <a:prstGeom prst="rect">
            <a:avLst/>
          </a:prstGeom>
        </p:spPr>
      </p:pic>
      <p:sp>
        <p:nvSpPr>
          <p:cNvPr id="3" name="TextBox 2">
            <a:extLst>
              <a:ext uri="{FF2B5EF4-FFF2-40B4-BE49-F238E27FC236}">
                <a16:creationId xmlns:a16="http://schemas.microsoft.com/office/drawing/2014/main" id="{18FFEEA3-1112-C2B3-A4D4-EB186FFB109D}"/>
              </a:ext>
            </a:extLst>
          </p:cNvPr>
          <p:cNvSpPr txBox="1"/>
          <p:nvPr/>
        </p:nvSpPr>
        <p:spPr>
          <a:xfrm>
            <a:off x="834325" y="1247110"/>
            <a:ext cx="10795700" cy="5262979"/>
          </a:xfrm>
          <a:prstGeom prst="rect">
            <a:avLst/>
          </a:prstGeom>
          <a:noFill/>
        </p:spPr>
        <p:txBody>
          <a:bodyPr wrap="square" rtlCol="0">
            <a:spAutoFit/>
          </a:bodyPr>
          <a:lstStyle/>
          <a:p>
            <a:pPr marL="342900" indent="-342900">
              <a:buAutoNum type="arabicPeriod"/>
            </a:pPr>
            <a:r>
              <a:rPr lang="en-US" sz="2400" dirty="0"/>
              <a:t>When the “Test” Button is clicked, it will first check the Format of the URL. If the format doesn't match the given condition it will show “Invalid URL” in </a:t>
            </a:r>
            <a:r>
              <a:rPr lang="en-US" sz="2400" dirty="0">
                <a:solidFill>
                  <a:srgbClr val="FF0000"/>
                </a:solidFill>
              </a:rPr>
              <a:t>Red.</a:t>
            </a:r>
          </a:p>
          <a:p>
            <a:pPr marL="342900" indent="-342900">
              <a:buAutoNum type="arabicPeriod"/>
            </a:pPr>
            <a:endParaRPr lang="en-US" sz="2400" dirty="0"/>
          </a:p>
          <a:p>
            <a:pPr marL="342900" indent="-342900">
              <a:buAutoNum type="arabicPeriod"/>
            </a:pPr>
            <a:r>
              <a:rPr lang="en-US" sz="2400" dirty="0"/>
              <a:t>If the Format is correct, it will show “Testing…” and after 3 seconds it will show “Success” in </a:t>
            </a:r>
            <a:r>
              <a:rPr lang="en-US" sz="2400" dirty="0">
                <a:solidFill>
                  <a:srgbClr val="00B050"/>
                </a:solidFill>
              </a:rPr>
              <a:t>Green.</a:t>
            </a:r>
            <a:endParaRPr lang="en-US" sz="2400" dirty="0"/>
          </a:p>
          <a:p>
            <a:pPr marL="342900" indent="-342900">
              <a:buAutoNum type="arabicPeriod"/>
            </a:pPr>
            <a:endParaRPr lang="en-US" sz="2400" dirty="0">
              <a:solidFill>
                <a:srgbClr val="00B050"/>
              </a:solidFill>
            </a:endParaRPr>
          </a:p>
          <a:p>
            <a:pPr marL="342900" indent="-342900">
              <a:buAutoNum type="arabicPeriod"/>
            </a:pPr>
            <a:r>
              <a:rPr lang="en-US" sz="2400" dirty="0"/>
              <a:t>We’ve also given a button for ”Test another URL”, it will generally refresh the page to test any other URL.</a:t>
            </a:r>
          </a:p>
          <a:p>
            <a:pPr marL="342900" indent="-342900">
              <a:buAutoNum type="arabicPeriod"/>
            </a:pPr>
            <a:endParaRPr lang="en-US" sz="2400" dirty="0"/>
          </a:p>
          <a:p>
            <a:pPr marL="342900" indent="-342900">
              <a:buAutoNum type="arabicPeriod"/>
            </a:pPr>
            <a:r>
              <a:rPr lang="en-US" sz="2400" dirty="0"/>
              <a:t>We’ve also connected to a </a:t>
            </a:r>
            <a:r>
              <a:rPr lang="en-US" sz="2400" dirty="0" err="1"/>
              <a:t>DataBase</a:t>
            </a:r>
            <a:r>
              <a:rPr lang="en-US" sz="2400" dirty="0"/>
              <a:t> shown in the next slide. </a:t>
            </a:r>
          </a:p>
          <a:p>
            <a:pPr marL="342900" indent="-342900">
              <a:buAutoNum type="arabicPeriod"/>
            </a:pPr>
            <a:endParaRPr lang="en-US" sz="2400" dirty="0"/>
          </a:p>
          <a:p>
            <a:r>
              <a:rPr lang="en-US" sz="2400" b="1" dirty="0"/>
              <a:t>Note: </a:t>
            </a:r>
            <a:r>
              <a:rPr lang="en-US" sz="2400" dirty="0"/>
              <a:t>The 3-second Testing is given for a buffer to run the Algorithm in the backend. </a:t>
            </a:r>
          </a:p>
          <a:p>
            <a:endParaRPr lang="en-US" sz="2400" dirty="0"/>
          </a:p>
          <a:p>
            <a:r>
              <a:rPr lang="en-US" sz="2400" b="1" dirty="0"/>
              <a:t>Website: </a:t>
            </a:r>
            <a:r>
              <a:rPr lang="en-US" sz="2400" dirty="0"/>
              <a:t>https://pranavghosh19.github.io/</a:t>
            </a:r>
            <a:r>
              <a:rPr lang="en-US" sz="2400" dirty="0" err="1"/>
              <a:t>Malware_Detection_Project</a:t>
            </a:r>
            <a:r>
              <a:rPr lang="en-US" sz="2400" dirty="0"/>
              <a:t>/</a:t>
            </a:r>
          </a:p>
        </p:txBody>
      </p:sp>
    </p:spTree>
    <p:extLst>
      <p:ext uri="{BB962C8B-B14F-4D97-AF65-F5344CB8AC3E}">
        <p14:creationId xmlns:p14="http://schemas.microsoft.com/office/powerpoint/2010/main" val="1273107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2760313" y="222352"/>
            <a:ext cx="6671374"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DATABASE CONNECTION</a:t>
            </a:r>
          </a:p>
        </p:txBody>
      </p:sp>
      <p:pic>
        <p:nvPicPr>
          <p:cNvPr id="19" name="Graphic 18" descr="Shield Tick with solid fill">
            <a:extLst>
              <a:ext uri="{FF2B5EF4-FFF2-40B4-BE49-F238E27FC236}">
                <a16:creationId xmlns:a16="http://schemas.microsoft.com/office/drawing/2014/main" id="{25FB66C5-B0AB-7363-8598-74AEA34D15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963" y="86822"/>
            <a:ext cx="917392" cy="91739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9F77B6CB-FD54-4DC4-32C5-8EC881FA9002}"/>
              </a:ext>
            </a:extLst>
          </p:cNvPr>
          <p:cNvPicPr>
            <a:picLocks noChangeAspect="1"/>
          </p:cNvPicPr>
          <p:nvPr/>
        </p:nvPicPr>
        <p:blipFill>
          <a:blip r:embed="rId4"/>
          <a:stretch>
            <a:fillRect/>
          </a:stretch>
        </p:blipFill>
        <p:spPr>
          <a:xfrm>
            <a:off x="0" y="1004214"/>
            <a:ext cx="12192000" cy="5853786"/>
          </a:xfrm>
          <a:prstGeom prst="rect">
            <a:avLst/>
          </a:prstGeom>
        </p:spPr>
      </p:pic>
    </p:spTree>
    <p:extLst>
      <p:ext uri="{BB962C8B-B14F-4D97-AF65-F5344CB8AC3E}">
        <p14:creationId xmlns:p14="http://schemas.microsoft.com/office/powerpoint/2010/main" val="3114265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4226517" y="214129"/>
            <a:ext cx="3738966"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REFERENCES</a:t>
            </a:r>
          </a:p>
        </p:txBody>
      </p:sp>
      <p:sp>
        <p:nvSpPr>
          <p:cNvPr id="2" name="TextBox 1">
            <a:extLst>
              <a:ext uri="{FF2B5EF4-FFF2-40B4-BE49-F238E27FC236}">
                <a16:creationId xmlns:a16="http://schemas.microsoft.com/office/drawing/2014/main" id="{3A10E562-A3A8-59B9-8FF5-547C520E5F88}"/>
              </a:ext>
            </a:extLst>
          </p:cNvPr>
          <p:cNvSpPr txBox="1"/>
          <p:nvPr/>
        </p:nvSpPr>
        <p:spPr>
          <a:xfrm>
            <a:off x="291161" y="1239976"/>
            <a:ext cx="11609677" cy="5355312"/>
          </a:xfrm>
          <a:prstGeom prst="rect">
            <a:avLst/>
          </a:prstGeom>
          <a:noFill/>
        </p:spPr>
        <p:txBody>
          <a:bodyPr wrap="square" rtlCol="0">
            <a:spAutoFit/>
          </a:bodyPr>
          <a:lstStyle/>
          <a:p>
            <a:r>
              <a:rPr lang="en-IN" dirty="0"/>
              <a:t>[1] Shantanu, B. Janet and R. Joshua Arul Kumar, "Malicious URL Detection: A Comparative Study," </a:t>
            </a:r>
            <a:r>
              <a:rPr lang="en-IN" i="1" dirty="0"/>
              <a:t>2021 International Conference on Artificial Intelligence and Smart Systems (ICAIS)</a:t>
            </a:r>
            <a:r>
              <a:rPr lang="en-IN" dirty="0"/>
              <a:t>, Coimbatore, India, 2021, pp. 1147-1151, </a:t>
            </a:r>
            <a:r>
              <a:rPr lang="en-IN" dirty="0" err="1"/>
              <a:t>doi</a:t>
            </a:r>
            <a:r>
              <a:rPr lang="en-IN" dirty="0"/>
              <a:t>: 10.1109/ICAIS50930.2021.9396014. </a:t>
            </a:r>
          </a:p>
          <a:p>
            <a:endParaRPr lang="en-IN" dirty="0"/>
          </a:p>
          <a:p>
            <a:r>
              <a:rPr lang="en-IN" dirty="0"/>
              <a:t>[2] A. </a:t>
            </a:r>
            <a:r>
              <a:rPr lang="en-IN" dirty="0" err="1"/>
              <a:t>Hevapathige</a:t>
            </a:r>
            <a:r>
              <a:rPr lang="en-IN" dirty="0"/>
              <a:t> and K. </a:t>
            </a:r>
            <a:r>
              <a:rPr lang="en-IN" dirty="0" err="1"/>
              <a:t>Rathnayake</a:t>
            </a:r>
            <a:r>
              <a:rPr lang="en-IN" dirty="0"/>
              <a:t>, "Super Learner for Malicious URL Detection," </a:t>
            </a:r>
            <a:r>
              <a:rPr lang="en-IN" i="1" dirty="0"/>
              <a:t>2022 2nd International Conference on Advanced Research in Computing (ICARC)</a:t>
            </a:r>
            <a:r>
              <a:rPr lang="en-IN" dirty="0"/>
              <a:t>, </a:t>
            </a:r>
            <a:r>
              <a:rPr lang="en-IN" dirty="0" err="1"/>
              <a:t>Belihuloya</a:t>
            </a:r>
            <a:r>
              <a:rPr lang="en-IN" dirty="0"/>
              <a:t>, Sri Lanka, 2022, pp. 114-119, </a:t>
            </a:r>
            <a:r>
              <a:rPr lang="en-IN" dirty="0" err="1"/>
              <a:t>doi</a:t>
            </a:r>
            <a:r>
              <a:rPr lang="en-IN" dirty="0"/>
              <a:t>: 10.1109/ICARC54489.2022.9753802. </a:t>
            </a:r>
          </a:p>
          <a:p>
            <a:endParaRPr lang="en-IN" dirty="0"/>
          </a:p>
          <a:p>
            <a:r>
              <a:rPr lang="en-IN" dirty="0"/>
              <a:t>[3] Symantec Corporation. (2019). "Internet Security Threat Report." Provides insights into the latest malware trends and threats globally.</a:t>
            </a:r>
          </a:p>
          <a:p>
            <a:endParaRPr lang="en-IN" dirty="0"/>
          </a:p>
          <a:p>
            <a:r>
              <a:rPr lang="en-IN" dirty="0"/>
              <a:t>[4] </a:t>
            </a:r>
            <a:r>
              <a:rPr lang="en-IN" dirty="0" err="1"/>
              <a:t>Ö</a:t>
            </a:r>
            <a:r>
              <a:rPr lang="en-IN" dirty="0"/>
              <a:t>. A. Aslan and R. </a:t>
            </a:r>
            <a:r>
              <a:rPr lang="en-IN" dirty="0" err="1"/>
              <a:t>Samet</a:t>
            </a:r>
            <a:r>
              <a:rPr lang="en-IN" dirty="0"/>
              <a:t>, "A Comprehensive Review on Malware Detection Approaches," in IEEE Access, vol. 8, pp. 6249-6271, 2020, </a:t>
            </a:r>
            <a:r>
              <a:rPr lang="en-IN" dirty="0" err="1"/>
              <a:t>doi</a:t>
            </a:r>
            <a:r>
              <a:rPr lang="en-IN" dirty="0"/>
              <a:t>: 10.1109/ACCESS.2019.2963724. </a:t>
            </a:r>
          </a:p>
          <a:p>
            <a:endParaRPr lang="en-IN" dirty="0"/>
          </a:p>
          <a:p>
            <a:r>
              <a:rPr lang="en-IN" dirty="0"/>
              <a:t>[5] </a:t>
            </a:r>
            <a:r>
              <a:rPr lang="en-IN" dirty="0" err="1"/>
              <a:t>Aboaoja</a:t>
            </a:r>
            <a:r>
              <a:rPr lang="en-IN" dirty="0"/>
              <a:t>, F.A., Zainal, A., </a:t>
            </a:r>
            <a:r>
              <a:rPr lang="en-IN" dirty="0" err="1"/>
              <a:t>Ghaleb</a:t>
            </a:r>
            <a:r>
              <a:rPr lang="en-IN" dirty="0"/>
              <a:t>, F.A., Al-rimy, B.A.S., </a:t>
            </a:r>
            <a:r>
              <a:rPr lang="en-IN" dirty="0" err="1"/>
              <a:t>Eisa</a:t>
            </a:r>
            <a:r>
              <a:rPr lang="en-IN" dirty="0"/>
              <a:t>, T.A.E. and </a:t>
            </a:r>
            <a:r>
              <a:rPr lang="en-IN" dirty="0" err="1"/>
              <a:t>Elnour</a:t>
            </a:r>
            <a:r>
              <a:rPr lang="en-IN" dirty="0"/>
              <a:t>, A.A.H., 2022. Malware detection issues, challenges, and future directions: A survey. </a:t>
            </a:r>
            <a:r>
              <a:rPr lang="en-IN" i="1" dirty="0"/>
              <a:t>Applied Sciences</a:t>
            </a:r>
            <a:r>
              <a:rPr lang="en-IN" dirty="0"/>
              <a:t>, </a:t>
            </a:r>
            <a:r>
              <a:rPr lang="en-IN" i="1" dirty="0"/>
              <a:t>12</a:t>
            </a:r>
            <a:r>
              <a:rPr lang="en-IN" dirty="0"/>
              <a:t>(17), p.8482.   </a:t>
            </a:r>
          </a:p>
          <a:p>
            <a:endParaRPr lang="en-IN" dirty="0"/>
          </a:p>
          <a:p>
            <a:r>
              <a:rPr lang="en-IN" dirty="0"/>
              <a:t>[6] </a:t>
            </a:r>
            <a:r>
              <a:rPr lang="en-IN" dirty="0" err="1"/>
              <a:t>Abusitta</a:t>
            </a:r>
            <a:r>
              <a:rPr lang="en-IN" dirty="0"/>
              <a:t>, A., Li, M.Q. and Fung, B.C., 2021. Malware classification and composition analysis: A survey of recent developments. Journal of Information Security and Applications, 59, p.102828.</a:t>
            </a:r>
            <a:endParaRPr lang="en-US" dirty="0"/>
          </a:p>
        </p:txBody>
      </p:sp>
      <p:pic>
        <p:nvPicPr>
          <p:cNvPr id="3" name="Graphic 2" descr="Shield Tick with solid fill">
            <a:extLst>
              <a:ext uri="{FF2B5EF4-FFF2-40B4-BE49-F238E27FC236}">
                <a16:creationId xmlns:a16="http://schemas.microsoft.com/office/drawing/2014/main" id="{4961DE18-84E4-1BE2-DB16-0C07B13EA4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963" y="86822"/>
            <a:ext cx="917392" cy="917392"/>
          </a:xfrm>
          <a:prstGeom prst="rect">
            <a:avLst/>
          </a:prstGeom>
        </p:spPr>
      </p:pic>
    </p:spTree>
    <p:extLst>
      <p:ext uri="{BB962C8B-B14F-4D97-AF65-F5344CB8AC3E}">
        <p14:creationId xmlns:p14="http://schemas.microsoft.com/office/powerpoint/2010/main" val="267556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4118441" y="4220341"/>
            <a:ext cx="3955122" cy="1015663"/>
          </a:xfrm>
          <a:prstGeom prst="rect">
            <a:avLst/>
          </a:prstGeom>
          <a:noFill/>
        </p:spPr>
        <p:txBody>
          <a:bodyPr wrap="none" rtlCol="0">
            <a:spAutoFit/>
          </a:bodyPr>
          <a:lstStyle/>
          <a:p>
            <a:pPr algn="ctr"/>
            <a:r>
              <a:rPr lang="en-US" sz="6000" b="1" i="1" dirty="0">
                <a:latin typeface="Times New Roman" panose="02020603050405020304" pitchFamily="18" charset="0"/>
                <a:cs typeface="Times New Roman" panose="02020603050405020304" pitchFamily="18" charset="0"/>
              </a:rPr>
              <a:t>Thank You!</a:t>
            </a:r>
          </a:p>
        </p:txBody>
      </p:sp>
      <p:pic>
        <p:nvPicPr>
          <p:cNvPr id="2" name="Graphic 1" descr="Shield Tick with solid fill">
            <a:extLst>
              <a:ext uri="{FF2B5EF4-FFF2-40B4-BE49-F238E27FC236}">
                <a16:creationId xmlns:a16="http://schemas.microsoft.com/office/drawing/2014/main" id="{F9DB7D2B-934C-BFD6-F4A4-2E60538276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21280" y="-604"/>
            <a:ext cx="4149437" cy="4149437"/>
          </a:xfrm>
          <a:prstGeom prst="rect">
            <a:avLst/>
          </a:prstGeom>
        </p:spPr>
      </p:pic>
    </p:spTree>
    <p:extLst>
      <p:ext uri="{BB962C8B-B14F-4D97-AF65-F5344CB8AC3E}">
        <p14:creationId xmlns:p14="http://schemas.microsoft.com/office/powerpoint/2010/main" val="1071427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3458035" y="357883"/>
            <a:ext cx="5275931" cy="646331"/>
          </a:xfrm>
          <a:prstGeom prst="rect">
            <a:avLst/>
          </a:prstGeom>
          <a:noFill/>
        </p:spPr>
        <p:txBody>
          <a:bodyPr wrap="none" rtlCol="0">
            <a:spAutoFit/>
          </a:bodyPr>
          <a:lstStyle/>
          <a:p>
            <a:pPr algn="ctr"/>
            <a:r>
              <a:rPr lang="en-US" sz="3600" b="1" dirty="0">
                <a:latin typeface="Times New Roman" panose="02020603050405020304" pitchFamily="18" charset="0"/>
                <a:cs typeface="Times New Roman" panose="02020603050405020304" pitchFamily="18" charset="0"/>
              </a:rPr>
              <a:t>PROJECT STATEMENT</a:t>
            </a:r>
          </a:p>
        </p:txBody>
      </p:sp>
      <p:sp>
        <p:nvSpPr>
          <p:cNvPr id="2" name="TextBox 1">
            <a:extLst>
              <a:ext uri="{FF2B5EF4-FFF2-40B4-BE49-F238E27FC236}">
                <a16:creationId xmlns:a16="http://schemas.microsoft.com/office/drawing/2014/main" id="{131FE4E2-1BEB-6D5B-8081-DFE468312BE2}"/>
              </a:ext>
            </a:extLst>
          </p:cNvPr>
          <p:cNvSpPr txBox="1"/>
          <p:nvPr/>
        </p:nvSpPr>
        <p:spPr>
          <a:xfrm>
            <a:off x="1759527" y="1351508"/>
            <a:ext cx="9153468" cy="4154984"/>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In today's digital world, cyber threats are pervasive due to increased</a:t>
            </a:r>
          </a:p>
          <a:p>
            <a:r>
              <a:rPr lang="en-US" sz="2400" dirty="0">
                <a:latin typeface="Times New Roman" panose="02020603050405020304" pitchFamily="18" charset="0"/>
                <a:cs typeface="Times New Roman" panose="02020603050405020304" pitchFamily="18" charset="0"/>
              </a:rPr>
              <a:t>online activity. These threats, such as phishing and malware, often</a:t>
            </a:r>
          </a:p>
          <a:p>
            <a:r>
              <a:rPr lang="en-US" sz="2400" dirty="0">
                <a:latin typeface="Times New Roman" panose="02020603050405020304" pitchFamily="18" charset="0"/>
                <a:cs typeface="Times New Roman" panose="02020603050405020304" pitchFamily="18" charset="0"/>
              </a:rPr>
              <a:t>originate from deceptive URLs. There's a pressing need for a reliable</a:t>
            </a:r>
          </a:p>
          <a:p>
            <a:r>
              <a:rPr lang="en-US" sz="2400" dirty="0">
                <a:latin typeface="Times New Roman" panose="02020603050405020304" pitchFamily="18" charset="0"/>
                <a:cs typeface="Times New Roman" panose="02020603050405020304" pitchFamily="18" charset="0"/>
              </a:rPr>
              <a:t>solution to help users assess URL safety, enhancing their online security</a:t>
            </a:r>
          </a:p>
          <a:p>
            <a:r>
              <a:rPr lang="en-US" sz="2400" dirty="0">
                <a:latin typeface="Times New Roman" panose="02020603050405020304" pitchFamily="18" charset="0"/>
                <a:cs typeface="Times New Roman" panose="02020603050405020304" pitchFamily="18" charset="0"/>
              </a:rPr>
              <a:t>awareness and protection.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is crucial for safeguarding personal data and bolstering overall</a:t>
            </a:r>
          </a:p>
          <a:p>
            <a:r>
              <a:rPr lang="en-US" sz="2400" dirty="0">
                <a:latin typeface="Times New Roman" panose="02020603050405020304" pitchFamily="18" charset="0"/>
                <a:cs typeface="Times New Roman" panose="02020603050405020304" pitchFamily="18" charset="0"/>
              </a:rPr>
              <a:t>cybersecurity. It also serves as a proactive </a:t>
            </a:r>
            <a:r>
              <a:rPr lang="en-US" sz="2400" dirty="0" err="1">
                <a:latin typeface="Times New Roman" panose="02020603050405020304" pitchFamily="18" charset="0"/>
                <a:cs typeface="Times New Roman" panose="02020603050405020304" pitchFamily="18" charset="0"/>
              </a:rPr>
              <a:t>defence</a:t>
            </a:r>
            <a:r>
              <a:rPr lang="en-US" sz="2400" dirty="0">
                <a:latin typeface="Times New Roman" panose="02020603050405020304" pitchFamily="18" charset="0"/>
                <a:cs typeface="Times New Roman" panose="02020603050405020304" pitchFamily="18" charset="0"/>
              </a:rPr>
              <a:t> against evolving</a:t>
            </a:r>
          </a:p>
          <a:p>
            <a:r>
              <a:rPr lang="en-US" sz="2400" dirty="0">
                <a:latin typeface="Times New Roman" panose="02020603050405020304" pitchFamily="18" charset="0"/>
                <a:cs typeface="Times New Roman" panose="02020603050405020304" pitchFamily="18" charset="0"/>
              </a:rPr>
              <a:t>cybercriminal tactics. A robust URL safety assessment solution is</a:t>
            </a:r>
          </a:p>
          <a:p>
            <a:r>
              <a:rPr lang="en-US" sz="2400" dirty="0">
                <a:latin typeface="Times New Roman" panose="02020603050405020304" pitchFamily="18" charset="0"/>
                <a:cs typeface="Times New Roman" panose="02020603050405020304" pitchFamily="18" charset="0"/>
              </a:rPr>
              <a:t>essential for individuals to navigate the digital landscape confidently and</a:t>
            </a:r>
          </a:p>
          <a:p>
            <a:r>
              <a:rPr lang="en-US" sz="2400" dirty="0">
                <a:latin typeface="Times New Roman" panose="02020603050405020304" pitchFamily="18" charset="0"/>
                <a:cs typeface="Times New Roman" panose="02020603050405020304" pitchFamily="18" charset="0"/>
              </a:rPr>
              <a:t>protect their online identities and information effectively.</a:t>
            </a:r>
          </a:p>
        </p:txBody>
      </p:sp>
      <p:pic>
        <p:nvPicPr>
          <p:cNvPr id="8" name="Graphic 7" descr="Shield Tick with solid fill">
            <a:extLst>
              <a:ext uri="{FF2B5EF4-FFF2-40B4-BE49-F238E27FC236}">
                <a16:creationId xmlns:a16="http://schemas.microsoft.com/office/drawing/2014/main" id="{1CD1CC41-943A-A3CC-BCD3-D501738F8F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963" y="86822"/>
            <a:ext cx="917392" cy="917392"/>
          </a:xfrm>
          <a:prstGeom prst="rect">
            <a:avLst/>
          </a:prstGeom>
          <a:effectLst>
            <a:outerShdw blurRad="50800" dist="50800" dir="5400000" sx="1000" sy="1000" algn="ctr" rotWithShape="0">
              <a:srgbClr val="000000"/>
            </a:outerShdw>
          </a:effectLst>
        </p:spPr>
      </p:pic>
    </p:spTree>
    <p:extLst>
      <p:ext uri="{BB962C8B-B14F-4D97-AF65-F5344CB8AC3E}">
        <p14:creationId xmlns:p14="http://schemas.microsoft.com/office/powerpoint/2010/main" val="1170148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4669968" y="1088845"/>
            <a:ext cx="2852063" cy="646331"/>
          </a:xfrm>
          <a:prstGeom prst="rect">
            <a:avLst/>
          </a:prstGeom>
          <a:noFill/>
        </p:spPr>
        <p:txBody>
          <a:bodyPr wrap="none" rtlCol="0">
            <a:spAutoFit/>
          </a:bodyPr>
          <a:lstStyle/>
          <a:p>
            <a:pPr algn="ctr"/>
            <a:r>
              <a:rPr lang="en-US" sz="3600" b="1" dirty="0">
                <a:latin typeface="Times New Roman" panose="02020603050405020304" pitchFamily="18" charset="0"/>
                <a:cs typeface="Times New Roman" panose="02020603050405020304" pitchFamily="18" charset="0"/>
              </a:rPr>
              <a:t>OBJECTIVE</a:t>
            </a:r>
          </a:p>
        </p:txBody>
      </p:sp>
      <p:sp>
        <p:nvSpPr>
          <p:cNvPr id="2" name="TextBox 1">
            <a:extLst>
              <a:ext uri="{FF2B5EF4-FFF2-40B4-BE49-F238E27FC236}">
                <a16:creationId xmlns:a16="http://schemas.microsoft.com/office/drawing/2014/main" id="{131FE4E2-1BEB-6D5B-8081-DFE468312BE2}"/>
              </a:ext>
            </a:extLst>
          </p:cNvPr>
          <p:cNvSpPr txBox="1"/>
          <p:nvPr/>
        </p:nvSpPr>
        <p:spPr>
          <a:xfrm>
            <a:off x="2161427" y="2057862"/>
            <a:ext cx="7869143"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project's main goal is to create a web-based URL safety assessment system, empowering users to evaluate the security of URLs encountered online. It aims to enhance cybersecurity awareness, protect privacy, and enable informed decisions about online interactions. The system will utilize machine learning models, and offer a user-friendly interface, regular updates, and a feedback mechanism for ongoing improvement.</a:t>
            </a:r>
          </a:p>
        </p:txBody>
      </p:sp>
      <p:pic>
        <p:nvPicPr>
          <p:cNvPr id="7" name="Graphic 6" descr="Shield Tick with solid fill">
            <a:extLst>
              <a:ext uri="{FF2B5EF4-FFF2-40B4-BE49-F238E27FC236}">
                <a16:creationId xmlns:a16="http://schemas.microsoft.com/office/drawing/2014/main" id="{28A337D4-2A26-6D4A-9DEA-4A232E080C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963" y="86822"/>
            <a:ext cx="917392" cy="917392"/>
          </a:xfrm>
          <a:prstGeom prst="rect">
            <a:avLst/>
          </a:prstGeom>
        </p:spPr>
      </p:pic>
    </p:spTree>
    <p:extLst>
      <p:ext uri="{BB962C8B-B14F-4D97-AF65-F5344CB8AC3E}">
        <p14:creationId xmlns:p14="http://schemas.microsoft.com/office/powerpoint/2010/main" val="1570065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3868467" y="357883"/>
            <a:ext cx="4455067" cy="646331"/>
          </a:xfrm>
          <a:prstGeom prst="rect">
            <a:avLst/>
          </a:prstGeom>
          <a:noFill/>
        </p:spPr>
        <p:txBody>
          <a:bodyPr wrap="none" rtlCol="0">
            <a:spAutoFit/>
          </a:bodyPr>
          <a:lstStyle/>
          <a:p>
            <a:pPr algn="ctr"/>
            <a:r>
              <a:rPr lang="en-US" sz="3600" b="1" dirty="0">
                <a:latin typeface="Times New Roman" panose="02020603050405020304" pitchFamily="18" charset="0"/>
                <a:cs typeface="Times New Roman" panose="02020603050405020304" pitchFamily="18" charset="0"/>
              </a:rPr>
              <a:t>EXISTING SYSTEM</a:t>
            </a:r>
          </a:p>
        </p:txBody>
      </p:sp>
      <p:sp>
        <p:nvSpPr>
          <p:cNvPr id="2" name="TextBox 1">
            <a:extLst>
              <a:ext uri="{FF2B5EF4-FFF2-40B4-BE49-F238E27FC236}">
                <a16:creationId xmlns:a16="http://schemas.microsoft.com/office/drawing/2014/main" id="{131FE4E2-1BEB-6D5B-8081-DFE468312BE2}"/>
              </a:ext>
            </a:extLst>
          </p:cNvPr>
          <p:cNvSpPr txBox="1"/>
          <p:nvPr/>
        </p:nvSpPr>
        <p:spPr>
          <a:xfrm>
            <a:off x="498763" y="1237138"/>
            <a:ext cx="11194474"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Various methods exist for assessing the safety of URLs: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Web Browsers: Most modern browsers like Chrome and Firefox have built-in safety</a:t>
            </a:r>
          </a:p>
          <a:p>
            <a:r>
              <a:rPr lang="en-US" sz="2400" dirty="0">
                <a:latin typeface="Times New Roman" panose="02020603050405020304" pitchFamily="18" charset="0"/>
                <a:cs typeface="Times New Roman" panose="02020603050405020304" pitchFamily="18" charset="0"/>
              </a:rPr>
              <a:t>checks but rely on known malicious URLs and user reports, lacking real-time protection</a:t>
            </a:r>
          </a:p>
          <a:p>
            <a:r>
              <a:rPr lang="en-US" sz="2400" dirty="0">
                <a:latin typeface="Times New Roman" panose="02020603050405020304" pitchFamily="18" charset="0"/>
                <a:cs typeface="Times New Roman" panose="02020603050405020304" pitchFamily="18" charset="0"/>
              </a:rPr>
              <a:t>against emerging threats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Online Security Services: These services offer URL scanning and categorization,</a:t>
            </a:r>
          </a:p>
          <a:p>
            <a:r>
              <a:rPr lang="en-US" sz="2400" dirty="0">
                <a:latin typeface="Times New Roman" panose="02020603050405020304" pitchFamily="18" charset="0"/>
                <a:cs typeface="Times New Roman" panose="02020603050405020304" pitchFamily="18" charset="0"/>
              </a:rPr>
              <a:t>but may have subscription costs and accuracy variations, unsuitable for offline</a:t>
            </a:r>
          </a:p>
          <a:p>
            <a:r>
              <a:rPr lang="en-US" sz="2400" dirty="0">
                <a:latin typeface="Times New Roman" panose="02020603050405020304" pitchFamily="18" charset="0"/>
                <a:cs typeface="Times New Roman" panose="02020603050405020304" pitchFamily="18" charset="0"/>
              </a:rPr>
              <a:t>environments.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 Phishing Protection Services: Specialized in detecting phishing sites, they may miss</a:t>
            </a:r>
          </a:p>
          <a:p>
            <a:r>
              <a:rPr lang="en-US" sz="2400" dirty="0">
                <a:latin typeface="Times New Roman" panose="02020603050405020304" pitchFamily="18" charset="0"/>
                <a:cs typeface="Times New Roman" panose="02020603050405020304" pitchFamily="18" charset="0"/>
              </a:rPr>
              <a:t>sophisticated attacks or rapidly emerging ones.</a:t>
            </a:r>
          </a:p>
        </p:txBody>
      </p:sp>
      <p:pic>
        <p:nvPicPr>
          <p:cNvPr id="6" name="Graphic 5" descr="Shield Tick with solid fill">
            <a:extLst>
              <a:ext uri="{FF2B5EF4-FFF2-40B4-BE49-F238E27FC236}">
                <a16:creationId xmlns:a16="http://schemas.microsoft.com/office/drawing/2014/main" id="{6A597C56-D95F-4160-D627-DB5627AE23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963" y="86822"/>
            <a:ext cx="917392" cy="917392"/>
          </a:xfrm>
          <a:prstGeom prst="rect">
            <a:avLst/>
          </a:prstGeom>
        </p:spPr>
      </p:pic>
    </p:spTree>
    <p:extLst>
      <p:ext uri="{BB962C8B-B14F-4D97-AF65-F5344CB8AC3E}">
        <p14:creationId xmlns:p14="http://schemas.microsoft.com/office/powerpoint/2010/main" val="693535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3868467" y="357883"/>
            <a:ext cx="4455067" cy="646331"/>
          </a:xfrm>
          <a:prstGeom prst="rect">
            <a:avLst/>
          </a:prstGeom>
          <a:noFill/>
        </p:spPr>
        <p:txBody>
          <a:bodyPr wrap="none" rtlCol="0">
            <a:spAutoFit/>
          </a:bodyPr>
          <a:lstStyle/>
          <a:p>
            <a:pPr algn="ctr"/>
            <a:r>
              <a:rPr lang="en-US" sz="3600" b="1" dirty="0">
                <a:latin typeface="Times New Roman" panose="02020603050405020304" pitchFamily="18" charset="0"/>
                <a:cs typeface="Times New Roman" panose="02020603050405020304" pitchFamily="18" charset="0"/>
              </a:rPr>
              <a:t>EXISTING SYSTEM</a:t>
            </a:r>
          </a:p>
        </p:txBody>
      </p:sp>
      <p:sp>
        <p:nvSpPr>
          <p:cNvPr id="2" name="TextBox 1">
            <a:extLst>
              <a:ext uri="{FF2B5EF4-FFF2-40B4-BE49-F238E27FC236}">
                <a16:creationId xmlns:a16="http://schemas.microsoft.com/office/drawing/2014/main" id="{131FE4E2-1BEB-6D5B-8081-DFE468312BE2}"/>
              </a:ext>
            </a:extLst>
          </p:cNvPr>
          <p:cNvSpPr txBox="1"/>
          <p:nvPr/>
        </p:nvSpPr>
        <p:spPr>
          <a:xfrm>
            <a:off x="498763" y="1536174"/>
            <a:ext cx="11194474"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4. Threat Intelligence Platforms: Provide comprehensive URL reputation analysis but</a:t>
            </a:r>
          </a:p>
          <a:p>
            <a:r>
              <a:rPr lang="en-US" sz="2400" dirty="0">
                <a:latin typeface="Times New Roman" panose="02020603050405020304" pitchFamily="18" charset="0"/>
                <a:cs typeface="Times New Roman" panose="02020603050405020304" pitchFamily="18" charset="0"/>
              </a:rPr>
              <a:t>can be expensive and require expertise.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5. Email Security Gateways: Focus on email security, not ideal for broader web</a:t>
            </a:r>
          </a:p>
          <a:p>
            <a:r>
              <a:rPr lang="en-US" sz="2400" dirty="0">
                <a:latin typeface="Times New Roman" panose="02020603050405020304" pitchFamily="18" charset="0"/>
                <a:cs typeface="Times New Roman" panose="02020603050405020304" pitchFamily="18" charset="0"/>
              </a:rPr>
              <a:t>browsing protection.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6. Open Source Solutions: Such as Google Safe Browsing API offer URL assessment but</a:t>
            </a:r>
          </a:p>
          <a:p>
            <a:r>
              <a:rPr lang="en-US" sz="2400" dirty="0">
                <a:latin typeface="Times New Roman" panose="02020603050405020304" pitchFamily="18" charset="0"/>
                <a:cs typeface="Times New Roman" panose="02020603050405020304" pitchFamily="18" charset="0"/>
              </a:rPr>
              <a:t>may lack support and updates, requiring more user effort.</a:t>
            </a:r>
          </a:p>
        </p:txBody>
      </p:sp>
      <p:pic>
        <p:nvPicPr>
          <p:cNvPr id="5" name="Graphic 4" descr="Shield Tick with solid fill">
            <a:extLst>
              <a:ext uri="{FF2B5EF4-FFF2-40B4-BE49-F238E27FC236}">
                <a16:creationId xmlns:a16="http://schemas.microsoft.com/office/drawing/2014/main" id="{C167574A-068E-D0E5-AAAF-FAE0350109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963" y="86822"/>
            <a:ext cx="917392" cy="917392"/>
          </a:xfrm>
          <a:prstGeom prst="rect">
            <a:avLst/>
          </a:prstGeom>
        </p:spPr>
      </p:pic>
    </p:spTree>
    <p:extLst>
      <p:ext uri="{BB962C8B-B14F-4D97-AF65-F5344CB8AC3E}">
        <p14:creationId xmlns:p14="http://schemas.microsoft.com/office/powerpoint/2010/main" val="1714727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4947867" y="357883"/>
            <a:ext cx="2296271" cy="646331"/>
          </a:xfrm>
          <a:prstGeom prst="rect">
            <a:avLst/>
          </a:prstGeom>
          <a:noFill/>
        </p:spPr>
        <p:txBody>
          <a:bodyPr wrap="none" rtlCol="0">
            <a:spAutoFit/>
          </a:bodyPr>
          <a:lstStyle/>
          <a:p>
            <a:pPr algn="ctr"/>
            <a:r>
              <a:rPr lang="en-US" sz="3600" b="1" dirty="0">
                <a:latin typeface="Times New Roman" panose="02020603050405020304" pitchFamily="18" charset="0"/>
                <a:cs typeface="Times New Roman" panose="02020603050405020304" pitchFamily="18" charset="0"/>
              </a:rPr>
              <a:t>DATASET</a:t>
            </a:r>
          </a:p>
        </p:txBody>
      </p:sp>
      <p:pic>
        <p:nvPicPr>
          <p:cNvPr id="5" name="Graphic 4" descr="Shield Tick with solid fill">
            <a:extLst>
              <a:ext uri="{FF2B5EF4-FFF2-40B4-BE49-F238E27FC236}">
                <a16:creationId xmlns:a16="http://schemas.microsoft.com/office/drawing/2014/main" id="{C167574A-068E-D0E5-AAAF-FAE0350109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963" y="86822"/>
            <a:ext cx="917392" cy="917392"/>
          </a:xfrm>
          <a:prstGeom prst="rect">
            <a:avLst/>
          </a:prstGeom>
        </p:spPr>
      </p:pic>
      <p:sp>
        <p:nvSpPr>
          <p:cNvPr id="3" name="TextBox 2">
            <a:extLst>
              <a:ext uri="{FF2B5EF4-FFF2-40B4-BE49-F238E27FC236}">
                <a16:creationId xmlns:a16="http://schemas.microsoft.com/office/drawing/2014/main" id="{4D4A8279-7B86-FB75-C0EC-0377EC6B135D}"/>
              </a:ext>
            </a:extLst>
          </p:cNvPr>
          <p:cNvSpPr txBox="1"/>
          <p:nvPr/>
        </p:nvSpPr>
        <p:spPr>
          <a:xfrm>
            <a:off x="652659" y="1240853"/>
            <a:ext cx="2055819" cy="461665"/>
          </a:xfrm>
          <a:prstGeom prst="rect">
            <a:avLst/>
          </a:prstGeom>
          <a:noFill/>
        </p:spPr>
        <p:txBody>
          <a:bodyPr wrap="none" rtlCol="0">
            <a:spAutoFit/>
          </a:bodyPr>
          <a:lstStyle/>
          <a:p>
            <a:r>
              <a:rPr lang="en-US" sz="2400" dirty="0"/>
              <a:t>Types of URLs: </a:t>
            </a:r>
          </a:p>
        </p:txBody>
      </p:sp>
      <p:sp>
        <p:nvSpPr>
          <p:cNvPr id="6" name="TextBox 5">
            <a:extLst>
              <a:ext uri="{FF2B5EF4-FFF2-40B4-BE49-F238E27FC236}">
                <a16:creationId xmlns:a16="http://schemas.microsoft.com/office/drawing/2014/main" id="{B3CABE98-A9A6-75C9-3965-42F3EFC403F8}"/>
              </a:ext>
            </a:extLst>
          </p:cNvPr>
          <p:cNvSpPr txBox="1"/>
          <p:nvPr/>
        </p:nvSpPr>
        <p:spPr>
          <a:xfrm>
            <a:off x="652659" y="1932942"/>
            <a:ext cx="6739847" cy="3693319"/>
          </a:xfrm>
          <a:prstGeom prst="rect">
            <a:avLst/>
          </a:prstGeom>
          <a:noFill/>
        </p:spPr>
        <p:txBody>
          <a:bodyPr wrap="square" rtlCol="0">
            <a:spAutoFit/>
          </a:bodyPr>
          <a:lstStyle/>
          <a:p>
            <a:r>
              <a:rPr lang="en-IN" b="1" dirty="0"/>
              <a:t>Safe URLs – </a:t>
            </a:r>
          </a:p>
          <a:p>
            <a:r>
              <a:rPr lang="en-IN" dirty="0"/>
              <a:t>Trustworthy web addresses lead to legitimate and secure websites.</a:t>
            </a:r>
          </a:p>
          <a:p>
            <a:endParaRPr lang="en-IN" dirty="0"/>
          </a:p>
          <a:p>
            <a:r>
              <a:rPr lang="en-IN" b="1" dirty="0"/>
              <a:t>Malware – </a:t>
            </a:r>
          </a:p>
          <a:p>
            <a:r>
              <a:rPr lang="en-IN" dirty="0"/>
              <a:t>Web addresses hosting or distributing harmful software. </a:t>
            </a:r>
          </a:p>
          <a:p>
            <a:endParaRPr lang="en-IN" dirty="0"/>
          </a:p>
          <a:p>
            <a:r>
              <a:rPr lang="en-IN" b="1" dirty="0"/>
              <a:t>Phishing – </a:t>
            </a:r>
          </a:p>
          <a:p>
            <a:r>
              <a:rPr lang="en-IN" dirty="0"/>
              <a:t>a common deception tactic threat actors utilize to steal real login credentials to legitimate websites </a:t>
            </a:r>
          </a:p>
          <a:p>
            <a:endParaRPr lang="en-IN" dirty="0"/>
          </a:p>
          <a:p>
            <a:r>
              <a:rPr lang="en-IN" b="1" dirty="0"/>
              <a:t>Defacement – </a:t>
            </a:r>
          </a:p>
          <a:p>
            <a:r>
              <a:rPr lang="en-IN" dirty="0"/>
              <a:t>an attack in which malicious parties penetrate a website and replace content on the site with their own messages.</a:t>
            </a:r>
            <a:endParaRPr lang="en-US" dirty="0"/>
          </a:p>
        </p:txBody>
      </p:sp>
    </p:spTree>
    <p:extLst>
      <p:ext uri="{BB962C8B-B14F-4D97-AF65-F5344CB8AC3E}">
        <p14:creationId xmlns:p14="http://schemas.microsoft.com/office/powerpoint/2010/main" val="3548419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4092889" y="357883"/>
            <a:ext cx="4006226" cy="646331"/>
          </a:xfrm>
          <a:prstGeom prst="rect">
            <a:avLst/>
          </a:prstGeom>
          <a:noFill/>
        </p:spPr>
        <p:txBody>
          <a:bodyPr wrap="none" rtlCol="0">
            <a:spAutoFit/>
          </a:bodyPr>
          <a:lstStyle/>
          <a:p>
            <a:pPr algn="ctr"/>
            <a:r>
              <a:rPr lang="en-US" sz="3600" b="1" dirty="0">
                <a:latin typeface="Times New Roman" panose="02020603050405020304" pitchFamily="18" charset="0"/>
                <a:cs typeface="Times New Roman" panose="02020603050405020304" pitchFamily="18" charset="0"/>
              </a:rPr>
              <a:t>METHODOLOGY</a:t>
            </a:r>
          </a:p>
        </p:txBody>
      </p:sp>
      <p:sp>
        <p:nvSpPr>
          <p:cNvPr id="3" name="TextBox 2">
            <a:extLst>
              <a:ext uri="{FF2B5EF4-FFF2-40B4-BE49-F238E27FC236}">
                <a16:creationId xmlns:a16="http://schemas.microsoft.com/office/drawing/2014/main" id="{68F6773D-CAA4-9D7D-5EA7-343B69080021}"/>
              </a:ext>
            </a:extLst>
          </p:cNvPr>
          <p:cNvSpPr txBox="1"/>
          <p:nvPr/>
        </p:nvSpPr>
        <p:spPr>
          <a:xfrm>
            <a:off x="767992" y="1572609"/>
            <a:ext cx="10656016" cy="4616648"/>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Step 1: Feature Extraction</a:t>
            </a:r>
            <a:r>
              <a:rPr lang="en-IN" sz="28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In this phase, we extract relevant features from URLs to enable effective malware detection and classification. </a:t>
            </a:r>
          </a:p>
          <a:p>
            <a:endParaRPr lang="en-IN" sz="24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Step 2: Machine Learning Algorithms</a:t>
            </a:r>
            <a:r>
              <a:rPr lang="en-IN" sz="28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We apply a set of machine learning algorithms, including Decision Tree, Random Forest, and Gradient Descent, to train models for URL safety assessment. </a:t>
            </a:r>
          </a:p>
          <a:p>
            <a:endParaRPr lang="en-IN" sz="24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Step 3: Ensemble Learning</a:t>
            </a:r>
            <a:r>
              <a:rPr lang="en-IN" sz="28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We employ ensemble learning techniques to combine the strengths of multiple models, optimizing the accuracy and reliability of our URL safety assessment system.</a:t>
            </a:r>
          </a:p>
          <a:p>
            <a:endParaRPr lang="en-US" dirty="0"/>
          </a:p>
        </p:txBody>
      </p:sp>
      <p:pic>
        <p:nvPicPr>
          <p:cNvPr id="6" name="Graphic 5" descr="Shield Tick with solid fill">
            <a:extLst>
              <a:ext uri="{FF2B5EF4-FFF2-40B4-BE49-F238E27FC236}">
                <a16:creationId xmlns:a16="http://schemas.microsoft.com/office/drawing/2014/main" id="{A2508EE6-8F51-70F0-03A5-A100DD9FE5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963" y="86822"/>
            <a:ext cx="917392" cy="917392"/>
          </a:xfrm>
          <a:prstGeom prst="rect">
            <a:avLst/>
          </a:prstGeom>
        </p:spPr>
      </p:pic>
    </p:spTree>
    <p:extLst>
      <p:ext uri="{BB962C8B-B14F-4D97-AF65-F5344CB8AC3E}">
        <p14:creationId xmlns:p14="http://schemas.microsoft.com/office/powerpoint/2010/main" val="1350874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4112123" y="260624"/>
            <a:ext cx="3967753" cy="646331"/>
          </a:xfrm>
          <a:prstGeom prst="rect">
            <a:avLst/>
          </a:prstGeom>
          <a:noFill/>
        </p:spPr>
        <p:txBody>
          <a:bodyPr wrap="none" rtlCol="0">
            <a:spAutoFit/>
          </a:bodyPr>
          <a:lstStyle/>
          <a:p>
            <a:pPr algn="ctr"/>
            <a:r>
              <a:rPr lang="en-US" sz="3600" b="1" dirty="0">
                <a:latin typeface="Times New Roman" panose="02020603050405020304" pitchFamily="18" charset="0"/>
                <a:cs typeface="Times New Roman" panose="02020603050405020304" pitchFamily="18" charset="0"/>
              </a:rPr>
              <a:t>SYSTEM DESIGN</a:t>
            </a:r>
          </a:p>
        </p:txBody>
      </p:sp>
      <p:sp>
        <p:nvSpPr>
          <p:cNvPr id="3" name="Rounded Rectangle 2">
            <a:extLst>
              <a:ext uri="{FF2B5EF4-FFF2-40B4-BE49-F238E27FC236}">
                <a16:creationId xmlns:a16="http://schemas.microsoft.com/office/drawing/2014/main" id="{E58F0F47-94CE-BA26-1A1D-A8CB578772D3}"/>
              </a:ext>
            </a:extLst>
          </p:cNvPr>
          <p:cNvSpPr/>
          <p:nvPr/>
        </p:nvSpPr>
        <p:spPr>
          <a:xfrm>
            <a:off x="526472" y="1524000"/>
            <a:ext cx="1967345" cy="914400"/>
          </a:xfrm>
          <a:prstGeom prst="roundRect">
            <a:avLst/>
          </a:prstGeom>
          <a:solidFill>
            <a:schemeClr val="accent1"/>
          </a:solidFill>
          <a:ln>
            <a:solidFill>
              <a:schemeClr val="accent1">
                <a:shade val="15000"/>
              </a:schemeClr>
            </a:solidFill>
          </a:ln>
          <a:effectLst>
            <a:outerShdw blurRad="50800" dist="50800" dir="5400000" algn="ctr" rotWithShape="0">
              <a:srgbClr val="000000">
                <a:alpha val="49562"/>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Cleaning</a:t>
            </a:r>
          </a:p>
          <a:p>
            <a:pPr algn="ctr"/>
            <a:r>
              <a:rPr lang="en-US" dirty="0">
                <a:solidFill>
                  <a:schemeClr val="bg1"/>
                </a:solidFill>
              </a:rPr>
              <a:t>Process</a:t>
            </a:r>
          </a:p>
        </p:txBody>
      </p:sp>
      <p:sp>
        <p:nvSpPr>
          <p:cNvPr id="5" name="Rounded Rectangle 4">
            <a:extLst>
              <a:ext uri="{FF2B5EF4-FFF2-40B4-BE49-F238E27FC236}">
                <a16:creationId xmlns:a16="http://schemas.microsoft.com/office/drawing/2014/main" id="{45478716-AC15-5018-BC60-039F67C35042}"/>
              </a:ext>
            </a:extLst>
          </p:cNvPr>
          <p:cNvSpPr/>
          <p:nvPr/>
        </p:nvSpPr>
        <p:spPr>
          <a:xfrm>
            <a:off x="3128450" y="1524000"/>
            <a:ext cx="1967345" cy="914400"/>
          </a:xfrm>
          <a:prstGeom prst="roundRect">
            <a:avLst/>
          </a:prstGeom>
          <a:effectLst>
            <a:outerShdw blurRad="50800" dist="50800" dir="5400000" algn="ctr" rotWithShape="0">
              <a:srgbClr val="000000">
                <a:alpha val="51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Transformation</a:t>
            </a:r>
          </a:p>
        </p:txBody>
      </p:sp>
      <p:sp>
        <p:nvSpPr>
          <p:cNvPr id="6" name="Rounded Rectangle 5">
            <a:extLst>
              <a:ext uri="{FF2B5EF4-FFF2-40B4-BE49-F238E27FC236}">
                <a16:creationId xmlns:a16="http://schemas.microsoft.com/office/drawing/2014/main" id="{C11EC669-87FA-B766-70C2-5AF6A163E539}"/>
              </a:ext>
            </a:extLst>
          </p:cNvPr>
          <p:cNvSpPr/>
          <p:nvPr/>
        </p:nvSpPr>
        <p:spPr>
          <a:xfrm>
            <a:off x="5730428" y="1524000"/>
            <a:ext cx="1967345" cy="914400"/>
          </a:xfrm>
          <a:prstGeom prst="roundRect">
            <a:avLst/>
          </a:prstGeom>
          <a:effectLst>
            <a:outerShdw blurRad="50800" dist="50800" dir="5400000" algn="ctr" rotWithShape="0">
              <a:srgbClr val="000000">
                <a:alpha val="51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Model Building</a:t>
            </a:r>
          </a:p>
        </p:txBody>
      </p:sp>
      <p:sp>
        <p:nvSpPr>
          <p:cNvPr id="7" name="Rounded Rectangle 6">
            <a:extLst>
              <a:ext uri="{FF2B5EF4-FFF2-40B4-BE49-F238E27FC236}">
                <a16:creationId xmlns:a16="http://schemas.microsoft.com/office/drawing/2014/main" id="{FB2D4E7C-8FE2-4935-B120-D138AB758634}"/>
              </a:ext>
            </a:extLst>
          </p:cNvPr>
          <p:cNvSpPr/>
          <p:nvPr/>
        </p:nvSpPr>
        <p:spPr>
          <a:xfrm>
            <a:off x="8332406" y="1524000"/>
            <a:ext cx="1967345" cy="914400"/>
          </a:xfrm>
          <a:prstGeom prst="roundRect">
            <a:avLst/>
          </a:prstGeom>
          <a:effectLst>
            <a:outerShdw blurRad="50800" dist="50800" dir="5400000" algn="ctr" rotWithShape="0">
              <a:srgbClr val="000000">
                <a:alpha val="51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Threshold Mechanism</a:t>
            </a:r>
          </a:p>
        </p:txBody>
      </p:sp>
      <p:sp>
        <p:nvSpPr>
          <p:cNvPr id="8" name="Rounded Rectangle 7">
            <a:extLst>
              <a:ext uri="{FF2B5EF4-FFF2-40B4-BE49-F238E27FC236}">
                <a16:creationId xmlns:a16="http://schemas.microsoft.com/office/drawing/2014/main" id="{4D14CB75-CBF2-6DBD-4D71-9EEE1C390716}"/>
              </a:ext>
            </a:extLst>
          </p:cNvPr>
          <p:cNvSpPr/>
          <p:nvPr/>
        </p:nvSpPr>
        <p:spPr>
          <a:xfrm>
            <a:off x="9804602" y="3338948"/>
            <a:ext cx="1967345" cy="914400"/>
          </a:xfrm>
          <a:prstGeom prst="roundRect">
            <a:avLst/>
          </a:prstGeom>
          <a:effectLst>
            <a:outerShdw blurRad="50800" dist="50800" dir="5400000" algn="ctr" rotWithShape="0">
              <a:srgbClr val="000000">
                <a:alpha val="51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Validation and Prediction</a:t>
            </a:r>
          </a:p>
        </p:txBody>
      </p:sp>
      <p:sp>
        <p:nvSpPr>
          <p:cNvPr id="9" name="Rounded Rectangle 8">
            <a:extLst>
              <a:ext uri="{FF2B5EF4-FFF2-40B4-BE49-F238E27FC236}">
                <a16:creationId xmlns:a16="http://schemas.microsoft.com/office/drawing/2014/main" id="{600E62C0-10F7-7C08-103C-8EC93AA070E2}"/>
              </a:ext>
            </a:extLst>
          </p:cNvPr>
          <p:cNvSpPr/>
          <p:nvPr/>
        </p:nvSpPr>
        <p:spPr>
          <a:xfrm>
            <a:off x="7162796" y="3338948"/>
            <a:ext cx="1967345" cy="914400"/>
          </a:xfrm>
          <a:prstGeom prst="roundRect">
            <a:avLst/>
          </a:prstGeom>
          <a:effectLst>
            <a:outerShdw blurRad="50800" dist="50800" dir="5400000" algn="ctr" rotWithShape="0">
              <a:srgbClr val="000000">
                <a:alpha val="51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Connecting the Database</a:t>
            </a:r>
          </a:p>
        </p:txBody>
      </p:sp>
      <p:sp>
        <p:nvSpPr>
          <p:cNvPr id="10" name="Rounded Rectangle 9">
            <a:extLst>
              <a:ext uri="{FF2B5EF4-FFF2-40B4-BE49-F238E27FC236}">
                <a16:creationId xmlns:a16="http://schemas.microsoft.com/office/drawing/2014/main" id="{DC43706C-0786-87EF-6C0B-311CAD35F644}"/>
              </a:ext>
            </a:extLst>
          </p:cNvPr>
          <p:cNvSpPr/>
          <p:nvPr/>
        </p:nvSpPr>
        <p:spPr>
          <a:xfrm>
            <a:off x="4520990" y="3338948"/>
            <a:ext cx="1967345" cy="914400"/>
          </a:xfrm>
          <a:prstGeom prst="roundRect">
            <a:avLst/>
          </a:prstGeom>
          <a:effectLst>
            <a:outerShdw blurRad="50800" dist="50800" dir="5400000" algn="ctr" rotWithShape="0">
              <a:srgbClr val="000000">
                <a:alpha val="51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Backend Development</a:t>
            </a:r>
          </a:p>
        </p:txBody>
      </p:sp>
      <p:sp>
        <p:nvSpPr>
          <p:cNvPr id="11" name="Rounded Rectangle 10">
            <a:extLst>
              <a:ext uri="{FF2B5EF4-FFF2-40B4-BE49-F238E27FC236}">
                <a16:creationId xmlns:a16="http://schemas.microsoft.com/office/drawing/2014/main" id="{31FF29CC-4C5E-5A26-0E19-DFEACFF8BA38}"/>
              </a:ext>
            </a:extLst>
          </p:cNvPr>
          <p:cNvSpPr/>
          <p:nvPr/>
        </p:nvSpPr>
        <p:spPr>
          <a:xfrm>
            <a:off x="1879184" y="3338948"/>
            <a:ext cx="1967345" cy="914400"/>
          </a:xfrm>
          <a:prstGeom prst="roundRect">
            <a:avLst/>
          </a:prstGeom>
          <a:effectLst>
            <a:outerShdw blurRad="50800" dist="50800" dir="5400000" algn="ctr" rotWithShape="0">
              <a:srgbClr val="000000">
                <a:alpha val="51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Frontend Development</a:t>
            </a:r>
          </a:p>
        </p:txBody>
      </p:sp>
      <p:sp>
        <p:nvSpPr>
          <p:cNvPr id="12" name="Rounded Rectangle 11">
            <a:extLst>
              <a:ext uri="{FF2B5EF4-FFF2-40B4-BE49-F238E27FC236}">
                <a16:creationId xmlns:a16="http://schemas.microsoft.com/office/drawing/2014/main" id="{B2FF070F-F226-890F-EB02-BC70891911EB}"/>
              </a:ext>
            </a:extLst>
          </p:cNvPr>
          <p:cNvSpPr/>
          <p:nvPr/>
        </p:nvSpPr>
        <p:spPr>
          <a:xfrm>
            <a:off x="526472" y="5112330"/>
            <a:ext cx="1967345" cy="914400"/>
          </a:xfrm>
          <a:prstGeom prst="roundRect">
            <a:avLst/>
          </a:prstGeom>
          <a:effectLst>
            <a:outerShdw blurRad="50800" dist="50800" dir="5400000" algn="ctr" rotWithShape="0">
              <a:srgbClr val="000000">
                <a:alpha val="51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Connecting the Frontend and Backend</a:t>
            </a:r>
          </a:p>
        </p:txBody>
      </p:sp>
      <p:sp>
        <p:nvSpPr>
          <p:cNvPr id="13" name="Rounded Rectangle 12">
            <a:extLst>
              <a:ext uri="{FF2B5EF4-FFF2-40B4-BE49-F238E27FC236}">
                <a16:creationId xmlns:a16="http://schemas.microsoft.com/office/drawing/2014/main" id="{9C6A6644-8745-DD29-F5B4-AD96900293FA}"/>
              </a:ext>
            </a:extLst>
          </p:cNvPr>
          <p:cNvSpPr/>
          <p:nvPr/>
        </p:nvSpPr>
        <p:spPr>
          <a:xfrm>
            <a:off x="3128449" y="5112330"/>
            <a:ext cx="1967345" cy="914400"/>
          </a:xfrm>
          <a:prstGeom prst="roundRect">
            <a:avLst/>
          </a:prstGeom>
          <a:effectLst>
            <a:outerShdw blurRad="50800" dist="50800" dir="5400000" algn="ctr" rotWithShape="0">
              <a:srgbClr val="000000">
                <a:alpha val="51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Testing</a:t>
            </a:r>
          </a:p>
        </p:txBody>
      </p:sp>
      <p:sp>
        <p:nvSpPr>
          <p:cNvPr id="14" name="Rounded Rectangle 13">
            <a:extLst>
              <a:ext uri="{FF2B5EF4-FFF2-40B4-BE49-F238E27FC236}">
                <a16:creationId xmlns:a16="http://schemas.microsoft.com/office/drawing/2014/main" id="{49813FE7-7B14-C342-8D53-649144C6C160}"/>
              </a:ext>
            </a:extLst>
          </p:cNvPr>
          <p:cNvSpPr/>
          <p:nvPr/>
        </p:nvSpPr>
        <p:spPr>
          <a:xfrm>
            <a:off x="5730426" y="5112330"/>
            <a:ext cx="1967345" cy="914400"/>
          </a:xfrm>
          <a:prstGeom prst="roundRect">
            <a:avLst/>
          </a:prstGeom>
          <a:effectLst>
            <a:outerShdw blurRad="50800" dist="50800" dir="5400000" algn="ctr" rotWithShape="0">
              <a:srgbClr val="000000">
                <a:alpha val="51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Hosting of the Web Application</a:t>
            </a:r>
          </a:p>
        </p:txBody>
      </p:sp>
      <p:cxnSp>
        <p:nvCxnSpPr>
          <p:cNvPr id="16" name="Straight Arrow Connector 15">
            <a:extLst>
              <a:ext uri="{FF2B5EF4-FFF2-40B4-BE49-F238E27FC236}">
                <a16:creationId xmlns:a16="http://schemas.microsoft.com/office/drawing/2014/main" id="{DB26C974-A304-EA2D-19FB-292A3DD5017A}"/>
              </a:ext>
            </a:extLst>
          </p:cNvPr>
          <p:cNvCxnSpPr>
            <a:cxnSpLocks/>
            <a:stCxn id="3" idx="3"/>
            <a:endCxn id="5" idx="1"/>
          </p:cNvCxnSpPr>
          <p:nvPr/>
        </p:nvCxnSpPr>
        <p:spPr>
          <a:xfrm>
            <a:off x="2493817" y="1981200"/>
            <a:ext cx="634633" cy="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18" name="Straight Arrow Connector 17">
            <a:extLst>
              <a:ext uri="{FF2B5EF4-FFF2-40B4-BE49-F238E27FC236}">
                <a16:creationId xmlns:a16="http://schemas.microsoft.com/office/drawing/2014/main" id="{7668703E-3472-FC39-F247-F9BE3307DA82}"/>
              </a:ext>
            </a:extLst>
          </p:cNvPr>
          <p:cNvCxnSpPr>
            <a:cxnSpLocks/>
            <a:stCxn id="5" idx="3"/>
            <a:endCxn id="6" idx="1"/>
          </p:cNvCxnSpPr>
          <p:nvPr/>
        </p:nvCxnSpPr>
        <p:spPr>
          <a:xfrm>
            <a:off x="5095795" y="1981200"/>
            <a:ext cx="634633" cy="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21" name="Straight Arrow Connector 20">
            <a:extLst>
              <a:ext uri="{FF2B5EF4-FFF2-40B4-BE49-F238E27FC236}">
                <a16:creationId xmlns:a16="http://schemas.microsoft.com/office/drawing/2014/main" id="{6C70653D-63DE-9CFF-4F55-784870282E85}"/>
              </a:ext>
            </a:extLst>
          </p:cNvPr>
          <p:cNvCxnSpPr>
            <a:cxnSpLocks/>
            <a:endCxn id="7" idx="1"/>
          </p:cNvCxnSpPr>
          <p:nvPr/>
        </p:nvCxnSpPr>
        <p:spPr>
          <a:xfrm>
            <a:off x="7697773" y="1981200"/>
            <a:ext cx="634633" cy="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26" name="Elbow Connector 25">
            <a:extLst>
              <a:ext uri="{FF2B5EF4-FFF2-40B4-BE49-F238E27FC236}">
                <a16:creationId xmlns:a16="http://schemas.microsoft.com/office/drawing/2014/main" id="{337AED51-7982-1DAD-6654-DED33920C643}"/>
              </a:ext>
            </a:extLst>
          </p:cNvPr>
          <p:cNvCxnSpPr>
            <a:cxnSpLocks/>
            <a:stCxn id="7" idx="3"/>
            <a:endCxn id="8" idx="0"/>
          </p:cNvCxnSpPr>
          <p:nvPr/>
        </p:nvCxnSpPr>
        <p:spPr>
          <a:xfrm>
            <a:off x="10299751" y="1981200"/>
            <a:ext cx="488524" cy="1357748"/>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29" name="Straight Arrow Connector 28">
            <a:extLst>
              <a:ext uri="{FF2B5EF4-FFF2-40B4-BE49-F238E27FC236}">
                <a16:creationId xmlns:a16="http://schemas.microsoft.com/office/drawing/2014/main" id="{F324A9D3-F24E-C3EC-478B-FF653E3B84AB}"/>
              </a:ext>
            </a:extLst>
          </p:cNvPr>
          <p:cNvCxnSpPr>
            <a:cxnSpLocks/>
            <a:stCxn id="8" idx="1"/>
            <a:endCxn id="9" idx="3"/>
          </p:cNvCxnSpPr>
          <p:nvPr/>
        </p:nvCxnSpPr>
        <p:spPr>
          <a:xfrm flipH="1">
            <a:off x="9130141" y="3796148"/>
            <a:ext cx="674461" cy="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31" name="Straight Arrow Connector 30">
            <a:extLst>
              <a:ext uri="{FF2B5EF4-FFF2-40B4-BE49-F238E27FC236}">
                <a16:creationId xmlns:a16="http://schemas.microsoft.com/office/drawing/2014/main" id="{2D37437D-083B-5862-18A7-1771752FDB1D}"/>
              </a:ext>
            </a:extLst>
          </p:cNvPr>
          <p:cNvCxnSpPr>
            <a:cxnSpLocks/>
            <a:stCxn id="9" idx="1"/>
            <a:endCxn id="10" idx="3"/>
          </p:cNvCxnSpPr>
          <p:nvPr/>
        </p:nvCxnSpPr>
        <p:spPr>
          <a:xfrm flipH="1">
            <a:off x="6488335" y="3796148"/>
            <a:ext cx="674461" cy="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34" name="Straight Arrow Connector 33">
            <a:extLst>
              <a:ext uri="{FF2B5EF4-FFF2-40B4-BE49-F238E27FC236}">
                <a16:creationId xmlns:a16="http://schemas.microsoft.com/office/drawing/2014/main" id="{E3D77433-10CA-20E5-E88C-48E0DA34F20E}"/>
              </a:ext>
            </a:extLst>
          </p:cNvPr>
          <p:cNvCxnSpPr>
            <a:cxnSpLocks/>
            <a:stCxn id="10" idx="1"/>
            <a:endCxn id="11" idx="3"/>
          </p:cNvCxnSpPr>
          <p:nvPr/>
        </p:nvCxnSpPr>
        <p:spPr>
          <a:xfrm flipH="1">
            <a:off x="3846529" y="3796148"/>
            <a:ext cx="674461" cy="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37" name="Elbow Connector 36">
            <a:extLst>
              <a:ext uri="{FF2B5EF4-FFF2-40B4-BE49-F238E27FC236}">
                <a16:creationId xmlns:a16="http://schemas.microsoft.com/office/drawing/2014/main" id="{FC0EBB6D-F10E-4741-4C1D-22A769609E6A}"/>
              </a:ext>
            </a:extLst>
          </p:cNvPr>
          <p:cNvCxnSpPr>
            <a:cxnSpLocks/>
            <a:stCxn id="11" idx="1"/>
            <a:endCxn id="12" idx="0"/>
          </p:cNvCxnSpPr>
          <p:nvPr/>
        </p:nvCxnSpPr>
        <p:spPr>
          <a:xfrm rot="10800000" flipV="1">
            <a:off x="1510146" y="3796148"/>
            <a:ext cx="369039" cy="1316182"/>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40" name="Straight Arrow Connector 39">
            <a:extLst>
              <a:ext uri="{FF2B5EF4-FFF2-40B4-BE49-F238E27FC236}">
                <a16:creationId xmlns:a16="http://schemas.microsoft.com/office/drawing/2014/main" id="{59F4C9EB-9F3D-DE67-A6A9-1AE6F5F9353B}"/>
              </a:ext>
            </a:extLst>
          </p:cNvPr>
          <p:cNvCxnSpPr>
            <a:cxnSpLocks/>
            <a:stCxn id="12" idx="3"/>
            <a:endCxn id="13" idx="1"/>
          </p:cNvCxnSpPr>
          <p:nvPr/>
        </p:nvCxnSpPr>
        <p:spPr>
          <a:xfrm>
            <a:off x="2493817" y="5569530"/>
            <a:ext cx="634632" cy="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43" name="Straight Arrow Connector 42">
            <a:extLst>
              <a:ext uri="{FF2B5EF4-FFF2-40B4-BE49-F238E27FC236}">
                <a16:creationId xmlns:a16="http://schemas.microsoft.com/office/drawing/2014/main" id="{687A8310-659F-0246-8764-655B97B0F1E7}"/>
              </a:ext>
            </a:extLst>
          </p:cNvPr>
          <p:cNvCxnSpPr>
            <a:cxnSpLocks/>
          </p:cNvCxnSpPr>
          <p:nvPr/>
        </p:nvCxnSpPr>
        <p:spPr>
          <a:xfrm>
            <a:off x="5095795" y="5569530"/>
            <a:ext cx="634632" cy="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pic>
        <p:nvPicPr>
          <p:cNvPr id="55" name="Graphic 54" descr="Shield Tick with solid fill">
            <a:extLst>
              <a:ext uri="{FF2B5EF4-FFF2-40B4-BE49-F238E27FC236}">
                <a16:creationId xmlns:a16="http://schemas.microsoft.com/office/drawing/2014/main" id="{C9AFE9F1-7E58-D02D-0576-EAC2C9D3FE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963" y="86822"/>
            <a:ext cx="917392" cy="917392"/>
          </a:xfrm>
          <a:prstGeom prst="rect">
            <a:avLst/>
          </a:prstGeom>
        </p:spPr>
      </p:pic>
    </p:spTree>
    <p:extLst>
      <p:ext uri="{BB962C8B-B14F-4D97-AF65-F5344CB8AC3E}">
        <p14:creationId xmlns:p14="http://schemas.microsoft.com/office/powerpoint/2010/main" val="2013543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4472894" y="260624"/>
            <a:ext cx="3246210" cy="646331"/>
          </a:xfrm>
          <a:prstGeom prst="rect">
            <a:avLst/>
          </a:prstGeom>
          <a:noFill/>
        </p:spPr>
        <p:txBody>
          <a:bodyPr wrap="none" rtlCol="0">
            <a:spAutoFit/>
          </a:bodyPr>
          <a:lstStyle/>
          <a:p>
            <a:pPr algn="ctr"/>
            <a:r>
              <a:rPr lang="en-US" sz="3600" b="1" dirty="0">
                <a:latin typeface="Times New Roman" panose="02020603050405020304" pitchFamily="18" charset="0"/>
                <a:cs typeface="Times New Roman" panose="02020603050405020304" pitchFamily="18" charset="0"/>
              </a:rPr>
              <a:t>FLOWCHART</a:t>
            </a:r>
          </a:p>
        </p:txBody>
      </p:sp>
      <p:sp>
        <p:nvSpPr>
          <p:cNvPr id="3" name="Rounded Rectangle 2">
            <a:extLst>
              <a:ext uri="{FF2B5EF4-FFF2-40B4-BE49-F238E27FC236}">
                <a16:creationId xmlns:a16="http://schemas.microsoft.com/office/drawing/2014/main" id="{E58F0F47-94CE-BA26-1A1D-A8CB578772D3}"/>
              </a:ext>
            </a:extLst>
          </p:cNvPr>
          <p:cNvSpPr/>
          <p:nvPr/>
        </p:nvSpPr>
        <p:spPr>
          <a:xfrm>
            <a:off x="393857" y="1745089"/>
            <a:ext cx="1967345" cy="457200"/>
          </a:xfrm>
          <a:prstGeom prst="roundRect">
            <a:avLst/>
          </a:prstGeom>
          <a:solidFill>
            <a:schemeClr val="bg1"/>
          </a:solidFill>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the URL</a:t>
            </a:r>
          </a:p>
        </p:txBody>
      </p:sp>
      <p:cxnSp>
        <p:nvCxnSpPr>
          <p:cNvPr id="16" name="Straight Arrow Connector 15">
            <a:extLst>
              <a:ext uri="{FF2B5EF4-FFF2-40B4-BE49-F238E27FC236}">
                <a16:creationId xmlns:a16="http://schemas.microsoft.com/office/drawing/2014/main" id="{DB26C974-A304-EA2D-19FB-292A3DD5017A}"/>
              </a:ext>
            </a:extLst>
          </p:cNvPr>
          <p:cNvCxnSpPr>
            <a:cxnSpLocks/>
            <a:stCxn id="3" idx="3"/>
            <a:endCxn id="15" idx="1"/>
          </p:cNvCxnSpPr>
          <p:nvPr/>
        </p:nvCxnSpPr>
        <p:spPr>
          <a:xfrm>
            <a:off x="2361202" y="1973689"/>
            <a:ext cx="2457434" cy="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sp>
        <p:nvSpPr>
          <p:cNvPr id="15" name="Decision 14">
            <a:extLst>
              <a:ext uri="{FF2B5EF4-FFF2-40B4-BE49-F238E27FC236}">
                <a16:creationId xmlns:a16="http://schemas.microsoft.com/office/drawing/2014/main" id="{A32C5791-12D7-46AA-A766-FF9B1A55AB67}"/>
              </a:ext>
            </a:extLst>
          </p:cNvPr>
          <p:cNvSpPr/>
          <p:nvPr/>
        </p:nvSpPr>
        <p:spPr>
          <a:xfrm>
            <a:off x="4818636" y="1554589"/>
            <a:ext cx="2554721" cy="838199"/>
          </a:xfrm>
          <a:prstGeom prst="flowChartDecision">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Check the URL Format</a:t>
            </a:r>
          </a:p>
        </p:txBody>
      </p:sp>
      <p:sp>
        <p:nvSpPr>
          <p:cNvPr id="30" name="TextBox 29">
            <a:extLst>
              <a:ext uri="{FF2B5EF4-FFF2-40B4-BE49-F238E27FC236}">
                <a16:creationId xmlns:a16="http://schemas.microsoft.com/office/drawing/2014/main" id="{89F127F1-4E7F-0093-2CF6-937093E89F16}"/>
              </a:ext>
            </a:extLst>
          </p:cNvPr>
          <p:cNvSpPr txBox="1"/>
          <p:nvPr/>
        </p:nvSpPr>
        <p:spPr>
          <a:xfrm>
            <a:off x="2747586" y="1628537"/>
            <a:ext cx="1654620" cy="369332"/>
          </a:xfrm>
          <a:prstGeom prst="rect">
            <a:avLst/>
          </a:prstGeom>
          <a:noFill/>
        </p:spPr>
        <p:txBody>
          <a:bodyPr wrap="none" rtlCol="0">
            <a:spAutoFit/>
          </a:bodyPr>
          <a:lstStyle/>
          <a:p>
            <a:r>
              <a:rPr lang="en-US" b="1" dirty="0"/>
              <a:t>Data Validation</a:t>
            </a:r>
          </a:p>
        </p:txBody>
      </p:sp>
      <p:sp>
        <p:nvSpPr>
          <p:cNvPr id="33" name="Rounded Rectangle 32">
            <a:extLst>
              <a:ext uri="{FF2B5EF4-FFF2-40B4-BE49-F238E27FC236}">
                <a16:creationId xmlns:a16="http://schemas.microsoft.com/office/drawing/2014/main" id="{BEA3E565-6A25-C845-B17E-78BA14814C9E}"/>
              </a:ext>
            </a:extLst>
          </p:cNvPr>
          <p:cNvSpPr/>
          <p:nvPr/>
        </p:nvSpPr>
        <p:spPr>
          <a:xfrm>
            <a:off x="9945762" y="1516488"/>
            <a:ext cx="1852375" cy="914400"/>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Connect to consist Format</a:t>
            </a:r>
          </a:p>
        </p:txBody>
      </p:sp>
      <p:cxnSp>
        <p:nvCxnSpPr>
          <p:cNvPr id="35" name="Straight Arrow Connector 34">
            <a:extLst>
              <a:ext uri="{FF2B5EF4-FFF2-40B4-BE49-F238E27FC236}">
                <a16:creationId xmlns:a16="http://schemas.microsoft.com/office/drawing/2014/main" id="{C5C38DCC-8D37-A611-ADD0-41FB96A7C1E3}"/>
              </a:ext>
            </a:extLst>
          </p:cNvPr>
          <p:cNvCxnSpPr>
            <a:cxnSpLocks/>
            <a:stCxn id="15" idx="3"/>
            <a:endCxn id="33" idx="1"/>
          </p:cNvCxnSpPr>
          <p:nvPr/>
        </p:nvCxnSpPr>
        <p:spPr>
          <a:xfrm flipV="1">
            <a:off x="7373357" y="1973688"/>
            <a:ext cx="2572405" cy="1"/>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sp>
        <p:nvSpPr>
          <p:cNvPr id="39" name="TextBox 38">
            <a:extLst>
              <a:ext uri="{FF2B5EF4-FFF2-40B4-BE49-F238E27FC236}">
                <a16:creationId xmlns:a16="http://schemas.microsoft.com/office/drawing/2014/main" id="{56A96EC1-7A0E-6814-F5E3-0A0C5337718C}"/>
              </a:ext>
            </a:extLst>
          </p:cNvPr>
          <p:cNvSpPr txBox="1"/>
          <p:nvPr/>
        </p:nvSpPr>
        <p:spPr>
          <a:xfrm>
            <a:off x="8236494" y="1613148"/>
            <a:ext cx="846129" cy="400110"/>
          </a:xfrm>
          <a:prstGeom prst="rect">
            <a:avLst/>
          </a:prstGeom>
          <a:noFill/>
        </p:spPr>
        <p:txBody>
          <a:bodyPr wrap="none" rtlCol="0">
            <a:spAutoFit/>
          </a:bodyPr>
          <a:lstStyle/>
          <a:p>
            <a:r>
              <a:rPr lang="en-US" sz="2000" b="1" dirty="0">
                <a:solidFill>
                  <a:srgbClr val="FF0000"/>
                </a:solidFill>
              </a:rPr>
              <a:t>Reject</a:t>
            </a:r>
          </a:p>
        </p:txBody>
      </p:sp>
      <p:sp>
        <p:nvSpPr>
          <p:cNvPr id="41" name="Rounded Rectangle 40">
            <a:extLst>
              <a:ext uri="{FF2B5EF4-FFF2-40B4-BE49-F238E27FC236}">
                <a16:creationId xmlns:a16="http://schemas.microsoft.com/office/drawing/2014/main" id="{ADBEB20D-B83A-D7D9-FCB6-2ECD4B23525A}"/>
              </a:ext>
            </a:extLst>
          </p:cNvPr>
          <p:cNvSpPr/>
          <p:nvPr/>
        </p:nvSpPr>
        <p:spPr>
          <a:xfrm>
            <a:off x="5169809" y="3357989"/>
            <a:ext cx="1852375" cy="914400"/>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Get transferred to the Back-End Server</a:t>
            </a:r>
          </a:p>
        </p:txBody>
      </p:sp>
      <p:cxnSp>
        <p:nvCxnSpPr>
          <p:cNvPr id="42" name="Straight Arrow Connector 41">
            <a:extLst>
              <a:ext uri="{FF2B5EF4-FFF2-40B4-BE49-F238E27FC236}">
                <a16:creationId xmlns:a16="http://schemas.microsoft.com/office/drawing/2014/main" id="{D46D4810-AEE0-EE7D-870C-6F544EE61768}"/>
              </a:ext>
            </a:extLst>
          </p:cNvPr>
          <p:cNvCxnSpPr>
            <a:cxnSpLocks/>
            <a:stCxn id="15" idx="2"/>
            <a:endCxn id="41" idx="0"/>
          </p:cNvCxnSpPr>
          <p:nvPr/>
        </p:nvCxnSpPr>
        <p:spPr>
          <a:xfrm>
            <a:off x="6095997" y="2392788"/>
            <a:ext cx="0" cy="965201"/>
          </a:xfrm>
          <a:prstGeom prst="straightConnector1">
            <a:avLst/>
          </a:prstGeom>
          <a:ln>
            <a:solidFill>
              <a:srgbClr val="00B050"/>
            </a:solidFill>
            <a:tailEnd type="triangle"/>
          </a:ln>
        </p:spPr>
        <p:style>
          <a:lnRef idx="3">
            <a:schemeClr val="accent4"/>
          </a:lnRef>
          <a:fillRef idx="0">
            <a:schemeClr val="accent4"/>
          </a:fillRef>
          <a:effectRef idx="2">
            <a:schemeClr val="accent4"/>
          </a:effectRef>
          <a:fontRef idx="minor">
            <a:schemeClr val="tx1"/>
          </a:fontRef>
        </p:style>
      </p:cxnSp>
      <p:sp>
        <p:nvSpPr>
          <p:cNvPr id="47" name="TextBox 46">
            <a:extLst>
              <a:ext uri="{FF2B5EF4-FFF2-40B4-BE49-F238E27FC236}">
                <a16:creationId xmlns:a16="http://schemas.microsoft.com/office/drawing/2014/main" id="{FCE53708-E859-E9B1-0F9E-96E26A021198}"/>
              </a:ext>
            </a:extLst>
          </p:cNvPr>
          <p:cNvSpPr txBox="1"/>
          <p:nvPr/>
        </p:nvSpPr>
        <p:spPr>
          <a:xfrm>
            <a:off x="6095994" y="2650640"/>
            <a:ext cx="909801" cy="400110"/>
          </a:xfrm>
          <a:prstGeom prst="rect">
            <a:avLst/>
          </a:prstGeom>
          <a:noFill/>
        </p:spPr>
        <p:txBody>
          <a:bodyPr wrap="none" rtlCol="0">
            <a:spAutoFit/>
          </a:bodyPr>
          <a:lstStyle/>
          <a:p>
            <a:r>
              <a:rPr lang="en-US" sz="2000" b="1" dirty="0">
                <a:solidFill>
                  <a:srgbClr val="00B050"/>
                </a:solidFill>
              </a:rPr>
              <a:t>Accept</a:t>
            </a:r>
          </a:p>
        </p:txBody>
      </p:sp>
      <p:sp>
        <p:nvSpPr>
          <p:cNvPr id="64" name="Decision 63">
            <a:extLst>
              <a:ext uri="{FF2B5EF4-FFF2-40B4-BE49-F238E27FC236}">
                <a16:creationId xmlns:a16="http://schemas.microsoft.com/office/drawing/2014/main" id="{2170E795-3B75-1059-F384-656D0E35EEC4}"/>
              </a:ext>
            </a:extLst>
          </p:cNvPr>
          <p:cNvSpPr/>
          <p:nvPr/>
        </p:nvSpPr>
        <p:spPr>
          <a:xfrm>
            <a:off x="4787753" y="4616914"/>
            <a:ext cx="2616488" cy="1295267"/>
          </a:xfrm>
          <a:prstGeom prst="flowChartDecision">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Check in the Existing Database</a:t>
            </a:r>
          </a:p>
        </p:txBody>
      </p:sp>
      <p:cxnSp>
        <p:nvCxnSpPr>
          <p:cNvPr id="65" name="Straight Arrow Connector 64">
            <a:extLst>
              <a:ext uri="{FF2B5EF4-FFF2-40B4-BE49-F238E27FC236}">
                <a16:creationId xmlns:a16="http://schemas.microsoft.com/office/drawing/2014/main" id="{18CA7066-7304-3107-4F2A-273EB38F0638}"/>
              </a:ext>
            </a:extLst>
          </p:cNvPr>
          <p:cNvCxnSpPr>
            <a:cxnSpLocks/>
            <a:stCxn id="41" idx="2"/>
            <a:endCxn id="64" idx="0"/>
          </p:cNvCxnSpPr>
          <p:nvPr/>
        </p:nvCxnSpPr>
        <p:spPr>
          <a:xfrm>
            <a:off x="6095997" y="4272389"/>
            <a:ext cx="0" cy="344525"/>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69" name="Straight Arrow Connector 68">
            <a:extLst>
              <a:ext uri="{FF2B5EF4-FFF2-40B4-BE49-F238E27FC236}">
                <a16:creationId xmlns:a16="http://schemas.microsoft.com/office/drawing/2014/main" id="{593CE33C-3856-D8D7-1C00-F5B0AC39041A}"/>
              </a:ext>
            </a:extLst>
          </p:cNvPr>
          <p:cNvCxnSpPr>
            <a:cxnSpLocks/>
            <a:stCxn id="64" idx="1"/>
            <a:endCxn id="76" idx="3"/>
          </p:cNvCxnSpPr>
          <p:nvPr/>
        </p:nvCxnSpPr>
        <p:spPr>
          <a:xfrm flipH="1">
            <a:off x="2183485" y="5264548"/>
            <a:ext cx="2604268" cy="0"/>
          </a:xfrm>
          <a:prstGeom prst="straightConnector1">
            <a:avLst/>
          </a:prstGeom>
          <a:ln>
            <a:solidFill>
              <a:srgbClr val="00B050"/>
            </a:solidFill>
            <a:tailEnd type="triangle"/>
          </a:ln>
        </p:spPr>
        <p:style>
          <a:lnRef idx="3">
            <a:schemeClr val="accent4"/>
          </a:lnRef>
          <a:fillRef idx="0">
            <a:schemeClr val="accent4"/>
          </a:fillRef>
          <a:effectRef idx="2">
            <a:schemeClr val="accent4"/>
          </a:effectRef>
          <a:fontRef idx="minor">
            <a:schemeClr val="tx1"/>
          </a:fontRef>
        </p:style>
      </p:cxnSp>
      <p:cxnSp>
        <p:nvCxnSpPr>
          <p:cNvPr id="72" name="Straight Arrow Connector 71">
            <a:extLst>
              <a:ext uri="{FF2B5EF4-FFF2-40B4-BE49-F238E27FC236}">
                <a16:creationId xmlns:a16="http://schemas.microsoft.com/office/drawing/2014/main" id="{6716A719-086E-FF56-18DE-5654DB9795DD}"/>
              </a:ext>
            </a:extLst>
          </p:cNvPr>
          <p:cNvCxnSpPr>
            <a:cxnSpLocks/>
            <a:stCxn id="64" idx="2"/>
          </p:cNvCxnSpPr>
          <p:nvPr/>
        </p:nvCxnSpPr>
        <p:spPr>
          <a:xfrm>
            <a:off x="6095997" y="5912181"/>
            <a:ext cx="0" cy="1654081"/>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sp>
        <p:nvSpPr>
          <p:cNvPr id="76" name="Rounded Rectangle 75">
            <a:extLst>
              <a:ext uri="{FF2B5EF4-FFF2-40B4-BE49-F238E27FC236}">
                <a16:creationId xmlns:a16="http://schemas.microsoft.com/office/drawing/2014/main" id="{B16593C0-21EE-12AE-6977-C7C65712EB18}"/>
              </a:ext>
            </a:extLst>
          </p:cNvPr>
          <p:cNvSpPr/>
          <p:nvPr/>
        </p:nvSpPr>
        <p:spPr>
          <a:xfrm>
            <a:off x="331110" y="4807348"/>
            <a:ext cx="1852375" cy="914400"/>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Check the Table</a:t>
            </a:r>
          </a:p>
        </p:txBody>
      </p:sp>
      <p:sp>
        <p:nvSpPr>
          <p:cNvPr id="79" name="TextBox 78">
            <a:extLst>
              <a:ext uri="{FF2B5EF4-FFF2-40B4-BE49-F238E27FC236}">
                <a16:creationId xmlns:a16="http://schemas.microsoft.com/office/drawing/2014/main" id="{8EDFA651-C68D-FDD4-A2C4-E79DCDD775A8}"/>
              </a:ext>
            </a:extLst>
          </p:cNvPr>
          <p:cNvSpPr txBox="1"/>
          <p:nvPr/>
        </p:nvSpPr>
        <p:spPr>
          <a:xfrm>
            <a:off x="3208950" y="4807348"/>
            <a:ext cx="665695" cy="523220"/>
          </a:xfrm>
          <a:prstGeom prst="rect">
            <a:avLst/>
          </a:prstGeom>
          <a:noFill/>
        </p:spPr>
        <p:txBody>
          <a:bodyPr wrap="none" rtlCol="0">
            <a:spAutoFit/>
          </a:bodyPr>
          <a:lstStyle/>
          <a:p>
            <a:r>
              <a:rPr lang="en-US" sz="2800" b="1" dirty="0">
                <a:solidFill>
                  <a:srgbClr val="00B050"/>
                </a:solidFill>
              </a:rPr>
              <a:t>Yes</a:t>
            </a:r>
          </a:p>
        </p:txBody>
      </p:sp>
      <p:sp>
        <p:nvSpPr>
          <p:cNvPr id="80" name="TextBox 79">
            <a:extLst>
              <a:ext uri="{FF2B5EF4-FFF2-40B4-BE49-F238E27FC236}">
                <a16:creationId xmlns:a16="http://schemas.microsoft.com/office/drawing/2014/main" id="{1B04EA01-0A57-2F08-E86A-D4BC8F5DCD1C}"/>
              </a:ext>
            </a:extLst>
          </p:cNvPr>
          <p:cNvSpPr txBox="1"/>
          <p:nvPr/>
        </p:nvSpPr>
        <p:spPr>
          <a:xfrm>
            <a:off x="6095999" y="6205198"/>
            <a:ext cx="614271" cy="523220"/>
          </a:xfrm>
          <a:prstGeom prst="rect">
            <a:avLst/>
          </a:prstGeom>
          <a:noFill/>
        </p:spPr>
        <p:txBody>
          <a:bodyPr wrap="none" rtlCol="0">
            <a:spAutoFit/>
          </a:bodyPr>
          <a:lstStyle/>
          <a:p>
            <a:r>
              <a:rPr lang="en-US" sz="2800" b="1" dirty="0">
                <a:solidFill>
                  <a:srgbClr val="FF0000"/>
                </a:solidFill>
              </a:rPr>
              <a:t>No</a:t>
            </a:r>
          </a:p>
        </p:txBody>
      </p:sp>
      <p:cxnSp>
        <p:nvCxnSpPr>
          <p:cNvPr id="101" name="Straight Connector 100">
            <a:extLst>
              <a:ext uri="{FF2B5EF4-FFF2-40B4-BE49-F238E27FC236}">
                <a16:creationId xmlns:a16="http://schemas.microsoft.com/office/drawing/2014/main" id="{91249FB6-6A76-8161-248D-49C24155FC27}"/>
              </a:ext>
            </a:extLst>
          </p:cNvPr>
          <p:cNvCxnSpPr>
            <a:cxnSpLocks/>
            <a:stCxn id="76" idx="2"/>
          </p:cNvCxnSpPr>
          <p:nvPr/>
        </p:nvCxnSpPr>
        <p:spPr>
          <a:xfrm flipH="1">
            <a:off x="1255363" y="5721748"/>
            <a:ext cx="1935" cy="1928037"/>
          </a:xfrm>
          <a:prstGeom prst="line">
            <a:avLst/>
          </a:prstGeom>
          <a:ln>
            <a:solidFill>
              <a:srgbClr val="002060"/>
            </a:solidFill>
          </a:ln>
        </p:spPr>
        <p:style>
          <a:lnRef idx="3">
            <a:schemeClr val="accent4"/>
          </a:lnRef>
          <a:fillRef idx="0">
            <a:schemeClr val="accent4"/>
          </a:fillRef>
          <a:effectRef idx="2">
            <a:schemeClr val="accent4"/>
          </a:effectRef>
          <a:fontRef idx="minor">
            <a:schemeClr val="tx1"/>
          </a:fontRef>
        </p:style>
      </p:cxnSp>
      <p:pic>
        <p:nvPicPr>
          <p:cNvPr id="109" name="Graphic 108" descr="Shield Tick with solid fill">
            <a:extLst>
              <a:ext uri="{FF2B5EF4-FFF2-40B4-BE49-F238E27FC236}">
                <a16:creationId xmlns:a16="http://schemas.microsoft.com/office/drawing/2014/main" id="{7BDED39B-66C0-71C6-F387-BAFC50D518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963" y="86822"/>
            <a:ext cx="917392" cy="917392"/>
          </a:xfrm>
          <a:prstGeom prst="rect">
            <a:avLst/>
          </a:prstGeom>
        </p:spPr>
      </p:pic>
    </p:spTree>
    <p:extLst>
      <p:ext uri="{BB962C8B-B14F-4D97-AF65-F5344CB8AC3E}">
        <p14:creationId xmlns:p14="http://schemas.microsoft.com/office/powerpoint/2010/main" val="477666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1405</TotalTime>
  <Words>1116</Words>
  <Application>Microsoft Macintosh PowerPoint</Application>
  <PresentationFormat>Widescreen</PresentationFormat>
  <Paragraphs>139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 Ghosh</dc:creator>
  <cp:lastModifiedBy>Pranav Ghosh</cp:lastModifiedBy>
  <cp:revision>6</cp:revision>
  <dcterms:created xsi:type="dcterms:W3CDTF">2023-09-25T08:31:27Z</dcterms:created>
  <dcterms:modified xsi:type="dcterms:W3CDTF">2023-09-26T09:19:02Z</dcterms:modified>
</cp:coreProperties>
</file>