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80" r:id="rId8"/>
    <p:sldId id="281" r:id="rId9"/>
    <p:sldId id="282" r:id="rId10"/>
    <p:sldId id="283" r:id="rId11"/>
    <p:sldId id="262" r:id="rId12"/>
    <p:sldId id="263" r:id="rId13"/>
    <p:sldId id="264" r:id="rId14"/>
    <p:sldId id="265" r:id="rId15"/>
    <p:sldId id="266" r:id="rId16"/>
    <p:sldId id="267" r:id="rId17"/>
    <p:sldId id="268" r:id="rId18"/>
    <p:sldId id="269" r:id="rId19"/>
    <p:sldId id="279" r:id="rId20"/>
    <p:sldId id="270" r:id="rId21"/>
    <p:sldId id="271" r:id="rId22"/>
    <p:sldId id="272" r:id="rId23"/>
    <p:sldId id="273" r:id="rId24"/>
    <p:sldId id="274" r:id="rId25"/>
    <p:sldId id="276" r:id="rId26"/>
    <p:sldId id="277" r:id="rId27"/>
    <p:sldId id="275" r:id="rId28"/>
    <p:sldId id="278" r:id="rId29"/>
  </p:sldIdLst>
  <p:sldSz cx="9144000" cy="5143500" type="screen16x9"/>
  <p:notesSz cx="6858000" cy="9144000"/>
  <p:embeddedFontLst>
    <p:embeddedFont>
      <p:font typeface="Old Standard TT"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03677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8715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8706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2769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348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493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209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805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889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270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035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536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426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9662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786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181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9714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5209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7836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4307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3373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44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216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1471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890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5772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7369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83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0125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a:t>
            </a:r>
            <a:r>
              <a:rPr lang="en" sz="2400" dirty="0" smtClean="0">
                <a:latin typeface="Times New Roman"/>
                <a:ea typeface="Times New Roman"/>
                <a:cs typeface="Times New Roman"/>
                <a:sym typeface="Times New Roman"/>
              </a:rPr>
              <a:t>2020-2021</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r>
              <a:rPr lang="en" dirty="0" smtClean="0"/>
              <a:t>                              </a:t>
            </a:r>
            <a:endParaRPr dirty="0"/>
          </a:p>
          <a:p>
            <a:pPr marL="457200" lvl="0" indent="-228600" algn="l" rtl="0">
              <a:lnSpc>
                <a:spcPct val="115000"/>
              </a:lnSpc>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335871497"/>
              </p:ext>
            </p:extLst>
          </p:nvPr>
        </p:nvGraphicFramePr>
        <p:xfrm>
          <a:off x="487445" y="1058225"/>
          <a:ext cx="8169111" cy="3444240"/>
        </p:xfrm>
        <a:graphic>
          <a:graphicData uri="http://schemas.openxmlformats.org/drawingml/2006/table">
            <a:tbl>
              <a:tblPr firstRow="1" bandRow="1">
                <a:tableStyleId>{9DCAF9ED-07DC-4A11-8D7F-57B35C25682E}</a:tableStyleId>
              </a:tblPr>
              <a:tblGrid>
                <a:gridCol w="602700"/>
                <a:gridCol w="1743490"/>
                <a:gridCol w="5822921"/>
              </a:tblGrid>
              <a:tr h="370840">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5.</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Title:</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Security and privacy issues in e-health cloud-based system: A </a:t>
                      </a:r>
                      <a:r>
                        <a:rPr lang="en-US" sz="1300" b="0" i="0" u="none" strike="noStrike" cap="none" baseline="0" dirty="0" err="1" smtClean="0">
                          <a:solidFill>
                            <a:schemeClr val="tx1"/>
                          </a:solidFill>
                          <a:latin typeface="Times New Roman" panose="02020603050405020304" pitchFamily="18" charset="0"/>
                          <a:ea typeface="+mn-ea"/>
                          <a:cs typeface="Times New Roman" panose="02020603050405020304" pitchFamily="18" charset="0"/>
                          <a:sym typeface="Arial"/>
                        </a:rPr>
                        <a:t>compre</a:t>
                      </a:r>
                      <a:r>
                        <a:rPr lang="en-IN" sz="1300" b="0" i="0" u="none" strike="noStrike" cap="none" baseline="0" dirty="0" err="1" smtClean="0">
                          <a:solidFill>
                            <a:schemeClr val="tx1"/>
                          </a:solidFill>
                          <a:latin typeface="Times New Roman" panose="02020603050405020304" pitchFamily="18" charset="0"/>
                          <a:ea typeface="+mn-ea"/>
                          <a:cs typeface="Times New Roman" panose="02020603050405020304" pitchFamily="18" charset="0"/>
                          <a:sym typeface="Arial"/>
                        </a:rPr>
                        <a:t>hensive</a:t>
                      </a:r>
                      <a:r>
                        <a:rPr lang="en-IN"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 content analysis.</a:t>
                      </a:r>
                      <a:endParaRPr lang="en-IN" sz="13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Author</a:t>
                      </a:r>
                      <a:r>
                        <a:rPr lang="en-IN" sz="1300" b="1" baseline="0" dirty="0" smtClean="0">
                          <a:latin typeface="Times New Roman" panose="02020603050405020304" pitchFamily="18" charset="0"/>
                          <a:cs typeface="Times New Roman" panose="02020603050405020304" pitchFamily="18" charset="0"/>
                        </a:rPr>
                        <a:t> and Publisher:</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Nureni</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Ayofe</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Azeez</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Charles Van Der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Vyyer</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 Science Direct , 2018</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Description:</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The recent advancement in Information and Communication Technology(ICT) has undoubtedly improved services in all sectors in the world. Specifically , Information Technology (IT) has led to a very vital innovation in health sector called electronic health (e-Health). In order to optimize full and excellent benefits of this innovation, its implementation in a cloud-based environment is important. However , with noticeable and numerous benefits inherent from e-Health in a cloud computing, its full utilization is still being hampered by challenges of security and privacy. In this paper, we focused on extensive review of current and existing literature's of various approaches and mechanisms being used to handle security and privacy related matters in e-Health. Strengths and weaknesses of some of these approaches were enunciated.</a:t>
                      </a:r>
                    </a:p>
                    <a:p>
                      <a:pPr algn="just"/>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392959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lvl="0" algn="just"/>
            <a:r>
              <a:rPr lang="en-IN" dirty="0">
                <a:latin typeface="Times New Roman" panose="02020603050405020304" pitchFamily="18" charset="0"/>
                <a:cs typeface="Times New Roman" panose="02020603050405020304" pitchFamily="18" charset="0"/>
              </a:rPr>
              <a:t>The proposed system is a solution to solve this problem, an internet based platform which will store the patients information in an organized manner. If any doctor wants to check the details regarding their patient’s last visit, then all they have to do is take a quick glance through the patients profile in the application.</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r>
              <a:rPr lang="en-IN" dirty="0">
                <a:latin typeface="Times New Roman" panose="02020603050405020304" pitchFamily="18" charset="0"/>
                <a:cs typeface="Times New Roman" panose="02020603050405020304" pitchFamily="18" charset="0"/>
              </a:rPr>
              <a:t>In the current existing system the patient details, doctor availability details , tests undergone , medicines prescribed by the doctor is maintained manually by the receptionist in some random notebook</a:t>
            </a:r>
            <a:r>
              <a:rPr lang="en-IN"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This particular proposed system is aimed at developing a solution where the platform will help the Doctors to run their clinics in a better </a:t>
            </a:r>
            <a:r>
              <a:rPr lang="en-IN" dirty="0" smtClean="0">
                <a:latin typeface="Times New Roman" panose="02020603050405020304" pitchFamily="18" charset="0"/>
                <a:cs typeface="Times New Roman" panose="02020603050405020304" pitchFamily="18" charset="0"/>
              </a:rPr>
              <a:t>way.</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lgn="just"/>
            <a:r>
              <a:rPr lang="en-IN" dirty="0">
                <a:latin typeface="Times New Roman" panose="02020603050405020304" pitchFamily="18" charset="0"/>
                <a:cs typeface="Times New Roman" panose="02020603050405020304" pitchFamily="18" charset="0"/>
              </a:rPr>
              <a:t>Languages: Java Script</a:t>
            </a:r>
            <a:r>
              <a:rPr lang="en-US" altLang="en-IN" dirty="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HTML ,</a:t>
            </a:r>
            <a:r>
              <a:rPr lang="en-US" altLang="en-IN" dirty="0">
                <a:latin typeface="Times New Roman" panose="02020603050405020304" pitchFamily="18" charset="0"/>
                <a:cs typeface="Times New Roman" panose="02020603050405020304" pitchFamily="18" charset="0"/>
              </a:rPr>
              <a:t>CSS</a:t>
            </a:r>
            <a:r>
              <a:rPr lang="en-US" altLang="en-IN" dirty="0" smtClean="0">
                <a:latin typeface="Times New Roman" panose="02020603050405020304" pitchFamily="18" charset="0"/>
                <a:cs typeface="Times New Roman" panose="02020603050405020304" pitchFamily="18" charset="0"/>
              </a:rPr>
              <a:t>, </a:t>
            </a:r>
            <a:r>
              <a:rPr lang="en-US" altLang="en-IN" dirty="0" err="1" smtClean="0">
                <a:latin typeface="Times New Roman" panose="02020603050405020304" pitchFamily="18" charset="0"/>
                <a:cs typeface="Times New Roman" panose="02020603050405020304" pitchFamily="18" charset="0"/>
              </a:rPr>
              <a:t>php</a:t>
            </a:r>
            <a:r>
              <a:rPr lang="en-US" altLang="en-IN" dirty="0" smtClean="0">
                <a:latin typeface="Times New Roman" panose="02020603050405020304" pitchFamily="18" charset="0"/>
                <a:cs typeface="Times New Roman" panose="02020603050405020304" pitchFamily="18" charset="0"/>
              </a:rPr>
              <a:t>, python.</a:t>
            </a:r>
            <a:endParaRPr lang="en-IN" dirty="0">
              <a:latin typeface="Times New Roman" panose="02020603050405020304" pitchFamily="18" charset="0"/>
              <a:cs typeface="Times New Roman" panose="02020603050405020304" pitchFamily="18" charset="0"/>
            </a:endParaRPr>
          </a:p>
          <a:p>
            <a:pPr marL="285750" indent="-285750" algn="just"/>
            <a:r>
              <a:rPr lang="en-IN" dirty="0">
                <a:latin typeface="Times New Roman" panose="02020603050405020304" pitchFamily="18" charset="0"/>
                <a:cs typeface="Times New Roman" panose="02020603050405020304" pitchFamily="18" charset="0"/>
              </a:rPr>
              <a:t>Testing </a:t>
            </a:r>
            <a:r>
              <a:rPr lang="en-IN" dirty="0" smtClean="0">
                <a:latin typeface="Times New Roman" panose="02020603050405020304" pitchFamily="18" charset="0"/>
                <a:cs typeface="Times New Roman" panose="02020603050405020304" pitchFamily="18" charset="0"/>
              </a:rPr>
              <a:t>Devices: Windows</a:t>
            </a:r>
            <a:r>
              <a:rPr lang="en-IN" dirty="0">
                <a:latin typeface="Times New Roman" panose="02020603050405020304" pitchFamily="18" charset="0"/>
                <a:cs typeface="Times New Roman" panose="02020603050405020304" pitchFamily="18" charset="0"/>
              </a:rPr>
              <a:t>.</a:t>
            </a:r>
          </a:p>
          <a:p>
            <a:pPr marL="285750" indent="-285750" algn="just"/>
            <a:r>
              <a:rPr lang="en-IN" dirty="0">
                <a:latin typeface="Times New Roman" panose="02020603050405020304" pitchFamily="18" charset="0"/>
                <a:cs typeface="Times New Roman" panose="02020603050405020304" pitchFamily="18" charset="0"/>
              </a:rPr>
              <a:t>Chatbot : </a:t>
            </a:r>
            <a:r>
              <a:rPr lang="en-IN" dirty="0" smtClean="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p>
            <a:pPr marL="285750" indent="-285750" algn="just"/>
            <a:r>
              <a:rPr lang="en-IN" dirty="0">
                <a:latin typeface="Times New Roman" panose="02020603050405020304" pitchFamily="18" charset="0"/>
                <a:cs typeface="Times New Roman" panose="02020603050405020304" pitchFamily="18" charset="0"/>
              </a:rPr>
              <a:t>Data Storage: Aws Cloud Server.</a:t>
            </a:r>
          </a:p>
          <a:p>
            <a:pPr marL="285750" indent="-285750" algn="just"/>
            <a:r>
              <a:rPr lang="en-US" altLang="en-IN" dirty="0">
                <a:latin typeface="Times New Roman" panose="02020603050405020304" pitchFamily="18" charset="0"/>
                <a:cs typeface="Times New Roman" panose="02020603050405020304" pitchFamily="18" charset="0"/>
              </a:rPr>
              <a:t>Multilingualism : </a:t>
            </a:r>
            <a:r>
              <a:rPr lang="en-US" altLang="en-IN" dirty="0" smtClean="0">
                <a:latin typeface="Times New Roman" panose="02020603050405020304" pitchFamily="18" charset="0"/>
                <a:cs typeface="Times New Roman" panose="02020603050405020304" pitchFamily="18" charset="0"/>
              </a:rPr>
              <a:t>Google API</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E-Health offers many benefits. That is why the government is encouraging the healthcare sector to provide more E-Health services.</a:t>
            </a:r>
          </a:p>
          <a:p>
            <a:r>
              <a:rPr lang="en-US" dirty="0" smtClean="0">
                <a:latin typeface="Times New Roman" panose="02020603050405020304" pitchFamily="18" charset="0"/>
                <a:cs typeface="Times New Roman" panose="02020603050405020304" pitchFamily="18" charset="0"/>
              </a:rPr>
              <a:t>The benefits </a:t>
            </a:r>
            <a:r>
              <a:rPr lang="en-US" dirty="0">
                <a:latin typeface="Times New Roman" panose="02020603050405020304" pitchFamily="18" charset="0"/>
                <a:cs typeface="Times New Roman" panose="02020603050405020304" pitchFamily="18" charset="0"/>
              </a:rPr>
              <a:t>include:</a:t>
            </a:r>
            <a:r>
              <a:rPr lang="en" dirty="0" smtClean="0"/>
              <a:t>                                  </a:t>
            </a:r>
            <a:endParaRPr dirty="0"/>
          </a:p>
          <a:p>
            <a:pPr>
              <a:buFont typeface="+mj-lt"/>
              <a:buAutoNum type="arabicPeriod"/>
            </a:pPr>
            <a:r>
              <a:rPr lang="en-IN" dirty="0">
                <a:latin typeface="Times New Roman" panose="02020603050405020304" pitchFamily="18" charset="0"/>
                <a:cs typeface="Times New Roman" panose="02020603050405020304" pitchFamily="18" charset="0"/>
              </a:rPr>
              <a:t>Time </a:t>
            </a:r>
            <a:r>
              <a:rPr lang="en-IN" dirty="0" smtClean="0">
                <a:latin typeface="Times New Roman" panose="02020603050405020304" pitchFamily="18" charset="0"/>
                <a:cs typeface="Times New Roman" panose="02020603050405020304" pitchFamily="18" charset="0"/>
              </a:rPr>
              <a:t>saving.</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Insight into own </a:t>
            </a:r>
            <a:r>
              <a:rPr lang="en-IN" dirty="0" smtClean="0">
                <a:latin typeface="Times New Roman" panose="02020603050405020304" pitchFamily="18" charset="0"/>
                <a:cs typeface="Times New Roman" panose="02020603050405020304" pitchFamily="18" charset="0"/>
              </a:rPr>
              <a:t>health.</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Lower administrative </a:t>
            </a:r>
            <a:r>
              <a:rPr lang="en-IN" dirty="0" smtClean="0">
                <a:latin typeface="Times New Roman" panose="02020603050405020304" pitchFamily="18" charset="0"/>
                <a:cs typeface="Times New Roman" panose="02020603050405020304" pitchFamily="18" charset="0"/>
              </a:rPr>
              <a:t>burden.</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proposed solutions that we are going to deploy here is to speed-up the database response by using a Cloud Server platform rather than a local database and to reduce the time complexity by using multi-user environment.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after careful analysis has been identified to be presented with </a:t>
            </a:r>
            <a:r>
              <a:rPr lang="en-US" dirty="0" smtClean="0">
                <a:latin typeface="Times New Roman" panose="02020603050405020304" pitchFamily="18" charset="0"/>
                <a:cs typeface="Times New Roman" panose="02020603050405020304" pitchFamily="18" charset="0"/>
              </a:rPr>
              <a:t>the following </a:t>
            </a:r>
            <a:r>
              <a:rPr lang="en-US" dirty="0">
                <a:latin typeface="Times New Roman" panose="02020603050405020304" pitchFamily="18" charset="0"/>
                <a:cs typeface="Times New Roman" panose="02020603050405020304" pitchFamily="18" charset="0"/>
              </a:rPr>
              <a:t>modules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r>
              <a:rPr lang="en-US" u="sng" dirty="0">
                <a:latin typeface="Times New Roman" panose="02020603050405020304" pitchFamily="18" charset="0"/>
                <a:cs typeface="Times New Roman" panose="02020603050405020304" pitchFamily="18" charset="0"/>
              </a:rPr>
              <a:t>Doctor Module</a:t>
            </a:r>
            <a:r>
              <a:rPr lang="en-US" dirty="0">
                <a:latin typeface="Times New Roman" panose="02020603050405020304" pitchFamily="18" charset="0"/>
                <a:cs typeface="Times New Roman" panose="02020603050405020304" pitchFamily="18" charset="0"/>
              </a:rPr>
              <a:t> : The Doctor module holds the details of all the patient problem.</a:t>
            </a:r>
            <a:r>
              <a:rPr lang="en" dirty="0" smtClean="0"/>
              <a:t>                                       </a:t>
            </a:r>
            <a:endParaRPr dirty="0"/>
          </a:p>
          <a:p>
            <a:pPr lvl="0" algn="just"/>
            <a:r>
              <a:rPr lang="en-US" u="sng" dirty="0">
                <a:latin typeface="Times New Roman" panose="02020603050405020304" pitchFamily="18" charset="0"/>
                <a:cs typeface="Times New Roman" panose="02020603050405020304" pitchFamily="18" charset="0"/>
              </a:rPr>
              <a:t>Patient's Module</a:t>
            </a:r>
            <a:r>
              <a:rPr lang="en-US" u="sng"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Patient can schedule an appointment with the doctor in this </a:t>
            </a:r>
            <a:r>
              <a:rPr lang="en-US" dirty="0" smtClean="0">
                <a:latin typeface="Times New Roman" panose="02020603050405020304" pitchFamily="18" charset="0"/>
                <a:cs typeface="Times New Roman" panose="02020603050405020304" pitchFamily="18" charset="0"/>
              </a:rPr>
              <a:t>module.</a:t>
            </a:r>
            <a:r>
              <a:rPr lang="en" dirty="0" smtClean="0"/>
              <a:t>                             </a:t>
            </a:r>
            <a:endParaRPr dirty="0"/>
          </a:p>
          <a:p>
            <a:pPr lvl="0" algn="just"/>
            <a:r>
              <a:rPr lang="en-US" u="sng" dirty="0">
                <a:latin typeface="Times New Roman" panose="02020603050405020304" pitchFamily="18" charset="0"/>
                <a:cs typeface="Times New Roman" panose="02020603050405020304" pitchFamily="18" charset="0"/>
              </a:rPr>
              <a:t>Admin’s </a:t>
            </a:r>
            <a:r>
              <a:rPr lang="en-US" u="sng" dirty="0" smtClean="0">
                <a:latin typeface="Times New Roman" panose="02020603050405020304" pitchFamily="18" charset="0"/>
                <a:cs typeface="Times New Roman" panose="02020603050405020304" pitchFamily="18" charset="0"/>
              </a:rPr>
              <a:t>Module:</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Admin module is responsible for registering and assigning the doctors according to the patient’s </a:t>
            </a:r>
            <a:r>
              <a:rPr lang="en-US" dirty="0" smtClean="0">
                <a:latin typeface="Times New Roman" panose="02020603050405020304" pitchFamily="18" charset="0"/>
                <a:cs typeface="Times New Roman" panose="02020603050405020304" pitchFamily="18" charset="0"/>
              </a:rPr>
              <a:t>requirement.</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smtClean="0"/>
              <a:t>            </a:t>
            </a:r>
            <a:endParaRPr dirty="0"/>
          </a:p>
          <a:p>
            <a:pPr marL="457200" lvl="0" indent="-228600" algn="l" rtl="0">
              <a:lnSpc>
                <a:spcPct val="115000"/>
              </a:lnSpc>
              <a:spcBef>
                <a:spcPts val="0"/>
              </a:spcBef>
              <a:spcAft>
                <a:spcPts val="0"/>
              </a:spcAft>
              <a:buSzPts val="1800"/>
              <a:buNone/>
            </a:pPr>
            <a:endParaRPr dirty="0"/>
          </a:p>
        </p:txBody>
      </p:sp>
      <p:pic>
        <p:nvPicPr>
          <p:cNvPr id="4" name="Content Placeholder 3"/>
          <p:cNvPicPr>
            <a:picLocks noChangeAspect="1"/>
          </p:cNvPicPr>
          <p:nvPr/>
        </p:nvPicPr>
        <p:blipFill>
          <a:blip r:embed="rId3"/>
          <a:stretch>
            <a:fillRect/>
          </a:stretch>
        </p:blipFill>
        <p:spPr>
          <a:xfrm>
            <a:off x="1793374" y="1117939"/>
            <a:ext cx="5557252" cy="37756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01652" y="274203"/>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pic>
        <p:nvPicPr>
          <p:cNvPr id="5" name="Picture 2" descr="C:\Users\raj\Desktop\final year\USECASEFINAL.png"/>
          <p:cNvPicPr>
            <a:picLocks noChangeAspect="1" noChangeArrowheads="1"/>
          </p:cNvPicPr>
          <p:nvPr/>
        </p:nvPicPr>
        <p:blipFill>
          <a:blip r:embed="rId3"/>
          <a:srcRect/>
          <a:stretch>
            <a:fillRect/>
          </a:stretch>
        </p:blipFill>
        <p:spPr bwMode="auto">
          <a:xfrm>
            <a:off x="2019143" y="887403"/>
            <a:ext cx="5105714" cy="404633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04832"/>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2" name="TextBox 1"/>
          <p:cNvSpPr txBox="1"/>
          <p:nvPr/>
        </p:nvSpPr>
        <p:spPr>
          <a:xfrm>
            <a:off x="793819" y="1135464"/>
            <a:ext cx="7556361" cy="3447098"/>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imes New Roman" pitchFamily="18" charset="0"/>
                <a:cs typeface="Times New Roman" pitchFamily="18" charset="0"/>
              </a:rPr>
              <a:t>Doctor:-</a:t>
            </a:r>
          </a:p>
          <a:p>
            <a:r>
              <a:rPr lang="en-IN" sz="1800" dirty="0">
                <a:latin typeface="Times New Roman" pitchFamily="18" charset="0"/>
                <a:cs typeface="Times New Roman" pitchFamily="18" charset="0"/>
              </a:rPr>
              <a:t>Login and check his appointments.</a:t>
            </a:r>
          </a:p>
          <a:p>
            <a:r>
              <a:rPr lang="en-IN" sz="1800" dirty="0" smtClean="0">
                <a:latin typeface="Times New Roman" pitchFamily="18" charset="0"/>
                <a:cs typeface="Times New Roman" pitchFamily="18" charset="0"/>
              </a:rPr>
              <a:t>Prescribe </a:t>
            </a:r>
            <a:r>
              <a:rPr lang="en-IN" sz="1800" dirty="0">
                <a:latin typeface="Times New Roman" pitchFamily="18" charset="0"/>
                <a:cs typeface="Times New Roman" pitchFamily="18" charset="0"/>
              </a:rPr>
              <a:t>medicines , diet</a:t>
            </a:r>
            <a:r>
              <a:rPr lang="en-IN" sz="18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IN" sz="1800" dirty="0">
                <a:latin typeface="Times New Roman" pitchFamily="18" charset="0"/>
                <a:cs typeface="Times New Roman" pitchFamily="18" charset="0"/>
              </a:rPr>
              <a:t>Patient</a:t>
            </a:r>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Schedule appointment.</a:t>
            </a:r>
          </a:p>
          <a:p>
            <a:r>
              <a:rPr lang="en-IN" sz="1800" dirty="0" smtClean="0">
                <a:latin typeface="Times New Roman" pitchFamily="18" charset="0"/>
                <a:cs typeface="Times New Roman" pitchFamily="18" charset="0"/>
              </a:rPr>
              <a:t>Interact </a:t>
            </a:r>
            <a:r>
              <a:rPr lang="en-IN" sz="1800" dirty="0">
                <a:latin typeface="Times New Roman" pitchFamily="18" charset="0"/>
                <a:cs typeface="Times New Roman" pitchFamily="18" charset="0"/>
              </a:rPr>
              <a:t>with </a:t>
            </a:r>
            <a:r>
              <a:rPr lang="en-IN" sz="1800" dirty="0" err="1">
                <a:latin typeface="Times New Roman" pitchFamily="18" charset="0"/>
                <a:cs typeface="Times New Roman" pitchFamily="18" charset="0"/>
              </a:rPr>
              <a:t>chatbot</a:t>
            </a:r>
            <a:r>
              <a:rPr lang="en-IN" sz="1800" dirty="0">
                <a:latin typeface="Times New Roman" pitchFamily="18" charset="0"/>
                <a:cs typeface="Times New Roman" pitchFamily="18" charset="0"/>
              </a:rPr>
              <a:t> regarding queries related to doctors or in general health</a:t>
            </a:r>
            <a:r>
              <a:rPr lang="en-IN"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IN" sz="1800" dirty="0">
                <a:latin typeface="Times New Roman" pitchFamily="18" charset="0"/>
                <a:cs typeface="Times New Roman" pitchFamily="18" charset="0"/>
              </a:rPr>
              <a:t>Admin:-</a:t>
            </a:r>
          </a:p>
          <a:p>
            <a:r>
              <a:rPr lang="en-IN" sz="1800" dirty="0" smtClean="0">
                <a:latin typeface="Times New Roman" pitchFamily="18" charset="0"/>
                <a:cs typeface="Times New Roman" pitchFamily="18" charset="0"/>
              </a:rPr>
              <a:t>Add/Remove  </a:t>
            </a:r>
            <a:r>
              <a:rPr lang="en-IN" sz="1800" dirty="0">
                <a:latin typeface="Times New Roman" pitchFamily="18" charset="0"/>
                <a:cs typeface="Times New Roman" pitchFamily="18" charset="0"/>
              </a:rPr>
              <a:t>Doctor.</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3277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b="1" dirty="0" smtClean="0">
                <a:latin typeface="Times New Roman"/>
                <a:ea typeface="Times New Roman"/>
                <a:cs typeface="Times New Roman"/>
                <a:sym typeface="Times New Roman"/>
              </a:rPr>
              <a:t>AI Based Healthcare Management System</a:t>
            </a:r>
            <a:endParaRPr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a:t>
            </a:r>
            <a:r>
              <a:rPr lang="en" sz="1800" dirty="0" smtClean="0">
                <a:latin typeface="Times New Roman"/>
                <a:ea typeface="Times New Roman"/>
                <a:cs typeface="Times New Roman"/>
                <a:sym typeface="Times New Roman"/>
              </a:rPr>
              <a:t>Engineering(Sem-8)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Pranav Iyer (16104002)</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Bhaskar Khekale(16104026)</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Shefali Rane(16104003)</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Mrs. Rujata Chaudhari</a:t>
            </a:r>
            <a:br>
              <a:rPr lang="en" sz="1800" dirty="0" smtClean="0">
                <a:latin typeface="Times New Roman"/>
                <a:ea typeface="Times New Roman"/>
                <a:cs typeface="Times New Roman"/>
                <a:sym typeface="Times New Roman"/>
              </a:rPr>
            </a:br>
            <a:r>
              <a:rPr lang="en" sz="1800" dirty="0" smtClean="0">
                <a:latin typeface="Times New Roman"/>
                <a:ea typeface="Times New Roman"/>
                <a:cs typeface="Times New Roman"/>
                <a:sym typeface="Times New Roman"/>
              </a:rPr>
              <a:t>Mrs. Geetanjali Kalme</a:t>
            </a:r>
            <a:br>
              <a:rPr lang="en" sz="1800" dirty="0" smtClean="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21748" y="203864"/>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pic>
        <p:nvPicPr>
          <p:cNvPr id="4" name="Picture 2" descr="C:\Users\raj\Downloads\FINALactivityDiagram.PNG"/>
          <p:cNvPicPr>
            <a:picLocks noChangeAspect="1" noChangeArrowheads="1"/>
          </p:cNvPicPr>
          <p:nvPr/>
        </p:nvPicPr>
        <p:blipFill>
          <a:blip r:embed="rId3"/>
          <a:srcRect/>
          <a:stretch>
            <a:fillRect/>
          </a:stretch>
        </p:blipFill>
        <p:spPr bwMode="auto">
          <a:xfrm>
            <a:off x="592853" y="817064"/>
            <a:ext cx="7958295" cy="416691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21748" y="223962"/>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2.5 Class Diagram</a:t>
            </a:r>
            <a:endParaRPr b="1" dirty="0">
              <a:latin typeface="Times New Roman"/>
              <a:ea typeface="Times New Roman"/>
              <a:cs typeface="Times New Roman"/>
              <a:sym typeface="Times New Roman"/>
            </a:endParaRPr>
          </a:p>
        </p:txBody>
      </p:sp>
      <p:pic>
        <p:nvPicPr>
          <p:cNvPr id="4" name="Picture 2" descr="C:\Users\raj\Downloads\FINALClassDiagram.PNG"/>
          <p:cNvPicPr>
            <a:picLocks noChangeAspect="1" noChangeArrowheads="1"/>
          </p:cNvPicPr>
          <p:nvPr/>
        </p:nvPicPr>
        <p:blipFill>
          <a:blip r:embed="rId3"/>
          <a:srcRect/>
          <a:stretch>
            <a:fillRect/>
          </a:stretch>
        </p:blipFill>
        <p:spPr bwMode="auto">
          <a:xfrm>
            <a:off x="187255" y="837162"/>
            <a:ext cx="8769490" cy="396606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2.6 Module-1</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IN" u="sng" dirty="0">
                <a:latin typeface="Times New Roman" panose="02020603050405020304" pitchFamily="18" charset="0"/>
                <a:cs typeface="Times New Roman" panose="02020603050405020304" pitchFamily="18" charset="0"/>
              </a:rPr>
              <a:t>LOGIN </a:t>
            </a:r>
            <a:r>
              <a:rPr lang="en-IN" u="sng" dirty="0" smtClean="0">
                <a:latin typeface="Times New Roman" panose="02020603050405020304" pitchFamily="18" charset="0"/>
                <a:cs typeface="Times New Roman" panose="02020603050405020304" pitchFamily="18" charset="0"/>
              </a:rPr>
              <a:t>AND REGISTRATION</a:t>
            </a:r>
            <a:endParaRPr lang="en-IN"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Login and registration </a:t>
            </a:r>
            <a:r>
              <a:rPr lang="en-US" dirty="0">
                <a:latin typeface="Times New Roman" panose="02020603050405020304" pitchFamily="18" charset="0"/>
                <a:cs typeface="Times New Roman" panose="02020603050405020304" pitchFamily="18" charset="0"/>
              </a:rPr>
              <a:t>is the first step to start any </a:t>
            </a:r>
            <a:r>
              <a:rPr lang="en-US" dirty="0" smtClean="0">
                <a:latin typeface="Times New Roman" panose="02020603050405020304" pitchFamily="18" charset="0"/>
                <a:cs typeface="Times New Roman" panose="02020603050405020304" pitchFamily="18" charset="0"/>
              </a:rPr>
              <a:t>system.</a:t>
            </a: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module is essential for security purpose as it is </a:t>
            </a:r>
            <a:r>
              <a:rPr lang="en-US" dirty="0" smtClean="0">
                <a:latin typeface="Times New Roman" panose="02020603050405020304" pitchFamily="18" charset="0"/>
                <a:cs typeface="Times New Roman" panose="02020603050405020304" pitchFamily="18" charset="0"/>
              </a:rPr>
              <a:t>a process </a:t>
            </a:r>
            <a:r>
              <a:rPr lang="en-US" dirty="0">
                <a:latin typeface="Times New Roman" panose="02020603050405020304" pitchFamily="18" charset="0"/>
                <a:cs typeface="Times New Roman" panose="02020603050405020304" pitchFamily="18" charset="0"/>
              </a:rPr>
              <a:t>of verifying someone’s identity by using pre-required details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When a doctor or patient registers for </a:t>
            </a:r>
            <a:r>
              <a:rPr lang="en-US" dirty="0">
                <a:latin typeface="Times New Roman" panose="02020603050405020304" pitchFamily="18" charset="0"/>
                <a:cs typeface="Times New Roman" panose="02020603050405020304" pitchFamily="18" charset="0"/>
              </a:rPr>
              <a:t>an account, they create their unique </a:t>
            </a:r>
            <a:r>
              <a:rPr lang="en-US" dirty="0" smtClean="0">
                <a:latin typeface="Times New Roman" panose="02020603050405020304" pitchFamily="18" charset="0"/>
                <a:cs typeface="Times New Roman" panose="02020603050405020304" pitchFamily="18" charset="0"/>
              </a:rPr>
              <a:t>email and password which </a:t>
            </a:r>
            <a:r>
              <a:rPr lang="en-US" dirty="0">
                <a:latin typeface="Times New Roman" panose="02020603050405020304" pitchFamily="18" charset="0"/>
                <a:cs typeface="Times New Roman" panose="02020603050405020304" pitchFamily="18" charset="0"/>
              </a:rPr>
              <a:t>will allow them to access their account later on.</a:t>
            </a:r>
          </a:p>
          <a:p>
            <a:pPr algn="just"/>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a:p>
            <a:pPr marL="0" lvl="0" indent="0">
              <a:spcAft>
                <a:spcPts val="1600"/>
              </a:spcAft>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Module-2</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u="sng" dirty="0" smtClean="0">
                <a:latin typeface="Times New Roman" panose="02020603050405020304" pitchFamily="18" charset="0"/>
                <a:cs typeface="Times New Roman" panose="02020603050405020304" pitchFamily="18" charset="0"/>
              </a:rPr>
              <a:t>CHECKING AND SCHEDULING APPOINTMENT</a:t>
            </a:r>
            <a:r>
              <a:rPr lang="en-US" dirty="0" smtClean="0">
                <a:latin typeface="Times New Roman" panose="02020603050405020304" pitchFamily="18" charset="0"/>
                <a:cs typeface="Times New Roman" panose="02020603050405020304" pitchFamily="18" charset="0"/>
              </a:rPr>
              <a:t> </a:t>
            </a:r>
          </a:p>
          <a:p>
            <a:pPr marL="285750" indent="-285750" algn="just">
              <a:spcAft>
                <a:spcPts val="1600"/>
              </a:spcAft>
            </a:pPr>
            <a:r>
              <a:rPr lang="en-US" dirty="0" smtClean="0">
                <a:latin typeface="Times New Roman" panose="02020603050405020304" pitchFamily="18" charset="0"/>
                <a:cs typeface="Times New Roman" panose="02020603050405020304" pitchFamily="18" charset="0"/>
              </a:rPr>
              <a:t>Patients can check whether the required doctor is available or not and then book an appointment.</a:t>
            </a:r>
          </a:p>
          <a:p>
            <a:pPr marL="285750" indent="-285750" algn="just">
              <a:spcAft>
                <a:spcPts val="1600"/>
              </a:spcAft>
            </a:pPr>
            <a:r>
              <a:rPr lang="en-US" dirty="0" smtClean="0">
                <a:latin typeface="Times New Roman" panose="02020603050405020304" pitchFamily="18" charset="0"/>
                <a:cs typeface="Times New Roman" panose="02020603050405020304" pitchFamily="18" charset="0"/>
              </a:rPr>
              <a:t>Doctors can then check their schedule and accordingly approve the requested appointment or reschedule it.</a:t>
            </a:r>
          </a:p>
          <a:p>
            <a:pPr marL="0" lvl="0" indent="0" algn="l" rtl="0">
              <a:lnSpc>
                <a:spcPct val="115000"/>
              </a:lnSpc>
              <a:spcBef>
                <a:spcPts val="0"/>
              </a:spcBef>
              <a:spcAft>
                <a:spcPts val="160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smtClean="0">
                <a:latin typeface="Times New Roman" panose="02020603050405020304" pitchFamily="18" charset="0"/>
                <a:cs typeface="Times New Roman" panose="02020603050405020304" pitchFamily="18" charset="0"/>
              </a:rPr>
              <a:t>Module-3</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u="sng" dirty="0" smtClean="0">
                <a:latin typeface="Times New Roman" panose="02020603050405020304" pitchFamily="18" charset="0"/>
                <a:cs typeface="Times New Roman" panose="02020603050405020304" pitchFamily="18" charset="0"/>
              </a:rPr>
              <a:t>CONSULTATION AND BILL GENERATION</a:t>
            </a:r>
            <a:r>
              <a:rPr lang="en-US" dirty="0" smtClean="0">
                <a:latin typeface="Times New Roman" panose="02020603050405020304" pitchFamily="18" charset="0"/>
                <a:cs typeface="Times New Roman" panose="02020603050405020304" pitchFamily="18" charset="0"/>
              </a:rPr>
              <a:t> </a:t>
            </a:r>
          </a:p>
          <a:p>
            <a:pPr marL="285750" indent="-285750">
              <a:spcAft>
                <a:spcPts val="1600"/>
              </a:spcAft>
            </a:pPr>
            <a:r>
              <a:rPr lang="en-IN" dirty="0" smtClean="0">
                <a:latin typeface="Times New Roman" panose="02020603050405020304" pitchFamily="18" charset="0"/>
                <a:cs typeface="Times New Roman" panose="02020603050405020304" pitchFamily="18" charset="0"/>
              </a:rPr>
              <a:t>The patient after consulting the doctor can thereby download the prescription of the recommended medicine.</a:t>
            </a:r>
          </a:p>
          <a:p>
            <a:pPr marL="285750" indent="-285750">
              <a:spcAft>
                <a:spcPts val="1600"/>
              </a:spcAft>
            </a:pPr>
            <a:r>
              <a:rPr lang="en-IN" dirty="0" smtClean="0">
                <a:latin typeface="Times New Roman" panose="02020603050405020304" pitchFamily="18" charset="0"/>
                <a:cs typeface="Times New Roman" panose="02020603050405020304" pitchFamily="18" charset="0"/>
              </a:rPr>
              <a:t>The bill is also generated at the end.</a:t>
            </a:r>
          </a:p>
          <a:p>
            <a:pPr marL="285750" indent="-285750">
              <a:spcAft>
                <a:spcPts val="1600"/>
              </a:spcAft>
            </a:pPr>
            <a:r>
              <a:rPr lang="en-IN" dirty="0" smtClean="0">
                <a:latin typeface="Times New Roman" panose="02020603050405020304" pitchFamily="18" charset="0"/>
                <a:cs typeface="Times New Roman" panose="02020603050405020304" pitchFamily="18" charset="0"/>
              </a:rPr>
              <a:t>Both the prescription and bill can be downloaded in the pdf format.</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a:t>3. Conclusion and Future Scope</a:t>
            </a:r>
            <a:endParaRPr b="1"/>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34"/>
          <p:cNvSpPr txBox="1">
            <a:spLocks noGrp="1"/>
          </p:cNvSpPr>
          <p:nvPr>
            <p:ph type="body" idx="1"/>
          </p:nvPr>
        </p:nvSpPr>
        <p:spPr>
          <a:xfrm>
            <a:off x="341845" y="819907"/>
            <a:ext cx="8520600" cy="3390351"/>
          </a:xfrm>
          <a:prstGeom prst="rect">
            <a:avLst/>
          </a:prstGeom>
          <a:noFill/>
          <a:ln>
            <a:noFill/>
          </a:ln>
        </p:spPr>
        <p:txBody>
          <a:bodyPr spcFirstLastPara="1" wrap="square" lIns="91425" tIns="91425" rIns="91425" bIns="91425" anchor="t" anchorCtr="0">
            <a:noAutofit/>
          </a:bodyPr>
          <a:lstStyle/>
          <a:p>
            <a:pPr marL="285750" indent="-285750" algn="just">
              <a:spcAft>
                <a:spcPts val="1600"/>
              </a:spcAft>
            </a:pPr>
            <a:r>
              <a:rPr lang="en-US" dirty="0">
                <a:latin typeface="Times New Roman" panose="02020603050405020304" pitchFamily="18" charset="0"/>
                <a:cs typeface="Times New Roman" panose="02020603050405020304" pitchFamily="18" charset="0"/>
              </a:rPr>
              <a:t>Thus to summarize this project is aimed in helping both Medical frontline workers as well as to the public. </a:t>
            </a:r>
            <a:endParaRPr lang="en-US" dirty="0" smtClean="0">
              <a:latin typeface="Times New Roman" panose="02020603050405020304" pitchFamily="18" charset="0"/>
              <a:cs typeface="Times New Roman" panose="02020603050405020304" pitchFamily="18" charset="0"/>
            </a:endParaRPr>
          </a:p>
          <a:p>
            <a:pPr marL="285750" indent="-285750" algn="just">
              <a:spcAft>
                <a:spcPts val="1600"/>
              </a:spcAft>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proposed system is aimed at developing a solution where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will help Doctors running a local clinic in a better way. </a:t>
            </a:r>
          </a:p>
          <a:p>
            <a:pPr marL="285750" indent="-285750" algn="just">
              <a:spcAft>
                <a:spcPts val="1600"/>
              </a:spcAft>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has also reduced </a:t>
            </a:r>
            <a:r>
              <a:rPr lang="en-US" dirty="0" smtClean="0">
                <a:latin typeface="Times New Roman" panose="02020603050405020304" pitchFamily="18" charset="0"/>
                <a:cs typeface="Times New Roman" panose="02020603050405020304" pitchFamily="18" charset="0"/>
              </a:rPr>
              <a:t>the spaced </a:t>
            </a:r>
            <a:r>
              <a:rPr lang="en-US" dirty="0">
                <a:latin typeface="Times New Roman" panose="02020603050405020304" pitchFamily="18" charset="0"/>
                <a:cs typeface="Times New Roman" panose="02020603050405020304" pitchFamily="18" charset="0"/>
              </a:rPr>
              <a:t>occupied by the </a:t>
            </a:r>
            <a:r>
              <a:rPr lang="en-US" dirty="0" smtClean="0">
                <a:latin typeface="Times New Roman" panose="02020603050405020304" pitchFamily="18" charset="0"/>
                <a:cs typeface="Times New Roman" panose="02020603050405020304" pitchFamily="18" charset="0"/>
              </a:rPr>
              <a:t>files </a:t>
            </a:r>
            <a:r>
              <a:rPr lang="en-US" dirty="0">
                <a:latin typeface="Times New Roman" panose="02020603050405020304" pitchFamily="18" charset="0"/>
                <a:cs typeface="Times New Roman" panose="02020603050405020304" pitchFamily="18" charset="0"/>
              </a:rPr>
              <a:t>and provide adequate security for </a:t>
            </a:r>
            <a:r>
              <a:rPr lang="en-US" dirty="0" smtClean="0">
                <a:latin typeface="Times New Roman" panose="02020603050405020304" pitchFamily="18" charset="0"/>
                <a:cs typeface="Times New Roman" panose="02020603050405020304" pitchFamily="18" charset="0"/>
              </a:rPr>
              <a:t>patient’s </a:t>
            </a:r>
            <a:r>
              <a:rPr lang="en-US" dirty="0">
                <a:latin typeface="Times New Roman" panose="02020603050405020304" pitchFamily="18" charset="0"/>
                <a:cs typeface="Times New Roman" panose="02020603050405020304" pitchFamily="18" charset="0"/>
              </a:rPr>
              <a:t>medical </a:t>
            </a:r>
            <a:r>
              <a:rPr lang="en-US" dirty="0" smtClean="0">
                <a:latin typeface="Times New Roman" panose="02020603050405020304" pitchFamily="18" charset="0"/>
                <a:cs typeface="Times New Roman" panose="02020603050405020304" pitchFamily="18" charset="0"/>
              </a:rPr>
              <a:t>record.</a:t>
            </a:r>
          </a:p>
          <a:p>
            <a:pPr marL="285750" indent="-285750" algn="just">
              <a:spcAft>
                <a:spcPts val="1600"/>
              </a:spcAft>
            </a:pPr>
            <a:r>
              <a:rPr lang="en-IN" dirty="0" smtClean="0">
                <a:latin typeface="Times New Roman" panose="02020603050405020304" pitchFamily="18" charset="0"/>
                <a:cs typeface="Times New Roman" panose="02020603050405020304" pitchFamily="18" charset="0"/>
              </a:rPr>
              <a:t>This concludes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importance and indispensable nature of the computer and its application in the hospital.</a:t>
            </a:r>
            <a:endParaRPr lang="en-IN"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smtClean="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699" y="1171600"/>
            <a:ext cx="8741865" cy="3397200"/>
          </a:xfrm>
          <a:prstGeom prst="rect">
            <a:avLst/>
          </a:prstGeom>
          <a:noFill/>
          <a:ln>
            <a:noFill/>
          </a:ln>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1] R. Vignesh, K.Mohana Prasad On, \Cloud-Implementation of </a:t>
            </a:r>
            <a:r>
              <a:rPr lang="en-US" dirty="0" smtClean="0">
                <a:latin typeface="Times New Roman" panose="02020603050405020304" pitchFamily="18" charset="0"/>
                <a:cs typeface="Times New Roman" panose="02020603050405020304" pitchFamily="18" charset="0"/>
              </a:rPr>
              <a:t>E-Healthcare Framework</a:t>
            </a:r>
            <a:r>
              <a:rPr lang="en-US" dirty="0">
                <a:latin typeface="Times New Roman" panose="02020603050405020304" pitchFamily="18" charset="0"/>
                <a:cs typeface="Times New Roman" panose="02020603050405020304" pitchFamily="18" charset="0"/>
              </a:rPr>
              <a:t>", International Journal of Recent Technology and </a:t>
            </a:r>
            <a:r>
              <a:rPr lang="en-US" dirty="0" smtClean="0">
                <a:latin typeface="Times New Roman" panose="02020603050405020304" pitchFamily="18" charset="0"/>
                <a:cs typeface="Times New Roman" panose="02020603050405020304" pitchFamily="18" charset="0"/>
              </a:rPr>
              <a:t>Engineering (IJRTE</a:t>
            </a:r>
            <a:r>
              <a:rPr lang="en-US" dirty="0">
                <a:latin typeface="Times New Roman" panose="02020603050405020304" pitchFamily="18" charset="0"/>
                <a:cs typeface="Times New Roman" panose="02020603050405020304" pitchFamily="18" charset="0"/>
              </a:rPr>
              <a:t>),(2019</a:t>
            </a:r>
            <a:r>
              <a:rPr lang="en-US" dirty="0" smtClean="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2] Seyed Mohammad Ayyoubzadeh On. \Study of challenges to utilize mobile-based healthcare monitoring systems: A descriptive literature review", Journal of Telemedicine and Tele-</a:t>
            </a:r>
            <a:r>
              <a:rPr lang="en-IN" dirty="0">
                <a:latin typeface="Times New Roman" panose="02020603050405020304" pitchFamily="18" charset="0"/>
                <a:cs typeface="Times New Roman" panose="02020603050405020304" pitchFamily="18" charset="0"/>
              </a:rPr>
              <a:t>care(2018</a:t>
            </a:r>
            <a:r>
              <a:rPr lang="en-IN" dirty="0" smtClean="0">
                <a:latin typeface="Times New Roman" panose="02020603050405020304" pitchFamily="18" charset="0"/>
                <a:cs typeface="Times New Roman" panose="02020603050405020304" pitchFamily="18" charset="0"/>
              </a:rPr>
              <a:t>).</a:t>
            </a:r>
          </a:p>
          <a:p>
            <a:pPr marL="114300" indent="0" algn="just">
              <a:buNone/>
            </a:pPr>
            <a:r>
              <a:rPr lang="en-IN" dirty="0">
                <a:latin typeface="Times New Roman" panose="02020603050405020304" pitchFamily="18" charset="0"/>
                <a:cs typeface="Times New Roman" panose="02020603050405020304" pitchFamily="18" charset="0"/>
              </a:rPr>
              <a:t>3] Yazan Al-</a:t>
            </a:r>
            <a:r>
              <a:rPr lang="en-IN" dirty="0" err="1">
                <a:latin typeface="Times New Roman" panose="02020603050405020304" pitchFamily="18" charset="0"/>
                <a:cs typeface="Times New Roman" panose="02020603050405020304" pitchFamily="18" charset="0"/>
              </a:rPr>
              <a:t>Issa</a:t>
            </a:r>
            <a:r>
              <a:rPr lang="en-IN" dirty="0">
                <a:latin typeface="Times New Roman" panose="02020603050405020304" pitchFamily="18" charset="0"/>
                <a:cs typeface="Times New Roman" panose="02020603050405020304" pitchFamily="18" charset="0"/>
              </a:rPr>
              <a:t>, Mohammad Ashraf Ottom, Ahmed Tamrawi On, \eHealth Cloud </a:t>
            </a:r>
            <a:r>
              <a:rPr lang="en-IN" dirty="0" smtClean="0">
                <a:latin typeface="Times New Roman" panose="02020603050405020304" pitchFamily="18" charset="0"/>
                <a:cs typeface="Times New Roman" panose="02020603050405020304" pitchFamily="18" charset="0"/>
              </a:rPr>
              <a:t>Security </a:t>
            </a:r>
            <a:r>
              <a:rPr lang="en-US" dirty="0" smtClean="0">
                <a:latin typeface="Times New Roman" panose="02020603050405020304" pitchFamily="18" charset="0"/>
                <a:cs typeface="Times New Roman" panose="02020603050405020304" pitchFamily="18" charset="0"/>
              </a:rPr>
              <a:t>Challenges: A Survey", Journal of Healthcare Engineering(2019).</a:t>
            </a:r>
          </a:p>
          <a:p>
            <a:pPr marL="114300" indent="0" algn="just">
              <a:buNone/>
            </a:pPr>
            <a:r>
              <a:rPr lang="en-US" dirty="0">
                <a:latin typeface="Times New Roman" panose="02020603050405020304" pitchFamily="18" charset="0"/>
                <a:cs typeface="Times New Roman" panose="02020603050405020304" pitchFamily="18" charset="0"/>
              </a:rPr>
              <a:t>4] Nureni Ayofe Azeez, Charles Van Der Vyyer On, \Security and privacy issues in e-health </a:t>
            </a:r>
            <a:r>
              <a:rPr lang="en-IN" dirty="0">
                <a:latin typeface="Times New Roman" panose="02020603050405020304" pitchFamily="18" charset="0"/>
                <a:cs typeface="Times New Roman" panose="02020603050405020304" pitchFamily="18" charset="0"/>
              </a:rPr>
              <a:t>cloud-based system: A comprehensive content analysis", Science Direct(2018).</a:t>
            </a:r>
          </a:p>
          <a:p>
            <a:pPr marL="114300" indent="0" algn="just">
              <a:buNone/>
            </a:pPr>
            <a:endParaRPr lang="en-US" dirty="0" smtClean="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a:p>
            <a:pPr algn="just"/>
            <a:r>
              <a:rPr lang="en-US" dirty="0">
                <a:latin typeface="Times New Roman" panose="02020603050405020304" pitchFamily="18" charset="0"/>
                <a:cs typeface="Times New Roman" panose="02020603050405020304" pitchFamily="18" charset="0"/>
              </a:rPr>
              <a:t>When the patient goes under treatment the schedule or appointment data can be handled by Doctor for the particular patient. </a:t>
            </a:r>
          </a:p>
          <a:p>
            <a:pPr algn="just"/>
            <a:r>
              <a:rPr lang="en-US" dirty="0">
                <a:latin typeface="Times New Roman" panose="02020603050405020304" pitchFamily="18" charset="0"/>
                <a:cs typeface="Times New Roman" panose="02020603050405020304" pitchFamily="18" charset="0"/>
              </a:rPr>
              <a:t>This system has an efficient way of accessing the medical records through an online platform. </a:t>
            </a:r>
          </a:p>
          <a:p>
            <a:pPr algn="just"/>
            <a:r>
              <a:rPr lang="en-US" dirty="0">
                <a:latin typeface="Times New Roman" panose="02020603050405020304" pitchFamily="18" charset="0"/>
                <a:cs typeface="Times New Roman" panose="02020603050405020304" pitchFamily="18" charset="0"/>
              </a:rPr>
              <a:t>It also eliminates the need of a local database by making use of a centrally accessible server.</a:t>
            </a:r>
          </a:p>
          <a:p>
            <a:pPr algn="just"/>
            <a:r>
              <a:rPr lang="en-US" dirty="0">
                <a:latin typeface="Times New Roman" panose="02020603050405020304" pitchFamily="18" charset="0"/>
                <a:cs typeface="Times New Roman" panose="02020603050405020304" pitchFamily="18" charset="0"/>
              </a:rPr>
              <a:t>This project deals with the management aspect for the local clinics. We have also considered the privacy and security aspects of the system keeping the provision of authority for patients to access the data as well as the possible threats to the system</a:t>
            </a:r>
            <a:r>
              <a:rPr lang="en-US" dirty="0" smtClean="0">
                <a:latin typeface="Times New Roman" panose="02020603050405020304" pitchFamily="18" charset="0"/>
                <a:cs typeface="Times New Roman" panose="02020603050405020304" pitchFamily="18" charset="0"/>
              </a:rPr>
              <a:t>.</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r>
              <a:rPr lang="en-US" dirty="0">
                <a:latin typeface="Times New Roman" panose="02020603050405020304" pitchFamily="18" charset="0"/>
                <a:cs typeface="Times New Roman" panose="02020603050405020304" pitchFamily="18" charset="0"/>
              </a:rPr>
              <a:t>To store the patient medical records in a better and organized manner for future </a:t>
            </a:r>
            <a:r>
              <a:rPr lang="en-US" dirty="0" smtClean="0">
                <a:latin typeface="Times New Roman" panose="02020603050405020304" pitchFamily="18" charset="0"/>
                <a:cs typeface="Times New Roman" panose="02020603050405020304" pitchFamily="18" charset="0"/>
              </a:rPr>
              <a:t>references where everything will be stored as electronic records. </a:t>
            </a:r>
          </a:p>
          <a:p>
            <a:pPr algn="just"/>
            <a:r>
              <a:rPr lang="en-US" altLang="en-IN" dirty="0" smtClean="0">
                <a:latin typeface="Times New Roman" panose="02020603050405020304" pitchFamily="18" charset="0"/>
                <a:cs typeface="Times New Roman" panose="02020603050405020304" pitchFamily="18" charset="0"/>
              </a:rPr>
              <a:t>Use </a:t>
            </a:r>
            <a:r>
              <a:rPr lang="en-US" altLang="en-IN" dirty="0">
                <a:latin typeface="Times New Roman" panose="02020603050405020304" pitchFamily="18" charset="0"/>
                <a:cs typeface="Times New Roman" panose="02020603050405020304" pitchFamily="18" charset="0"/>
              </a:rPr>
              <a:t>of multilingual system for better user understanding</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To fetch the data on local database will become very tedious to manage, hence making use of a centrally accessible server.</a:t>
            </a:r>
          </a:p>
          <a:p>
            <a:pPr lvl="0" algn="just"/>
            <a:r>
              <a:rPr lang="en-US" altLang="en-IN" dirty="0">
                <a:latin typeface="Times New Roman" panose="02020603050405020304" pitchFamily="18" charset="0"/>
                <a:cs typeface="Times New Roman" panose="02020603050405020304" pitchFamily="18" charset="0"/>
              </a:rPr>
              <a:t>To Implement </a:t>
            </a:r>
            <a:r>
              <a:rPr lang="en-US" altLang="en-IN" dirty="0" err="1">
                <a:latin typeface="Times New Roman" panose="02020603050405020304" pitchFamily="18" charset="0"/>
                <a:cs typeface="Times New Roman" panose="02020603050405020304" pitchFamily="18" charset="0"/>
              </a:rPr>
              <a:t>Chatbot</a:t>
            </a:r>
            <a:r>
              <a:rPr lang="en-US" altLang="en-IN" dirty="0">
                <a:latin typeface="Times New Roman" panose="02020603050405020304" pitchFamily="18" charset="0"/>
                <a:cs typeface="Times New Roman" panose="02020603050405020304" pitchFamily="18" charset="0"/>
              </a:rPr>
              <a:t> service which will improve patient-doctor </a:t>
            </a:r>
            <a:r>
              <a:rPr lang="en-US" altLang="en-IN" dirty="0" smtClean="0">
                <a:latin typeface="Times New Roman" panose="02020603050405020304" pitchFamily="18" charset="0"/>
                <a:cs typeface="Times New Roman" panose="02020603050405020304" pitchFamily="18" charset="0"/>
              </a:rPr>
              <a:t>communication.</a:t>
            </a:r>
            <a:r>
              <a:rPr lang="en" dirty="0" smtClean="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r>
              <a:rPr lang="en" dirty="0" smtClean="0"/>
              <a:t>                              </a:t>
            </a:r>
            <a:endParaRPr dirty="0"/>
          </a:p>
          <a:p>
            <a:pPr marL="457200" lvl="0" indent="-228600" algn="l" rtl="0">
              <a:lnSpc>
                <a:spcPct val="115000"/>
              </a:lnSpc>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189041282"/>
              </p:ext>
            </p:extLst>
          </p:nvPr>
        </p:nvGraphicFramePr>
        <p:xfrm>
          <a:off x="487445" y="1058225"/>
          <a:ext cx="8169111" cy="3921760"/>
        </p:xfrm>
        <a:graphic>
          <a:graphicData uri="http://schemas.openxmlformats.org/drawingml/2006/table">
            <a:tbl>
              <a:tblPr firstRow="1" bandRow="1">
                <a:tableStyleId>{9DCAF9ED-07DC-4A11-8D7F-57B35C25682E}</a:tableStyleId>
              </a:tblPr>
              <a:tblGrid>
                <a:gridCol w="602700"/>
                <a:gridCol w="1939332"/>
                <a:gridCol w="5627079"/>
              </a:tblGrid>
              <a:tr h="370840">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1.</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Title:</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The Meaningful Use Of Cloud Computing In Healthcare.</a:t>
                      </a:r>
                      <a:endParaRPr lang="en-IN" sz="13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Author</a:t>
                      </a:r>
                      <a:r>
                        <a:rPr lang="en-IN" sz="1300" b="1" baseline="0" dirty="0" smtClean="0">
                          <a:latin typeface="Times New Roman" panose="02020603050405020304" pitchFamily="18" charset="0"/>
                          <a:cs typeface="Times New Roman" panose="02020603050405020304" pitchFamily="18" charset="0"/>
                        </a:rPr>
                        <a:t> and Publisher:</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Fangjian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Gao,Scott</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Thiebes</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Prof.</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Dr.</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Robert O. Briggs. Journal of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Medi</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cal</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Internet Research,2018.</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Description:</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With its unique IT service paradigm, cloud computing can enhance traditional health IT approaches. Cloud computing provides three service models: infrastructure as a service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IaaS</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platform as a service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PaaS</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and software as a service (SaaS)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Mell</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Grance</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2011). Cloud computing can deliver either fundamental IT resources (through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IaaS</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IT platforms with programming languages, tools, and/or libraries for the software development or deployment (through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PaaS</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or ready-to-use software applications that run on cloud infrastructure (SaaS) to healthcare organizations. Moreover, cloud computing relies on four deployment models (i.e., public; private; community; hybrid) to provide IT infrastructure that enables service delivery. In a public cloud, the cloud</a:t>
                      </a:r>
                    </a:p>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computing service infrastructure is provided for open use by the general public, while the infrastructure of a private or community cloud is provisioned for the exclusive use of either a single organization or a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specic</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group of organizations. A hybrid cloud is a combination of two or more of the aforementioned deployment models.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r>
              <a:rPr lang="en" dirty="0" smtClean="0"/>
              <a:t>                              </a:t>
            </a:r>
            <a:endParaRPr dirty="0"/>
          </a:p>
          <a:p>
            <a:pPr marL="457200" lvl="0" indent="-228600" algn="l" rtl="0">
              <a:lnSpc>
                <a:spcPct val="115000"/>
              </a:lnSpc>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30831769"/>
              </p:ext>
            </p:extLst>
          </p:nvPr>
        </p:nvGraphicFramePr>
        <p:xfrm>
          <a:off x="487445" y="1058225"/>
          <a:ext cx="8169111" cy="3921760"/>
        </p:xfrm>
        <a:graphic>
          <a:graphicData uri="http://schemas.openxmlformats.org/drawingml/2006/table">
            <a:tbl>
              <a:tblPr firstRow="1" bandRow="1">
                <a:tableStyleId>{9DCAF9ED-07DC-4A11-8D7F-57B35C25682E}</a:tableStyleId>
              </a:tblPr>
              <a:tblGrid>
                <a:gridCol w="602700"/>
                <a:gridCol w="1743490"/>
                <a:gridCol w="5822921"/>
              </a:tblGrid>
              <a:tr h="370840">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2.</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Title:</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Cloud-Implementation of E-Healthcare Framework.</a:t>
                      </a:r>
                      <a:endParaRPr lang="en-IN" sz="13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Author</a:t>
                      </a:r>
                      <a:r>
                        <a:rPr lang="en-IN" sz="1300" b="1" baseline="0" dirty="0" smtClean="0">
                          <a:latin typeface="Times New Roman" panose="02020603050405020304" pitchFamily="18" charset="0"/>
                          <a:cs typeface="Times New Roman" panose="02020603050405020304" pitchFamily="18" charset="0"/>
                        </a:rPr>
                        <a:t> and Publisher:</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R.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Vignesh</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K.Mohana Prasad. International Journal of Recent Technology and Engineer</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ing</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(IJRTE), 2019.</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Description:</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Healthcare Systems are gaining ground around the world, seeking to provide viable and affordable healthcare to all sections of society. With the recent advancements in the Information and Communication Technology (ICT) around the globe, the Healthcare Frameworks can be made more robust with the use of more novel techniques and modern-day technologies. With the rise of Mobile Cloud Computing resources and easy availability of smartphones and net services, a proposed framework referred to as \Cloud Implementation of E-Healthcare Framework" built upon a Cloud Framework authenticated by personal biometrics would allow the agencies at work to store a patient's credentials and medical history on the Cloud which will then be accessible throughout the network which will be a significant shift from the Paper-Based Record System as well as the new and more modern Electronic-Based Record Systems. Our proposed framework is expected to enhance administrative machinery in Healthcare agencies, a more robust data frame to store patient's credentials and also time-saving procedures to provide the necessary </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treatment to the patient.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7705712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r>
              <a:rPr lang="en" dirty="0" smtClean="0"/>
              <a:t>                              </a:t>
            </a:r>
            <a:endParaRPr dirty="0"/>
          </a:p>
          <a:p>
            <a:pPr marL="457200" lvl="0" indent="-228600" algn="l" rtl="0">
              <a:lnSpc>
                <a:spcPct val="115000"/>
              </a:lnSpc>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751200622"/>
              </p:ext>
            </p:extLst>
          </p:nvPr>
        </p:nvGraphicFramePr>
        <p:xfrm>
          <a:off x="487445" y="1058225"/>
          <a:ext cx="8169111" cy="3840480"/>
        </p:xfrm>
        <a:graphic>
          <a:graphicData uri="http://schemas.openxmlformats.org/drawingml/2006/table">
            <a:tbl>
              <a:tblPr firstRow="1" bandRow="1">
                <a:tableStyleId>{9DCAF9ED-07DC-4A11-8D7F-57B35C25682E}</a:tableStyleId>
              </a:tblPr>
              <a:tblGrid>
                <a:gridCol w="602700"/>
                <a:gridCol w="1743490"/>
                <a:gridCol w="5822921"/>
              </a:tblGrid>
              <a:tr h="370840">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3.</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Title:</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Study of challenges to </a:t>
                      </a:r>
                      <a:r>
                        <a:rPr lang="en-US" sz="1300" b="0" i="0" u="none" strike="noStrike" cap="none" baseline="0" dirty="0" err="1" smtClean="0">
                          <a:solidFill>
                            <a:schemeClr val="tx1"/>
                          </a:solidFill>
                          <a:latin typeface="Times New Roman" panose="02020603050405020304" pitchFamily="18" charset="0"/>
                          <a:ea typeface="+mn-ea"/>
                          <a:cs typeface="Times New Roman" panose="02020603050405020304" pitchFamily="18" charset="0"/>
                          <a:sym typeface="Arial"/>
                        </a:rPr>
                        <a:t>utilise</a:t>
                      </a:r>
                      <a:r>
                        <a:rPr lang="en-US"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 mobile based health care monitoring systems: A descriptive literature review.</a:t>
                      </a:r>
                      <a:endParaRPr lang="en-IN" sz="13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Author</a:t>
                      </a:r>
                      <a:r>
                        <a:rPr lang="en-IN" sz="1300" b="1" baseline="0" dirty="0" smtClean="0">
                          <a:latin typeface="Times New Roman" panose="02020603050405020304" pitchFamily="18" charset="0"/>
                          <a:cs typeface="Times New Roman" panose="02020603050405020304" pitchFamily="18" charset="0"/>
                        </a:rPr>
                        <a:t> and Publisher:</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Seyed</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Mohammad </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Ayyoubzadeh</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Journal of Telemedicine and Telecare,2018</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Description:</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Mobile health encompasses </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remote and wireless applications to provide health services. Despite the advantages of applying mobile-based monitoring systems, there are challenges and limitations; understanding the challenges may assist in identifying available solutions and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optimising</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decision-making to apply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mHealth</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technologies more practically. This study aimed to investigate the main</a:t>
                      </a:r>
                    </a:p>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challenges related to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mHealth</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-based systems for health monitoring purposes. This review was carried out through investigation of English evidence from four databases, including Scopus, PubMed,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Embase</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and Web of Science, using a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dened</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search strategy from 2013 to 2017. Two independent researchers reviewed the results based on PRISMA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guidelines,and</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data was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categorised</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using a bottom-up approach to reach a framework for the most general challenges. Among the 105 papers obtained, eight works were selected. The revealed challenges were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categorised</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into six main branches across a tree (with 55 nodes, four levels) including user related, infrastructure, process, management, resource and training </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challenges.</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668915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r>
              <a:rPr lang="en" dirty="0" smtClean="0"/>
              <a:t>                              </a:t>
            </a:r>
            <a:endParaRPr dirty="0"/>
          </a:p>
          <a:p>
            <a:pPr marL="457200" lvl="0" indent="-228600" algn="l" rtl="0">
              <a:lnSpc>
                <a:spcPct val="115000"/>
              </a:lnSpc>
              <a:spcBef>
                <a:spcPts val="0"/>
              </a:spcBef>
              <a:spcAft>
                <a:spcPts val="0"/>
              </a:spcAft>
              <a:buSzPts val="1800"/>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436477781"/>
              </p:ext>
            </p:extLst>
          </p:nvPr>
        </p:nvGraphicFramePr>
        <p:xfrm>
          <a:off x="487445" y="1058225"/>
          <a:ext cx="8169111" cy="3723640"/>
        </p:xfrm>
        <a:graphic>
          <a:graphicData uri="http://schemas.openxmlformats.org/drawingml/2006/table">
            <a:tbl>
              <a:tblPr firstRow="1" bandRow="1">
                <a:tableStyleId>{9DCAF9ED-07DC-4A11-8D7F-57B35C25682E}</a:tableStyleId>
              </a:tblPr>
              <a:tblGrid>
                <a:gridCol w="602700"/>
                <a:gridCol w="1743490"/>
                <a:gridCol w="5822921"/>
              </a:tblGrid>
              <a:tr h="370840">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4.</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smtClean="0">
                          <a:solidFill>
                            <a:schemeClr val="tx1"/>
                          </a:solidFill>
                          <a:latin typeface="Times New Roman" panose="02020603050405020304" pitchFamily="18" charset="0"/>
                          <a:cs typeface="Times New Roman" panose="02020603050405020304" pitchFamily="18" charset="0"/>
                        </a:rPr>
                        <a:t>Title:</a:t>
                      </a:r>
                      <a:endParaRPr lang="en-IN" sz="13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b="0" i="0" u="none" strike="noStrike" cap="none" baseline="0" dirty="0" err="1" smtClean="0">
                          <a:solidFill>
                            <a:schemeClr val="tx1"/>
                          </a:solidFill>
                          <a:latin typeface="Times New Roman" panose="02020603050405020304" pitchFamily="18" charset="0"/>
                          <a:ea typeface="+mn-ea"/>
                          <a:cs typeface="Times New Roman" panose="02020603050405020304" pitchFamily="18" charset="0"/>
                          <a:sym typeface="Arial"/>
                        </a:rPr>
                        <a:t>eHealth</a:t>
                      </a:r>
                      <a:r>
                        <a:rPr lang="en-US" sz="1300" b="0" i="0" u="none" strike="noStrike" cap="none" baseline="0" dirty="0" smtClean="0">
                          <a:solidFill>
                            <a:schemeClr val="tx1"/>
                          </a:solidFill>
                          <a:latin typeface="Times New Roman" panose="02020603050405020304" pitchFamily="18" charset="0"/>
                          <a:ea typeface="+mn-ea"/>
                          <a:cs typeface="Times New Roman" panose="02020603050405020304" pitchFamily="18" charset="0"/>
                          <a:sym typeface="Arial"/>
                        </a:rPr>
                        <a:t> Cloud Security Challenges: A Survey.</a:t>
                      </a:r>
                      <a:endParaRPr lang="en-IN" sz="13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Author</a:t>
                      </a:r>
                      <a:r>
                        <a:rPr lang="en-IN" sz="1300" b="1" baseline="0" dirty="0" smtClean="0">
                          <a:latin typeface="Times New Roman" panose="02020603050405020304" pitchFamily="18" charset="0"/>
                          <a:cs typeface="Times New Roman" panose="02020603050405020304" pitchFamily="18" charset="0"/>
                        </a:rPr>
                        <a:t> and Publisher:</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Yazan Al-</a:t>
                      </a:r>
                      <a:r>
                        <a:rPr lang="en-IN"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Issa</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Mohammad Ashraf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Ottom</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Ahmed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Tamrawi</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 Journal of Healthcare Engineering,</a:t>
                      </a:r>
                      <a:r>
                        <a:rPr lang="en-IN"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2019.</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dirty="0" smtClean="0">
                          <a:latin typeface="Times New Roman" panose="02020603050405020304" pitchFamily="18" charset="0"/>
                          <a:cs typeface="Times New Roman" panose="02020603050405020304" pitchFamily="18" charset="0"/>
                        </a:rPr>
                        <a:t>Description:</a:t>
                      </a:r>
                      <a:endParaRPr lang="en-IN" sz="13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Computer security is a growing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eld</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in computer science that focuses on protecting computer systems and electronic data against unauthorized access, hardware theft, data manipulation, and against common threats and exposures such as back-doors, denial-of-service (</a:t>
                      </a:r>
                      <a:r>
                        <a:rPr lang="en-US" sz="1300" b="0" i="0" u="none" strike="noStrike" cap="none" baseline="0" dirty="0" err="1" smtClean="0">
                          <a:solidFill>
                            <a:schemeClr val="dk1"/>
                          </a:solidFill>
                          <a:latin typeface="Times New Roman" panose="02020603050405020304" pitchFamily="18" charset="0"/>
                          <a:ea typeface="+mn-ea"/>
                          <a:cs typeface="Times New Roman" panose="02020603050405020304" pitchFamily="18" charset="0"/>
                          <a:sym typeface="Arial"/>
                        </a:rPr>
                        <a:t>DoS</a:t>
                      </a:r>
                      <a:r>
                        <a:rPr lang="en-US" sz="1300" b="0" i="0" u="none" strike="noStrike" cap="none" baseline="0" dirty="0" smtClean="0">
                          <a:solidFill>
                            <a:schemeClr val="dk1"/>
                          </a:solidFill>
                          <a:latin typeface="Times New Roman" panose="02020603050405020304" pitchFamily="18" charset="0"/>
                          <a:ea typeface="+mn-ea"/>
                          <a:cs typeface="Times New Roman" panose="02020603050405020304" pitchFamily="18" charset="0"/>
                          <a:sym typeface="Arial"/>
                        </a:rPr>
                        <a:t>) attacks, and phishing. The objective of applying computer security measures is to attain protection of valuable data and system resources; securing system resources includes protection of a computer system hardware and software, whereas data security is more concerned with protecting data that are stored or transmitted between computer systems, as well as cloud systems. Privacy on the other hand is considered as one of the main objectives of security; it enforces certain rules and principles that regulate to what extent data about individuals or groups can be accessed, gathered, or transmitted to a second or third party. Data ownership is more related to data privacy rather than data security. Privacy could be claimed as a moral right for individuals and groups when using information systems, whereas computer security is not a moral right in itself.</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5872646"/>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2030</Words>
  <Application>Microsoft Office PowerPoint</Application>
  <PresentationFormat>On-screen Show (16:9)</PresentationFormat>
  <Paragraphs>152</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Times New Roman</vt:lpstr>
      <vt:lpstr>Old Standard TT</vt:lpstr>
      <vt:lpstr>Paperback</vt:lpstr>
      <vt:lpstr>Department of Information Technology A.P. Shah Institute of Technology G.B.Road,Kasarvadavli, Thane(W), Mumbai-400615 UNIVERSITY OF MUMBAI Academic Year 2020-2021</vt:lpstr>
      <vt:lpstr>                                                    A Project Report on AI Based Healthcare Management System Submitted in partial fulfillment of the degree of Bachelor of Engineering(Sem-8) in INFORMATION TECHNOLOGY By Pranav Iyer (16104002) Bhaskar Khekale(16104026) Shefali Rane(16104003)  Under the Guidance of Mrs. Rujata Chaudhari Mrs. Geetanjali Kalme      </vt:lpstr>
      <vt:lpstr>1.Project Conception and Initiation</vt:lpstr>
      <vt:lpstr>1.1 Abstract</vt:lpstr>
      <vt:lpstr>1.2 Objectives</vt:lpstr>
      <vt:lpstr>1.3 Literature Review</vt:lpstr>
      <vt:lpstr>1.3 Literature Review</vt:lpstr>
      <vt:lpstr>1.3 Literature Review</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2.3 Description Of Use Case</vt:lpstr>
      <vt:lpstr>2.4 Activity diagram</vt:lpstr>
      <vt:lpstr>2.5 Class Diagram</vt:lpstr>
      <vt:lpstr>2.6 Module-1</vt:lpstr>
      <vt:lpstr>Module-2</vt:lpstr>
      <vt:lpstr>Module-3</vt:lpstr>
      <vt:lpstr>3. Conclusion and Future Scope</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2020-2021</dc:title>
  <cp:lastModifiedBy>Shefali Rane</cp:lastModifiedBy>
  <cp:revision>139</cp:revision>
  <dcterms:modified xsi:type="dcterms:W3CDTF">2021-05-21T12:40:08Z</dcterms:modified>
</cp:coreProperties>
</file>