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aleway"/>
      <p:regular r:id="rId34"/>
      <p:bold r:id="rId35"/>
      <p:italic r:id="rId36"/>
      <p:boldItalic r:id="rId37"/>
    </p:embeddedFont>
    <p:embeddedFont>
      <p:font typeface="Roboto"/>
      <p:regular r:id="rId38"/>
      <p:bold r:id="rId39"/>
      <p:italic r:id="rId40"/>
      <p:boldItalic r:id="rId41"/>
    </p:embeddedFont>
    <p:embeddedFont>
      <p:font typeface="Montserrat"/>
      <p:regular r:id="rId42"/>
      <p:bold r:id="rId43"/>
      <p:italic r:id="rId44"/>
      <p:boldItalic r:id="rId45"/>
    </p:embeddedFont>
    <p:embeddedFont>
      <p:font typeface="Lato"/>
      <p:regular r:id="rId46"/>
      <p:bold r:id="rId47"/>
      <p:italic r:id="rId48"/>
      <p:boldItalic r:id="rId49"/>
    </p:embeddedFont>
    <p:embeddedFont>
      <p:font typeface="Corbel"/>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4D26FC-C93A-431E-B678-749947CFCB68}">
  <a:tblStyle styleId="{324D26FC-C93A-431E-B678-749947CFCB6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4408989-DB48-4F98-BD79-939BA2E8B2B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Montserrat-regular.fntdata"/><Relationship Id="rId41" Type="http://schemas.openxmlformats.org/officeDocument/2006/relationships/font" Target="fonts/Roboto-boldItalic.fntdata"/><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Lato-regular.fntdata"/><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Raleway-bold.fntdata"/><Relationship Id="rId34" Type="http://schemas.openxmlformats.org/officeDocument/2006/relationships/font" Target="fonts/Raleway-regular.fntdata"/><Relationship Id="rId37" Type="http://schemas.openxmlformats.org/officeDocument/2006/relationships/font" Target="fonts/Raleway-boldItalic.fntdata"/><Relationship Id="rId36" Type="http://schemas.openxmlformats.org/officeDocument/2006/relationships/font" Target="fonts/Raleway-italic.fntdata"/><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orbel-bold.fntdata"/><Relationship Id="rId50" Type="http://schemas.openxmlformats.org/officeDocument/2006/relationships/font" Target="fonts/Corbel-regular.fntdata"/><Relationship Id="rId53" Type="http://schemas.openxmlformats.org/officeDocument/2006/relationships/font" Target="fonts/Corbel-boldItalic.fntdata"/><Relationship Id="rId52" Type="http://schemas.openxmlformats.org/officeDocument/2006/relationships/font" Target="fonts/Corbel-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da66ddc14_3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12da66ddc14_3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d1048dd34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d1048dd34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d1048dd34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d1048dd34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d1048dd34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d1048dd34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09a0d7a0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09a0d7a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cbb5fa20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cbb5fa20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cbb5fa20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cbb5fa20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cbb5fa20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cbb5fa20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cbb5fa20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cbb5fa20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cbb5fa20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cbb5fa20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d1048dd34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d1048dd34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cbb5fa20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cbb5fa20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f2937d8f2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f2937d8f2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309a0d7a0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309a0d7a0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c9fb66a4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c9fb66a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d1048dd34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12d1048dd3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d1048dd34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12d1048dd34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da66ddc14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12da66ddc14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da66ddc14_3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12da66ddc14_3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da66ddc14_3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12da66ddc14_3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sportskeeda.com/esports/5-reasons-minecraft-best-selling-video-game-time" TargetMode="External"/><Relationship Id="rId4" Type="http://schemas.openxmlformats.org/officeDocument/2006/relationships/hyperlink" Target="https://www.statista.com/statistics/279286/google-play-android-app-categories/" TargetMode="External"/><Relationship Id="rId5" Type="http://schemas.openxmlformats.org/officeDocument/2006/relationships/hyperlink" Target="https://towardsdatascience.com/data-science-a-deep-analysis-on-google-play-store-apps-from-kaggle-8283bbc508b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833224" y="1622175"/>
            <a:ext cx="7722300" cy="154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chemeClr val="dk2"/>
                </a:solidFill>
              </a:rPr>
              <a:t>Play Store Applications Performance Analysis</a:t>
            </a:r>
            <a:endParaRPr>
              <a:solidFill>
                <a:schemeClr val="dk2"/>
              </a:solidFill>
            </a:endParaRPr>
          </a:p>
        </p:txBody>
      </p:sp>
      <p:sp>
        <p:nvSpPr>
          <p:cNvPr id="135" name="Google Shape;135;p13"/>
          <p:cNvSpPr txBox="1"/>
          <p:nvPr>
            <p:ph idx="1" type="subTitle"/>
          </p:nvPr>
        </p:nvSpPr>
        <p:spPr>
          <a:xfrm>
            <a:off x="632725" y="3164175"/>
            <a:ext cx="6700800" cy="1773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1800"/>
              <a:buNone/>
            </a:pPr>
            <a:r>
              <a:t/>
            </a:r>
            <a:endParaRPr sz="2200"/>
          </a:p>
          <a:p>
            <a:pPr indent="0" lvl="0" marL="0" rtl="0" algn="l">
              <a:lnSpc>
                <a:spcPct val="100000"/>
              </a:lnSpc>
              <a:spcBef>
                <a:spcPts val="0"/>
              </a:spcBef>
              <a:spcAft>
                <a:spcPts val="0"/>
              </a:spcAft>
              <a:buSzPts val="1800"/>
              <a:buNone/>
            </a:pPr>
            <a:r>
              <a:rPr lang="en" sz="2400"/>
              <a:t>TEAM NO: 10</a:t>
            </a:r>
            <a:endParaRPr sz="2400"/>
          </a:p>
          <a:p>
            <a:pPr indent="0" lvl="0" marL="0" rtl="0" algn="l">
              <a:lnSpc>
                <a:spcPct val="100000"/>
              </a:lnSpc>
              <a:spcBef>
                <a:spcPts val="0"/>
              </a:spcBef>
              <a:spcAft>
                <a:spcPts val="0"/>
              </a:spcAft>
              <a:buSzPts val="1800"/>
              <a:buNone/>
            </a:pPr>
            <a:r>
              <a:rPr b="1" lang="en" sz="2600">
                <a:solidFill>
                  <a:srgbClr val="303133"/>
                </a:solidFill>
                <a:highlight>
                  <a:srgbClr val="38761D"/>
                </a:highlight>
              </a:rPr>
              <a:t>Guided by:</a:t>
            </a:r>
            <a:r>
              <a:rPr b="1" lang="en" sz="2400">
                <a:solidFill>
                  <a:srgbClr val="303133"/>
                </a:solidFill>
                <a:highlight>
                  <a:srgbClr val="38761D"/>
                </a:highlight>
              </a:rPr>
              <a:t> </a:t>
            </a:r>
            <a:endParaRPr b="1" sz="2400">
              <a:solidFill>
                <a:srgbClr val="303133"/>
              </a:solidFill>
              <a:highlight>
                <a:srgbClr val="38761D"/>
              </a:highlight>
            </a:endParaRPr>
          </a:p>
          <a:p>
            <a:pPr indent="0" lvl="0" marL="0" rtl="0" algn="l">
              <a:lnSpc>
                <a:spcPct val="100000"/>
              </a:lnSpc>
              <a:spcBef>
                <a:spcPts val="0"/>
              </a:spcBef>
              <a:spcAft>
                <a:spcPts val="0"/>
              </a:spcAft>
              <a:buSzPts val="1800"/>
              <a:buNone/>
            </a:pPr>
            <a:r>
              <a:rPr lang="en" sz="2200"/>
              <a:t>Dr. Karibasappa K G </a:t>
            </a:r>
            <a:endParaRPr sz="2200"/>
          </a:p>
          <a:p>
            <a:pPr indent="0" lvl="0" marL="0" rtl="0" algn="l">
              <a:lnSpc>
                <a:spcPct val="100000"/>
              </a:lnSpc>
              <a:spcBef>
                <a:spcPts val="0"/>
              </a:spcBef>
              <a:spcAft>
                <a:spcPts val="0"/>
              </a:spcAft>
              <a:buSzPts val="1800"/>
              <a:buNone/>
            </a:pPr>
            <a:r>
              <a:rPr lang="en" sz="2200"/>
              <a:t>Prof. Sunil V G</a:t>
            </a:r>
            <a:endParaRPr sz="2200"/>
          </a:p>
        </p:txBody>
      </p:sp>
      <p:sp>
        <p:nvSpPr>
          <p:cNvPr id="136" name="Google Shape;136;p13"/>
          <p:cNvSpPr txBox="1"/>
          <p:nvPr/>
        </p:nvSpPr>
        <p:spPr>
          <a:xfrm>
            <a:off x="1406250" y="102050"/>
            <a:ext cx="6331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212121"/>
                </a:solidFill>
                <a:highlight>
                  <a:srgbClr val="E69138"/>
                </a:highlight>
                <a:latin typeface="Lato"/>
                <a:ea typeface="Lato"/>
                <a:cs typeface="Lato"/>
                <a:sym typeface="Lato"/>
              </a:rPr>
              <a:t>EXPLORATORY DATA ANALYSIS COURSE PROJECT</a:t>
            </a:r>
            <a:endParaRPr b="0" i="0" sz="2000" u="none" cap="none" strike="noStrike">
              <a:solidFill>
                <a:srgbClr val="212121"/>
              </a:solidFill>
              <a:highlight>
                <a:srgbClr val="E69138"/>
              </a:highlight>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660575" y="276425"/>
            <a:ext cx="7701900" cy="91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sz="4200">
                <a:solidFill>
                  <a:schemeClr val="accent5"/>
                </a:solidFill>
              </a:rPr>
              <a:t>Data Set Description</a:t>
            </a:r>
            <a:endParaRPr sz="4200">
              <a:solidFill>
                <a:schemeClr val="accent5"/>
              </a:solidFill>
            </a:endParaRPr>
          </a:p>
        </p:txBody>
      </p:sp>
      <p:sp>
        <p:nvSpPr>
          <p:cNvPr id="204" name="Google Shape;204;p22"/>
          <p:cNvSpPr txBox="1"/>
          <p:nvPr/>
        </p:nvSpPr>
        <p:spPr>
          <a:xfrm>
            <a:off x="533975" y="1525625"/>
            <a:ext cx="7955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5" name="Google Shape;205;p22"/>
          <p:cNvSpPr txBox="1"/>
          <p:nvPr/>
        </p:nvSpPr>
        <p:spPr>
          <a:xfrm>
            <a:off x="192200" y="1186925"/>
            <a:ext cx="6654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500"/>
              <a:buFont typeface="Arial"/>
              <a:buNone/>
            </a:pPr>
            <a:r>
              <a:rPr b="1" lang="en" sz="1600">
                <a:solidFill>
                  <a:schemeClr val="dk1"/>
                </a:solidFill>
                <a:highlight>
                  <a:schemeClr val="lt1"/>
                </a:highlight>
                <a:latin typeface="Lato"/>
                <a:ea typeface="Lato"/>
                <a:cs typeface="Lato"/>
                <a:sym typeface="Lato"/>
              </a:rPr>
              <a:t>Type Of Attribute: Binary</a:t>
            </a:r>
            <a:endParaRPr b="0" i="0" sz="1500" u="none" cap="none" strike="noStrike">
              <a:solidFill>
                <a:schemeClr val="lt1"/>
              </a:solidFill>
              <a:highlight>
                <a:schemeClr val="lt1"/>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Lato"/>
              <a:ea typeface="Lato"/>
              <a:cs typeface="Lato"/>
              <a:sym typeface="Lato"/>
            </a:endParaRPr>
          </a:p>
        </p:txBody>
      </p:sp>
      <p:graphicFrame>
        <p:nvGraphicFramePr>
          <p:cNvPr id="206" name="Google Shape;206;p22"/>
          <p:cNvGraphicFramePr/>
          <p:nvPr/>
        </p:nvGraphicFramePr>
        <p:xfrm>
          <a:off x="192200" y="1779313"/>
          <a:ext cx="3000000" cy="3000000"/>
        </p:xfrm>
        <a:graphic>
          <a:graphicData uri="http://schemas.openxmlformats.org/drawingml/2006/table">
            <a:tbl>
              <a:tblPr>
                <a:noFill/>
                <a:tableStyleId>{04408989-DB48-4F98-BD79-939BA2E8B2B3}</a:tableStyleId>
              </a:tblPr>
              <a:tblGrid>
                <a:gridCol w="2124400"/>
                <a:gridCol w="6635200"/>
              </a:tblGrid>
              <a:tr h="396200">
                <a:tc>
                  <a:txBody>
                    <a:bodyPr/>
                    <a:lstStyle/>
                    <a:p>
                      <a:pPr indent="0" lvl="0" marL="0" rtl="0" algn="l">
                        <a:spcBef>
                          <a:spcPts val="0"/>
                        </a:spcBef>
                        <a:spcAft>
                          <a:spcPts val="0"/>
                        </a:spcAft>
                        <a:buNone/>
                      </a:pPr>
                      <a:r>
                        <a:rPr b="1" i="1" lang="en" sz="1700">
                          <a:solidFill>
                            <a:schemeClr val="lt1"/>
                          </a:solidFill>
                          <a:latin typeface="Corbel"/>
                          <a:ea typeface="Corbel"/>
                          <a:cs typeface="Corbel"/>
                          <a:sym typeface="Corbel"/>
                        </a:rPr>
                        <a:t>Attributes</a:t>
                      </a:r>
                      <a:endParaRPr b="1" i="1" sz="1700">
                        <a:solidFill>
                          <a:schemeClr val="lt1"/>
                        </a:solidFill>
                        <a:latin typeface="Corbel"/>
                        <a:ea typeface="Corbel"/>
                        <a:cs typeface="Corbel"/>
                        <a:sym typeface="Corbe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 sz="1700">
                          <a:solidFill>
                            <a:schemeClr val="lt1"/>
                          </a:solidFill>
                          <a:latin typeface="Corbel"/>
                          <a:ea typeface="Corbel"/>
                          <a:cs typeface="Corbel"/>
                          <a:sym typeface="Corbel"/>
                        </a:rPr>
                        <a:t>Description</a:t>
                      </a:r>
                      <a:endParaRPr b="1" i="1" sz="1700">
                        <a:solidFill>
                          <a:schemeClr val="lt1"/>
                        </a:solidFill>
                        <a:latin typeface="Corbel"/>
                        <a:ea typeface="Corbel"/>
                        <a:cs typeface="Corbel"/>
                        <a:sym typeface="Corbe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01025">
                <a:tc>
                  <a:txBody>
                    <a:bodyPr/>
                    <a:lstStyle/>
                    <a:p>
                      <a:pPr indent="0" lvl="0" marL="0" rtl="0" algn="l">
                        <a:spcBef>
                          <a:spcPts val="0"/>
                        </a:spcBef>
                        <a:spcAft>
                          <a:spcPts val="0"/>
                        </a:spcAft>
                        <a:buNone/>
                      </a:pPr>
                      <a:r>
                        <a:rPr b="1" lang="en" sz="1700">
                          <a:solidFill>
                            <a:srgbClr val="E69138"/>
                          </a:solidFill>
                          <a:latin typeface="Corbel"/>
                          <a:ea typeface="Corbel"/>
                          <a:cs typeface="Corbel"/>
                          <a:sym typeface="Corbel"/>
                        </a:rPr>
                        <a:t>Advertisement</a:t>
                      </a:r>
                      <a:endParaRPr b="1" sz="1700">
                        <a:solidFill>
                          <a:srgbClr val="E69138"/>
                        </a:solidFill>
                        <a:latin typeface="Corbel"/>
                        <a:ea typeface="Corbel"/>
                        <a:cs typeface="Corbel"/>
                        <a:sym typeface="Corbe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700">
                          <a:solidFill>
                            <a:schemeClr val="lt1"/>
                          </a:solidFill>
                          <a:latin typeface="Corbel"/>
                          <a:ea typeface="Corbel"/>
                          <a:cs typeface="Corbel"/>
                          <a:sym typeface="Corbel"/>
                        </a:rPr>
                        <a:t>Denotes if the application contains advertisements.</a:t>
                      </a:r>
                      <a:endParaRPr sz="1700">
                        <a:solidFill>
                          <a:schemeClr val="lt1"/>
                        </a:solidFill>
                        <a:latin typeface="Corbel"/>
                        <a:ea typeface="Corbel"/>
                        <a:cs typeface="Corbel"/>
                        <a:sym typeface="Corbe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01025">
                <a:tc>
                  <a:txBody>
                    <a:bodyPr/>
                    <a:lstStyle/>
                    <a:p>
                      <a:pPr indent="0" lvl="0" marL="0" rtl="0" algn="l">
                        <a:spcBef>
                          <a:spcPts val="0"/>
                        </a:spcBef>
                        <a:spcAft>
                          <a:spcPts val="0"/>
                        </a:spcAft>
                        <a:buNone/>
                      </a:pPr>
                      <a:r>
                        <a:rPr b="1" lang="en" sz="1700">
                          <a:solidFill>
                            <a:srgbClr val="E69138"/>
                          </a:solidFill>
                          <a:latin typeface="Corbel"/>
                          <a:ea typeface="Corbel"/>
                          <a:cs typeface="Corbel"/>
                          <a:sym typeface="Corbel"/>
                        </a:rPr>
                        <a:t>Beta Version</a:t>
                      </a:r>
                      <a:endParaRPr b="1" sz="1700">
                        <a:solidFill>
                          <a:srgbClr val="E69138"/>
                        </a:solidFill>
                        <a:latin typeface="Corbel"/>
                        <a:ea typeface="Corbel"/>
                        <a:cs typeface="Corbel"/>
                        <a:sym typeface="Corbe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700">
                          <a:solidFill>
                            <a:schemeClr val="lt1"/>
                          </a:solidFill>
                          <a:latin typeface="Corbel"/>
                          <a:ea typeface="Corbel"/>
                          <a:cs typeface="Corbel"/>
                          <a:sym typeface="Corbel"/>
                        </a:rPr>
                        <a:t>Denotes if the beta version is available for the application.</a:t>
                      </a:r>
                      <a:endParaRPr sz="1700">
                        <a:solidFill>
                          <a:schemeClr val="lt1"/>
                        </a:solidFill>
                        <a:latin typeface="Corbel"/>
                        <a:ea typeface="Corbel"/>
                        <a:cs typeface="Corbel"/>
                        <a:sym typeface="Corbel"/>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283099" y="712150"/>
            <a:ext cx="8622300" cy="383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sz="4200">
                <a:solidFill>
                  <a:schemeClr val="accent5"/>
                </a:solidFill>
              </a:rPr>
              <a:t> Objectives:</a:t>
            </a:r>
            <a:endParaRPr/>
          </a:p>
          <a:p>
            <a:pPr indent="0" lvl="0" marL="76200" rtl="0" algn="l">
              <a:lnSpc>
                <a:spcPct val="150000"/>
              </a:lnSpc>
              <a:spcBef>
                <a:spcPts val="1000"/>
              </a:spcBef>
              <a:spcAft>
                <a:spcPts val="0"/>
              </a:spcAft>
              <a:buSzPts val="2400"/>
              <a:buNone/>
            </a:pPr>
            <a:r>
              <a:t/>
            </a:r>
            <a:endParaRPr b="0" sz="2400"/>
          </a:p>
        </p:txBody>
      </p:sp>
      <p:graphicFrame>
        <p:nvGraphicFramePr>
          <p:cNvPr id="212" name="Google Shape;212;p23"/>
          <p:cNvGraphicFramePr/>
          <p:nvPr/>
        </p:nvGraphicFramePr>
        <p:xfrm>
          <a:off x="2807325" y="1570125"/>
          <a:ext cx="3000000" cy="3000000"/>
        </p:xfrm>
        <a:graphic>
          <a:graphicData uri="http://schemas.openxmlformats.org/drawingml/2006/table">
            <a:tbl>
              <a:tblPr>
                <a:noFill/>
                <a:tableStyleId>{04408989-DB48-4F98-BD79-939BA2E8B2B3}</a:tableStyleId>
              </a:tblPr>
              <a:tblGrid>
                <a:gridCol w="3529350"/>
              </a:tblGrid>
              <a:tr h="597175">
                <a:tc>
                  <a:txBody>
                    <a:bodyPr/>
                    <a:lstStyle/>
                    <a:p>
                      <a:pPr indent="0" lvl="0" marL="0" rtl="0" algn="ctr">
                        <a:spcBef>
                          <a:spcPts val="0"/>
                        </a:spcBef>
                        <a:spcAft>
                          <a:spcPts val="0"/>
                        </a:spcAft>
                        <a:buNone/>
                      </a:pPr>
                      <a:r>
                        <a:rPr lang="en" sz="2400">
                          <a:solidFill>
                            <a:srgbClr val="FF9900"/>
                          </a:solidFill>
                          <a:latin typeface="Corbel"/>
                          <a:ea typeface="Corbel"/>
                          <a:cs typeface="Corbel"/>
                          <a:sym typeface="Corbel"/>
                        </a:rPr>
                        <a:t>Contents</a:t>
                      </a:r>
                      <a:endParaRPr sz="2400">
                        <a:solidFill>
                          <a:srgbClr val="FF9900"/>
                        </a:solidFill>
                        <a:latin typeface="Corbel"/>
                        <a:ea typeface="Corbel"/>
                        <a:cs typeface="Corbel"/>
                        <a:sym typeface="Corbel"/>
                      </a:endParaRPr>
                    </a:p>
                  </a:txBody>
                  <a:tcPr marT="91425" marB="91425" marR="91425" marL="91425"/>
                </a:tc>
              </a:tr>
              <a:tr h="725550">
                <a:tc>
                  <a:txBody>
                    <a:bodyPr/>
                    <a:lstStyle/>
                    <a:p>
                      <a:pPr indent="0" lvl="0" marL="0" rtl="0" algn="l">
                        <a:spcBef>
                          <a:spcPts val="0"/>
                        </a:spcBef>
                        <a:spcAft>
                          <a:spcPts val="0"/>
                        </a:spcAft>
                        <a:buNone/>
                      </a:pPr>
                      <a:r>
                        <a:rPr lang="en" sz="1900">
                          <a:solidFill>
                            <a:schemeClr val="dk1"/>
                          </a:solidFill>
                          <a:latin typeface="Corbel"/>
                          <a:ea typeface="Corbel"/>
                          <a:cs typeface="Corbel"/>
                          <a:sym typeface="Corbel"/>
                        </a:rPr>
                        <a:t>1.</a:t>
                      </a:r>
                      <a:r>
                        <a:rPr lang="en" sz="1900">
                          <a:solidFill>
                            <a:schemeClr val="lt1"/>
                          </a:solidFill>
                          <a:latin typeface="Corbel"/>
                          <a:ea typeface="Corbel"/>
                          <a:cs typeface="Corbel"/>
                          <a:sym typeface="Corbel"/>
                        </a:rPr>
                        <a:t>Data </a:t>
                      </a:r>
                      <a:r>
                        <a:rPr lang="en" sz="1900">
                          <a:solidFill>
                            <a:schemeClr val="lt1"/>
                          </a:solidFill>
                          <a:latin typeface="Corbel"/>
                          <a:ea typeface="Corbel"/>
                          <a:cs typeface="Corbel"/>
                          <a:sym typeface="Corbel"/>
                        </a:rPr>
                        <a:t>Preprocessing</a:t>
                      </a:r>
                      <a:endParaRPr sz="1900">
                        <a:solidFill>
                          <a:schemeClr val="lt1"/>
                        </a:solidFill>
                        <a:latin typeface="Corbel"/>
                        <a:ea typeface="Corbel"/>
                        <a:cs typeface="Corbel"/>
                        <a:sym typeface="Corbel"/>
                      </a:endParaRPr>
                    </a:p>
                  </a:txBody>
                  <a:tcPr marT="91425" marB="91425" marR="91425" marL="91425"/>
                </a:tc>
              </a:tr>
              <a:tr h="725550">
                <a:tc>
                  <a:txBody>
                    <a:bodyPr/>
                    <a:lstStyle/>
                    <a:p>
                      <a:pPr indent="0" lvl="0" marL="0" rtl="0" algn="l">
                        <a:spcBef>
                          <a:spcPts val="0"/>
                        </a:spcBef>
                        <a:spcAft>
                          <a:spcPts val="0"/>
                        </a:spcAft>
                        <a:buNone/>
                      </a:pPr>
                      <a:r>
                        <a:rPr lang="en" sz="1900">
                          <a:solidFill>
                            <a:schemeClr val="dk1"/>
                          </a:solidFill>
                          <a:latin typeface="Corbel"/>
                          <a:ea typeface="Corbel"/>
                          <a:cs typeface="Corbel"/>
                          <a:sym typeface="Corbel"/>
                        </a:rPr>
                        <a:t>2.</a:t>
                      </a:r>
                      <a:r>
                        <a:rPr lang="en" sz="1900">
                          <a:solidFill>
                            <a:schemeClr val="lt1"/>
                          </a:solidFill>
                          <a:latin typeface="Corbel"/>
                          <a:ea typeface="Corbel"/>
                          <a:cs typeface="Corbel"/>
                          <a:sym typeface="Corbel"/>
                        </a:rPr>
                        <a:t>Exploratory Data Analysis</a:t>
                      </a:r>
                      <a:endParaRPr sz="1900">
                        <a:solidFill>
                          <a:schemeClr val="lt1"/>
                        </a:solidFill>
                        <a:latin typeface="Corbel"/>
                        <a:ea typeface="Corbel"/>
                        <a:cs typeface="Corbel"/>
                        <a:sym typeface="Corbel"/>
                      </a:endParaRPr>
                    </a:p>
                  </a:txBody>
                  <a:tcPr marT="91425" marB="91425" marR="91425" marL="91425"/>
                </a:tc>
              </a:tr>
              <a:tr h="725550">
                <a:tc>
                  <a:txBody>
                    <a:bodyPr/>
                    <a:lstStyle/>
                    <a:p>
                      <a:pPr indent="0" lvl="0" marL="0" rtl="0" algn="l">
                        <a:spcBef>
                          <a:spcPts val="0"/>
                        </a:spcBef>
                        <a:spcAft>
                          <a:spcPts val="0"/>
                        </a:spcAft>
                        <a:buNone/>
                      </a:pPr>
                      <a:r>
                        <a:rPr lang="en" sz="1900">
                          <a:solidFill>
                            <a:schemeClr val="dk1"/>
                          </a:solidFill>
                          <a:latin typeface="Corbel"/>
                          <a:ea typeface="Corbel"/>
                          <a:cs typeface="Corbel"/>
                          <a:sym typeface="Corbel"/>
                        </a:rPr>
                        <a:t>3.</a:t>
                      </a:r>
                      <a:r>
                        <a:rPr lang="en" sz="1900">
                          <a:solidFill>
                            <a:schemeClr val="lt1"/>
                          </a:solidFill>
                          <a:latin typeface="Corbel"/>
                          <a:ea typeface="Corbel"/>
                          <a:cs typeface="Corbel"/>
                          <a:sym typeface="Corbel"/>
                        </a:rPr>
                        <a:t>Predictions</a:t>
                      </a:r>
                      <a:endParaRPr sz="1900">
                        <a:solidFill>
                          <a:schemeClr val="lt1"/>
                        </a:solidFill>
                        <a:latin typeface="Corbel"/>
                        <a:ea typeface="Corbel"/>
                        <a:cs typeface="Corbel"/>
                        <a:sym typeface="Corbe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117224" y="0"/>
            <a:ext cx="8646600" cy="5143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1900" u="sng">
                <a:solidFill>
                  <a:schemeClr val="dk1"/>
                </a:solidFill>
                <a:highlight>
                  <a:srgbClr val="D9D9D9"/>
                </a:highlight>
                <a:latin typeface="Roboto"/>
                <a:ea typeface="Roboto"/>
                <a:cs typeface="Roboto"/>
                <a:sym typeface="Roboto"/>
              </a:rPr>
              <a:t>Objectives Of Data Preprocessing :</a:t>
            </a:r>
            <a:endParaRPr sz="1900" u="sng">
              <a:solidFill>
                <a:schemeClr val="dk1"/>
              </a:solidFill>
              <a:highlight>
                <a:srgbClr val="D9D9D9"/>
              </a:highlight>
              <a:latin typeface="Roboto"/>
              <a:ea typeface="Roboto"/>
              <a:cs typeface="Roboto"/>
              <a:sym typeface="Roboto"/>
            </a:endParaRPr>
          </a:p>
          <a:p>
            <a:pPr indent="0" lvl="0" marL="457200" rtl="0" algn="l">
              <a:lnSpc>
                <a:spcPct val="100000"/>
              </a:lnSpc>
              <a:spcBef>
                <a:spcPts val="0"/>
              </a:spcBef>
              <a:spcAft>
                <a:spcPts val="0"/>
              </a:spcAft>
              <a:buSzPts val="4800"/>
              <a:buNone/>
            </a:pPr>
            <a:r>
              <a:rPr lang="en" sz="1300">
                <a:solidFill>
                  <a:schemeClr val="dk1"/>
                </a:solidFill>
                <a:highlight>
                  <a:schemeClr val="dk2"/>
                </a:highlight>
                <a:latin typeface="Roboto"/>
                <a:ea typeface="Roboto"/>
                <a:cs typeface="Roboto"/>
                <a:sym typeface="Roboto"/>
              </a:rPr>
              <a:t>I. Data Cleaning and conversion</a:t>
            </a:r>
            <a:endParaRPr sz="1300">
              <a:solidFill>
                <a:schemeClr val="dk1"/>
              </a:solidFill>
              <a:highlight>
                <a:schemeClr val="dk2"/>
              </a:highlight>
              <a:latin typeface="Roboto"/>
              <a:ea typeface="Roboto"/>
              <a:cs typeface="Roboto"/>
              <a:sym typeface="Roboto"/>
            </a:endParaRPr>
          </a:p>
          <a:p>
            <a:pPr indent="0" lvl="0" marL="457200" rtl="0" algn="l">
              <a:lnSpc>
                <a:spcPct val="100000"/>
              </a:lnSpc>
              <a:spcBef>
                <a:spcPts val="0"/>
              </a:spcBef>
              <a:spcAft>
                <a:spcPts val="0"/>
              </a:spcAft>
              <a:buSzPts val="4800"/>
              <a:buNone/>
            </a:pPr>
            <a:r>
              <a:t/>
            </a:r>
            <a:endParaRPr sz="1300">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4800"/>
              <a:buNone/>
            </a:pPr>
            <a:r>
              <a:rPr lang="en" sz="1200">
                <a:latin typeface="Roboto"/>
                <a:ea typeface="Roboto"/>
                <a:cs typeface="Roboto"/>
                <a:sym typeface="Roboto"/>
              </a:rPr>
              <a:t>Handling null values present in different columns. By dropping the </a:t>
            </a:r>
            <a:r>
              <a:rPr lang="en" sz="1200">
                <a:latin typeface="Roboto"/>
                <a:ea typeface="Roboto"/>
                <a:cs typeface="Roboto"/>
                <a:sym typeface="Roboto"/>
              </a:rPr>
              <a:t>entries</a:t>
            </a:r>
            <a:r>
              <a:rPr lang="en" sz="1200">
                <a:latin typeface="Roboto"/>
                <a:ea typeface="Roboto"/>
                <a:cs typeface="Roboto"/>
                <a:sym typeface="Roboto"/>
              </a:rPr>
              <a:t>, entering the mode  value of the column.</a:t>
            </a:r>
            <a:endParaRPr sz="1200">
              <a:latin typeface="Roboto"/>
              <a:ea typeface="Roboto"/>
              <a:cs typeface="Roboto"/>
              <a:sym typeface="Roboto"/>
            </a:endParaRPr>
          </a:p>
          <a:p>
            <a:pPr indent="0" lvl="0" marL="457200" rtl="0" algn="l">
              <a:lnSpc>
                <a:spcPct val="100000"/>
              </a:lnSpc>
              <a:spcBef>
                <a:spcPts val="0"/>
              </a:spcBef>
              <a:spcAft>
                <a:spcPts val="0"/>
              </a:spcAft>
              <a:buSzPts val="4800"/>
              <a:buNone/>
            </a:pPr>
            <a:r>
              <a:t/>
            </a:r>
            <a:endParaRPr sz="1200">
              <a:latin typeface="Roboto"/>
              <a:ea typeface="Roboto"/>
              <a:cs typeface="Roboto"/>
              <a:sym typeface="Roboto"/>
            </a:endParaRPr>
          </a:p>
          <a:p>
            <a:pPr indent="0" lvl="0" marL="457200" rtl="0" algn="l">
              <a:lnSpc>
                <a:spcPct val="100000"/>
              </a:lnSpc>
              <a:spcBef>
                <a:spcPts val="0"/>
              </a:spcBef>
              <a:spcAft>
                <a:spcPts val="0"/>
              </a:spcAft>
              <a:buSzPts val="4800"/>
              <a:buNone/>
            </a:pPr>
            <a:r>
              <a:rPr b="0" lang="en" sz="1200">
                <a:latin typeface="Roboto"/>
                <a:ea typeface="Roboto"/>
                <a:cs typeface="Roboto"/>
                <a:sym typeface="Roboto"/>
              </a:rPr>
              <a:t>To remove unwanted values like: ‘+’, ‘M’, ‘$’ from ‘Installs’, ‘Size’,’P</a:t>
            </a:r>
            <a:r>
              <a:rPr lang="en" sz="1200">
                <a:latin typeface="Roboto"/>
                <a:ea typeface="Roboto"/>
                <a:cs typeface="Roboto"/>
                <a:sym typeface="Roboto"/>
              </a:rPr>
              <a:t>rice</a:t>
            </a:r>
            <a:r>
              <a:rPr b="0" lang="en" sz="1200">
                <a:latin typeface="Roboto"/>
                <a:ea typeface="Roboto"/>
                <a:cs typeface="Roboto"/>
                <a:sym typeface="Roboto"/>
              </a:rPr>
              <a:t>columns respectively in order to carry o</a:t>
            </a:r>
            <a:r>
              <a:rPr lang="en" sz="1200">
                <a:latin typeface="Roboto"/>
                <a:ea typeface="Roboto"/>
                <a:cs typeface="Roboto"/>
                <a:sym typeface="Roboto"/>
              </a:rPr>
              <a:t>ut</a:t>
            </a:r>
            <a:r>
              <a:rPr b="0" lang="en" sz="1200">
                <a:latin typeface="Roboto"/>
                <a:ea typeface="Roboto"/>
                <a:cs typeface="Roboto"/>
                <a:sym typeface="Roboto"/>
              </a:rPr>
              <a:t> the numerical analysis.</a:t>
            </a:r>
            <a:endParaRPr b="0" sz="1300">
              <a:latin typeface="Roboto"/>
              <a:ea typeface="Roboto"/>
              <a:cs typeface="Roboto"/>
              <a:sym typeface="Roboto"/>
            </a:endParaRPr>
          </a:p>
          <a:p>
            <a:pPr indent="0" lvl="0" marL="457200" rtl="0" algn="l">
              <a:lnSpc>
                <a:spcPct val="100000"/>
              </a:lnSpc>
              <a:spcBef>
                <a:spcPts val="1500"/>
              </a:spcBef>
              <a:spcAft>
                <a:spcPts val="0"/>
              </a:spcAft>
              <a:buSzPts val="4800"/>
              <a:buNone/>
            </a:pPr>
            <a:r>
              <a:rPr b="0" lang="en" sz="1300">
                <a:latin typeface="Roboto"/>
                <a:ea typeface="Roboto"/>
                <a:cs typeface="Roboto"/>
                <a:sym typeface="Roboto"/>
              </a:rPr>
              <a:t>Conversion of data in ‘Installs’ , ‘Size’, ‘Paid’ column to numeric, which they were not previously. </a:t>
            </a:r>
            <a:endParaRPr b="0" sz="1300">
              <a:latin typeface="Roboto"/>
              <a:ea typeface="Roboto"/>
              <a:cs typeface="Roboto"/>
              <a:sym typeface="Roboto"/>
            </a:endParaRPr>
          </a:p>
          <a:p>
            <a:pPr indent="0" lvl="0" marL="457200" rtl="0" algn="l">
              <a:lnSpc>
                <a:spcPct val="100000"/>
              </a:lnSpc>
              <a:spcBef>
                <a:spcPts val="1500"/>
              </a:spcBef>
              <a:spcAft>
                <a:spcPts val="0"/>
              </a:spcAft>
              <a:buSzPts val="4800"/>
              <a:buNone/>
            </a:pPr>
            <a:r>
              <a:rPr lang="en" sz="1300">
                <a:latin typeface="Roboto"/>
                <a:ea typeface="Roboto"/>
                <a:cs typeface="Roboto"/>
                <a:sym typeface="Roboto"/>
              </a:rPr>
              <a:t>Further handle the null values in the converted </a:t>
            </a:r>
            <a:r>
              <a:rPr lang="en" sz="1300">
                <a:latin typeface="Roboto"/>
                <a:ea typeface="Roboto"/>
                <a:cs typeface="Roboto"/>
                <a:sym typeface="Roboto"/>
              </a:rPr>
              <a:t>column</a:t>
            </a:r>
            <a:r>
              <a:rPr lang="en" sz="1300">
                <a:latin typeface="Roboto"/>
                <a:ea typeface="Roboto"/>
                <a:cs typeface="Roboto"/>
                <a:sym typeface="Roboto"/>
              </a:rPr>
              <a:t> by entering the mean value into it</a:t>
            </a:r>
            <a:endParaRPr sz="1300">
              <a:latin typeface="Roboto"/>
              <a:ea typeface="Roboto"/>
              <a:cs typeface="Roboto"/>
              <a:sym typeface="Roboto"/>
            </a:endParaRPr>
          </a:p>
          <a:p>
            <a:pPr indent="0" lvl="0" marL="457200" rtl="0" algn="l">
              <a:lnSpc>
                <a:spcPct val="100000"/>
              </a:lnSpc>
              <a:spcBef>
                <a:spcPts val="1500"/>
              </a:spcBef>
              <a:spcAft>
                <a:spcPts val="0"/>
              </a:spcAft>
              <a:buSzPts val="4800"/>
              <a:buNone/>
            </a:pPr>
            <a:r>
              <a:rPr lang="en" sz="1300">
                <a:solidFill>
                  <a:schemeClr val="dk1"/>
                </a:solidFill>
                <a:highlight>
                  <a:schemeClr val="dk2"/>
                </a:highlight>
                <a:latin typeface="Roboto"/>
                <a:ea typeface="Roboto"/>
                <a:cs typeface="Roboto"/>
                <a:sym typeface="Roboto"/>
              </a:rPr>
              <a:t>II. Data Integration and Data Reduction</a:t>
            </a:r>
            <a:endParaRPr sz="1300">
              <a:solidFill>
                <a:schemeClr val="dk1"/>
              </a:solidFill>
              <a:highlight>
                <a:schemeClr val="dk2"/>
              </a:highlight>
              <a:latin typeface="Roboto"/>
              <a:ea typeface="Roboto"/>
              <a:cs typeface="Roboto"/>
              <a:sym typeface="Roboto"/>
            </a:endParaRPr>
          </a:p>
          <a:p>
            <a:pPr indent="457200" lvl="0" marL="0" rtl="0" algn="l">
              <a:lnSpc>
                <a:spcPct val="100000"/>
              </a:lnSpc>
              <a:spcBef>
                <a:spcPts val="1500"/>
              </a:spcBef>
              <a:spcAft>
                <a:spcPts val="0"/>
              </a:spcAft>
              <a:buSzPts val="4800"/>
              <a:buNone/>
            </a:pPr>
            <a:r>
              <a:rPr b="0" lang="en" sz="1200">
                <a:latin typeface="Roboto"/>
                <a:ea typeface="Roboto"/>
                <a:cs typeface="Roboto"/>
                <a:sym typeface="Roboto"/>
              </a:rPr>
              <a:t>Integration Of Data: </a:t>
            </a:r>
            <a:r>
              <a:rPr b="0" lang="en" sz="1200">
                <a:latin typeface="Roboto"/>
                <a:ea typeface="Roboto"/>
                <a:cs typeface="Roboto"/>
                <a:sym typeface="Roboto"/>
              </a:rPr>
              <a:t>We have manually integrated the data collected from Google Play Store and Kaggle.com</a:t>
            </a:r>
            <a:endParaRPr sz="1300">
              <a:solidFill>
                <a:schemeClr val="dk1"/>
              </a:solidFill>
              <a:latin typeface="Roboto"/>
              <a:ea typeface="Roboto"/>
              <a:cs typeface="Roboto"/>
              <a:sym typeface="Roboto"/>
            </a:endParaRPr>
          </a:p>
          <a:p>
            <a:pPr indent="0" lvl="0" marL="457200" rtl="0" algn="l">
              <a:lnSpc>
                <a:spcPct val="100000"/>
              </a:lnSpc>
              <a:spcBef>
                <a:spcPts val="1500"/>
              </a:spcBef>
              <a:spcAft>
                <a:spcPts val="0"/>
              </a:spcAft>
              <a:buSzPts val="4800"/>
              <a:buNone/>
            </a:pPr>
            <a:r>
              <a:rPr b="0" lang="en" sz="1200">
                <a:latin typeface="Roboto"/>
                <a:ea typeface="Roboto"/>
                <a:cs typeface="Roboto"/>
                <a:sym typeface="Roboto"/>
              </a:rPr>
              <a:t>Elimination: </a:t>
            </a:r>
            <a:r>
              <a:rPr b="0" lang="en" sz="1200">
                <a:latin typeface="Roboto"/>
                <a:ea typeface="Roboto"/>
                <a:cs typeface="Roboto"/>
                <a:sym typeface="Roboto"/>
              </a:rPr>
              <a:t>Because we have two columns i.e Category and Genre which almost have the same content.So, we can consider eliminating Genre to reduce redundancy.</a:t>
            </a:r>
            <a:endParaRPr b="0" sz="1200">
              <a:latin typeface="Roboto"/>
              <a:ea typeface="Roboto"/>
              <a:cs typeface="Roboto"/>
              <a:sym typeface="Roboto"/>
            </a:endParaRPr>
          </a:p>
          <a:p>
            <a:pPr indent="0" lvl="0" marL="457200" rtl="0" algn="l">
              <a:lnSpc>
                <a:spcPct val="100000"/>
              </a:lnSpc>
              <a:spcBef>
                <a:spcPts val="1500"/>
              </a:spcBef>
              <a:spcAft>
                <a:spcPts val="0"/>
              </a:spcAft>
              <a:buSzPts val="4800"/>
              <a:buNone/>
            </a:pPr>
            <a:r>
              <a:rPr b="0" lang="en" sz="1200">
                <a:latin typeface="Roboto"/>
                <a:ea typeface="Roboto"/>
                <a:cs typeface="Roboto"/>
                <a:sym typeface="Roboto"/>
              </a:rPr>
              <a:t>Dropping Of Columns: Through brief runthrough through the csv, we realised that no analysis can be made using the column Beta version, Current version, La</a:t>
            </a:r>
            <a:r>
              <a:rPr lang="en" sz="1200">
                <a:latin typeface="Roboto"/>
                <a:ea typeface="Roboto"/>
                <a:cs typeface="Roboto"/>
                <a:sym typeface="Roboto"/>
              </a:rPr>
              <a:t>st Updated,</a:t>
            </a:r>
            <a:r>
              <a:rPr b="0" lang="en" sz="1200">
                <a:latin typeface="Roboto"/>
                <a:ea typeface="Roboto"/>
                <a:cs typeface="Roboto"/>
                <a:sym typeface="Roboto"/>
              </a:rPr>
              <a:t>Android version columns. Hence we drop these columns.</a:t>
            </a:r>
            <a:endParaRPr b="0" sz="1200">
              <a:latin typeface="Roboto"/>
              <a:ea typeface="Roboto"/>
              <a:cs typeface="Roboto"/>
              <a:sym typeface="Roboto"/>
            </a:endParaRPr>
          </a:p>
          <a:p>
            <a:pPr indent="0" lvl="0" marL="457200" rtl="0" algn="l">
              <a:lnSpc>
                <a:spcPct val="100000"/>
              </a:lnSpc>
              <a:spcBef>
                <a:spcPts val="1500"/>
              </a:spcBef>
              <a:spcAft>
                <a:spcPts val="0"/>
              </a:spcAft>
              <a:buSzPts val="4800"/>
              <a:buNone/>
            </a:pPr>
            <a:r>
              <a:rPr lang="en" sz="1300">
                <a:solidFill>
                  <a:schemeClr val="dk1"/>
                </a:solidFill>
                <a:highlight>
                  <a:schemeClr val="dk2"/>
                </a:highlight>
                <a:latin typeface="Roboto"/>
                <a:ea typeface="Roboto"/>
                <a:cs typeface="Roboto"/>
                <a:sym typeface="Roboto"/>
              </a:rPr>
              <a:t>III. Data transformation/ Making prediction</a:t>
            </a:r>
            <a:r>
              <a:rPr b="0" lang="en" sz="1300">
                <a:solidFill>
                  <a:schemeClr val="dk1"/>
                </a:solidFill>
                <a:highlight>
                  <a:schemeClr val="dk2"/>
                </a:highlight>
                <a:latin typeface="Roboto"/>
                <a:ea typeface="Roboto"/>
                <a:cs typeface="Roboto"/>
                <a:sym typeface="Roboto"/>
              </a:rPr>
              <a:t>s</a:t>
            </a:r>
            <a:endParaRPr b="0" sz="1300">
              <a:solidFill>
                <a:schemeClr val="dk1"/>
              </a:solidFill>
              <a:highlight>
                <a:schemeClr val="dk2"/>
              </a:highlight>
              <a:latin typeface="Roboto"/>
              <a:ea typeface="Roboto"/>
              <a:cs typeface="Roboto"/>
              <a:sym typeface="Roboto"/>
            </a:endParaRPr>
          </a:p>
          <a:p>
            <a:pPr indent="0" lvl="0" marL="457200" rtl="0" algn="l">
              <a:lnSpc>
                <a:spcPct val="100000"/>
              </a:lnSpc>
              <a:spcBef>
                <a:spcPts val="1500"/>
              </a:spcBef>
              <a:spcAft>
                <a:spcPts val="0"/>
              </a:spcAft>
              <a:buSzPts val="4800"/>
              <a:buNone/>
            </a:pPr>
            <a:r>
              <a:rPr b="0" lang="en" sz="1200">
                <a:latin typeface="Roboto"/>
                <a:ea typeface="Roboto"/>
                <a:cs typeface="Roboto"/>
                <a:sym typeface="Roboto"/>
              </a:rPr>
              <a:t>Here we are considering making predictions.</a:t>
            </a:r>
            <a:endParaRPr b="0" sz="1200">
              <a:latin typeface="Roboto"/>
              <a:ea typeface="Roboto"/>
              <a:cs typeface="Roboto"/>
              <a:sym typeface="Roboto"/>
            </a:endParaRPr>
          </a:p>
          <a:p>
            <a:pPr indent="0" lvl="0" marL="457200" rtl="0" algn="l">
              <a:lnSpc>
                <a:spcPct val="100000"/>
              </a:lnSpc>
              <a:spcBef>
                <a:spcPts val="1500"/>
              </a:spcBef>
              <a:spcAft>
                <a:spcPts val="1500"/>
              </a:spcAft>
              <a:buSzPts val="4800"/>
              <a:buNone/>
            </a:pPr>
            <a:r>
              <a:t/>
            </a:r>
            <a:endParaRPr b="0" sz="12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21" name="Shape 221"/>
        <p:cNvGrpSpPr/>
        <p:nvPr/>
      </p:nvGrpSpPr>
      <p:grpSpPr>
        <a:xfrm>
          <a:off x="0" y="0"/>
          <a:ext cx="0" cy="0"/>
          <a:chOff x="0" y="0"/>
          <a:chExt cx="0" cy="0"/>
        </a:xfrm>
      </p:grpSpPr>
      <p:sp>
        <p:nvSpPr>
          <p:cNvPr id="222" name="Google Shape;222;p25"/>
          <p:cNvSpPr txBox="1"/>
          <p:nvPr>
            <p:ph type="title"/>
          </p:nvPr>
        </p:nvSpPr>
        <p:spPr>
          <a:xfrm>
            <a:off x="1411200" y="449100"/>
            <a:ext cx="6321600" cy="63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The Heat Map of Null Values</a:t>
            </a:r>
            <a:endParaRPr>
              <a:solidFill>
                <a:schemeClr val="dk1"/>
              </a:solidFill>
            </a:endParaRPr>
          </a:p>
        </p:txBody>
      </p:sp>
      <p:sp>
        <p:nvSpPr>
          <p:cNvPr id="223" name="Google Shape;223;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4" name="Google Shape;224;p25"/>
          <p:cNvPicPr preferRelativeResize="0"/>
          <p:nvPr/>
        </p:nvPicPr>
        <p:blipFill>
          <a:blip r:embed="rId3">
            <a:alphaModFix/>
          </a:blip>
          <a:stretch>
            <a:fillRect/>
          </a:stretch>
        </p:blipFill>
        <p:spPr>
          <a:xfrm>
            <a:off x="170100" y="848675"/>
            <a:ext cx="8803799" cy="3894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228" name="Shape 228"/>
        <p:cNvGrpSpPr/>
        <p:nvPr/>
      </p:nvGrpSpPr>
      <p:grpSpPr>
        <a:xfrm>
          <a:off x="0" y="0"/>
          <a:ext cx="0" cy="0"/>
          <a:chOff x="0" y="0"/>
          <a:chExt cx="0" cy="0"/>
        </a:xfrm>
      </p:grpSpPr>
      <p:sp>
        <p:nvSpPr>
          <p:cNvPr id="229" name="Google Shape;229;p26"/>
          <p:cNvSpPr txBox="1"/>
          <p:nvPr>
            <p:ph type="title"/>
          </p:nvPr>
        </p:nvSpPr>
        <p:spPr>
          <a:xfrm>
            <a:off x="1411200" y="483700"/>
            <a:ext cx="6321600" cy="63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highlight>
                  <a:schemeClr val="lt2"/>
                </a:highlight>
              </a:rPr>
              <a:t>Null Values Count</a:t>
            </a:r>
            <a:endParaRPr>
              <a:solidFill>
                <a:schemeClr val="dk1"/>
              </a:solidFill>
              <a:highlight>
                <a:schemeClr val="lt2"/>
              </a:highlight>
            </a:endParaRPr>
          </a:p>
        </p:txBody>
      </p:sp>
      <p:sp>
        <p:nvSpPr>
          <p:cNvPr id="230" name="Google Shape;230;p26"/>
          <p:cNvSpPr txBox="1"/>
          <p:nvPr>
            <p:ph idx="1" type="body"/>
          </p:nvPr>
        </p:nvSpPr>
        <p:spPr>
          <a:xfrm>
            <a:off x="0" y="1264450"/>
            <a:ext cx="9144000" cy="370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1700">
                <a:solidFill>
                  <a:schemeClr val="dk1"/>
                </a:solidFill>
                <a:latin typeface="Corbel"/>
                <a:ea typeface="Corbel"/>
                <a:cs typeface="Corbel"/>
                <a:sym typeface="Corbel"/>
              </a:rPr>
              <a:t>From the bar graph of Null Values, it is evident that attribute 'rating' has the highest number of null values. This also indicates that users are less active in giving the ratings to the applications they use.</a:t>
            </a:r>
            <a:endParaRPr sz="1700">
              <a:solidFill>
                <a:schemeClr val="dk1"/>
              </a:solidFill>
              <a:latin typeface="Corbel"/>
              <a:ea typeface="Corbel"/>
              <a:cs typeface="Corbel"/>
              <a:sym typeface="Corbel"/>
            </a:endParaRPr>
          </a:p>
          <a:p>
            <a:pPr indent="0" lvl="0" marL="0" rtl="0" algn="l">
              <a:spcBef>
                <a:spcPts val="1200"/>
              </a:spcBef>
              <a:spcAft>
                <a:spcPts val="1200"/>
              </a:spcAft>
              <a:buNone/>
            </a:pPr>
            <a:r>
              <a:t/>
            </a:r>
            <a:endParaRPr/>
          </a:p>
        </p:txBody>
      </p:sp>
      <p:pic>
        <p:nvPicPr>
          <p:cNvPr id="231" name="Google Shape;231;p26"/>
          <p:cNvPicPr preferRelativeResize="0"/>
          <p:nvPr/>
        </p:nvPicPr>
        <p:blipFill>
          <a:blip r:embed="rId3">
            <a:alphaModFix/>
          </a:blip>
          <a:stretch>
            <a:fillRect/>
          </a:stretch>
        </p:blipFill>
        <p:spPr>
          <a:xfrm>
            <a:off x="2345500" y="2317850"/>
            <a:ext cx="4452975" cy="2825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sp>
        <p:nvSpPr>
          <p:cNvPr id="236" name="Google Shape;236;p27"/>
          <p:cNvSpPr txBox="1"/>
          <p:nvPr>
            <p:ph type="title"/>
          </p:nvPr>
        </p:nvSpPr>
        <p:spPr>
          <a:xfrm>
            <a:off x="1251150" y="333775"/>
            <a:ext cx="6321600" cy="63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lang="en">
                <a:solidFill>
                  <a:schemeClr val="dk1"/>
                </a:solidFill>
                <a:highlight>
                  <a:schemeClr val="accent4"/>
                </a:highlight>
              </a:rPr>
              <a:t>The Impact of Preprocessing</a:t>
            </a:r>
            <a:endParaRPr>
              <a:solidFill>
                <a:schemeClr val="dk1"/>
              </a:solidFill>
              <a:highlight>
                <a:schemeClr val="accent4"/>
              </a:highlight>
            </a:endParaRPr>
          </a:p>
        </p:txBody>
      </p:sp>
      <p:sp>
        <p:nvSpPr>
          <p:cNvPr id="237" name="Google Shape;237;p27"/>
          <p:cNvSpPr txBox="1"/>
          <p:nvPr>
            <p:ph idx="1" type="body"/>
          </p:nvPr>
        </p:nvSpPr>
        <p:spPr>
          <a:xfrm>
            <a:off x="92250" y="899525"/>
            <a:ext cx="8639400" cy="36987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rPr lang="en" sz="1600">
                <a:solidFill>
                  <a:schemeClr val="dk1"/>
                </a:solidFill>
              </a:rPr>
              <a:t> After the preprocessing, since the null values are removed, there is increase in the number of numeric attributes because of the conversion of datatype of the attributes.</a:t>
            </a:r>
            <a:endParaRPr sz="1600">
              <a:solidFill>
                <a:schemeClr val="dk1"/>
              </a:solidFill>
            </a:endParaRPr>
          </a:p>
          <a:p>
            <a:pPr indent="457200" lvl="0" marL="914400" rtl="0" algn="l">
              <a:spcBef>
                <a:spcPts val="1200"/>
              </a:spcBef>
              <a:spcAft>
                <a:spcPts val="1200"/>
              </a:spcAft>
              <a:buNone/>
            </a:pPr>
            <a:r>
              <a:rPr lang="en"/>
              <a:t>Before                                                                                                     After</a:t>
            </a:r>
            <a:endParaRPr/>
          </a:p>
        </p:txBody>
      </p:sp>
      <p:pic>
        <p:nvPicPr>
          <p:cNvPr id="238" name="Google Shape;238;p27"/>
          <p:cNvPicPr preferRelativeResize="0"/>
          <p:nvPr/>
        </p:nvPicPr>
        <p:blipFill>
          <a:blip r:embed="rId3">
            <a:alphaModFix/>
          </a:blip>
          <a:stretch>
            <a:fillRect/>
          </a:stretch>
        </p:blipFill>
        <p:spPr>
          <a:xfrm>
            <a:off x="518975" y="2154663"/>
            <a:ext cx="3657600" cy="2514600"/>
          </a:xfrm>
          <a:prstGeom prst="rect">
            <a:avLst/>
          </a:prstGeom>
          <a:noFill/>
          <a:ln>
            <a:noFill/>
          </a:ln>
        </p:spPr>
      </p:pic>
      <p:pic>
        <p:nvPicPr>
          <p:cNvPr id="239" name="Google Shape;239;p27"/>
          <p:cNvPicPr preferRelativeResize="0"/>
          <p:nvPr/>
        </p:nvPicPr>
        <p:blipFill>
          <a:blip r:embed="rId4">
            <a:alphaModFix/>
          </a:blip>
          <a:stretch>
            <a:fillRect/>
          </a:stretch>
        </p:blipFill>
        <p:spPr>
          <a:xfrm>
            <a:off x="4857727" y="2154675"/>
            <a:ext cx="3705225" cy="2514600"/>
          </a:xfrm>
          <a:prstGeom prst="rect">
            <a:avLst/>
          </a:prstGeom>
          <a:noFill/>
          <a:ln>
            <a:noFill/>
          </a:ln>
        </p:spPr>
      </p:pic>
      <p:sp>
        <p:nvSpPr>
          <p:cNvPr id="240" name="Google Shape;240;p27"/>
          <p:cNvSpPr txBox="1"/>
          <p:nvPr/>
        </p:nvSpPr>
        <p:spPr>
          <a:xfrm>
            <a:off x="1293400" y="3529275"/>
            <a:ext cx="577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262675" y="551100"/>
            <a:ext cx="8646600" cy="405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1900" u="sng">
                <a:latin typeface="Roboto"/>
                <a:ea typeface="Roboto"/>
                <a:cs typeface="Roboto"/>
                <a:sym typeface="Roboto"/>
              </a:rPr>
              <a:t>Objectives Of Exploratory Data Analysis :</a:t>
            </a:r>
            <a:endParaRPr sz="1900" u="sng">
              <a:latin typeface="Roboto"/>
              <a:ea typeface="Roboto"/>
              <a:cs typeface="Roboto"/>
              <a:sym typeface="Roboto"/>
            </a:endParaRPr>
          </a:p>
          <a:p>
            <a:pPr indent="0" lvl="0" marL="0" rtl="0" algn="l">
              <a:lnSpc>
                <a:spcPct val="100000"/>
              </a:lnSpc>
              <a:spcBef>
                <a:spcPts val="0"/>
              </a:spcBef>
              <a:spcAft>
                <a:spcPts val="0"/>
              </a:spcAft>
              <a:buSzPts val="4800"/>
              <a:buNone/>
            </a:pPr>
            <a:r>
              <a:t/>
            </a:r>
            <a:endParaRPr sz="1900" u="sng">
              <a:latin typeface="Roboto"/>
              <a:ea typeface="Roboto"/>
              <a:cs typeface="Roboto"/>
              <a:sym typeface="Roboto"/>
            </a:endParaRPr>
          </a:p>
          <a:p>
            <a:pPr indent="0" lvl="0" marL="0" rtl="0" algn="l">
              <a:lnSpc>
                <a:spcPct val="100000"/>
              </a:lnSpc>
              <a:spcBef>
                <a:spcPts val="0"/>
              </a:spcBef>
              <a:spcAft>
                <a:spcPts val="0"/>
              </a:spcAft>
              <a:buNone/>
            </a:pPr>
            <a:r>
              <a:rPr lang="en" sz="1900">
                <a:latin typeface="Roboto"/>
                <a:ea typeface="Roboto"/>
                <a:cs typeface="Roboto"/>
                <a:sym typeface="Roboto"/>
              </a:rPr>
              <a:t>1.To know the count of applications as per their user type.</a:t>
            </a:r>
            <a:endParaRPr sz="1900">
              <a:latin typeface="Roboto"/>
              <a:ea typeface="Roboto"/>
              <a:cs typeface="Roboto"/>
              <a:sym typeface="Roboto"/>
            </a:endParaRPr>
          </a:p>
          <a:p>
            <a:pPr indent="0" lvl="0" marL="0" rtl="0" algn="l">
              <a:lnSpc>
                <a:spcPct val="100000"/>
              </a:lnSpc>
              <a:spcBef>
                <a:spcPts val="0"/>
              </a:spcBef>
              <a:spcAft>
                <a:spcPts val="0"/>
              </a:spcAft>
              <a:buNone/>
            </a:pPr>
            <a:r>
              <a:rPr lang="en" sz="1900">
                <a:latin typeface="Roboto"/>
                <a:ea typeface="Roboto"/>
                <a:cs typeface="Roboto"/>
                <a:sym typeface="Roboto"/>
              </a:rPr>
              <a:t>2.To know the Applications with highest earning</a:t>
            </a:r>
            <a:endParaRPr sz="1900">
              <a:latin typeface="Roboto"/>
              <a:ea typeface="Roboto"/>
              <a:cs typeface="Roboto"/>
              <a:sym typeface="Roboto"/>
            </a:endParaRPr>
          </a:p>
          <a:p>
            <a:pPr indent="0" lvl="0" marL="0" rtl="0" algn="l">
              <a:lnSpc>
                <a:spcPct val="100000"/>
              </a:lnSpc>
              <a:spcBef>
                <a:spcPts val="0"/>
              </a:spcBef>
              <a:spcAft>
                <a:spcPts val="0"/>
              </a:spcAft>
              <a:buNone/>
            </a:pPr>
            <a:r>
              <a:rPr lang="en" sz="1900">
                <a:latin typeface="Roboto"/>
                <a:ea typeface="Roboto"/>
                <a:cs typeface="Roboto"/>
                <a:sym typeface="Roboto"/>
              </a:rPr>
              <a:t>3.To know the Range in which most application Reviews lie in</a:t>
            </a:r>
            <a:endParaRPr sz="1900">
              <a:latin typeface="Roboto"/>
              <a:ea typeface="Roboto"/>
              <a:cs typeface="Roboto"/>
              <a:sym typeface="Roboto"/>
            </a:endParaRPr>
          </a:p>
          <a:p>
            <a:pPr indent="0" lvl="0" marL="0" rtl="0" algn="l">
              <a:lnSpc>
                <a:spcPct val="100000"/>
              </a:lnSpc>
              <a:spcBef>
                <a:spcPts val="0"/>
              </a:spcBef>
              <a:spcAft>
                <a:spcPts val="0"/>
              </a:spcAft>
              <a:buNone/>
            </a:pPr>
            <a:r>
              <a:rPr lang="en" sz="1900">
                <a:latin typeface="Roboto"/>
                <a:ea typeface="Roboto"/>
                <a:cs typeface="Roboto"/>
                <a:sym typeface="Roboto"/>
              </a:rPr>
              <a:t>4.To know </a:t>
            </a:r>
            <a:r>
              <a:rPr lang="en" sz="1900">
                <a:latin typeface="Roboto"/>
                <a:ea typeface="Roboto"/>
                <a:cs typeface="Roboto"/>
                <a:sym typeface="Roboto"/>
              </a:rPr>
              <a:t>the</a:t>
            </a:r>
            <a:r>
              <a:rPr lang="en" sz="1900">
                <a:latin typeface="Roboto"/>
                <a:ea typeface="Roboto"/>
                <a:cs typeface="Roboto"/>
                <a:sym typeface="Roboto"/>
              </a:rPr>
              <a:t> distribution Of paid and free applications in Play Store</a:t>
            </a:r>
            <a:endParaRPr sz="1900">
              <a:latin typeface="Roboto"/>
              <a:ea typeface="Roboto"/>
              <a:cs typeface="Roboto"/>
              <a:sym typeface="Roboto"/>
            </a:endParaRPr>
          </a:p>
          <a:p>
            <a:pPr indent="0" lvl="0" marL="0" rtl="0" algn="l">
              <a:lnSpc>
                <a:spcPct val="100000"/>
              </a:lnSpc>
              <a:spcBef>
                <a:spcPts val="0"/>
              </a:spcBef>
              <a:spcAft>
                <a:spcPts val="0"/>
              </a:spcAft>
              <a:buNone/>
            </a:pPr>
            <a:r>
              <a:rPr lang="en" sz="1900">
                <a:latin typeface="Roboto"/>
                <a:ea typeface="Roboto"/>
                <a:cs typeface="Roboto"/>
                <a:sym typeface="Roboto"/>
              </a:rPr>
              <a:t>5.To know number of applications that are free and paid in each category</a:t>
            </a:r>
            <a:endParaRPr sz="1900">
              <a:latin typeface="Roboto"/>
              <a:ea typeface="Roboto"/>
              <a:cs typeface="Roboto"/>
              <a:sym typeface="Roboto"/>
            </a:endParaRPr>
          </a:p>
          <a:p>
            <a:pPr indent="0" lvl="0" marL="0" rtl="0" algn="l">
              <a:lnSpc>
                <a:spcPct val="100000"/>
              </a:lnSpc>
              <a:spcBef>
                <a:spcPts val="0"/>
              </a:spcBef>
              <a:spcAft>
                <a:spcPts val="0"/>
              </a:spcAft>
              <a:buNone/>
            </a:pPr>
            <a:r>
              <a:rPr lang="en" sz="1900">
                <a:latin typeface="Roboto"/>
                <a:ea typeface="Roboto"/>
                <a:cs typeface="Roboto"/>
                <a:sym typeface="Roboto"/>
              </a:rPr>
              <a:t>6.To know which category has the highest number of downloads in Play Store</a:t>
            </a:r>
            <a:endParaRPr sz="1900">
              <a:latin typeface="Roboto"/>
              <a:ea typeface="Roboto"/>
              <a:cs typeface="Roboto"/>
              <a:sym typeface="Roboto"/>
            </a:endParaRPr>
          </a:p>
          <a:p>
            <a:pPr indent="0" lvl="0" marL="0" rtl="0" algn="l">
              <a:lnSpc>
                <a:spcPct val="100000"/>
              </a:lnSpc>
              <a:spcBef>
                <a:spcPts val="0"/>
              </a:spcBef>
              <a:spcAft>
                <a:spcPts val="0"/>
              </a:spcAft>
              <a:buNone/>
            </a:pPr>
            <a:r>
              <a:rPr lang="en" sz="1900">
                <a:latin typeface="Roboto"/>
                <a:ea typeface="Roboto"/>
                <a:cs typeface="Roboto"/>
                <a:sym typeface="Roboto"/>
              </a:rPr>
              <a:t>7.To know relation between Category, count of application and their highest rating</a:t>
            </a:r>
            <a:endParaRPr sz="1900">
              <a:latin typeface="Roboto"/>
              <a:ea typeface="Roboto"/>
              <a:cs typeface="Roboto"/>
              <a:sym typeface="Roboto"/>
            </a:endParaRPr>
          </a:p>
          <a:p>
            <a:pPr indent="0" lvl="0" marL="0" rtl="0" algn="l">
              <a:lnSpc>
                <a:spcPct val="100000"/>
              </a:lnSpc>
              <a:spcBef>
                <a:spcPts val="0"/>
              </a:spcBef>
              <a:spcAft>
                <a:spcPts val="0"/>
              </a:spcAft>
              <a:buSzPts val="4800"/>
              <a:buNone/>
            </a:pPr>
            <a:r>
              <a:t/>
            </a:r>
            <a:endParaRPr b="1" sz="1200">
              <a:solidFill>
                <a:srgbClr val="212121"/>
              </a:solidFill>
              <a:highlight>
                <a:srgbClr val="FFFFFF"/>
              </a:highlight>
              <a:latin typeface="Roboto"/>
              <a:ea typeface="Roboto"/>
              <a:cs typeface="Roboto"/>
              <a:sym typeface="Roboto"/>
            </a:endParaRPr>
          </a:p>
          <a:p>
            <a:pPr indent="0" lvl="0" marL="0" rtl="0" algn="l">
              <a:lnSpc>
                <a:spcPct val="120000"/>
              </a:lnSpc>
              <a:spcBef>
                <a:spcPts val="0"/>
              </a:spcBef>
              <a:spcAft>
                <a:spcPts val="0"/>
              </a:spcAft>
              <a:buClr>
                <a:schemeClr val="dk2"/>
              </a:buClr>
              <a:buSzPts val="1100"/>
              <a:buFont typeface="Arial"/>
              <a:buNone/>
            </a:pPr>
            <a:r>
              <a:t/>
            </a:r>
            <a:endParaRPr b="0" sz="1300">
              <a:latin typeface="Roboto"/>
              <a:ea typeface="Roboto"/>
              <a:cs typeface="Roboto"/>
              <a:sym typeface="Roboto"/>
            </a:endParaRPr>
          </a:p>
          <a:p>
            <a:pPr indent="0" lvl="0" marL="0" rtl="0" algn="l">
              <a:lnSpc>
                <a:spcPct val="100000"/>
              </a:lnSpc>
              <a:spcBef>
                <a:spcPts val="0"/>
              </a:spcBef>
              <a:spcAft>
                <a:spcPts val="0"/>
              </a:spcAft>
              <a:buSzPts val="4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29"/>
          <p:cNvSpPr txBox="1"/>
          <p:nvPr>
            <p:ph type="title"/>
          </p:nvPr>
        </p:nvSpPr>
        <p:spPr>
          <a:xfrm>
            <a:off x="1191150" y="112275"/>
            <a:ext cx="6869400" cy="926100"/>
          </a:xfrm>
          <a:prstGeom prst="rect">
            <a:avLst/>
          </a:prstGeom>
        </p:spPr>
        <p:txBody>
          <a:bodyPr anchorCtr="0" anchor="t" bIns="91425" lIns="91425" spcFirstLastPara="1" rIns="91425" wrap="square" tIns="91425">
            <a:noAutofit/>
          </a:bodyPr>
          <a:lstStyle/>
          <a:p>
            <a:pPr indent="-361950" lvl="0" marL="457200" rtl="0" algn="ctr">
              <a:spcBef>
                <a:spcPts val="0"/>
              </a:spcBef>
              <a:spcAft>
                <a:spcPts val="0"/>
              </a:spcAft>
              <a:buClr>
                <a:schemeClr val="dk1"/>
              </a:buClr>
              <a:buSzPts val="2100"/>
              <a:buFont typeface="Corbel"/>
              <a:buAutoNum type="arabicPeriod"/>
            </a:pPr>
            <a:r>
              <a:rPr lang="en" sz="2100">
                <a:solidFill>
                  <a:schemeClr val="dk1"/>
                </a:solidFill>
                <a:highlight>
                  <a:srgbClr val="FFFFFF"/>
                </a:highlight>
                <a:latin typeface="Corbel"/>
                <a:ea typeface="Corbel"/>
                <a:cs typeface="Corbel"/>
                <a:sym typeface="Corbel"/>
              </a:rPr>
              <a:t>To know the count of applications as per their user type.</a:t>
            </a:r>
            <a:endParaRPr sz="2100">
              <a:solidFill>
                <a:schemeClr val="dk1"/>
              </a:solidFill>
              <a:highlight>
                <a:srgbClr val="FFFFFF"/>
              </a:highlight>
              <a:latin typeface="Corbel"/>
              <a:ea typeface="Corbel"/>
              <a:cs typeface="Corbel"/>
              <a:sym typeface="Corbel"/>
            </a:endParaRPr>
          </a:p>
          <a:p>
            <a:pPr indent="0" lvl="0" marL="0" rtl="0" algn="ctr">
              <a:spcBef>
                <a:spcPts val="0"/>
              </a:spcBef>
              <a:spcAft>
                <a:spcPts val="0"/>
              </a:spcAft>
              <a:buNone/>
            </a:pPr>
            <a:r>
              <a:t/>
            </a:r>
            <a:endParaRPr sz="2100">
              <a:solidFill>
                <a:schemeClr val="dk1"/>
              </a:solidFill>
              <a:highlight>
                <a:srgbClr val="FFFFFF"/>
              </a:highlight>
              <a:latin typeface="Corbel"/>
              <a:ea typeface="Corbel"/>
              <a:cs typeface="Corbel"/>
              <a:sym typeface="Corbel"/>
            </a:endParaRPr>
          </a:p>
          <a:p>
            <a:pPr indent="0" lvl="0" marL="0" rtl="0" algn="ctr">
              <a:spcBef>
                <a:spcPts val="0"/>
              </a:spcBef>
              <a:spcAft>
                <a:spcPts val="0"/>
              </a:spcAft>
              <a:buNone/>
            </a:pPr>
            <a:r>
              <a:t/>
            </a:r>
            <a:endParaRPr sz="2100">
              <a:solidFill>
                <a:schemeClr val="dk1"/>
              </a:solidFill>
              <a:highlight>
                <a:srgbClr val="FFFFFF"/>
              </a:highlight>
              <a:latin typeface="Corbel"/>
              <a:ea typeface="Corbel"/>
              <a:cs typeface="Corbel"/>
              <a:sym typeface="Corbel"/>
            </a:endParaRPr>
          </a:p>
          <a:p>
            <a:pPr indent="0" lvl="0" marL="0" rtl="0" algn="ctr">
              <a:spcBef>
                <a:spcPts val="0"/>
              </a:spcBef>
              <a:spcAft>
                <a:spcPts val="0"/>
              </a:spcAft>
              <a:buNone/>
            </a:pPr>
            <a:r>
              <a:t/>
            </a:r>
            <a:endParaRPr sz="2100">
              <a:solidFill>
                <a:schemeClr val="dk1"/>
              </a:solidFill>
              <a:highlight>
                <a:srgbClr val="FFFFFF"/>
              </a:highlight>
              <a:latin typeface="Corbel"/>
              <a:ea typeface="Corbel"/>
              <a:cs typeface="Corbel"/>
              <a:sym typeface="Corbel"/>
            </a:endParaRPr>
          </a:p>
          <a:p>
            <a:pPr indent="0" lvl="0" marL="0" rtl="0" algn="ctr">
              <a:spcBef>
                <a:spcPts val="0"/>
              </a:spcBef>
              <a:spcAft>
                <a:spcPts val="0"/>
              </a:spcAft>
              <a:buNone/>
            </a:pPr>
            <a:r>
              <a:t/>
            </a:r>
            <a:endParaRPr sz="2100">
              <a:solidFill>
                <a:schemeClr val="dk1"/>
              </a:solidFill>
              <a:highlight>
                <a:srgbClr val="FFFFFF"/>
              </a:highlight>
              <a:latin typeface="Corbel"/>
              <a:ea typeface="Corbel"/>
              <a:cs typeface="Corbel"/>
              <a:sym typeface="Corbel"/>
            </a:endParaRPr>
          </a:p>
          <a:p>
            <a:pPr indent="0" lvl="0" marL="0" rtl="0" algn="ctr">
              <a:spcBef>
                <a:spcPts val="0"/>
              </a:spcBef>
              <a:spcAft>
                <a:spcPts val="0"/>
              </a:spcAft>
              <a:buNone/>
            </a:pPr>
            <a:r>
              <a:t/>
            </a:r>
            <a:endParaRPr sz="2100">
              <a:solidFill>
                <a:schemeClr val="dk1"/>
              </a:solidFill>
              <a:highlight>
                <a:srgbClr val="FFFFFF"/>
              </a:highlight>
              <a:latin typeface="Corbel"/>
              <a:ea typeface="Corbel"/>
              <a:cs typeface="Corbel"/>
              <a:sym typeface="Corbel"/>
            </a:endParaRPr>
          </a:p>
          <a:p>
            <a:pPr indent="0" lvl="0" marL="0" rtl="0" algn="ctr">
              <a:spcBef>
                <a:spcPts val="0"/>
              </a:spcBef>
              <a:spcAft>
                <a:spcPts val="0"/>
              </a:spcAft>
              <a:buNone/>
            </a:pPr>
            <a:r>
              <a:t/>
            </a:r>
            <a:endParaRPr sz="2100">
              <a:solidFill>
                <a:schemeClr val="dk1"/>
              </a:solidFill>
              <a:highlight>
                <a:srgbClr val="FFFFFF"/>
              </a:highlight>
              <a:latin typeface="Corbel"/>
              <a:ea typeface="Corbel"/>
              <a:cs typeface="Corbel"/>
              <a:sym typeface="Corbel"/>
            </a:endParaRPr>
          </a:p>
          <a:p>
            <a:pPr indent="0" lvl="0" marL="0" rtl="0" algn="ctr">
              <a:spcBef>
                <a:spcPts val="0"/>
              </a:spcBef>
              <a:spcAft>
                <a:spcPts val="0"/>
              </a:spcAft>
              <a:buNone/>
            </a:pPr>
            <a:r>
              <a:t/>
            </a:r>
            <a:endParaRPr sz="2100">
              <a:solidFill>
                <a:schemeClr val="dk1"/>
              </a:solidFill>
              <a:highlight>
                <a:srgbClr val="FFFFFF"/>
              </a:highlight>
              <a:latin typeface="Corbel"/>
              <a:ea typeface="Corbel"/>
              <a:cs typeface="Corbel"/>
              <a:sym typeface="Corbel"/>
            </a:endParaRPr>
          </a:p>
          <a:p>
            <a:pPr indent="0" lvl="0" marL="0" rtl="0" algn="ctr">
              <a:spcBef>
                <a:spcPts val="0"/>
              </a:spcBef>
              <a:spcAft>
                <a:spcPts val="0"/>
              </a:spcAft>
              <a:buNone/>
            </a:pPr>
            <a:r>
              <a:t/>
            </a:r>
            <a:endParaRPr sz="2100">
              <a:solidFill>
                <a:schemeClr val="dk1"/>
              </a:solidFill>
              <a:highlight>
                <a:srgbClr val="FFFFFF"/>
              </a:highlight>
              <a:latin typeface="Corbel"/>
              <a:ea typeface="Corbel"/>
              <a:cs typeface="Corbel"/>
              <a:sym typeface="Corbel"/>
            </a:endParaRPr>
          </a:p>
          <a:p>
            <a:pPr indent="0" lvl="0" marL="0" rtl="0" algn="ctr">
              <a:spcBef>
                <a:spcPts val="0"/>
              </a:spcBef>
              <a:spcAft>
                <a:spcPts val="0"/>
              </a:spcAft>
              <a:buNone/>
            </a:pPr>
            <a:r>
              <a:t/>
            </a:r>
            <a:endParaRPr sz="2100">
              <a:solidFill>
                <a:schemeClr val="dk1"/>
              </a:solidFill>
              <a:highlight>
                <a:srgbClr val="FFFFFF"/>
              </a:highlight>
              <a:latin typeface="Corbel"/>
              <a:ea typeface="Corbel"/>
              <a:cs typeface="Corbel"/>
              <a:sym typeface="Corbel"/>
            </a:endParaRPr>
          </a:p>
          <a:p>
            <a:pPr indent="0" lvl="0" marL="0" rtl="0" algn="ctr">
              <a:spcBef>
                <a:spcPts val="0"/>
              </a:spcBef>
              <a:spcAft>
                <a:spcPts val="0"/>
              </a:spcAft>
              <a:buNone/>
            </a:pPr>
            <a:r>
              <a:t/>
            </a:r>
            <a:endParaRPr sz="2100">
              <a:solidFill>
                <a:schemeClr val="dk1"/>
              </a:solidFill>
              <a:highlight>
                <a:srgbClr val="FFFFFF"/>
              </a:highlight>
              <a:latin typeface="Corbel"/>
              <a:ea typeface="Corbel"/>
              <a:cs typeface="Corbel"/>
              <a:sym typeface="Corbel"/>
            </a:endParaRPr>
          </a:p>
          <a:p>
            <a:pPr indent="0" lvl="0" marL="0" rtl="0" algn="ctr">
              <a:spcBef>
                <a:spcPts val="0"/>
              </a:spcBef>
              <a:spcAft>
                <a:spcPts val="0"/>
              </a:spcAft>
              <a:buNone/>
            </a:pPr>
            <a:r>
              <a:t/>
            </a:r>
            <a:endParaRPr sz="2100">
              <a:solidFill>
                <a:schemeClr val="dk1"/>
              </a:solidFill>
              <a:highlight>
                <a:srgbClr val="FFFFFF"/>
              </a:highlight>
              <a:latin typeface="Corbel"/>
              <a:ea typeface="Corbel"/>
              <a:cs typeface="Corbel"/>
              <a:sym typeface="Corbel"/>
            </a:endParaRPr>
          </a:p>
          <a:p>
            <a:pPr indent="0" lvl="0" marL="0" rtl="0" algn="ctr">
              <a:spcBef>
                <a:spcPts val="0"/>
              </a:spcBef>
              <a:spcAft>
                <a:spcPts val="0"/>
              </a:spcAft>
              <a:buNone/>
            </a:pPr>
            <a:r>
              <a:t/>
            </a:r>
            <a:endParaRPr sz="1300">
              <a:solidFill>
                <a:schemeClr val="dk1"/>
              </a:solidFill>
              <a:highlight>
                <a:srgbClr val="FFFFFF"/>
              </a:highlight>
              <a:latin typeface="Corbel"/>
              <a:ea typeface="Corbel"/>
              <a:cs typeface="Corbel"/>
              <a:sym typeface="Corbel"/>
            </a:endParaRPr>
          </a:p>
        </p:txBody>
      </p:sp>
      <p:sp>
        <p:nvSpPr>
          <p:cNvPr id="251" name="Google Shape;251;p29"/>
          <p:cNvSpPr txBox="1"/>
          <p:nvPr>
            <p:ph idx="1" type="body"/>
          </p:nvPr>
        </p:nvSpPr>
        <p:spPr>
          <a:xfrm>
            <a:off x="0" y="530500"/>
            <a:ext cx="9251700" cy="46539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t/>
            </a:r>
            <a:endParaRPr sz="1600">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t/>
            </a:r>
            <a:endParaRPr sz="1600">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t/>
            </a:r>
            <a:endParaRPr sz="1600">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t/>
            </a:r>
            <a:endParaRPr sz="1600">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t/>
            </a:r>
            <a:endParaRPr sz="1600">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t/>
            </a:r>
            <a:endParaRPr sz="1600">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t/>
            </a:r>
            <a:endParaRPr sz="1600">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t/>
            </a:r>
            <a:endParaRPr sz="1600">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t/>
            </a:r>
            <a:endParaRPr sz="1600">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t/>
            </a:r>
            <a:endParaRPr sz="1600">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t/>
            </a:r>
            <a:endParaRPr sz="1600">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t/>
            </a:r>
            <a:endParaRPr sz="1600">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t/>
            </a:r>
            <a:endParaRPr sz="1600">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t/>
            </a:r>
            <a:endParaRPr sz="1600">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t/>
            </a:r>
            <a:endParaRPr sz="1600">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t/>
            </a:r>
            <a:endParaRPr sz="1600">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t/>
            </a:r>
            <a:endParaRPr sz="1600">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t/>
            </a:r>
            <a:endParaRPr sz="1600">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rPr lang="en" sz="1600">
                <a:solidFill>
                  <a:schemeClr val="dk1"/>
                </a:solidFill>
                <a:latin typeface="Corbel"/>
                <a:ea typeface="Corbel"/>
                <a:cs typeface="Corbel"/>
                <a:sym typeface="Corbel"/>
              </a:rPr>
              <a:t>The applications that are under everyone’s use include music, social media, navigation etc. They are widely used by all and sundry everyday. Hence, there are more number of applications under the user type ‘everyone’. </a:t>
            </a:r>
            <a:endParaRPr sz="1717">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t/>
            </a:r>
            <a:endParaRPr sz="1600">
              <a:solidFill>
                <a:schemeClr val="dk1"/>
              </a:solidFill>
              <a:latin typeface="Corbel"/>
              <a:ea typeface="Corbel"/>
              <a:cs typeface="Corbel"/>
              <a:sym typeface="Corbel"/>
            </a:endParaRPr>
          </a:p>
          <a:p>
            <a:pPr indent="0" lvl="0" marL="0" rtl="0" algn="l">
              <a:spcBef>
                <a:spcPts val="0"/>
              </a:spcBef>
              <a:spcAft>
                <a:spcPts val="0"/>
              </a:spcAft>
              <a:buNone/>
            </a:pPr>
            <a:r>
              <a:t/>
            </a:r>
            <a:endParaRPr>
              <a:solidFill>
                <a:schemeClr val="dk1"/>
              </a:solidFill>
              <a:latin typeface="Corbel"/>
              <a:ea typeface="Corbel"/>
              <a:cs typeface="Corbel"/>
              <a:sym typeface="Corbel"/>
            </a:endParaRPr>
          </a:p>
          <a:p>
            <a:pPr indent="0" lvl="0" marL="0" rtl="0" algn="l">
              <a:spcBef>
                <a:spcPts val="1200"/>
              </a:spcBef>
              <a:spcAft>
                <a:spcPts val="1200"/>
              </a:spcAft>
              <a:buNone/>
            </a:pPr>
            <a:r>
              <a:t/>
            </a:r>
            <a:endParaRPr>
              <a:solidFill>
                <a:schemeClr val="dk1"/>
              </a:solidFill>
              <a:latin typeface="Corbel"/>
              <a:ea typeface="Corbel"/>
              <a:cs typeface="Corbel"/>
              <a:sym typeface="Corbel"/>
            </a:endParaRPr>
          </a:p>
        </p:txBody>
      </p:sp>
      <p:pic>
        <p:nvPicPr>
          <p:cNvPr id="252" name="Google Shape;252;p29"/>
          <p:cNvPicPr preferRelativeResize="0"/>
          <p:nvPr/>
        </p:nvPicPr>
        <p:blipFill>
          <a:blip r:embed="rId3">
            <a:alphaModFix/>
          </a:blip>
          <a:stretch>
            <a:fillRect/>
          </a:stretch>
        </p:blipFill>
        <p:spPr>
          <a:xfrm>
            <a:off x="1548175" y="591325"/>
            <a:ext cx="6512376" cy="3079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sp>
        <p:nvSpPr>
          <p:cNvPr id="257" name="Google Shape;257;p30"/>
          <p:cNvSpPr txBox="1"/>
          <p:nvPr>
            <p:ph type="title"/>
          </p:nvPr>
        </p:nvSpPr>
        <p:spPr>
          <a:xfrm>
            <a:off x="1427550" y="75150"/>
            <a:ext cx="6288900" cy="584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dk1"/>
                </a:solidFill>
              </a:rPr>
              <a:t>2. To know the Applications with highest earning</a:t>
            </a:r>
            <a:endParaRPr>
              <a:solidFill>
                <a:schemeClr val="dk1"/>
              </a:solidFill>
            </a:endParaRPr>
          </a:p>
          <a:p>
            <a:pPr indent="0" lvl="0" marL="0" rtl="0" algn="l">
              <a:spcBef>
                <a:spcPts val="0"/>
              </a:spcBef>
              <a:spcAft>
                <a:spcPts val="0"/>
              </a:spcAft>
              <a:buNone/>
            </a:pPr>
            <a:r>
              <a:t/>
            </a:r>
            <a:endParaRPr sz="1900">
              <a:solidFill>
                <a:srgbClr val="212121"/>
              </a:solidFill>
              <a:highlight>
                <a:srgbClr val="FFFFFF"/>
              </a:highlight>
              <a:latin typeface="Roboto"/>
              <a:ea typeface="Roboto"/>
              <a:cs typeface="Roboto"/>
              <a:sym typeface="Roboto"/>
            </a:endParaRPr>
          </a:p>
        </p:txBody>
      </p:sp>
      <p:sp>
        <p:nvSpPr>
          <p:cNvPr id="258" name="Google Shape;258;p30"/>
          <p:cNvSpPr txBox="1"/>
          <p:nvPr>
            <p:ph idx="1" type="body"/>
          </p:nvPr>
        </p:nvSpPr>
        <p:spPr>
          <a:xfrm>
            <a:off x="755275" y="1187850"/>
            <a:ext cx="8786700" cy="3955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500">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t/>
            </a:r>
            <a:endParaRPr sz="1500">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t/>
            </a:r>
            <a:endParaRPr sz="1500">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t/>
            </a:r>
            <a:endParaRPr sz="2000">
              <a:solidFill>
                <a:schemeClr val="dk1"/>
              </a:solidFill>
              <a:latin typeface="Corbel"/>
              <a:ea typeface="Corbel"/>
              <a:cs typeface="Corbel"/>
              <a:sym typeface="Corbel"/>
            </a:endParaRPr>
          </a:p>
          <a:p>
            <a:pPr indent="0" lvl="0" marL="0" rtl="0" algn="l">
              <a:spcBef>
                <a:spcPts val="0"/>
              </a:spcBef>
              <a:spcAft>
                <a:spcPts val="0"/>
              </a:spcAft>
              <a:buNone/>
            </a:pPr>
            <a:r>
              <a:t/>
            </a:r>
            <a:endParaRPr sz="1800">
              <a:solidFill>
                <a:schemeClr val="dk1"/>
              </a:solidFill>
              <a:latin typeface="Corbel"/>
              <a:ea typeface="Corbel"/>
              <a:cs typeface="Corbel"/>
              <a:sym typeface="Corbel"/>
            </a:endParaRPr>
          </a:p>
          <a:p>
            <a:pPr indent="0" lvl="0" marL="0" rtl="0" algn="l">
              <a:spcBef>
                <a:spcPts val="1200"/>
              </a:spcBef>
              <a:spcAft>
                <a:spcPts val="1200"/>
              </a:spcAft>
              <a:buNone/>
            </a:pPr>
            <a:r>
              <a:t/>
            </a:r>
            <a:endParaRPr>
              <a:solidFill>
                <a:schemeClr val="dk1"/>
              </a:solidFill>
              <a:latin typeface="Corbel"/>
              <a:ea typeface="Corbel"/>
              <a:cs typeface="Corbel"/>
              <a:sym typeface="Corbel"/>
            </a:endParaRPr>
          </a:p>
        </p:txBody>
      </p:sp>
      <p:pic>
        <p:nvPicPr>
          <p:cNvPr id="259" name="Google Shape;259;p30"/>
          <p:cNvPicPr preferRelativeResize="0"/>
          <p:nvPr/>
        </p:nvPicPr>
        <p:blipFill>
          <a:blip r:embed="rId3">
            <a:alphaModFix/>
          </a:blip>
          <a:stretch>
            <a:fillRect/>
          </a:stretch>
        </p:blipFill>
        <p:spPr>
          <a:xfrm>
            <a:off x="145050" y="745000"/>
            <a:ext cx="6002601" cy="4398501"/>
          </a:xfrm>
          <a:prstGeom prst="rect">
            <a:avLst/>
          </a:prstGeom>
          <a:noFill/>
          <a:ln>
            <a:noFill/>
          </a:ln>
        </p:spPr>
      </p:pic>
      <p:sp>
        <p:nvSpPr>
          <p:cNvPr id="260" name="Google Shape;260;p30"/>
          <p:cNvSpPr txBox="1"/>
          <p:nvPr/>
        </p:nvSpPr>
        <p:spPr>
          <a:xfrm>
            <a:off x="6235475" y="1193825"/>
            <a:ext cx="2908500" cy="256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latin typeface="Corbel"/>
                <a:ea typeface="Corbel"/>
                <a:cs typeface="Corbel"/>
                <a:sym typeface="Corbel"/>
              </a:rPr>
              <a:t>Of all the paid applications, Minecraft is the highest earning application because of its versatility, creativity and quirky graphics with which it attracts more users.</a:t>
            </a:r>
            <a:endParaRPr sz="1500">
              <a:solidFill>
                <a:schemeClr val="dk1"/>
              </a:solidFill>
              <a:latin typeface="Corbel"/>
              <a:ea typeface="Corbel"/>
              <a:cs typeface="Corbel"/>
              <a:sym typeface="Corbel"/>
            </a:endParaRPr>
          </a:p>
          <a:p>
            <a:pPr indent="0" lvl="0" marL="0" rtl="0" algn="l">
              <a:lnSpc>
                <a:spcPct val="115000"/>
              </a:lnSpc>
              <a:spcBef>
                <a:spcPts val="1200"/>
              </a:spcBef>
              <a:spcAft>
                <a:spcPts val="0"/>
              </a:spcAft>
              <a:buNone/>
            </a:pPr>
            <a:r>
              <a:rPr lang="en" sz="1500">
                <a:solidFill>
                  <a:schemeClr val="dk1"/>
                </a:solidFill>
                <a:latin typeface="Corbel"/>
                <a:ea typeface="Corbel"/>
                <a:cs typeface="Corbel"/>
                <a:sym typeface="Corbel"/>
              </a:rPr>
              <a:t> </a:t>
            </a:r>
            <a:endParaRPr sz="1800">
              <a:solidFill>
                <a:schemeClr val="dk1"/>
              </a:solidFill>
              <a:latin typeface="Corbel"/>
              <a:ea typeface="Corbel"/>
              <a:cs typeface="Corbel"/>
              <a:sym typeface="Corbel"/>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sp>
        <p:nvSpPr>
          <p:cNvPr id="265" name="Google Shape;265;p31"/>
          <p:cNvSpPr txBox="1"/>
          <p:nvPr>
            <p:ph type="title"/>
          </p:nvPr>
        </p:nvSpPr>
        <p:spPr>
          <a:xfrm>
            <a:off x="1003325" y="190475"/>
            <a:ext cx="7763100" cy="584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dk1"/>
                </a:solidFill>
              </a:rPr>
              <a:t>3. To know the Range in which most application Reviews lie.</a:t>
            </a:r>
            <a:endParaRPr>
              <a:solidFill>
                <a:schemeClr val="dk1"/>
              </a:solidFill>
            </a:endParaRPr>
          </a:p>
        </p:txBody>
      </p:sp>
      <p:sp>
        <p:nvSpPr>
          <p:cNvPr id="266" name="Google Shape;266;p31"/>
          <p:cNvSpPr txBox="1"/>
          <p:nvPr>
            <p:ph idx="1" type="body"/>
          </p:nvPr>
        </p:nvSpPr>
        <p:spPr>
          <a:xfrm>
            <a:off x="178650" y="1199375"/>
            <a:ext cx="8786700" cy="2952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500">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t/>
            </a:r>
            <a:endParaRPr sz="1500">
              <a:solidFill>
                <a:schemeClr val="dk1"/>
              </a:solidFill>
              <a:latin typeface="Corbel"/>
              <a:ea typeface="Corbel"/>
              <a:cs typeface="Corbel"/>
              <a:sym typeface="Corbel"/>
            </a:endParaRPr>
          </a:p>
          <a:p>
            <a:pPr indent="0" lvl="0" marL="0" rtl="0" algn="l">
              <a:lnSpc>
                <a:spcPct val="100000"/>
              </a:lnSpc>
              <a:spcBef>
                <a:spcPts val="0"/>
              </a:spcBef>
              <a:spcAft>
                <a:spcPts val="0"/>
              </a:spcAft>
              <a:buNone/>
            </a:pPr>
            <a:r>
              <a:t/>
            </a:r>
            <a:endParaRPr sz="1500">
              <a:solidFill>
                <a:schemeClr val="dk1"/>
              </a:solidFill>
              <a:latin typeface="Corbel"/>
              <a:ea typeface="Corbel"/>
              <a:cs typeface="Corbel"/>
              <a:sym typeface="Corbel"/>
            </a:endParaRPr>
          </a:p>
          <a:p>
            <a:pPr indent="0" lvl="0" marL="0" rtl="0" algn="l">
              <a:spcBef>
                <a:spcPts val="0"/>
              </a:spcBef>
              <a:spcAft>
                <a:spcPts val="0"/>
              </a:spcAft>
              <a:buNone/>
            </a:pPr>
            <a:r>
              <a:t/>
            </a:r>
            <a:endParaRPr sz="1800">
              <a:solidFill>
                <a:schemeClr val="dk1"/>
              </a:solidFill>
              <a:latin typeface="Corbel"/>
              <a:ea typeface="Corbel"/>
              <a:cs typeface="Corbel"/>
              <a:sym typeface="Corbel"/>
            </a:endParaRPr>
          </a:p>
          <a:p>
            <a:pPr indent="0" lvl="0" marL="0" rtl="0" algn="l">
              <a:spcBef>
                <a:spcPts val="1200"/>
              </a:spcBef>
              <a:spcAft>
                <a:spcPts val="1200"/>
              </a:spcAft>
              <a:buNone/>
            </a:pPr>
            <a:r>
              <a:t/>
            </a:r>
            <a:endParaRPr>
              <a:solidFill>
                <a:schemeClr val="dk1"/>
              </a:solidFill>
              <a:latin typeface="Corbel"/>
              <a:ea typeface="Corbel"/>
              <a:cs typeface="Corbel"/>
              <a:sym typeface="Corbel"/>
            </a:endParaRPr>
          </a:p>
        </p:txBody>
      </p:sp>
      <p:pic>
        <p:nvPicPr>
          <p:cNvPr id="267" name="Google Shape;267;p31"/>
          <p:cNvPicPr preferRelativeResize="0"/>
          <p:nvPr/>
        </p:nvPicPr>
        <p:blipFill>
          <a:blip r:embed="rId3">
            <a:alphaModFix/>
          </a:blip>
          <a:stretch>
            <a:fillRect/>
          </a:stretch>
        </p:blipFill>
        <p:spPr>
          <a:xfrm>
            <a:off x="1678525" y="964375"/>
            <a:ext cx="6721850" cy="3076951"/>
          </a:xfrm>
          <a:prstGeom prst="rect">
            <a:avLst/>
          </a:prstGeom>
          <a:noFill/>
          <a:ln>
            <a:noFill/>
          </a:ln>
        </p:spPr>
      </p:pic>
      <p:sp>
        <p:nvSpPr>
          <p:cNvPr id="268" name="Google Shape;268;p31"/>
          <p:cNvSpPr txBox="1"/>
          <p:nvPr/>
        </p:nvSpPr>
        <p:spPr>
          <a:xfrm>
            <a:off x="178650" y="4105875"/>
            <a:ext cx="8457300" cy="151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orbel"/>
                <a:ea typeface="Corbel"/>
                <a:cs typeface="Corbel"/>
                <a:sym typeface="Corbel"/>
              </a:rPr>
              <a:t>From the graph, it is inferred that majority of the applications are rated between 4.0 and 4.5. This indicates that majority of applications are user satisfactory. The applications with ratings below 3.5 are not upto to the users expectations.</a:t>
            </a:r>
            <a:endParaRPr sz="1900">
              <a:solidFill>
                <a:schemeClr val="dk1"/>
              </a:solidFill>
              <a:latin typeface="Corbel"/>
              <a:ea typeface="Corbel"/>
              <a:cs typeface="Corbel"/>
              <a:sym typeface="Corbel"/>
            </a:endParaRPr>
          </a:p>
          <a:p>
            <a:pPr indent="0" lvl="0" marL="0" rtl="0" algn="l">
              <a:lnSpc>
                <a:spcPct val="115000"/>
              </a:lnSpc>
              <a:spcBef>
                <a:spcPts val="0"/>
              </a:spcBef>
              <a:spcAft>
                <a:spcPts val="0"/>
              </a:spcAft>
              <a:buNone/>
            </a:pPr>
            <a:r>
              <a:t/>
            </a:r>
            <a:endParaRPr sz="1800">
              <a:solidFill>
                <a:schemeClr val="dk1"/>
              </a:solidFill>
              <a:latin typeface="Corbel"/>
              <a:ea typeface="Corbel"/>
              <a:cs typeface="Corbel"/>
              <a:sym typeface="Corbel"/>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idx="4294967295" type="title"/>
          </p:nvPr>
        </p:nvSpPr>
        <p:spPr>
          <a:xfrm>
            <a:off x="2689450" y="702125"/>
            <a:ext cx="5197200"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3000"/>
              <a:buNone/>
            </a:pPr>
            <a:r>
              <a:rPr lang="en" sz="3600">
                <a:solidFill>
                  <a:schemeClr val="dk1"/>
                </a:solidFill>
                <a:highlight>
                  <a:schemeClr val="lt1"/>
                </a:highlight>
              </a:rPr>
              <a:t>TEAM DETAILS</a:t>
            </a:r>
            <a:endParaRPr sz="2400">
              <a:highlight>
                <a:schemeClr val="lt1"/>
              </a:highlight>
            </a:endParaRPr>
          </a:p>
        </p:txBody>
      </p:sp>
      <p:graphicFrame>
        <p:nvGraphicFramePr>
          <p:cNvPr id="142" name="Google Shape;142;p14"/>
          <p:cNvGraphicFramePr/>
          <p:nvPr/>
        </p:nvGraphicFramePr>
        <p:xfrm>
          <a:off x="891625" y="1632975"/>
          <a:ext cx="3000000" cy="3000000"/>
        </p:xfrm>
        <a:graphic>
          <a:graphicData uri="http://schemas.openxmlformats.org/drawingml/2006/table">
            <a:tbl>
              <a:tblPr>
                <a:noFill/>
                <a:tableStyleId>{324D26FC-C93A-431E-B678-749947CFCB68}</a:tableStyleId>
              </a:tblPr>
              <a:tblGrid>
                <a:gridCol w="2413000"/>
                <a:gridCol w="2413000"/>
                <a:gridCol w="2413000"/>
              </a:tblGrid>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rgbClr val="FF9900"/>
                          </a:solidFill>
                        </a:rPr>
                        <a:t>NAME</a:t>
                      </a:r>
                      <a:endParaRPr b="1" sz="1500" u="none" cap="none" strike="noStrike">
                        <a:solidFill>
                          <a:srgbClr val="FF99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rgbClr val="1155CC"/>
                          </a:solidFill>
                        </a:rPr>
                        <a:t>USN </a:t>
                      </a:r>
                      <a:endParaRPr b="1" sz="1500" u="none" cap="none" strike="noStrike">
                        <a:solidFill>
                          <a:srgbClr val="1155CC"/>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rgbClr val="FF0000"/>
                          </a:solidFill>
                        </a:rPr>
                        <a:t>Roll No.</a:t>
                      </a:r>
                      <a:endParaRPr b="1" sz="1500" u="none" cap="none" strike="noStrike">
                        <a:solidFill>
                          <a:srgbClr val="FF0000"/>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dk2"/>
                          </a:solidFill>
                        </a:rPr>
                        <a:t>Pranavi Kulkarni</a:t>
                      </a:r>
                      <a:endParaRPr b="1" sz="1500" u="none" cap="none" strike="noStrike">
                        <a:solidFill>
                          <a:schemeClr val="dk2"/>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dk2"/>
                          </a:solidFill>
                        </a:rPr>
                        <a:t>01FE20BCS118</a:t>
                      </a:r>
                      <a:endParaRPr b="1" sz="1500" u="none" cap="none" strike="noStrike">
                        <a:solidFill>
                          <a:schemeClr val="dk2"/>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dk2"/>
                          </a:solidFill>
                        </a:rPr>
                        <a:t>253</a:t>
                      </a:r>
                      <a:endParaRPr b="1" sz="1500" u="none" cap="none" strike="noStrike">
                        <a:solidFill>
                          <a:schemeClr val="dk2"/>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dk2"/>
                          </a:solidFill>
                        </a:rPr>
                        <a:t>Mayuri Kalmat</a:t>
                      </a:r>
                      <a:endParaRPr b="1" sz="1500" u="none" cap="none" strike="noStrike">
                        <a:solidFill>
                          <a:schemeClr val="dk2"/>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dk2"/>
                          </a:solidFill>
                        </a:rPr>
                        <a:t>01FE20BCS095</a:t>
                      </a:r>
                      <a:endParaRPr b="1" sz="1500" u="none" cap="none" strike="noStrike">
                        <a:solidFill>
                          <a:schemeClr val="dk2"/>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dk2"/>
                          </a:solidFill>
                        </a:rPr>
                        <a:t>230</a:t>
                      </a:r>
                      <a:endParaRPr b="1" sz="1500" u="none" cap="none" strike="noStrike">
                        <a:solidFill>
                          <a:schemeClr val="dk2"/>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dk2"/>
                          </a:solidFill>
                        </a:rPr>
                        <a:t>Parag Hegde</a:t>
                      </a:r>
                      <a:endParaRPr b="1" sz="1500" u="none" cap="none" strike="noStrike">
                        <a:solidFill>
                          <a:schemeClr val="dk2"/>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dk2"/>
                          </a:solidFill>
                        </a:rPr>
                        <a:t>01FE20BCS096</a:t>
                      </a:r>
                      <a:endParaRPr b="1" sz="1500" u="none" cap="none" strike="noStrike">
                        <a:solidFill>
                          <a:schemeClr val="dk2"/>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dk2"/>
                          </a:solidFill>
                        </a:rPr>
                        <a:t>231</a:t>
                      </a:r>
                      <a:endParaRPr b="1" sz="1500" u="none" cap="none" strike="noStrike">
                        <a:solidFill>
                          <a:schemeClr val="dk2"/>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dk2"/>
                          </a:solidFill>
                        </a:rPr>
                        <a:t>Pranav Jadhav</a:t>
                      </a:r>
                      <a:endParaRPr b="1" sz="1500" u="none" cap="none" strike="noStrike">
                        <a:solidFill>
                          <a:schemeClr val="dk2"/>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dk2"/>
                          </a:solidFill>
                        </a:rPr>
                        <a:t>01FE20BCS099</a:t>
                      </a:r>
                      <a:endParaRPr b="1" sz="1500" u="none" cap="none" strike="noStrike">
                        <a:solidFill>
                          <a:schemeClr val="dk2"/>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dk2"/>
                          </a:solidFill>
                        </a:rPr>
                        <a:t>234</a:t>
                      </a:r>
                      <a:endParaRPr b="1" sz="1500" u="none" cap="none" strike="noStrike">
                        <a:solidFill>
                          <a:schemeClr val="dk2"/>
                        </a:solidFill>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sp>
        <p:nvSpPr>
          <p:cNvPr id="273" name="Google Shape;273;p32"/>
          <p:cNvSpPr txBox="1"/>
          <p:nvPr>
            <p:ph idx="1" type="body"/>
          </p:nvPr>
        </p:nvSpPr>
        <p:spPr>
          <a:xfrm>
            <a:off x="178650" y="1199375"/>
            <a:ext cx="8786700" cy="2952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2600">
              <a:solidFill>
                <a:schemeClr val="dk1"/>
              </a:solidFill>
              <a:latin typeface="Corbel"/>
              <a:ea typeface="Corbel"/>
              <a:cs typeface="Corbel"/>
              <a:sym typeface="Corbel"/>
            </a:endParaRPr>
          </a:p>
          <a:p>
            <a:pPr indent="0" lvl="0" marL="0" rtl="0" algn="l">
              <a:spcBef>
                <a:spcPts val="0"/>
              </a:spcBef>
              <a:spcAft>
                <a:spcPts val="1200"/>
              </a:spcAft>
              <a:buNone/>
            </a:pPr>
            <a:r>
              <a:t/>
            </a:r>
            <a:endParaRPr>
              <a:solidFill>
                <a:schemeClr val="dk1"/>
              </a:solidFill>
              <a:latin typeface="Corbel"/>
              <a:ea typeface="Corbel"/>
              <a:cs typeface="Corbel"/>
              <a:sym typeface="Corbel"/>
            </a:endParaRPr>
          </a:p>
        </p:txBody>
      </p:sp>
      <p:pic>
        <p:nvPicPr>
          <p:cNvPr id="274" name="Google Shape;274;p32"/>
          <p:cNvPicPr preferRelativeResize="0"/>
          <p:nvPr/>
        </p:nvPicPr>
        <p:blipFill>
          <a:blip r:embed="rId3">
            <a:alphaModFix/>
          </a:blip>
          <a:stretch>
            <a:fillRect/>
          </a:stretch>
        </p:blipFill>
        <p:spPr>
          <a:xfrm>
            <a:off x="0" y="1199375"/>
            <a:ext cx="5370925" cy="3842075"/>
          </a:xfrm>
          <a:prstGeom prst="rect">
            <a:avLst/>
          </a:prstGeom>
          <a:noFill/>
          <a:ln>
            <a:noFill/>
          </a:ln>
        </p:spPr>
      </p:pic>
      <p:sp>
        <p:nvSpPr>
          <p:cNvPr id="275" name="Google Shape;275;p32"/>
          <p:cNvSpPr txBox="1"/>
          <p:nvPr/>
        </p:nvSpPr>
        <p:spPr>
          <a:xfrm>
            <a:off x="1010625" y="368325"/>
            <a:ext cx="81948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dk1"/>
                </a:solidFill>
                <a:latin typeface="Montserrat"/>
                <a:ea typeface="Montserrat"/>
                <a:cs typeface="Montserrat"/>
                <a:sym typeface="Montserrat"/>
              </a:rPr>
              <a:t>4. To know the distribution Of paid and free applications in Play Store</a:t>
            </a:r>
            <a:endParaRPr sz="21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sz="2400">
              <a:solidFill>
                <a:schemeClr val="dk1"/>
              </a:solidFill>
              <a:latin typeface="Montserrat"/>
              <a:ea typeface="Montserrat"/>
              <a:cs typeface="Montserrat"/>
              <a:sym typeface="Montserrat"/>
            </a:endParaRPr>
          </a:p>
        </p:txBody>
      </p:sp>
      <p:sp>
        <p:nvSpPr>
          <p:cNvPr id="276" name="Google Shape;276;p32"/>
          <p:cNvSpPr txBox="1"/>
          <p:nvPr/>
        </p:nvSpPr>
        <p:spPr>
          <a:xfrm>
            <a:off x="5245550" y="1844375"/>
            <a:ext cx="38985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Corbel"/>
                <a:ea typeface="Corbel"/>
                <a:cs typeface="Corbel"/>
                <a:sym typeface="Corbel"/>
              </a:rPr>
              <a:t>This chart </a:t>
            </a:r>
            <a:r>
              <a:rPr lang="en" sz="1500">
                <a:solidFill>
                  <a:schemeClr val="dk1"/>
                </a:solidFill>
                <a:latin typeface="Corbel"/>
                <a:ea typeface="Corbel"/>
                <a:cs typeface="Corbel"/>
                <a:sym typeface="Corbel"/>
              </a:rPr>
              <a:t>tells us that majority of users prefer free applications over paid applications as they do not wish to spend money to access these applications.</a:t>
            </a:r>
            <a:endParaRPr sz="1500">
              <a:solidFill>
                <a:schemeClr val="dk1"/>
              </a:solidFill>
              <a:latin typeface="Corbel"/>
              <a:ea typeface="Corbel"/>
              <a:cs typeface="Corbel"/>
              <a:sym typeface="Corbel"/>
            </a:endParaRPr>
          </a:p>
          <a:p>
            <a:pPr indent="0" lvl="0" marL="0" rtl="0" algn="l">
              <a:spcBef>
                <a:spcPts val="0"/>
              </a:spcBef>
              <a:spcAft>
                <a:spcPts val="0"/>
              </a:spcAft>
              <a:buNone/>
            </a:pPr>
            <a:r>
              <a:t/>
            </a:r>
            <a:endParaRPr sz="1500">
              <a:solidFill>
                <a:schemeClr val="dk1"/>
              </a:solidFill>
              <a:latin typeface="Corbel"/>
              <a:ea typeface="Corbel"/>
              <a:cs typeface="Corbel"/>
              <a:sym typeface="Corbel"/>
            </a:endParaRPr>
          </a:p>
          <a:p>
            <a:pPr indent="0" lvl="0" marL="0" rtl="0" algn="l">
              <a:spcBef>
                <a:spcPts val="0"/>
              </a:spcBef>
              <a:spcAft>
                <a:spcPts val="0"/>
              </a:spcAft>
              <a:buNone/>
            </a:pPr>
            <a:r>
              <a:rPr lang="en" sz="1500">
                <a:solidFill>
                  <a:schemeClr val="dk1"/>
                </a:solidFill>
                <a:latin typeface="Corbel"/>
                <a:ea typeface="Corbel"/>
                <a:cs typeface="Corbel"/>
                <a:sym typeface="Corbel"/>
              </a:rPr>
              <a:t>Moreover, most of the paid applications are expensive due to which many of the users cannot afford them. Hence, they are lesser in count than that of free applications.</a:t>
            </a:r>
            <a:endParaRPr sz="1500">
              <a:solidFill>
                <a:schemeClr val="dk1"/>
              </a:solidFill>
              <a:latin typeface="Corbel"/>
              <a:ea typeface="Corbel"/>
              <a:cs typeface="Corbel"/>
              <a:sym typeface="Corbe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p33"/>
          <p:cNvSpPr txBox="1"/>
          <p:nvPr>
            <p:ph idx="1" type="body"/>
          </p:nvPr>
        </p:nvSpPr>
        <p:spPr>
          <a:xfrm>
            <a:off x="178650" y="1199375"/>
            <a:ext cx="8786700" cy="2952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2600">
              <a:solidFill>
                <a:schemeClr val="dk1"/>
              </a:solidFill>
              <a:latin typeface="Corbel"/>
              <a:ea typeface="Corbel"/>
              <a:cs typeface="Corbel"/>
              <a:sym typeface="Corbel"/>
            </a:endParaRPr>
          </a:p>
          <a:p>
            <a:pPr indent="0" lvl="0" marL="0" rtl="0" algn="l">
              <a:spcBef>
                <a:spcPts val="0"/>
              </a:spcBef>
              <a:spcAft>
                <a:spcPts val="0"/>
              </a:spcAft>
              <a:buNone/>
            </a:pPr>
            <a:r>
              <a:t/>
            </a:r>
            <a:endParaRPr sz="1800">
              <a:solidFill>
                <a:schemeClr val="dk1"/>
              </a:solidFill>
              <a:latin typeface="Corbel"/>
              <a:ea typeface="Corbel"/>
              <a:cs typeface="Corbel"/>
              <a:sym typeface="Corbel"/>
            </a:endParaRPr>
          </a:p>
          <a:p>
            <a:pPr indent="0" lvl="0" marL="0" rtl="0" algn="l">
              <a:spcBef>
                <a:spcPts val="1200"/>
              </a:spcBef>
              <a:spcAft>
                <a:spcPts val="1200"/>
              </a:spcAft>
              <a:buNone/>
            </a:pPr>
            <a:r>
              <a:t/>
            </a:r>
            <a:endParaRPr>
              <a:solidFill>
                <a:schemeClr val="dk1"/>
              </a:solidFill>
              <a:latin typeface="Corbel"/>
              <a:ea typeface="Corbel"/>
              <a:cs typeface="Corbel"/>
              <a:sym typeface="Corbel"/>
            </a:endParaRPr>
          </a:p>
        </p:txBody>
      </p:sp>
      <p:sp>
        <p:nvSpPr>
          <p:cNvPr id="282" name="Google Shape;282;p33"/>
          <p:cNvSpPr txBox="1"/>
          <p:nvPr/>
        </p:nvSpPr>
        <p:spPr>
          <a:xfrm>
            <a:off x="969500" y="71450"/>
            <a:ext cx="73173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Montserrat"/>
                <a:ea typeface="Montserrat"/>
                <a:cs typeface="Montserrat"/>
                <a:sym typeface="Montserrat"/>
              </a:rPr>
              <a:t>5. To know number of applications that are free and paid in each category</a:t>
            </a:r>
            <a:endParaRPr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sz="2400">
              <a:solidFill>
                <a:schemeClr val="dk1"/>
              </a:solidFill>
              <a:latin typeface="Montserrat"/>
              <a:ea typeface="Montserrat"/>
              <a:cs typeface="Montserrat"/>
              <a:sym typeface="Montserrat"/>
            </a:endParaRPr>
          </a:p>
        </p:txBody>
      </p:sp>
      <p:sp>
        <p:nvSpPr>
          <p:cNvPr id="283" name="Google Shape;283;p33"/>
          <p:cNvSpPr txBox="1"/>
          <p:nvPr/>
        </p:nvSpPr>
        <p:spPr>
          <a:xfrm>
            <a:off x="5786450" y="939925"/>
            <a:ext cx="3286200" cy="367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latin typeface="Corbel"/>
                <a:ea typeface="Corbel"/>
                <a:cs typeface="Corbel"/>
                <a:sym typeface="Corbel"/>
              </a:rPr>
              <a:t>W</a:t>
            </a:r>
            <a:r>
              <a:rPr lang="en" sz="1500">
                <a:solidFill>
                  <a:schemeClr val="dk1"/>
                </a:solidFill>
                <a:latin typeface="Corbel"/>
                <a:ea typeface="Corbel"/>
                <a:cs typeface="Corbel"/>
                <a:sym typeface="Corbel"/>
              </a:rPr>
              <a:t>ith 183 paid applications, Family is the category with the highest number of paid applications </a:t>
            </a:r>
            <a:endParaRPr sz="1500">
              <a:solidFill>
                <a:schemeClr val="dk1"/>
              </a:solidFill>
              <a:latin typeface="Corbel"/>
              <a:ea typeface="Corbel"/>
              <a:cs typeface="Corbel"/>
              <a:sym typeface="Corbel"/>
            </a:endParaRPr>
          </a:p>
          <a:p>
            <a:pPr indent="0" lvl="0" marL="0" rtl="0" algn="l">
              <a:lnSpc>
                <a:spcPct val="115000"/>
              </a:lnSpc>
              <a:spcBef>
                <a:spcPts val="1200"/>
              </a:spcBef>
              <a:spcAft>
                <a:spcPts val="0"/>
              </a:spcAft>
              <a:buNone/>
            </a:pPr>
            <a:r>
              <a:rPr lang="en" sz="1500">
                <a:solidFill>
                  <a:schemeClr val="dk1"/>
                </a:solidFill>
                <a:latin typeface="Corbel"/>
                <a:ea typeface="Corbel"/>
                <a:cs typeface="Corbel"/>
                <a:sym typeface="Corbel"/>
              </a:rPr>
              <a:t>With 1647 free applications It is also the category with the highest number of free applications </a:t>
            </a:r>
            <a:endParaRPr sz="1500">
              <a:solidFill>
                <a:schemeClr val="dk1"/>
              </a:solidFill>
              <a:latin typeface="Corbel"/>
              <a:ea typeface="Corbel"/>
              <a:cs typeface="Corbel"/>
              <a:sym typeface="Corbel"/>
            </a:endParaRPr>
          </a:p>
          <a:p>
            <a:pPr indent="0" lvl="0" marL="0" rtl="0" algn="l">
              <a:lnSpc>
                <a:spcPct val="115000"/>
              </a:lnSpc>
              <a:spcBef>
                <a:spcPts val="1200"/>
              </a:spcBef>
              <a:spcAft>
                <a:spcPts val="0"/>
              </a:spcAft>
              <a:buNone/>
            </a:pPr>
            <a:r>
              <a:rPr lang="en" sz="1500">
                <a:solidFill>
                  <a:schemeClr val="dk1"/>
                </a:solidFill>
                <a:latin typeface="Corbel"/>
                <a:ea typeface="Corbel"/>
                <a:cs typeface="Corbel"/>
                <a:sym typeface="Corbel"/>
              </a:rPr>
              <a:t>With 876 and 749 free applications respectively, the Game and Tools stand next to the Family with respect to number of free applications.</a:t>
            </a:r>
            <a:endParaRPr sz="1500">
              <a:solidFill>
                <a:schemeClr val="dk1"/>
              </a:solidFill>
              <a:latin typeface="Corbel"/>
              <a:ea typeface="Corbel"/>
              <a:cs typeface="Corbel"/>
              <a:sym typeface="Corbel"/>
            </a:endParaRPr>
          </a:p>
          <a:p>
            <a:pPr indent="0" lvl="0" marL="0" rtl="0" algn="l">
              <a:lnSpc>
                <a:spcPct val="115000"/>
              </a:lnSpc>
              <a:spcBef>
                <a:spcPts val="1200"/>
              </a:spcBef>
              <a:spcAft>
                <a:spcPts val="0"/>
              </a:spcAft>
              <a:buNone/>
            </a:pPr>
            <a:r>
              <a:t/>
            </a:r>
            <a:endParaRPr b="1" sz="700">
              <a:solidFill>
                <a:schemeClr val="dk1"/>
              </a:solidFill>
              <a:latin typeface="Corbel"/>
              <a:ea typeface="Corbel"/>
              <a:cs typeface="Corbel"/>
              <a:sym typeface="Corbel"/>
            </a:endParaRPr>
          </a:p>
          <a:p>
            <a:pPr indent="0" lvl="0" marL="0" rtl="0" algn="l">
              <a:spcBef>
                <a:spcPts val="1200"/>
              </a:spcBef>
              <a:spcAft>
                <a:spcPts val="0"/>
              </a:spcAft>
              <a:buNone/>
            </a:pPr>
            <a:r>
              <a:t/>
            </a:r>
            <a:endParaRPr b="1" sz="600">
              <a:latin typeface="Lato"/>
              <a:ea typeface="Lato"/>
              <a:cs typeface="Lato"/>
              <a:sym typeface="Lato"/>
            </a:endParaRPr>
          </a:p>
        </p:txBody>
      </p:sp>
      <p:pic>
        <p:nvPicPr>
          <p:cNvPr id="284" name="Google Shape;284;p33"/>
          <p:cNvPicPr preferRelativeResize="0"/>
          <p:nvPr/>
        </p:nvPicPr>
        <p:blipFill>
          <a:blip r:embed="rId3">
            <a:alphaModFix/>
          </a:blip>
          <a:stretch>
            <a:fillRect/>
          </a:stretch>
        </p:blipFill>
        <p:spPr>
          <a:xfrm>
            <a:off x="178650" y="673550"/>
            <a:ext cx="5487300" cy="4469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sp>
        <p:nvSpPr>
          <p:cNvPr id="289" name="Google Shape;289;p34"/>
          <p:cNvSpPr txBox="1"/>
          <p:nvPr/>
        </p:nvSpPr>
        <p:spPr>
          <a:xfrm>
            <a:off x="1775725" y="153075"/>
            <a:ext cx="6510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Montserrat"/>
                <a:ea typeface="Montserrat"/>
                <a:cs typeface="Montserrat"/>
                <a:sym typeface="Montserrat"/>
              </a:rPr>
              <a:t>6. </a:t>
            </a:r>
            <a:r>
              <a:rPr lang="en" sz="2400">
                <a:solidFill>
                  <a:schemeClr val="dk1"/>
                </a:solidFill>
                <a:latin typeface="Montserrat"/>
                <a:ea typeface="Montserrat"/>
                <a:cs typeface="Montserrat"/>
                <a:sym typeface="Montserrat"/>
              </a:rPr>
              <a:t>Analysis of the number of downloads</a:t>
            </a:r>
            <a:endParaRPr>
              <a:latin typeface="Lato"/>
              <a:ea typeface="Lato"/>
              <a:cs typeface="Lato"/>
              <a:sym typeface="Lato"/>
            </a:endParaRPr>
          </a:p>
        </p:txBody>
      </p:sp>
      <p:sp>
        <p:nvSpPr>
          <p:cNvPr id="290" name="Google Shape;290;p34"/>
          <p:cNvSpPr txBox="1"/>
          <p:nvPr/>
        </p:nvSpPr>
        <p:spPr>
          <a:xfrm>
            <a:off x="5598600" y="970950"/>
            <a:ext cx="34842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orbel"/>
              <a:buChar char="●"/>
            </a:pPr>
            <a:r>
              <a:rPr lang="en">
                <a:solidFill>
                  <a:schemeClr val="dk1"/>
                </a:solidFill>
                <a:latin typeface="Corbel"/>
                <a:ea typeface="Corbel"/>
                <a:cs typeface="Corbel"/>
                <a:sym typeface="Corbel"/>
              </a:rPr>
              <a:t>When it comes to the number of downloads, the category </a:t>
            </a:r>
            <a:r>
              <a:rPr b="1" lang="en">
                <a:solidFill>
                  <a:schemeClr val="dk1"/>
                </a:solidFill>
                <a:latin typeface="Corbel"/>
                <a:ea typeface="Corbel"/>
                <a:cs typeface="Corbel"/>
                <a:sym typeface="Corbel"/>
              </a:rPr>
              <a:t>'Game' </a:t>
            </a:r>
            <a:r>
              <a:rPr lang="en">
                <a:solidFill>
                  <a:schemeClr val="dk1"/>
                </a:solidFill>
                <a:latin typeface="Corbel"/>
                <a:ea typeface="Corbel"/>
                <a:cs typeface="Corbel"/>
                <a:sym typeface="Corbel"/>
              </a:rPr>
              <a:t>acquires the first position and can be called as </a:t>
            </a:r>
            <a:r>
              <a:rPr b="1" lang="en">
                <a:solidFill>
                  <a:schemeClr val="dk1"/>
                </a:solidFill>
                <a:latin typeface="Corbel"/>
                <a:ea typeface="Corbel"/>
                <a:cs typeface="Corbel"/>
                <a:sym typeface="Corbel"/>
              </a:rPr>
              <a:t>the highest downloaded category</a:t>
            </a:r>
            <a:r>
              <a:rPr lang="en">
                <a:solidFill>
                  <a:schemeClr val="dk1"/>
                </a:solidFill>
                <a:latin typeface="Corbel"/>
                <a:ea typeface="Corbel"/>
                <a:cs typeface="Corbel"/>
                <a:sym typeface="Corbel"/>
              </a:rPr>
              <a:t>.</a:t>
            </a:r>
            <a:endParaRPr>
              <a:solidFill>
                <a:schemeClr val="dk1"/>
              </a:solidFill>
              <a:latin typeface="Corbel"/>
              <a:ea typeface="Corbel"/>
              <a:cs typeface="Corbel"/>
              <a:sym typeface="Corbel"/>
            </a:endParaRPr>
          </a:p>
          <a:p>
            <a:pPr indent="-317500" lvl="0" marL="457200" rtl="0" algn="l">
              <a:spcBef>
                <a:spcPts val="0"/>
              </a:spcBef>
              <a:spcAft>
                <a:spcPts val="0"/>
              </a:spcAft>
              <a:buClr>
                <a:schemeClr val="dk1"/>
              </a:buClr>
              <a:buSzPts val="1400"/>
              <a:buFont typeface="Corbel"/>
              <a:buChar char="●"/>
            </a:pPr>
            <a:r>
              <a:rPr lang="en">
                <a:solidFill>
                  <a:schemeClr val="dk1"/>
                </a:solidFill>
                <a:latin typeface="Corbel"/>
                <a:ea typeface="Corbel"/>
                <a:cs typeface="Corbel"/>
                <a:sym typeface="Corbel"/>
              </a:rPr>
              <a:t>It is then followed by Communication, Tools, Productivity, and Social.</a:t>
            </a:r>
            <a:endParaRPr>
              <a:solidFill>
                <a:schemeClr val="dk1"/>
              </a:solidFill>
              <a:latin typeface="Corbel"/>
              <a:ea typeface="Corbel"/>
              <a:cs typeface="Corbel"/>
              <a:sym typeface="Corbel"/>
            </a:endParaRPr>
          </a:p>
          <a:p>
            <a:pPr indent="-317500" lvl="0" marL="457200" rtl="0" algn="l">
              <a:spcBef>
                <a:spcPts val="0"/>
              </a:spcBef>
              <a:spcAft>
                <a:spcPts val="0"/>
              </a:spcAft>
              <a:buClr>
                <a:schemeClr val="dk1"/>
              </a:buClr>
              <a:buSzPts val="1400"/>
              <a:buFont typeface="Corbel"/>
              <a:buChar char="●"/>
            </a:pPr>
            <a:r>
              <a:rPr b="1" lang="en">
                <a:solidFill>
                  <a:schemeClr val="dk1"/>
                </a:solidFill>
                <a:latin typeface="Corbel"/>
                <a:ea typeface="Corbel"/>
                <a:cs typeface="Corbel"/>
                <a:sym typeface="Corbel"/>
              </a:rPr>
              <a:t>This shows that majority of users are interested in Gaming category</a:t>
            </a:r>
            <a:r>
              <a:rPr lang="en">
                <a:solidFill>
                  <a:schemeClr val="dk1"/>
                </a:solidFill>
                <a:latin typeface="Corbel"/>
                <a:ea typeface="Corbel"/>
                <a:cs typeface="Corbel"/>
                <a:sym typeface="Corbel"/>
              </a:rPr>
              <a:t>.</a:t>
            </a:r>
            <a:endParaRPr>
              <a:solidFill>
                <a:schemeClr val="dk1"/>
              </a:solidFill>
              <a:latin typeface="Corbel"/>
              <a:ea typeface="Corbel"/>
              <a:cs typeface="Corbel"/>
              <a:sym typeface="Corbel"/>
            </a:endParaRPr>
          </a:p>
          <a:p>
            <a:pPr indent="-317500" lvl="0" marL="457200" rtl="0" algn="l">
              <a:spcBef>
                <a:spcPts val="0"/>
              </a:spcBef>
              <a:spcAft>
                <a:spcPts val="0"/>
              </a:spcAft>
              <a:buClr>
                <a:schemeClr val="dk1"/>
              </a:buClr>
              <a:buSzPts val="1400"/>
              <a:buFont typeface="Corbel"/>
              <a:buChar char="●"/>
            </a:pPr>
            <a:r>
              <a:rPr lang="en">
                <a:solidFill>
                  <a:schemeClr val="dk1"/>
                </a:solidFill>
                <a:latin typeface="Corbel"/>
                <a:ea typeface="Corbel"/>
                <a:cs typeface="Corbel"/>
                <a:sym typeface="Corbel"/>
              </a:rPr>
              <a:t>It's more likely that users might range between </a:t>
            </a:r>
            <a:r>
              <a:rPr b="1" lang="en">
                <a:solidFill>
                  <a:schemeClr val="dk1"/>
                </a:solidFill>
                <a:latin typeface="Corbel"/>
                <a:ea typeface="Corbel"/>
                <a:cs typeface="Corbel"/>
                <a:sym typeface="Corbel"/>
              </a:rPr>
              <a:t>teenagers to mid 20s</a:t>
            </a:r>
            <a:r>
              <a:rPr lang="en">
                <a:solidFill>
                  <a:schemeClr val="dk1"/>
                </a:solidFill>
                <a:latin typeface="Corbel"/>
                <a:ea typeface="Corbel"/>
                <a:cs typeface="Corbel"/>
                <a:sym typeface="Corbel"/>
              </a:rPr>
              <a:t>.</a:t>
            </a:r>
            <a:endParaRPr>
              <a:solidFill>
                <a:schemeClr val="dk1"/>
              </a:solidFill>
              <a:latin typeface="Corbel"/>
              <a:ea typeface="Corbel"/>
              <a:cs typeface="Corbel"/>
              <a:sym typeface="Corbel"/>
            </a:endParaRPr>
          </a:p>
          <a:p>
            <a:pPr indent="-317500" lvl="0" marL="457200" rtl="0" algn="l">
              <a:spcBef>
                <a:spcPts val="0"/>
              </a:spcBef>
              <a:spcAft>
                <a:spcPts val="0"/>
              </a:spcAft>
              <a:buClr>
                <a:schemeClr val="dk1"/>
              </a:buClr>
              <a:buSzPts val="1400"/>
              <a:buFont typeface="Corbel"/>
              <a:buChar char="●"/>
            </a:pPr>
            <a:r>
              <a:rPr lang="en">
                <a:solidFill>
                  <a:schemeClr val="dk1"/>
                </a:solidFill>
                <a:latin typeface="Corbel"/>
                <a:ea typeface="Corbel"/>
                <a:cs typeface="Corbel"/>
                <a:sym typeface="Corbel"/>
              </a:rPr>
              <a:t>Very </a:t>
            </a:r>
            <a:r>
              <a:rPr b="1" lang="en">
                <a:solidFill>
                  <a:schemeClr val="dk1"/>
                </a:solidFill>
                <a:latin typeface="Corbel"/>
                <a:ea typeface="Corbel"/>
                <a:cs typeface="Corbel"/>
                <a:sym typeface="Corbel"/>
              </a:rPr>
              <a:t>minimum </a:t>
            </a:r>
            <a:r>
              <a:rPr lang="en">
                <a:solidFill>
                  <a:schemeClr val="dk1"/>
                </a:solidFill>
                <a:latin typeface="Corbel"/>
                <a:ea typeface="Corbel"/>
                <a:cs typeface="Corbel"/>
                <a:sym typeface="Corbel"/>
              </a:rPr>
              <a:t>downloads has been observed from the category </a:t>
            </a:r>
            <a:r>
              <a:rPr b="1" lang="en">
                <a:solidFill>
                  <a:schemeClr val="dk1"/>
                </a:solidFill>
                <a:latin typeface="Corbel"/>
                <a:ea typeface="Corbel"/>
                <a:cs typeface="Corbel"/>
                <a:sym typeface="Corbel"/>
              </a:rPr>
              <a:t>Events</a:t>
            </a:r>
            <a:r>
              <a:rPr lang="en">
                <a:solidFill>
                  <a:schemeClr val="dk1"/>
                </a:solidFill>
                <a:latin typeface="Corbel"/>
                <a:ea typeface="Corbel"/>
                <a:cs typeface="Corbel"/>
                <a:sym typeface="Corbel"/>
              </a:rPr>
              <a:t>.</a:t>
            </a:r>
            <a:endParaRPr>
              <a:solidFill>
                <a:schemeClr val="dk1"/>
              </a:solidFill>
              <a:latin typeface="Corbel"/>
              <a:ea typeface="Corbel"/>
              <a:cs typeface="Corbel"/>
              <a:sym typeface="Corbel"/>
            </a:endParaRPr>
          </a:p>
          <a:p>
            <a:pPr indent="0" lvl="0" marL="0" rtl="0" algn="l">
              <a:spcBef>
                <a:spcPts val="0"/>
              </a:spcBef>
              <a:spcAft>
                <a:spcPts val="0"/>
              </a:spcAft>
              <a:buNone/>
            </a:pPr>
            <a:r>
              <a:t/>
            </a:r>
            <a:endParaRPr>
              <a:latin typeface="Lato"/>
              <a:ea typeface="Lato"/>
              <a:cs typeface="Lato"/>
              <a:sym typeface="Lato"/>
            </a:endParaRPr>
          </a:p>
        </p:txBody>
      </p:sp>
      <p:pic>
        <p:nvPicPr>
          <p:cNvPr id="291" name="Google Shape;291;p34"/>
          <p:cNvPicPr preferRelativeResize="0"/>
          <p:nvPr/>
        </p:nvPicPr>
        <p:blipFill>
          <a:blip r:embed="rId3">
            <a:alphaModFix/>
          </a:blip>
          <a:stretch>
            <a:fillRect/>
          </a:stretch>
        </p:blipFill>
        <p:spPr>
          <a:xfrm>
            <a:off x="152400" y="707175"/>
            <a:ext cx="5571275" cy="43136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sp>
        <p:nvSpPr>
          <p:cNvPr id="296" name="Google Shape;296;p35"/>
          <p:cNvSpPr txBox="1"/>
          <p:nvPr>
            <p:ph type="title"/>
          </p:nvPr>
        </p:nvSpPr>
        <p:spPr>
          <a:xfrm>
            <a:off x="873800" y="77150"/>
            <a:ext cx="86154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60">
                <a:solidFill>
                  <a:schemeClr val="dk1"/>
                </a:solidFill>
                <a:highlight>
                  <a:schemeClr val="lt1"/>
                </a:highlight>
              </a:rPr>
              <a:t>7. </a:t>
            </a:r>
            <a:r>
              <a:rPr lang="en" sz="1860">
                <a:solidFill>
                  <a:schemeClr val="dk1"/>
                </a:solidFill>
                <a:highlight>
                  <a:schemeClr val="lt1"/>
                </a:highlight>
              </a:rPr>
              <a:t>To know relation between Category and the count of application</a:t>
            </a:r>
            <a:endParaRPr sz="1860">
              <a:solidFill>
                <a:schemeClr val="dk1"/>
              </a:solidFill>
              <a:highlight>
                <a:srgbClr val="C27BA0"/>
              </a:highlight>
            </a:endParaRPr>
          </a:p>
          <a:p>
            <a:pPr indent="0" lvl="0" marL="0" rtl="0" algn="ctr">
              <a:spcBef>
                <a:spcPts val="0"/>
              </a:spcBef>
              <a:spcAft>
                <a:spcPts val="0"/>
              </a:spcAft>
              <a:buSzPts val="990"/>
              <a:buNone/>
            </a:pPr>
            <a:r>
              <a:t/>
            </a:r>
            <a:endParaRPr sz="1860">
              <a:solidFill>
                <a:schemeClr val="dk1"/>
              </a:solidFill>
              <a:highlight>
                <a:srgbClr val="C27BA0"/>
              </a:highlight>
            </a:endParaRPr>
          </a:p>
        </p:txBody>
      </p:sp>
      <p:sp>
        <p:nvSpPr>
          <p:cNvPr id="297" name="Google Shape;297;p35"/>
          <p:cNvSpPr txBox="1"/>
          <p:nvPr>
            <p:ph idx="1" type="body"/>
          </p:nvPr>
        </p:nvSpPr>
        <p:spPr>
          <a:xfrm>
            <a:off x="0" y="1810600"/>
            <a:ext cx="9052200" cy="322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t/>
            </a:r>
            <a:endParaRPr sz="2000">
              <a:solidFill>
                <a:schemeClr val="dk1"/>
              </a:solidFill>
              <a:latin typeface="Corbel"/>
              <a:ea typeface="Corbel"/>
              <a:cs typeface="Corbel"/>
              <a:sym typeface="Corbel"/>
            </a:endParaRPr>
          </a:p>
          <a:p>
            <a:pPr indent="0" lvl="0" marL="0" rtl="0" algn="l">
              <a:spcBef>
                <a:spcPts val="1200"/>
              </a:spcBef>
              <a:spcAft>
                <a:spcPts val="1200"/>
              </a:spcAft>
              <a:buNone/>
            </a:pPr>
            <a:r>
              <a:t/>
            </a:r>
            <a:endParaRPr sz="2000">
              <a:latin typeface="Corbel"/>
              <a:ea typeface="Corbel"/>
              <a:cs typeface="Corbel"/>
              <a:sym typeface="Corbel"/>
            </a:endParaRPr>
          </a:p>
        </p:txBody>
      </p:sp>
      <p:pic>
        <p:nvPicPr>
          <p:cNvPr id="298" name="Google Shape;298;p35"/>
          <p:cNvPicPr preferRelativeResize="0"/>
          <p:nvPr/>
        </p:nvPicPr>
        <p:blipFill>
          <a:blip r:embed="rId3">
            <a:alphaModFix/>
          </a:blip>
          <a:stretch>
            <a:fillRect/>
          </a:stretch>
        </p:blipFill>
        <p:spPr>
          <a:xfrm>
            <a:off x="55775" y="1234225"/>
            <a:ext cx="4516225" cy="2588475"/>
          </a:xfrm>
          <a:prstGeom prst="rect">
            <a:avLst/>
          </a:prstGeom>
          <a:noFill/>
          <a:ln>
            <a:noFill/>
          </a:ln>
        </p:spPr>
      </p:pic>
      <p:sp>
        <p:nvSpPr>
          <p:cNvPr id="299" name="Google Shape;299;p35"/>
          <p:cNvSpPr txBox="1"/>
          <p:nvPr/>
        </p:nvSpPr>
        <p:spPr>
          <a:xfrm>
            <a:off x="408225" y="3984400"/>
            <a:ext cx="84603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2"/>
              </a:buClr>
              <a:buSzPts val="1100"/>
              <a:buFont typeface="Arial"/>
              <a:buNone/>
            </a:pPr>
            <a:r>
              <a:rPr lang="en">
                <a:solidFill>
                  <a:schemeClr val="dk1"/>
                </a:solidFill>
                <a:latin typeface="Corbel"/>
                <a:ea typeface="Corbel"/>
                <a:cs typeface="Corbel"/>
                <a:sym typeface="Corbel"/>
              </a:rPr>
              <a:t>The category ‘Family’ has the most number of applications as in majority of households, there will be at least one kid and many users use it. More active mobile users are the youngsters and they are interested in playing games, so it contains the second largest number of applications. Next are the categories of Tools, finance and lifestyle.</a:t>
            </a:r>
            <a:endParaRPr>
              <a:latin typeface="Lato"/>
              <a:ea typeface="Lato"/>
              <a:cs typeface="Lato"/>
              <a:sym typeface="Lato"/>
            </a:endParaRPr>
          </a:p>
        </p:txBody>
      </p:sp>
      <p:pic>
        <p:nvPicPr>
          <p:cNvPr id="300" name="Google Shape;300;p35"/>
          <p:cNvPicPr preferRelativeResize="0"/>
          <p:nvPr/>
        </p:nvPicPr>
        <p:blipFill>
          <a:blip r:embed="rId4">
            <a:alphaModFix/>
          </a:blip>
          <a:stretch>
            <a:fillRect/>
          </a:stretch>
        </p:blipFill>
        <p:spPr>
          <a:xfrm>
            <a:off x="4708374" y="712550"/>
            <a:ext cx="4433975" cy="322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36"/>
          <p:cNvSpPr txBox="1"/>
          <p:nvPr>
            <p:ph idx="1" type="body"/>
          </p:nvPr>
        </p:nvSpPr>
        <p:spPr>
          <a:xfrm>
            <a:off x="0" y="530500"/>
            <a:ext cx="9251700" cy="465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dk1"/>
              </a:solidFill>
              <a:latin typeface="Corbel"/>
              <a:ea typeface="Corbel"/>
              <a:cs typeface="Corbel"/>
              <a:sym typeface="Corbel"/>
            </a:endParaRPr>
          </a:p>
        </p:txBody>
      </p:sp>
      <p:pic>
        <p:nvPicPr>
          <p:cNvPr id="306" name="Google Shape;306;p36"/>
          <p:cNvPicPr preferRelativeResize="0"/>
          <p:nvPr/>
        </p:nvPicPr>
        <p:blipFill>
          <a:blip r:embed="rId3">
            <a:alphaModFix/>
          </a:blip>
          <a:stretch>
            <a:fillRect/>
          </a:stretch>
        </p:blipFill>
        <p:spPr>
          <a:xfrm>
            <a:off x="1611613" y="881400"/>
            <a:ext cx="5920775" cy="4050099"/>
          </a:xfrm>
          <a:prstGeom prst="rect">
            <a:avLst/>
          </a:prstGeom>
          <a:noFill/>
          <a:ln>
            <a:noFill/>
          </a:ln>
        </p:spPr>
      </p:pic>
      <p:sp>
        <p:nvSpPr>
          <p:cNvPr id="307" name="Google Shape;307;p36"/>
          <p:cNvSpPr txBox="1"/>
          <p:nvPr/>
        </p:nvSpPr>
        <p:spPr>
          <a:xfrm>
            <a:off x="1595500" y="390500"/>
            <a:ext cx="562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ato"/>
                <a:ea typeface="Lato"/>
                <a:cs typeface="Lato"/>
                <a:sym typeface="Lato"/>
              </a:rPr>
              <a:t>CORRELATION BETWEEN ALL THE NUMERIC ATTRIBUTES</a:t>
            </a:r>
            <a:endParaRPr b="1">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52550" y="5774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latin typeface="Corbel"/>
                <a:ea typeface="Corbel"/>
                <a:cs typeface="Corbel"/>
                <a:sym typeface="Corbel"/>
              </a:rPr>
              <a:t>Predictions</a:t>
            </a:r>
            <a:endParaRPr sz="3200">
              <a:latin typeface="Corbel"/>
              <a:ea typeface="Corbel"/>
              <a:cs typeface="Corbel"/>
              <a:sym typeface="Corbel"/>
            </a:endParaRPr>
          </a:p>
        </p:txBody>
      </p:sp>
      <p:sp>
        <p:nvSpPr>
          <p:cNvPr id="313" name="Google Shape;313;p37"/>
          <p:cNvSpPr txBox="1"/>
          <p:nvPr>
            <p:ph idx="1" type="body"/>
          </p:nvPr>
        </p:nvSpPr>
        <p:spPr>
          <a:xfrm>
            <a:off x="1124025" y="1219000"/>
            <a:ext cx="7038900" cy="3229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highlight>
                  <a:schemeClr val="dk1"/>
                </a:highlight>
                <a:latin typeface="Roboto"/>
                <a:ea typeface="Roboto"/>
                <a:cs typeface="Roboto"/>
                <a:sym typeface="Roboto"/>
              </a:rPr>
              <a:t>To </a:t>
            </a:r>
            <a:r>
              <a:rPr lang="en" sz="1600">
                <a:highlight>
                  <a:schemeClr val="dk1"/>
                </a:highlight>
                <a:latin typeface="Roboto"/>
                <a:ea typeface="Roboto"/>
                <a:cs typeface="Roboto"/>
                <a:sym typeface="Roboto"/>
              </a:rPr>
              <a:t>predict the rating of the application, given </a:t>
            </a:r>
            <a:r>
              <a:rPr lang="en" sz="1600">
                <a:highlight>
                  <a:schemeClr val="dk1"/>
                </a:highlight>
                <a:latin typeface="Roboto"/>
                <a:ea typeface="Roboto"/>
                <a:cs typeface="Roboto"/>
                <a:sym typeface="Roboto"/>
              </a:rPr>
              <a:t>the number of downloads, number of reviews and size of the application, </a:t>
            </a:r>
            <a:endParaRPr sz="1600">
              <a:highlight>
                <a:schemeClr val="dk1"/>
              </a:highlight>
              <a:latin typeface="Roboto"/>
              <a:ea typeface="Roboto"/>
              <a:cs typeface="Roboto"/>
              <a:sym typeface="Roboto"/>
            </a:endParaRPr>
          </a:p>
          <a:p>
            <a:pPr indent="0" lvl="0" marL="0" rtl="0" algn="l">
              <a:spcBef>
                <a:spcPts val="1200"/>
              </a:spcBef>
              <a:spcAft>
                <a:spcPts val="0"/>
              </a:spcAft>
              <a:buNone/>
            </a:pPr>
            <a:r>
              <a:rPr lang="en" sz="1600">
                <a:highlight>
                  <a:schemeClr val="dk1"/>
                </a:highlight>
                <a:latin typeface="Roboto"/>
                <a:ea typeface="Roboto"/>
                <a:cs typeface="Roboto"/>
                <a:sym typeface="Roboto"/>
              </a:rPr>
              <a:t>Number of downloads: 500000</a:t>
            </a:r>
            <a:endParaRPr sz="1600">
              <a:highlight>
                <a:schemeClr val="dk1"/>
              </a:highlight>
              <a:latin typeface="Roboto"/>
              <a:ea typeface="Roboto"/>
              <a:cs typeface="Roboto"/>
              <a:sym typeface="Roboto"/>
            </a:endParaRPr>
          </a:p>
          <a:p>
            <a:pPr indent="0" lvl="0" marL="0" rtl="0" algn="l">
              <a:spcBef>
                <a:spcPts val="1200"/>
              </a:spcBef>
              <a:spcAft>
                <a:spcPts val="0"/>
              </a:spcAft>
              <a:buNone/>
            </a:pPr>
            <a:r>
              <a:rPr lang="en" sz="1600">
                <a:highlight>
                  <a:schemeClr val="dk1"/>
                </a:highlight>
                <a:latin typeface="Roboto"/>
                <a:ea typeface="Roboto"/>
                <a:cs typeface="Roboto"/>
                <a:sym typeface="Roboto"/>
              </a:rPr>
              <a:t>Number of Reviews: 1000</a:t>
            </a:r>
            <a:endParaRPr sz="1600">
              <a:highlight>
                <a:schemeClr val="dk1"/>
              </a:highlight>
              <a:latin typeface="Roboto"/>
              <a:ea typeface="Roboto"/>
              <a:cs typeface="Roboto"/>
              <a:sym typeface="Roboto"/>
            </a:endParaRPr>
          </a:p>
          <a:p>
            <a:pPr indent="0" lvl="0" marL="0" rtl="0" algn="l">
              <a:spcBef>
                <a:spcPts val="1200"/>
              </a:spcBef>
              <a:spcAft>
                <a:spcPts val="0"/>
              </a:spcAft>
              <a:buNone/>
            </a:pPr>
            <a:r>
              <a:rPr lang="en" sz="1600">
                <a:highlight>
                  <a:schemeClr val="dk1"/>
                </a:highlight>
                <a:latin typeface="Roboto"/>
                <a:ea typeface="Roboto"/>
                <a:cs typeface="Roboto"/>
                <a:sym typeface="Roboto"/>
              </a:rPr>
              <a:t>SIze of the application: 20</a:t>
            </a:r>
            <a:endParaRPr sz="1600">
              <a:highlight>
                <a:schemeClr val="dk1"/>
              </a:highlight>
              <a:latin typeface="Roboto"/>
              <a:ea typeface="Roboto"/>
              <a:cs typeface="Roboto"/>
              <a:sym typeface="Roboto"/>
            </a:endParaRPr>
          </a:p>
          <a:p>
            <a:pPr indent="0" lvl="0" marL="0" rtl="0" algn="l">
              <a:spcBef>
                <a:spcPts val="1200"/>
              </a:spcBef>
              <a:spcAft>
                <a:spcPts val="0"/>
              </a:spcAft>
              <a:buNone/>
            </a:pPr>
            <a:r>
              <a:rPr lang="en" sz="1600">
                <a:highlight>
                  <a:schemeClr val="dk1"/>
                </a:highlight>
                <a:latin typeface="Roboto"/>
                <a:ea typeface="Roboto"/>
                <a:cs typeface="Roboto"/>
                <a:sym typeface="Roboto"/>
              </a:rPr>
              <a:t>Result:</a:t>
            </a:r>
            <a:endParaRPr sz="1600">
              <a:highlight>
                <a:schemeClr val="dk1"/>
              </a:highlight>
              <a:latin typeface="Roboto"/>
              <a:ea typeface="Roboto"/>
              <a:cs typeface="Roboto"/>
              <a:sym typeface="Roboto"/>
            </a:endParaRPr>
          </a:p>
          <a:p>
            <a:pPr indent="457200" lvl="0" marL="0" rtl="0" algn="l">
              <a:spcBef>
                <a:spcPts val="1200"/>
              </a:spcBef>
              <a:spcAft>
                <a:spcPts val="0"/>
              </a:spcAft>
              <a:buNone/>
            </a:pPr>
            <a:r>
              <a:rPr lang="en" sz="1600">
                <a:highlight>
                  <a:schemeClr val="dk1"/>
                </a:highlight>
                <a:latin typeface="Roboto"/>
                <a:ea typeface="Roboto"/>
                <a:cs typeface="Roboto"/>
                <a:sym typeface="Roboto"/>
              </a:rPr>
              <a:t>Predicted Rating value: 4.2</a:t>
            </a:r>
            <a:endParaRPr sz="1600">
              <a:highlight>
                <a:schemeClr val="dk1"/>
              </a:highlight>
              <a:latin typeface="Roboto"/>
              <a:ea typeface="Roboto"/>
              <a:cs typeface="Roboto"/>
              <a:sym typeface="Roboto"/>
            </a:endParaRPr>
          </a:p>
          <a:p>
            <a:pPr indent="0" lvl="0" marL="0" rtl="0" algn="l">
              <a:spcBef>
                <a:spcPts val="1200"/>
              </a:spcBef>
              <a:spcAft>
                <a:spcPts val="1200"/>
              </a:spcAft>
              <a:buNone/>
            </a:pPr>
            <a:r>
              <a:rPr lang="en" sz="1600">
                <a:highlight>
                  <a:schemeClr val="dk1"/>
                </a:highlight>
                <a:latin typeface="Roboto"/>
                <a:ea typeface="Roboto"/>
                <a:cs typeface="Roboto"/>
                <a:sym typeface="Roboto"/>
              </a:rPr>
              <a:t>	Error= 26%</a:t>
            </a:r>
            <a:endParaRPr sz="1600">
              <a:highlight>
                <a:schemeClr val="dk1"/>
              </a:highlight>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19" name="Google Shape;319;p38"/>
          <p:cNvSpPr txBox="1"/>
          <p:nvPr>
            <p:ph idx="1" type="body"/>
          </p:nvPr>
        </p:nvSpPr>
        <p:spPr>
          <a:xfrm>
            <a:off x="1052550" y="15267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https://www.sportskeeda.com/esports/5-reasons-minecraft-best-selling-video-game-time</a:t>
            </a:r>
            <a:endParaRPr/>
          </a:p>
          <a:p>
            <a:pPr indent="0" lvl="0" marL="0" rtl="0" algn="l">
              <a:spcBef>
                <a:spcPts val="1200"/>
              </a:spcBef>
              <a:spcAft>
                <a:spcPts val="0"/>
              </a:spcAft>
              <a:buNone/>
            </a:pPr>
            <a:r>
              <a:rPr lang="en" u="sng">
                <a:solidFill>
                  <a:schemeClr val="hlink"/>
                </a:solidFill>
                <a:hlinkClick r:id="rId4"/>
              </a:rPr>
              <a:t>https://www.statista.com/statistics/279286/google-play-android-app-categories/</a:t>
            </a:r>
            <a:endParaRPr/>
          </a:p>
          <a:p>
            <a:pPr indent="0" lvl="0" marL="0" rtl="0" algn="l">
              <a:spcBef>
                <a:spcPts val="1200"/>
              </a:spcBef>
              <a:spcAft>
                <a:spcPts val="0"/>
              </a:spcAft>
              <a:buNone/>
            </a:pPr>
            <a:r>
              <a:rPr lang="en" u="sng">
                <a:solidFill>
                  <a:schemeClr val="hlink"/>
                </a:solidFill>
                <a:hlinkClick r:id="rId5"/>
              </a:rPr>
              <a:t>https://towardsdatascience.com/data-science-a-deep-analysis-on-google-play-store-apps-from-kaggle-8283bbc508b0</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9"/>
          <p:cNvSpPr txBox="1"/>
          <p:nvPr>
            <p:ph type="title"/>
          </p:nvPr>
        </p:nvSpPr>
        <p:spPr>
          <a:xfrm>
            <a:off x="1546128" y="596641"/>
            <a:ext cx="6244200" cy="383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700">
                <a:solidFill>
                  <a:srgbClr val="93C47D"/>
                </a:solidFill>
              </a:rPr>
              <a:t>Thank-You</a:t>
            </a:r>
            <a:endParaRPr sz="3700">
              <a:solidFill>
                <a:srgbClr val="93C47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6" name="Shape 146"/>
        <p:cNvGrpSpPr/>
        <p:nvPr/>
      </p:nvGrpSpPr>
      <p:grpSpPr>
        <a:xfrm>
          <a:off x="0" y="0"/>
          <a:ext cx="0" cy="0"/>
          <a:chOff x="0" y="0"/>
          <a:chExt cx="0" cy="0"/>
        </a:xfrm>
      </p:grpSpPr>
      <p:pic>
        <p:nvPicPr>
          <p:cNvPr id="147" name="Google Shape;147;p15"/>
          <p:cNvPicPr preferRelativeResize="0"/>
          <p:nvPr/>
        </p:nvPicPr>
        <p:blipFill rotWithShape="1">
          <a:blip r:embed="rId3">
            <a:alphaModFix/>
          </a:blip>
          <a:srcRect b="0" l="0" r="0" t="0"/>
          <a:stretch/>
        </p:blipFill>
        <p:spPr>
          <a:xfrm>
            <a:off x="418425" y="155575"/>
            <a:ext cx="7898949" cy="4818049"/>
          </a:xfrm>
          <a:prstGeom prst="rect">
            <a:avLst/>
          </a:prstGeom>
          <a:noFill/>
          <a:ln>
            <a:noFill/>
          </a:ln>
        </p:spPr>
      </p:pic>
      <p:pic>
        <p:nvPicPr>
          <p:cNvPr descr="Piece of duct tape sticking a note to the slide" id="148" name="Google Shape;148;p15"/>
          <p:cNvPicPr preferRelativeResize="0"/>
          <p:nvPr/>
        </p:nvPicPr>
        <p:blipFill rotWithShape="1">
          <a:blip r:embed="rId4">
            <a:alphaModFix/>
          </a:blip>
          <a:srcRect b="10011" l="9243" r="2118" t="5926"/>
          <a:stretch/>
        </p:blipFill>
        <p:spPr>
          <a:xfrm rot="154828">
            <a:off x="3536000" y="147301"/>
            <a:ext cx="2072000" cy="736050"/>
          </a:xfrm>
          <a:prstGeom prst="rect">
            <a:avLst/>
          </a:prstGeom>
          <a:noFill/>
          <a:ln>
            <a:noFill/>
          </a:ln>
        </p:spPr>
      </p:pic>
      <p:sp>
        <p:nvSpPr>
          <p:cNvPr id="149" name="Google Shape;149;p15"/>
          <p:cNvSpPr txBox="1"/>
          <p:nvPr/>
        </p:nvSpPr>
        <p:spPr>
          <a:xfrm>
            <a:off x="1111525" y="1035250"/>
            <a:ext cx="5176800" cy="697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chemeClr val="lt2"/>
                </a:solidFill>
                <a:latin typeface="Raleway"/>
                <a:ea typeface="Raleway"/>
                <a:cs typeface="Raleway"/>
                <a:sym typeface="Raleway"/>
              </a:rPr>
              <a:t>Problem Statement:</a:t>
            </a:r>
            <a:endParaRPr b="1" i="0" sz="3000" u="none" cap="none" strike="noStrike">
              <a:solidFill>
                <a:schemeClr val="lt2"/>
              </a:solidFill>
              <a:latin typeface="Raleway"/>
              <a:ea typeface="Raleway"/>
              <a:cs typeface="Raleway"/>
              <a:sym typeface="Raleway"/>
            </a:endParaRPr>
          </a:p>
        </p:txBody>
      </p:sp>
      <p:sp>
        <p:nvSpPr>
          <p:cNvPr id="150" name="Google Shape;150;p15"/>
          <p:cNvSpPr txBox="1"/>
          <p:nvPr>
            <p:ph idx="4294967295" type="body"/>
          </p:nvPr>
        </p:nvSpPr>
        <p:spPr>
          <a:xfrm>
            <a:off x="816425" y="1838375"/>
            <a:ext cx="6941700" cy="2357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000"/>
              </a:spcAft>
              <a:buSzPts val="1800"/>
              <a:buNone/>
            </a:pPr>
            <a:r>
              <a:rPr lang="en" sz="2000">
                <a:solidFill>
                  <a:schemeClr val="dk1"/>
                </a:solidFill>
                <a:latin typeface="Corbel"/>
                <a:ea typeface="Corbel"/>
                <a:cs typeface="Corbel"/>
                <a:sym typeface="Corbel"/>
              </a:rPr>
              <a:t>“</a:t>
            </a:r>
            <a:r>
              <a:rPr lang="en" sz="2000">
                <a:solidFill>
                  <a:schemeClr val="dk1"/>
                </a:solidFill>
                <a:latin typeface="Corbel"/>
                <a:ea typeface="Corbel"/>
                <a:cs typeface="Corbel"/>
                <a:sym typeface="Corbel"/>
              </a:rPr>
              <a:t>Analyze the user interests and trends of Google Play Store applications”.</a:t>
            </a:r>
            <a:endParaRPr sz="2000">
              <a:solidFill>
                <a:schemeClr val="dk1"/>
              </a:solidFill>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4" name="Shape 154"/>
        <p:cNvGrpSpPr/>
        <p:nvPr/>
      </p:nvGrpSpPr>
      <p:grpSpPr>
        <a:xfrm>
          <a:off x="0" y="0"/>
          <a:ext cx="0" cy="0"/>
          <a:chOff x="0" y="0"/>
          <a:chExt cx="0" cy="0"/>
        </a:xfrm>
      </p:grpSpPr>
      <p:pic>
        <p:nvPicPr>
          <p:cNvPr id="155" name="Google Shape;155;p16"/>
          <p:cNvPicPr preferRelativeResize="0"/>
          <p:nvPr/>
        </p:nvPicPr>
        <p:blipFill rotWithShape="1">
          <a:blip r:embed="rId3">
            <a:alphaModFix/>
          </a:blip>
          <a:srcRect b="0" l="0" r="0" t="0"/>
          <a:stretch/>
        </p:blipFill>
        <p:spPr>
          <a:xfrm>
            <a:off x="0" y="155575"/>
            <a:ext cx="9144000" cy="4818049"/>
          </a:xfrm>
          <a:prstGeom prst="rect">
            <a:avLst/>
          </a:prstGeom>
          <a:noFill/>
          <a:ln>
            <a:noFill/>
          </a:ln>
        </p:spPr>
      </p:pic>
      <p:pic>
        <p:nvPicPr>
          <p:cNvPr descr="Piece of duct tape sticking a note to the slide" id="156" name="Google Shape;156;p1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57" name="Google Shape;157;p16"/>
          <p:cNvSpPr txBox="1"/>
          <p:nvPr/>
        </p:nvSpPr>
        <p:spPr>
          <a:xfrm>
            <a:off x="1698863" y="929625"/>
            <a:ext cx="5176800" cy="699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 sz="3000">
                <a:solidFill>
                  <a:srgbClr val="A64D79"/>
                </a:solidFill>
                <a:latin typeface="Raleway"/>
                <a:ea typeface="Raleway"/>
                <a:cs typeface="Raleway"/>
                <a:sym typeface="Raleway"/>
              </a:rPr>
              <a:t>Domain Understanding</a:t>
            </a:r>
            <a:endParaRPr b="1" i="0" sz="3000" u="none" cap="none" strike="noStrike">
              <a:solidFill>
                <a:srgbClr val="A64D79"/>
              </a:solidFill>
              <a:latin typeface="Raleway"/>
              <a:ea typeface="Raleway"/>
              <a:cs typeface="Raleway"/>
              <a:sym typeface="Raleway"/>
            </a:endParaRPr>
          </a:p>
        </p:txBody>
      </p:sp>
      <p:sp>
        <p:nvSpPr>
          <p:cNvPr id="158" name="Google Shape;158;p16"/>
          <p:cNvSpPr txBox="1"/>
          <p:nvPr>
            <p:ph idx="4294967295" type="body"/>
          </p:nvPr>
        </p:nvSpPr>
        <p:spPr>
          <a:xfrm>
            <a:off x="316375" y="1629525"/>
            <a:ext cx="8490900" cy="2357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000"/>
              </a:spcAft>
              <a:buSzPts val="1800"/>
              <a:buNone/>
            </a:pPr>
            <a:r>
              <a:rPr lang="en" sz="2000">
                <a:solidFill>
                  <a:srgbClr val="212121"/>
                </a:solidFill>
                <a:latin typeface="Corbel"/>
                <a:ea typeface="Corbel"/>
                <a:cs typeface="Corbel"/>
                <a:sym typeface="Corbel"/>
              </a:rPr>
              <a:t>Google Play Store is home to millions of mobile applications used worldwide. Everyday, millions of users download various applications that belong to wide range of genres from Education to Finance, from beauty to communication, from shopping to sales. Every possible categories are covered by the apps. </a:t>
            </a:r>
            <a:endParaRPr sz="2000">
              <a:solidFill>
                <a:srgbClr val="212121"/>
              </a:solidFill>
              <a:latin typeface="Corbel"/>
              <a:ea typeface="Corbel"/>
              <a:cs typeface="Corbel"/>
              <a:sym typeface="Corbe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2" name="Shape 162"/>
        <p:cNvGrpSpPr/>
        <p:nvPr/>
      </p:nvGrpSpPr>
      <p:grpSpPr>
        <a:xfrm>
          <a:off x="0" y="0"/>
          <a:ext cx="0" cy="0"/>
          <a:chOff x="0" y="0"/>
          <a:chExt cx="0" cy="0"/>
        </a:xfrm>
      </p:grpSpPr>
      <p:pic>
        <p:nvPicPr>
          <p:cNvPr id="163" name="Google Shape;163;p17"/>
          <p:cNvPicPr preferRelativeResize="0"/>
          <p:nvPr/>
        </p:nvPicPr>
        <p:blipFill rotWithShape="1">
          <a:blip r:embed="rId3">
            <a:alphaModFix/>
          </a:blip>
          <a:srcRect b="0" l="0" r="0" t="0"/>
          <a:stretch/>
        </p:blipFill>
        <p:spPr>
          <a:xfrm>
            <a:off x="0" y="162725"/>
            <a:ext cx="9144000" cy="4818049"/>
          </a:xfrm>
          <a:prstGeom prst="rect">
            <a:avLst/>
          </a:prstGeom>
          <a:noFill/>
          <a:ln>
            <a:noFill/>
          </a:ln>
        </p:spPr>
      </p:pic>
      <p:pic>
        <p:nvPicPr>
          <p:cNvPr descr="Piece of duct tape sticking a note to the slide" id="164" name="Google Shape;164;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65" name="Google Shape;165;p17"/>
          <p:cNvSpPr txBox="1"/>
          <p:nvPr/>
        </p:nvSpPr>
        <p:spPr>
          <a:xfrm>
            <a:off x="1698863" y="929625"/>
            <a:ext cx="5176800" cy="699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 sz="3000">
                <a:solidFill>
                  <a:srgbClr val="A64D79"/>
                </a:solidFill>
                <a:latin typeface="Raleway"/>
                <a:ea typeface="Raleway"/>
                <a:cs typeface="Raleway"/>
                <a:sym typeface="Raleway"/>
              </a:rPr>
              <a:t>Domain Understanding</a:t>
            </a:r>
            <a:endParaRPr b="1" i="0" sz="3000" u="none" cap="none" strike="noStrike">
              <a:solidFill>
                <a:srgbClr val="A64D79"/>
              </a:solidFill>
              <a:latin typeface="Raleway"/>
              <a:ea typeface="Raleway"/>
              <a:cs typeface="Raleway"/>
              <a:sym typeface="Raleway"/>
            </a:endParaRPr>
          </a:p>
        </p:txBody>
      </p:sp>
      <p:sp>
        <p:nvSpPr>
          <p:cNvPr id="166" name="Google Shape;166;p17"/>
          <p:cNvSpPr txBox="1"/>
          <p:nvPr>
            <p:ph idx="4294967295" type="body"/>
          </p:nvPr>
        </p:nvSpPr>
        <p:spPr>
          <a:xfrm>
            <a:off x="336775" y="1629525"/>
            <a:ext cx="8439900" cy="2860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000"/>
              </a:spcAft>
              <a:buSzPts val="1800"/>
              <a:buNone/>
            </a:pPr>
            <a:r>
              <a:rPr lang="en" sz="2000">
                <a:solidFill>
                  <a:schemeClr val="dk1"/>
                </a:solidFill>
                <a:latin typeface="Corbel"/>
                <a:ea typeface="Corbel"/>
                <a:cs typeface="Corbel"/>
                <a:sym typeface="Corbel"/>
              </a:rPr>
              <a:t>As there are several applications hosted on the play store for a single genre, it becomes essential to figure out which </a:t>
            </a:r>
            <a:r>
              <a:rPr lang="en" sz="2000">
                <a:solidFill>
                  <a:schemeClr val="dk1"/>
                </a:solidFill>
                <a:latin typeface="Corbel"/>
                <a:ea typeface="Corbel"/>
                <a:cs typeface="Corbel"/>
                <a:sym typeface="Corbel"/>
              </a:rPr>
              <a:t>application</a:t>
            </a:r>
            <a:r>
              <a:rPr lang="en" sz="2000">
                <a:solidFill>
                  <a:schemeClr val="dk1"/>
                </a:solidFill>
                <a:latin typeface="Corbel"/>
                <a:ea typeface="Corbel"/>
                <a:cs typeface="Corbel"/>
                <a:sym typeface="Corbel"/>
              </a:rPr>
              <a:t> among all performs well. Based on the data </a:t>
            </a:r>
            <a:r>
              <a:rPr lang="en" sz="2000">
                <a:solidFill>
                  <a:schemeClr val="dk1"/>
                </a:solidFill>
                <a:latin typeface="Corbel"/>
                <a:ea typeface="Corbel"/>
                <a:cs typeface="Corbel"/>
                <a:sym typeface="Corbel"/>
              </a:rPr>
              <a:t>available</a:t>
            </a:r>
            <a:r>
              <a:rPr lang="en" sz="2000">
                <a:solidFill>
                  <a:schemeClr val="dk1"/>
                </a:solidFill>
                <a:latin typeface="Corbel"/>
                <a:ea typeface="Corbel"/>
                <a:cs typeface="Corbel"/>
                <a:sym typeface="Corbel"/>
              </a:rPr>
              <a:t> such as number of downloads, ratings, reviews and so on, we can analyze the users’ interests. This analysis helps the users to download the better applications and also the application developers to improvise and modify according to the user interests.</a:t>
            </a:r>
            <a:endParaRPr sz="2000">
              <a:solidFill>
                <a:schemeClr val="dk1"/>
              </a:solidFill>
              <a:latin typeface="Corbel"/>
              <a:ea typeface="Corbel"/>
              <a:cs typeface="Corbel"/>
              <a:sym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721050" y="305025"/>
            <a:ext cx="7701900" cy="9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800"/>
              <a:buNone/>
            </a:pPr>
            <a:r>
              <a:rPr lang="en" sz="3300">
                <a:solidFill>
                  <a:schemeClr val="accent5"/>
                </a:solidFill>
              </a:rPr>
              <a:t>Data Set Description</a:t>
            </a:r>
            <a:endParaRPr sz="3300">
              <a:solidFill>
                <a:schemeClr val="accent5"/>
              </a:solidFill>
            </a:endParaRPr>
          </a:p>
        </p:txBody>
      </p:sp>
      <p:sp>
        <p:nvSpPr>
          <p:cNvPr id="172" name="Google Shape;172;p18"/>
          <p:cNvSpPr txBox="1"/>
          <p:nvPr/>
        </p:nvSpPr>
        <p:spPr>
          <a:xfrm>
            <a:off x="533975" y="1525625"/>
            <a:ext cx="7955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3" name="Google Shape;173;p18"/>
          <p:cNvSpPr txBox="1"/>
          <p:nvPr/>
        </p:nvSpPr>
        <p:spPr>
          <a:xfrm>
            <a:off x="148600" y="862250"/>
            <a:ext cx="7611900" cy="450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FF00"/>
                </a:solidFill>
                <a:latin typeface="Lato"/>
                <a:ea typeface="Lato"/>
                <a:cs typeface="Lato"/>
                <a:sym typeface="Lato"/>
              </a:rPr>
              <a:t>Source</a:t>
            </a:r>
            <a:r>
              <a:rPr b="1" i="0" lang="en" sz="1800" u="none" cap="none" strike="noStrike">
                <a:solidFill>
                  <a:schemeClr val="lt1"/>
                </a:solidFill>
                <a:latin typeface="Lato"/>
                <a:ea typeface="Lato"/>
                <a:cs typeface="Lato"/>
                <a:sym typeface="Lato"/>
              </a:rPr>
              <a:t>:   </a:t>
            </a:r>
            <a:r>
              <a:rPr b="0" i="0" lang="en" sz="1800" u="none" cap="none" strike="noStrike">
                <a:solidFill>
                  <a:schemeClr val="lt1"/>
                </a:solidFill>
                <a:latin typeface="Lato"/>
                <a:ea typeface="Lato"/>
                <a:cs typeface="Lato"/>
                <a:sym typeface="Lato"/>
              </a:rPr>
              <a:t>Google Play Store</a:t>
            </a:r>
            <a:r>
              <a:rPr b="1" i="0" lang="en" sz="1800" u="none" cap="none" strike="noStrike">
                <a:solidFill>
                  <a:schemeClr val="lt1"/>
                </a:solidFill>
                <a:latin typeface="Lato"/>
                <a:ea typeface="Lato"/>
                <a:cs typeface="Lato"/>
                <a:sym typeface="Lato"/>
              </a:rPr>
              <a:t>,</a:t>
            </a:r>
            <a:r>
              <a:rPr b="0" i="0" lang="en" sz="1800" u="none" cap="none" strike="noStrike">
                <a:solidFill>
                  <a:schemeClr val="lt1"/>
                </a:solidFill>
                <a:latin typeface="Lato"/>
                <a:ea typeface="Lato"/>
                <a:cs typeface="Lato"/>
                <a:sym typeface="Lato"/>
              </a:rPr>
              <a:t> kaggle.com</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Lato"/>
                <a:ea typeface="Lato"/>
                <a:cs typeface="Lato"/>
                <a:sym typeface="Lato"/>
              </a:rPr>
              <a:t>Type Of Attributes:</a:t>
            </a:r>
            <a:endParaRPr b="1"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accent4"/>
                </a:solidFill>
                <a:latin typeface="Lato"/>
                <a:ea typeface="Lato"/>
                <a:cs typeface="Lato"/>
                <a:sym typeface="Lato"/>
              </a:rPr>
              <a:t>Total Number Of Attributes</a:t>
            </a:r>
            <a:r>
              <a:rPr b="1" i="0" lang="en" sz="1500" u="none" cap="none" strike="noStrike">
                <a:solidFill>
                  <a:schemeClr val="lt1"/>
                </a:solidFill>
                <a:latin typeface="Lato"/>
                <a:ea typeface="Lato"/>
                <a:cs typeface="Lato"/>
                <a:sym typeface="Lato"/>
              </a:rPr>
              <a:t>: </a:t>
            </a:r>
            <a:r>
              <a:rPr b="0" i="0" lang="en" sz="1500" u="none" cap="none" strike="noStrike">
                <a:solidFill>
                  <a:schemeClr val="lt1"/>
                </a:solidFill>
                <a:latin typeface="Lato"/>
                <a:ea typeface="Lato"/>
                <a:cs typeface="Lato"/>
                <a:sym typeface="Lato"/>
              </a:rPr>
              <a:t>19</a:t>
            </a:r>
            <a:endParaRPr b="0" i="0" sz="15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accent2"/>
                </a:solidFill>
                <a:latin typeface="Lato"/>
                <a:ea typeface="Lato"/>
                <a:cs typeface="Lato"/>
                <a:sym typeface="Lato"/>
              </a:rPr>
              <a:t>Number Of Records</a:t>
            </a:r>
            <a:r>
              <a:rPr b="1" i="0" lang="en" sz="1500" u="none" cap="none" strike="noStrike">
                <a:solidFill>
                  <a:schemeClr val="lt1"/>
                </a:solidFill>
                <a:latin typeface="Lato"/>
                <a:ea typeface="Lato"/>
                <a:cs typeface="Lato"/>
                <a:sym typeface="Lato"/>
              </a:rPr>
              <a:t>: </a:t>
            </a:r>
            <a:r>
              <a:rPr lang="en" sz="1500">
                <a:solidFill>
                  <a:schemeClr val="lt1"/>
                </a:solidFill>
                <a:latin typeface="Lato"/>
                <a:ea typeface="Lato"/>
                <a:cs typeface="Lato"/>
                <a:sym typeface="Lato"/>
              </a:rPr>
              <a:t>10841</a:t>
            </a:r>
            <a:endParaRPr b="0" i="0" sz="15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Lato"/>
              <a:ea typeface="Lato"/>
              <a:cs typeface="Lato"/>
              <a:sym typeface="Lato"/>
            </a:endParaRPr>
          </a:p>
        </p:txBody>
      </p:sp>
      <p:graphicFrame>
        <p:nvGraphicFramePr>
          <p:cNvPr id="174" name="Google Shape;174;p18"/>
          <p:cNvGraphicFramePr/>
          <p:nvPr/>
        </p:nvGraphicFramePr>
        <p:xfrm>
          <a:off x="148601" y="1525635"/>
          <a:ext cx="3000000" cy="3000000"/>
        </p:xfrm>
        <a:graphic>
          <a:graphicData uri="http://schemas.openxmlformats.org/drawingml/2006/table">
            <a:tbl>
              <a:tblPr>
                <a:noFill/>
                <a:tableStyleId>{324D26FC-C93A-431E-B678-749947CFCB68}</a:tableStyleId>
              </a:tblPr>
              <a:tblGrid>
                <a:gridCol w="1472075"/>
                <a:gridCol w="6474250"/>
                <a:gridCol w="842675"/>
              </a:tblGrid>
              <a:tr h="5678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0000"/>
                          </a:solidFill>
                        </a:rPr>
                        <a:t>Categorical</a:t>
                      </a:r>
                      <a:endParaRPr b="1" sz="1400" u="none" cap="none" strike="noStrike">
                        <a:solidFill>
                          <a:srgbClr val="FF0000"/>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 sz="1700" u="none" cap="none" strike="noStrike">
                          <a:solidFill>
                            <a:schemeClr val="lt1"/>
                          </a:solidFill>
                          <a:latin typeface="Corbel"/>
                          <a:ea typeface="Corbel"/>
                          <a:cs typeface="Corbel"/>
                          <a:sym typeface="Corbel"/>
                        </a:rPr>
                        <a:t>Category,Type, Genres, ContentRating</a:t>
                      </a:r>
                      <a:endParaRPr sz="1700" u="none" cap="none" strike="noStrike">
                        <a:solidFill>
                          <a:schemeClr val="lt1"/>
                        </a:solidFill>
                        <a:latin typeface="Corbel"/>
                        <a:ea typeface="Corbel"/>
                        <a:cs typeface="Corbel"/>
                        <a:sym typeface="Corbe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4</a:t>
                      </a:r>
                      <a:endParaRPr sz="1400" u="none" cap="none" strike="noStrike">
                        <a:solidFill>
                          <a:schemeClr val="lt1"/>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r h="9750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38761D"/>
                          </a:solidFill>
                        </a:rPr>
                        <a:t>Ordinal</a:t>
                      </a:r>
                      <a:endParaRPr b="1" sz="1400" u="none" cap="none" strike="noStrike">
                        <a:solidFill>
                          <a:srgbClr val="38761D"/>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 sz="1700" u="none" cap="none" strike="noStrike">
                          <a:solidFill>
                            <a:schemeClr val="lt1"/>
                          </a:solidFill>
                          <a:latin typeface="Corbel"/>
                          <a:ea typeface="Corbel"/>
                          <a:cs typeface="Corbel"/>
                          <a:sym typeface="Corbel"/>
                        </a:rPr>
                        <a:t>Rating, LastUpdated, Time</a:t>
                      </a:r>
                      <a:r>
                        <a:rPr lang="en" sz="1700">
                          <a:solidFill>
                            <a:schemeClr val="lt1"/>
                          </a:solidFill>
                          <a:latin typeface="Corbel"/>
                          <a:ea typeface="Corbel"/>
                          <a:cs typeface="Corbel"/>
                          <a:sym typeface="Corbel"/>
                        </a:rPr>
                        <a:t>S</a:t>
                      </a:r>
                      <a:r>
                        <a:rPr lang="en" sz="1700" u="none" cap="none" strike="noStrike">
                          <a:solidFill>
                            <a:schemeClr val="lt1"/>
                          </a:solidFill>
                          <a:latin typeface="Corbel"/>
                          <a:ea typeface="Corbel"/>
                          <a:cs typeface="Corbel"/>
                          <a:sym typeface="Corbel"/>
                        </a:rPr>
                        <a:t>tamp, date, month, year, CurrentVersion, AndroidVersion</a:t>
                      </a:r>
                      <a:endParaRPr sz="1700" u="none" cap="none" strike="noStrike">
                        <a:solidFill>
                          <a:schemeClr val="lt1"/>
                        </a:solidFill>
                        <a:latin typeface="Corbel"/>
                        <a:ea typeface="Corbel"/>
                        <a:cs typeface="Corbel"/>
                        <a:sym typeface="Corbe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8</a:t>
                      </a:r>
                      <a:endParaRPr sz="1400" u="none" cap="none" strike="noStrike">
                        <a:solidFill>
                          <a:schemeClr val="lt1"/>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r h="80515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4A86E8"/>
                          </a:solidFill>
                        </a:rPr>
                        <a:t>Numerical</a:t>
                      </a:r>
                      <a:endParaRPr b="1" sz="1400" u="none" cap="none" strike="noStrike">
                        <a:solidFill>
                          <a:srgbClr val="4A86E8"/>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 sz="1700" u="none" cap="none" strike="noStrike">
                          <a:solidFill>
                            <a:schemeClr val="lt1"/>
                          </a:solidFill>
                          <a:latin typeface="Corbel"/>
                          <a:ea typeface="Corbel"/>
                          <a:cs typeface="Corbel"/>
                          <a:sym typeface="Corbel"/>
                        </a:rPr>
                        <a:t>NoOfReviews,Size,</a:t>
                      </a:r>
                      <a:r>
                        <a:rPr lang="en" sz="1700" u="none" cap="none" strike="noStrike">
                          <a:solidFill>
                            <a:schemeClr val="lt1"/>
                          </a:solidFill>
                          <a:latin typeface="Corbel"/>
                          <a:ea typeface="Corbel"/>
                          <a:cs typeface="Corbel"/>
                          <a:sym typeface="Corbel"/>
                        </a:rPr>
                        <a:t>NoOf</a:t>
                      </a:r>
                      <a:r>
                        <a:rPr lang="en" sz="1700" u="none" cap="none" strike="noStrike">
                          <a:solidFill>
                            <a:schemeClr val="lt1"/>
                          </a:solidFill>
                          <a:latin typeface="Corbel"/>
                          <a:ea typeface="Corbel"/>
                          <a:cs typeface="Corbel"/>
                          <a:sym typeface="Corbel"/>
                        </a:rPr>
                        <a:t>Installs,Price,</a:t>
                      </a:r>
                      <a:endParaRPr sz="1700" u="none" cap="none" strike="noStrike">
                        <a:solidFill>
                          <a:schemeClr val="lt1"/>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700"/>
                        <a:buFont typeface="Arial"/>
                        <a:buNone/>
                      </a:pPr>
                      <a:r>
                        <a:rPr lang="en" sz="1700" u="none" cap="none" strike="noStrike">
                          <a:solidFill>
                            <a:schemeClr val="lt1"/>
                          </a:solidFill>
                          <a:latin typeface="Corbel"/>
                          <a:ea typeface="Corbel"/>
                          <a:cs typeface="Corbel"/>
                          <a:sym typeface="Corbel"/>
                        </a:rPr>
                        <a:t>UpdateFrequency</a:t>
                      </a:r>
                      <a:endParaRPr sz="1700" u="none" cap="none" strike="noStrike">
                        <a:solidFill>
                          <a:schemeClr val="lt1"/>
                        </a:solidFill>
                        <a:latin typeface="Corbel"/>
                        <a:ea typeface="Corbel"/>
                        <a:cs typeface="Corbel"/>
                        <a:sym typeface="Corbe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5</a:t>
                      </a:r>
                      <a:endParaRPr sz="1400" u="none" cap="none" strike="noStrike">
                        <a:solidFill>
                          <a:schemeClr val="lt1"/>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r h="5233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9900"/>
                          </a:solidFill>
                        </a:rPr>
                        <a:t>Binary</a:t>
                      </a:r>
                      <a:endParaRPr b="1" sz="1400" u="none" cap="none" strike="noStrike">
                        <a:solidFill>
                          <a:srgbClr val="FF9900"/>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 sz="1700" u="none" cap="none" strike="noStrike">
                          <a:solidFill>
                            <a:schemeClr val="lt1"/>
                          </a:solidFill>
                          <a:latin typeface="Corbel"/>
                          <a:ea typeface="Corbel"/>
                          <a:cs typeface="Corbel"/>
                          <a:sym typeface="Corbel"/>
                        </a:rPr>
                        <a:t>Advertisement, Bet</a:t>
                      </a:r>
                      <a:r>
                        <a:rPr lang="en" sz="1700">
                          <a:solidFill>
                            <a:schemeClr val="lt1"/>
                          </a:solidFill>
                          <a:latin typeface="Corbel"/>
                          <a:ea typeface="Corbel"/>
                          <a:cs typeface="Corbel"/>
                          <a:sym typeface="Corbel"/>
                        </a:rPr>
                        <a:t>a</a:t>
                      </a:r>
                      <a:r>
                        <a:rPr lang="en" sz="1700" u="none" cap="none" strike="noStrike">
                          <a:solidFill>
                            <a:schemeClr val="lt1"/>
                          </a:solidFill>
                          <a:latin typeface="Corbel"/>
                          <a:ea typeface="Corbel"/>
                          <a:cs typeface="Corbel"/>
                          <a:sym typeface="Corbel"/>
                        </a:rPr>
                        <a:t>Version</a:t>
                      </a:r>
                      <a:endParaRPr sz="1700" u="none" cap="none" strike="noStrike">
                        <a:solidFill>
                          <a:schemeClr val="lt1"/>
                        </a:solidFill>
                        <a:latin typeface="Corbel"/>
                        <a:ea typeface="Corbel"/>
                        <a:cs typeface="Corbel"/>
                        <a:sym typeface="Corbe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2</a:t>
                      </a:r>
                      <a:endParaRPr sz="1400" u="none" cap="none" strike="noStrike">
                        <a:solidFill>
                          <a:schemeClr val="lt1"/>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721050" y="367475"/>
            <a:ext cx="7701900" cy="9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800"/>
              <a:buNone/>
            </a:pPr>
            <a:r>
              <a:rPr lang="en" sz="4200">
                <a:solidFill>
                  <a:schemeClr val="accent5"/>
                </a:solidFill>
              </a:rPr>
              <a:t>Data Set Description</a:t>
            </a:r>
            <a:endParaRPr sz="4200">
              <a:solidFill>
                <a:schemeClr val="accent5"/>
              </a:solidFill>
            </a:endParaRPr>
          </a:p>
        </p:txBody>
      </p:sp>
      <p:sp>
        <p:nvSpPr>
          <p:cNvPr id="180" name="Google Shape;180;p19"/>
          <p:cNvSpPr txBox="1"/>
          <p:nvPr/>
        </p:nvSpPr>
        <p:spPr>
          <a:xfrm>
            <a:off x="533975" y="1525625"/>
            <a:ext cx="7955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1" name="Google Shape;181;p19"/>
          <p:cNvSpPr txBox="1"/>
          <p:nvPr/>
        </p:nvSpPr>
        <p:spPr>
          <a:xfrm>
            <a:off x="131725" y="1277975"/>
            <a:ext cx="6654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500"/>
              <a:buFont typeface="Arial"/>
              <a:buNone/>
            </a:pPr>
            <a:r>
              <a:rPr b="1" lang="en" sz="1600">
                <a:solidFill>
                  <a:schemeClr val="dk1"/>
                </a:solidFill>
                <a:highlight>
                  <a:schemeClr val="dk2"/>
                </a:highlight>
                <a:latin typeface="Lato"/>
                <a:ea typeface="Lato"/>
                <a:cs typeface="Lato"/>
                <a:sym typeface="Lato"/>
              </a:rPr>
              <a:t>Type Of Attribute: Categorical</a:t>
            </a:r>
            <a:endParaRPr>
              <a:highlight>
                <a:schemeClr val="dk2"/>
              </a:highlight>
            </a:endParaRPr>
          </a:p>
        </p:txBody>
      </p:sp>
      <p:graphicFrame>
        <p:nvGraphicFramePr>
          <p:cNvPr id="182" name="Google Shape;182;p19"/>
          <p:cNvGraphicFramePr/>
          <p:nvPr/>
        </p:nvGraphicFramePr>
        <p:xfrm>
          <a:off x="131725" y="1772450"/>
          <a:ext cx="3000000" cy="3000000"/>
        </p:xfrm>
        <a:graphic>
          <a:graphicData uri="http://schemas.openxmlformats.org/drawingml/2006/table">
            <a:tbl>
              <a:tblPr>
                <a:noFill/>
                <a:tableStyleId>{04408989-DB48-4F98-BD79-939BA2E8B2B3}</a:tableStyleId>
              </a:tblPr>
              <a:tblGrid>
                <a:gridCol w="2124400"/>
                <a:gridCol w="6635200"/>
              </a:tblGrid>
              <a:tr h="500975">
                <a:tc>
                  <a:txBody>
                    <a:bodyPr/>
                    <a:lstStyle/>
                    <a:p>
                      <a:pPr indent="0" lvl="0" marL="0" rtl="0" algn="l">
                        <a:spcBef>
                          <a:spcPts val="0"/>
                        </a:spcBef>
                        <a:spcAft>
                          <a:spcPts val="0"/>
                        </a:spcAft>
                        <a:buNone/>
                      </a:pPr>
                      <a:r>
                        <a:rPr b="1" i="1" lang="en" sz="1700">
                          <a:solidFill>
                            <a:schemeClr val="lt1"/>
                          </a:solidFill>
                          <a:latin typeface="Corbel"/>
                          <a:ea typeface="Corbel"/>
                          <a:cs typeface="Corbel"/>
                          <a:sym typeface="Corbel"/>
                        </a:rPr>
                        <a:t>Attributes</a:t>
                      </a:r>
                      <a:endParaRPr b="1" i="1" sz="1700">
                        <a:solidFill>
                          <a:schemeClr val="lt1"/>
                        </a:solidFill>
                        <a:latin typeface="Corbel"/>
                        <a:ea typeface="Corbel"/>
                        <a:cs typeface="Corbel"/>
                        <a:sym typeface="Corbe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 sz="1700">
                          <a:solidFill>
                            <a:schemeClr val="lt1"/>
                          </a:solidFill>
                          <a:latin typeface="Corbel"/>
                          <a:ea typeface="Corbel"/>
                          <a:cs typeface="Corbel"/>
                          <a:sym typeface="Corbel"/>
                        </a:rPr>
                        <a:t>Description</a:t>
                      </a:r>
                      <a:endParaRPr b="1" i="1" sz="1700">
                        <a:solidFill>
                          <a:schemeClr val="lt1"/>
                        </a:solidFill>
                        <a:latin typeface="Corbel"/>
                        <a:ea typeface="Corbel"/>
                        <a:cs typeface="Corbel"/>
                        <a:sym typeface="Corbe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94700">
                <a:tc>
                  <a:txBody>
                    <a:bodyPr/>
                    <a:lstStyle/>
                    <a:p>
                      <a:pPr indent="0" lvl="0" marL="0" rtl="0" algn="l">
                        <a:spcBef>
                          <a:spcPts val="0"/>
                        </a:spcBef>
                        <a:spcAft>
                          <a:spcPts val="0"/>
                        </a:spcAft>
                        <a:buNone/>
                      </a:pPr>
                      <a:r>
                        <a:rPr b="1" lang="en" sz="1700">
                          <a:solidFill>
                            <a:srgbClr val="FF0000"/>
                          </a:solidFill>
                          <a:latin typeface="Corbel"/>
                          <a:ea typeface="Corbel"/>
                          <a:cs typeface="Corbel"/>
                          <a:sym typeface="Corbel"/>
                        </a:rPr>
                        <a:t>Category</a:t>
                      </a:r>
                      <a:endParaRPr b="1" sz="1700">
                        <a:solidFill>
                          <a:srgbClr val="FF0000"/>
                        </a:solidFill>
                        <a:latin typeface="Corbel"/>
                        <a:ea typeface="Corbel"/>
                        <a:cs typeface="Corbel"/>
                        <a:sym typeface="Corbe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700">
                          <a:solidFill>
                            <a:schemeClr val="lt1"/>
                          </a:solidFill>
                          <a:latin typeface="Corbel"/>
                          <a:ea typeface="Corbel"/>
                          <a:cs typeface="Corbel"/>
                          <a:sym typeface="Corbel"/>
                        </a:rPr>
                        <a:t>Denotes the category to which the app belongs.</a:t>
                      </a:r>
                      <a:endParaRPr sz="1700">
                        <a:solidFill>
                          <a:schemeClr val="lt1"/>
                        </a:solidFill>
                        <a:latin typeface="Corbel"/>
                        <a:ea typeface="Corbel"/>
                        <a:cs typeface="Corbel"/>
                        <a:sym typeface="Corbel"/>
                      </a:endParaRPr>
                    </a:p>
                  </a:txBody>
                  <a:tcPr marT="91425" marB="91425" marR="91425" marL="91425">
                    <a:lnT cap="flat" cmpd="sng" w="9525">
                      <a:solidFill>
                        <a:srgbClr val="9E9E9E"/>
                      </a:solidFill>
                      <a:prstDash val="solid"/>
                      <a:round/>
                      <a:headEnd len="sm" w="sm" type="none"/>
                      <a:tailEnd len="sm" w="sm" type="none"/>
                    </a:lnT>
                  </a:tcPr>
                </a:tc>
              </a:tr>
              <a:tr h="500975">
                <a:tc>
                  <a:txBody>
                    <a:bodyPr/>
                    <a:lstStyle/>
                    <a:p>
                      <a:pPr indent="0" lvl="0" marL="0" rtl="0" algn="l">
                        <a:spcBef>
                          <a:spcPts val="0"/>
                        </a:spcBef>
                        <a:spcAft>
                          <a:spcPts val="0"/>
                        </a:spcAft>
                        <a:buNone/>
                      </a:pPr>
                      <a:r>
                        <a:rPr b="1" lang="en" sz="1700">
                          <a:solidFill>
                            <a:srgbClr val="FF0000"/>
                          </a:solidFill>
                          <a:latin typeface="Corbel"/>
                          <a:ea typeface="Corbel"/>
                          <a:cs typeface="Corbel"/>
                          <a:sym typeface="Corbel"/>
                        </a:rPr>
                        <a:t>Type</a:t>
                      </a:r>
                      <a:endParaRPr b="1" sz="1700">
                        <a:solidFill>
                          <a:srgbClr val="FF0000"/>
                        </a:solidFill>
                        <a:latin typeface="Corbel"/>
                        <a:ea typeface="Corbel"/>
                        <a:cs typeface="Corbel"/>
                        <a:sym typeface="Corbel"/>
                      </a:endParaRPr>
                    </a:p>
                  </a:txBody>
                  <a:tcPr marT="91425" marB="91425" marR="91425" marL="91425"/>
                </a:tc>
                <a:tc>
                  <a:txBody>
                    <a:bodyPr/>
                    <a:lstStyle/>
                    <a:p>
                      <a:pPr indent="0" lvl="0" marL="0" rtl="0" algn="l">
                        <a:spcBef>
                          <a:spcPts val="0"/>
                        </a:spcBef>
                        <a:spcAft>
                          <a:spcPts val="0"/>
                        </a:spcAft>
                        <a:buNone/>
                      </a:pPr>
                      <a:r>
                        <a:rPr lang="en" sz="1700">
                          <a:solidFill>
                            <a:schemeClr val="lt1"/>
                          </a:solidFill>
                          <a:latin typeface="Corbel"/>
                          <a:ea typeface="Corbel"/>
                          <a:cs typeface="Corbel"/>
                          <a:sym typeface="Corbel"/>
                        </a:rPr>
                        <a:t>Denotes if the application is free to use or the paid one.</a:t>
                      </a:r>
                      <a:endParaRPr sz="1700">
                        <a:solidFill>
                          <a:schemeClr val="lt1"/>
                        </a:solidFill>
                        <a:latin typeface="Corbel"/>
                        <a:ea typeface="Corbel"/>
                        <a:cs typeface="Corbel"/>
                        <a:sym typeface="Corbel"/>
                      </a:endParaRPr>
                    </a:p>
                  </a:txBody>
                  <a:tcPr marT="91425" marB="91425" marR="91425" marL="91425"/>
                </a:tc>
              </a:tr>
              <a:tr h="500975">
                <a:tc>
                  <a:txBody>
                    <a:bodyPr/>
                    <a:lstStyle/>
                    <a:p>
                      <a:pPr indent="0" lvl="0" marL="0" rtl="0" algn="l">
                        <a:spcBef>
                          <a:spcPts val="0"/>
                        </a:spcBef>
                        <a:spcAft>
                          <a:spcPts val="0"/>
                        </a:spcAft>
                        <a:buNone/>
                      </a:pPr>
                      <a:r>
                        <a:rPr b="1" lang="en" sz="1700">
                          <a:solidFill>
                            <a:srgbClr val="FF0000"/>
                          </a:solidFill>
                          <a:latin typeface="Corbel"/>
                          <a:ea typeface="Corbel"/>
                          <a:cs typeface="Corbel"/>
                          <a:sym typeface="Corbel"/>
                        </a:rPr>
                        <a:t>Genres</a:t>
                      </a:r>
                      <a:endParaRPr b="1" sz="1700">
                        <a:solidFill>
                          <a:srgbClr val="FF0000"/>
                        </a:solidFill>
                        <a:latin typeface="Corbel"/>
                        <a:ea typeface="Corbel"/>
                        <a:cs typeface="Corbel"/>
                        <a:sym typeface="Corbel"/>
                      </a:endParaRPr>
                    </a:p>
                  </a:txBody>
                  <a:tcPr marT="91425" marB="91425" marR="91425" marL="91425"/>
                </a:tc>
                <a:tc>
                  <a:txBody>
                    <a:bodyPr/>
                    <a:lstStyle/>
                    <a:p>
                      <a:pPr indent="0" lvl="0" marL="0" rtl="0" algn="l">
                        <a:spcBef>
                          <a:spcPts val="0"/>
                        </a:spcBef>
                        <a:spcAft>
                          <a:spcPts val="0"/>
                        </a:spcAft>
                        <a:buNone/>
                      </a:pPr>
                      <a:r>
                        <a:rPr lang="en" sz="1700">
                          <a:solidFill>
                            <a:schemeClr val="lt1"/>
                          </a:solidFill>
                          <a:latin typeface="Corbel"/>
                          <a:ea typeface="Corbel"/>
                          <a:cs typeface="Corbel"/>
                          <a:sym typeface="Corbel"/>
                        </a:rPr>
                        <a:t>Denotes the genre to which the application belongs.</a:t>
                      </a:r>
                      <a:endParaRPr sz="1700">
                        <a:solidFill>
                          <a:schemeClr val="lt1"/>
                        </a:solidFill>
                        <a:latin typeface="Corbel"/>
                        <a:ea typeface="Corbel"/>
                        <a:cs typeface="Corbel"/>
                        <a:sym typeface="Corbel"/>
                      </a:endParaRPr>
                    </a:p>
                  </a:txBody>
                  <a:tcPr marT="91425" marB="91425" marR="91425" marL="91425"/>
                </a:tc>
              </a:tr>
              <a:tr h="794700">
                <a:tc>
                  <a:txBody>
                    <a:bodyPr/>
                    <a:lstStyle/>
                    <a:p>
                      <a:pPr indent="0" lvl="0" marL="0" rtl="0" algn="l">
                        <a:spcBef>
                          <a:spcPts val="0"/>
                        </a:spcBef>
                        <a:spcAft>
                          <a:spcPts val="0"/>
                        </a:spcAft>
                        <a:buClr>
                          <a:schemeClr val="dk2"/>
                        </a:buClr>
                        <a:buSzPts val="1100"/>
                        <a:buFont typeface="Arial"/>
                        <a:buNone/>
                      </a:pPr>
                      <a:r>
                        <a:rPr b="1" lang="en" sz="1700">
                          <a:solidFill>
                            <a:srgbClr val="FF0000"/>
                          </a:solidFill>
                          <a:latin typeface="Corbel"/>
                          <a:ea typeface="Corbel"/>
                          <a:cs typeface="Corbel"/>
                          <a:sym typeface="Corbel"/>
                        </a:rPr>
                        <a:t>Content Rating</a:t>
                      </a:r>
                      <a:endParaRPr b="1" sz="1700">
                        <a:solidFill>
                          <a:srgbClr val="FF0000"/>
                        </a:solidFill>
                        <a:latin typeface="Corbel"/>
                        <a:ea typeface="Corbel"/>
                        <a:cs typeface="Corbel"/>
                        <a:sym typeface="Corbel"/>
                      </a:endParaRPr>
                    </a:p>
                    <a:p>
                      <a:pPr indent="0" lvl="0" marL="0" rtl="0" algn="l">
                        <a:spcBef>
                          <a:spcPts val="0"/>
                        </a:spcBef>
                        <a:spcAft>
                          <a:spcPts val="0"/>
                        </a:spcAft>
                        <a:buNone/>
                      </a:pPr>
                      <a:r>
                        <a:t/>
                      </a:r>
                      <a:endParaRPr b="1" sz="1700">
                        <a:solidFill>
                          <a:schemeClr val="lt1"/>
                        </a:solidFill>
                        <a:latin typeface="Corbel"/>
                        <a:ea typeface="Corbel"/>
                        <a:cs typeface="Corbel"/>
                        <a:sym typeface="Corbel"/>
                      </a:endParaRPr>
                    </a:p>
                  </a:txBody>
                  <a:tcPr marT="91425" marB="91425" marR="91425" marL="91425"/>
                </a:tc>
                <a:tc>
                  <a:txBody>
                    <a:bodyPr/>
                    <a:lstStyle/>
                    <a:p>
                      <a:pPr indent="0" lvl="0" marL="0" rtl="0" algn="l">
                        <a:spcBef>
                          <a:spcPts val="0"/>
                        </a:spcBef>
                        <a:spcAft>
                          <a:spcPts val="0"/>
                        </a:spcAft>
                        <a:buNone/>
                      </a:pPr>
                      <a:r>
                        <a:rPr lang="en" sz="1700">
                          <a:solidFill>
                            <a:schemeClr val="lt1"/>
                          </a:solidFill>
                          <a:latin typeface="Corbel"/>
                          <a:ea typeface="Corbel"/>
                          <a:cs typeface="Corbel"/>
                          <a:sym typeface="Corbel"/>
                        </a:rPr>
                        <a:t>Denotes the group of users suitable to use the respective application.</a:t>
                      </a:r>
                      <a:endParaRPr sz="1700">
                        <a:solidFill>
                          <a:schemeClr val="lt1"/>
                        </a:solidFill>
                        <a:latin typeface="Corbel"/>
                        <a:ea typeface="Corbel"/>
                        <a:cs typeface="Corbel"/>
                        <a:sym typeface="Corbe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721050" y="181650"/>
            <a:ext cx="7701900" cy="9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800"/>
              <a:buNone/>
            </a:pPr>
            <a:r>
              <a:rPr lang="en" sz="4200">
                <a:solidFill>
                  <a:schemeClr val="accent5"/>
                </a:solidFill>
              </a:rPr>
              <a:t>Data Set Description</a:t>
            </a:r>
            <a:endParaRPr sz="4200">
              <a:solidFill>
                <a:schemeClr val="accent5"/>
              </a:solidFill>
            </a:endParaRPr>
          </a:p>
        </p:txBody>
      </p:sp>
      <p:sp>
        <p:nvSpPr>
          <p:cNvPr id="188" name="Google Shape;188;p20"/>
          <p:cNvSpPr txBox="1"/>
          <p:nvPr/>
        </p:nvSpPr>
        <p:spPr>
          <a:xfrm>
            <a:off x="533975" y="1525625"/>
            <a:ext cx="7955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9" name="Google Shape;189;p20"/>
          <p:cNvSpPr txBox="1"/>
          <p:nvPr/>
        </p:nvSpPr>
        <p:spPr>
          <a:xfrm>
            <a:off x="131725" y="884325"/>
            <a:ext cx="6654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lang="en" sz="1600">
                <a:solidFill>
                  <a:schemeClr val="dk1"/>
                </a:solidFill>
                <a:highlight>
                  <a:schemeClr val="dk2"/>
                </a:highlight>
                <a:latin typeface="Lato"/>
                <a:ea typeface="Lato"/>
                <a:cs typeface="Lato"/>
                <a:sym typeface="Lato"/>
              </a:rPr>
              <a:t>Type Of Attribute: Ordinal</a:t>
            </a:r>
            <a:endParaRPr b="1" i="0" sz="1600" u="none" cap="none" strike="noStrike">
              <a:solidFill>
                <a:schemeClr val="dk1"/>
              </a:solidFill>
              <a:highlight>
                <a:schemeClr val="dk2"/>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Lato"/>
              <a:ea typeface="Lato"/>
              <a:cs typeface="Lato"/>
              <a:sym typeface="Lato"/>
            </a:endParaRPr>
          </a:p>
        </p:txBody>
      </p:sp>
      <p:graphicFrame>
        <p:nvGraphicFramePr>
          <p:cNvPr id="190" name="Google Shape;190;p20"/>
          <p:cNvGraphicFramePr/>
          <p:nvPr/>
        </p:nvGraphicFramePr>
        <p:xfrm>
          <a:off x="131725" y="1288750"/>
          <a:ext cx="3000000" cy="3000000"/>
        </p:xfrm>
        <a:graphic>
          <a:graphicData uri="http://schemas.openxmlformats.org/drawingml/2006/table">
            <a:tbl>
              <a:tblPr>
                <a:noFill/>
                <a:tableStyleId>{04408989-DB48-4F98-BD79-939BA2E8B2B3}</a:tableStyleId>
              </a:tblPr>
              <a:tblGrid>
                <a:gridCol w="2104000"/>
                <a:gridCol w="6655600"/>
              </a:tblGrid>
              <a:tr h="354750">
                <a:tc>
                  <a:txBody>
                    <a:bodyPr/>
                    <a:lstStyle/>
                    <a:p>
                      <a:pPr indent="0" lvl="0" marL="0" rtl="0" algn="l">
                        <a:spcBef>
                          <a:spcPts val="0"/>
                        </a:spcBef>
                        <a:spcAft>
                          <a:spcPts val="0"/>
                        </a:spcAft>
                        <a:buNone/>
                      </a:pPr>
                      <a:r>
                        <a:rPr b="1" i="1" lang="en" sz="1700">
                          <a:solidFill>
                            <a:schemeClr val="lt1"/>
                          </a:solidFill>
                          <a:latin typeface="Corbel"/>
                          <a:ea typeface="Corbel"/>
                          <a:cs typeface="Corbel"/>
                          <a:sym typeface="Corbel"/>
                        </a:rPr>
                        <a:t>Attributes</a:t>
                      </a:r>
                      <a:endParaRPr b="1" i="1" sz="1700">
                        <a:solidFill>
                          <a:schemeClr val="lt1"/>
                        </a:solidFill>
                        <a:latin typeface="Corbel"/>
                        <a:ea typeface="Corbel"/>
                        <a:cs typeface="Corbel"/>
                        <a:sym typeface="Corbe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 sz="1700">
                          <a:solidFill>
                            <a:schemeClr val="lt1"/>
                          </a:solidFill>
                          <a:latin typeface="Corbel"/>
                          <a:ea typeface="Corbel"/>
                          <a:cs typeface="Corbel"/>
                          <a:sym typeface="Corbel"/>
                        </a:rPr>
                        <a:t>Description</a:t>
                      </a:r>
                      <a:endParaRPr b="1" i="1" sz="1700">
                        <a:solidFill>
                          <a:schemeClr val="lt1"/>
                        </a:solidFill>
                        <a:latin typeface="Corbel"/>
                        <a:ea typeface="Corbel"/>
                        <a:cs typeface="Corbel"/>
                        <a:sym typeface="Corbe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5700">
                <a:tc>
                  <a:txBody>
                    <a:bodyPr/>
                    <a:lstStyle/>
                    <a:p>
                      <a:pPr indent="0" lvl="0" marL="0" rtl="0" algn="l">
                        <a:spcBef>
                          <a:spcPts val="0"/>
                        </a:spcBef>
                        <a:spcAft>
                          <a:spcPts val="0"/>
                        </a:spcAft>
                        <a:buClr>
                          <a:schemeClr val="dk2"/>
                        </a:buClr>
                        <a:buSzPts val="1700"/>
                        <a:buFont typeface="Arial"/>
                        <a:buNone/>
                      </a:pPr>
                      <a:r>
                        <a:rPr b="1" lang="en" sz="1700">
                          <a:solidFill>
                            <a:srgbClr val="38761D"/>
                          </a:solidFill>
                          <a:latin typeface="Corbel"/>
                          <a:ea typeface="Corbel"/>
                          <a:cs typeface="Corbel"/>
                          <a:sym typeface="Corbel"/>
                        </a:rPr>
                        <a:t>Rating</a:t>
                      </a:r>
                      <a:endParaRPr b="1" sz="1700">
                        <a:solidFill>
                          <a:srgbClr val="38761D"/>
                        </a:solidFill>
                        <a:latin typeface="Corbel"/>
                        <a:ea typeface="Corbel"/>
                        <a:cs typeface="Corbel"/>
                        <a:sym typeface="Corbe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700">
                          <a:solidFill>
                            <a:schemeClr val="lt1"/>
                          </a:solidFill>
                          <a:latin typeface="Corbel"/>
                          <a:ea typeface="Corbel"/>
                          <a:cs typeface="Corbel"/>
                          <a:sym typeface="Corbel"/>
                        </a:rPr>
                        <a:t>Denotes the category to which the app belongs.</a:t>
                      </a:r>
                      <a:endParaRPr sz="1700">
                        <a:solidFill>
                          <a:schemeClr val="lt1"/>
                        </a:solidFill>
                        <a:latin typeface="Corbel"/>
                        <a:ea typeface="Corbel"/>
                        <a:cs typeface="Corbel"/>
                        <a:sym typeface="Corbel"/>
                      </a:endParaRPr>
                    </a:p>
                  </a:txBody>
                  <a:tcPr marT="91425" marB="91425" marR="91425" marL="91425">
                    <a:lnT cap="flat" cmpd="sng" w="9525">
                      <a:solidFill>
                        <a:srgbClr val="9E9E9E"/>
                      </a:solidFill>
                      <a:prstDash val="solid"/>
                      <a:round/>
                      <a:headEnd len="sm" w="sm" type="none"/>
                      <a:tailEnd len="sm" w="sm" type="none"/>
                    </a:lnT>
                  </a:tcPr>
                </a:tc>
              </a:tr>
              <a:tr h="395700">
                <a:tc>
                  <a:txBody>
                    <a:bodyPr/>
                    <a:lstStyle/>
                    <a:p>
                      <a:pPr indent="0" lvl="0" marL="0" rtl="0" algn="l">
                        <a:spcBef>
                          <a:spcPts val="0"/>
                        </a:spcBef>
                        <a:spcAft>
                          <a:spcPts val="0"/>
                        </a:spcAft>
                        <a:buNone/>
                      </a:pPr>
                      <a:r>
                        <a:rPr b="1" lang="en" sz="1700">
                          <a:solidFill>
                            <a:srgbClr val="38761D"/>
                          </a:solidFill>
                          <a:latin typeface="Corbel"/>
                          <a:ea typeface="Corbel"/>
                          <a:cs typeface="Corbel"/>
                          <a:sym typeface="Corbel"/>
                        </a:rPr>
                        <a:t>LastUpdated</a:t>
                      </a:r>
                      <a:endParaRPr b="1" sz="1700">
                        <a:solidFill>
                          <a:srgbClr val="38761D"/>
                        </a:solidFill>
                        <a:latin typeface="Corbel"/>
                        <a:ea typeface="Corbel"/>
                        <a:cs typeface="Corbel"/>
                        <a:sym typeface="Corbel"/>
                      </a:endParaRPr>
                    </a:p>
                  </a:txBody>
                  <a:tcPr marT="91425" marB="91425" marR="91425" marL="91425"/>
                </a:tc>
                <a:tc>
                  <a:txBody>
                    <a:bodyPr/>
                    <a:lstStyle/>
                    <a:p>
                      <a:pPr indent="0" lvl="0" marL="0" rtl="0" algn="l">
                        <a:spcBef>
                          <a:spcPts val="0"/>
                        </a:spcBef>
                        <a:spcAft>
                          <a:spcPts val="0"/>
                        </a:spcAft>
                        <a:buNone/>
                      </a:pPr>
                      <a:r>
                        <a:rPr lang="en" sz="1700">
                          <a:solidFill>
                            <a:schemeClr val="lt1"/>
                          </a:solidFill>
                          <a:latin typeface="Corbel"/>
                          <a:ea typeface="Corbel"/>
                          <a:cs typeface="Corbel"/>
                          <a:sym typeface="Corbel"/>
                        </a:rPr>
                        <a:t>Denotes the date on which the application was updated recently.</a:t>
                      </a:r>
                      <a:endParaRPr sz="1700">
                        <a:solidFill>
                          <a:schemeClr val="lt1"/>
                        </a:solidFill>
                        <a:latin typeface="Corbel"/>
                        <a:ea typeface="Corbel"/>
                        <a:cs typeface="Corbel"/>
                        <a:sym typeface="Corbel"/>
                      </a:endParaRPr>
                    </a:p>
                  </a:txBody>
                  <a:tcPr marT="91425" marB="91425" marR="91425" marL="91425"/>
                </a:tc>
              </a:tr>
              <a:tr h="395700">
                <a:tc>
                  <a:txBody>
                    <a:bodyPr/>
                    <a:lstStyle/>
                    <a:p>
                      <a:pPr indent="0" lvl="0" marL="0" rtl="0" algn="l">
                        <a:spcBef>
                          <a:spcPts val="0"/>
                        </a:spcBef>
                        <a:spcAft>
                          <a:spcPts val="0"/>
                        </a:spcAft>
                        <a:buClr>
                          <a:schemeClr val="dk2"/>
                        </a:buClr>
                        <a:buSzPts val="1700"/>
                        <a:buFont typeface="Arial"/>
                        <a:buNone/>
                      </a:pPr>
                      <a:r>
                        <a:rPr b="1" lang="en" sz="1700">
                          <a:solidFill>
                            <a:srgbClr val="38761D"/>
                          </a:solidFill>
                          <a:latin typeface="Corbel"/>
                          <a:ea typeface="Corbel"/>
                          <a:cs typeface="Corbel"/>
                          <a:sym typeface="Corbel"/>
                        </a:rPr>
                        <a:t>Timestamp</a:t>
                      </a:r>
                      <a:endParaRPr b="1" sz="1700">
                        <a:solidFill>
                          <a:srgbClr val="38761D"/>
                        </a:solidFill>
                        <a:latin typeface="Corbel"/>
                        <a:ea typeface="Corbel"/>
                        <a:cs typeface="Corbel"/>
                        <a:sym typeface="Corbel"/>
                      </a:endParaRPr>
                    </a:p>
                  </a:txBody>
                  <a:tcPr marT="91425" marB="91425" marR="91425" marL="91425"/>
                </a:tc>
                <a:tc>
                  <a:txBody>
                    <a:bodyPr/>
                    <a:lstStyle/>
                    <a:p>
                      <a:pPr indent="0" lvl="0" marL="0" rtl="0" algn="l">
                        <a:spcBef>
                          <a:spcPts val="0"/>
                        </a:spcBef>
                        <a:spcAft>
                          <a:spcPts val="0"/>
                        </a:spcAft>
                        <a:buNone/>
                      </a:pPr>
                      <a:r>
                        <a:rPr lang="en" sz="1700">
                          <a:solidFill>
                            <a:schemeClr val="lt1"/>
                          </a:solidFill>
                          <a:latin typeface="Corbel"/>
                          <a:ea typeface="Corbel"/>
                          <a:cs typeface="Corbel"/>
                          <a:sym typeface="Corbel"/>
                        </a:rPr>
                        <a:t>Denotes the time at which the data was recorded for analysis.</a:t>
                      </a:r>
                      <a:endParaRPr sz="1700">
                        <a:solidFill>
                          <a:schemeClr val="lt1"/>
                        </a:solidFill>
                        <a:latin typeface="Corbel"/>
                        <a:ea typeface="Corbel"/>
                        <a:cs typeface="Corbel"/>
                        <a:sym typeface="Corbel"/>
                      </a:endParaRPr>
                    </a:p>
                  </a:txBody>
                  <a:tcPr marT="91425" marB="91425" marR="91425" marL="91425"/>
                </a:tc>
              </a:tr>
              <a:tr h="476500">
                <a:tc>
                  <a:txBody>
                    <a:bodyPr/>
                    <a:lstStyle/>
                    <a:p>
                      <a:pPr indent="0" lvl="0" marL="0" rtl="0" algn="l">
                        <a:spcBef>
                          <a:spcPts val="0"/>
                        </a:spcBef>
                        <a:spcAft>
                          <a:spcPts val="0"/>
                        </a:spcAft>
                        <a:buClr>
                          <a:schemeClr val="dk2"/>
                        </a:buClr>
                        <a:buSzPts val="1700"/>
                        <a:buFont typeface="Arial"/>
                        <a:buNone/>
                      </a:pPr>
                      <a:r>
                        <a:rPr b="1" lang="en" sz="1700">
                          <a:solidFill>
                            <a:srgbClr val="38761D"/>
                          </a:solidFill>
                          <a:latin typeface="Corbel"/>
                          <a:ea typeface="Corbel"/>
                          <a:cs typeface="Corbel"/>
                          <a:sym typeface="Corbel"/>
                        </a:rPr>
                        <a:t>D</a:t>
                      </a:r>
                      <a:r>
                        <a:rPr b="1" lang="en" sz="1700">
                          <a:solidFill>
                            <a:srgbClr val="38761D"/>
                          </a:solidFill>
                          <a:latin typeface="Corbel"/>
                          <a:ea typeface="Corbel"/>
                          <a:cs typeface="Corbel"/>
                          <a:sym typeface="Corbel"/>
                        </a:rPr>
                        <a:t>ate, Month, Year</a:t>
                      </a:r>
                      <a:endParaRPr b="1" sz="1700">
                        <a:solidFill>
                          <a:srgbClr val="38761D"/>
                        </a:solidFill>
                        <a:latin typeface="Corbel"/>
                        <a:ea typeface="Corbel"/>
                        <a:cs typeface="Corbel"/>
                        <a:sym typeface="Corbel"/>
                      </a:endParaRPr>
                    </a:p>
                    <a:p>
                      <a:pPr indent="0" lvl="0" marL="0" rtl="0" algn="l">
                        <a:spcBef>
                          <a:spcPts val="0"/>
                        </a:spcBef>
                        <a:spcAft>
                          <a:spcPts val="0"/>
                        </a:spcAft>
                        <a:buNone/>
                      </a:pPr>
                      <a:r>
                        <a:t/>
                      </a:r>
                      <a:endParaRPr b="1" sz="1700">
                        <a:solidFill>
                          <a:srgbClr val="38761D"/>
                        </a:solidFill>
                        <a:latin typeface="Corbel"/>
                        <a:ea typeface="Corbel"/>
                        <a:cs typeface="Corbel"/>
                        <a:sym typeface="Corbel"/>
                      </a:endParaRPr>
                    </a:p>
                  </a:txBody>
                  <a:tcPr marT="91425" marB="91425" marR="91425" marL="91425"/>
                </a:tc>
                <a:tc>
                  <a:txBody>
                    <a:bodyPr/>
                    <a:lstStyle/>
                    <a:p>
                      <a:pPr indent="0" lvl="0" marL="0" rtl="0" algn="l">
                        <a:spcBef>
                          <a:spcPts val="0"/>
                        </a:spcBef>
                        <a:spcAft>
                          <a:spcPts val="0"/>
                        </a:spcAft>
                        <a:buNone/>
                      </a:pPr>
                      <a:r>
                        <a:rPr lang="en" sz="1700">
                          <a:solidFill>
                            <a:schemeClr val="lt1"/>
                          </a:solidFill>
                          <a:latin typeface="Corbel"/>
                          <a:ea typeface="Corbel"/>
                          <a:cs typeface="Corbel"/>
                          <a:sym typeface="Corbel"/>
                        </a:rPr>
                        <a:t>The date on which the data was recorded for analysis.</a:t>
                      </a:r>
                      <a:endParaRPr sz="1700">
                        <a:solidFill>
                          <a:schemeClr val="lt1"/>
                        </a:solidFill>
                        <a:latin typeface="Corbel"/>
                        <a:ea typeface="Corbel"/>
                        <a:cs typeface="Corbel"/>
                        <a:sym typeface="Corbel"/>
                      </a:endParaRPr>
                    </a:p>
                  </a:txBody>
                  <a:tcPr marT="91425" marB="91425" marR="91425" marL="91425"/>
                </a:tc>
              </a:tr>
              <a:tr h="435025">
                <a:tc>
                  <a:txBody>
                    <a:bodyPr/>
                    <a:lstStyle/>
                    <a:p>
                      <a:pPr indent="0" lvl="0" marL="0" rtl="0" algn="l">
                        <a:spcBef>
                          <a:spcPts val="0"/>
                        </a:spcBef>
                        <a:spcAft>
                          <a:spcPts val="0"/>
                        </a:spcAft>
                        <a:buClr>
                          <a:schemeClr val="dk2"/>
                        </a:buClr>
                        <a:buSzPts val="1700"/>
                        <a:buFont typeface="Arial"/>
                        <a:buNone/>
                      </a:pPr>
                      <a:r>
                        <a:rPr b="1" lang="en" sz="1700">
                          <a:solidFill>
                            <a:srgbClr val="38761D"/>
                          </a:solidFill>
                          <a:latin typeface="Corbel"/>
                          <a:ea typeface="Corbel"/>
                          <a:cs typeface="Corbel"/>
                          <a:sym typeface="Corbel"/>
                        </a:rPr>
                        <a:t>CurrentVersion</a:t>
                      </a:r>
                      <a:endParaRPr b="1" sz="1700">
                        <a:solidFill>
                          <a:srgbClr val="38761D"/>
                        </a:solidFill>
                        <a:latin typeface="Corbel"/>
                        <a:ea typeface="Corbel"/>
                        <a:cs typeface="Corbel"/>
                        <a:sym typeface="Corbel"/>
                      </a:endParaRPr>
                    </a:p>
                  </a:txBody>
                  <a:tcPr marT="91425" marB="91425" marR="91425" marL="91425"/>
                </a:tc>
                <a:tc>
                  <a:txBody>
                    <a:bodyPr/>
                    <a:lstStyle/>
                    <a:p>
                      <a:pPr indent="0" lvl="0" marL="0" rtl="0" algn="l">
                        <a:spcBef>
                          <a:spcPts val="0"/>
                        </a:spcBef>
                        <a:spcAft>
                          <a:spcPts val="0"/>
                        </a:spcAft>
                        <a:buNone/>
                      </a:pPr>
                      <a:r>
                        <a:rPr lang="en" sz="1700">
                          <a:solidFill>
                            <a:schemeClr val="lt1"/>
                          </a:solidFill>
                          <a:latin typeface="Corbel"/>
                          <a:ea typeface="Corbel"/>
                          <a:cs typeface="Corbel"/>
                          <a:sym typeface="Corbel"/>
                        </a:rPr>
                        <a:t>Denotes the current version of application.</a:t>
                      </a:r>
                      <a:endParaRPr sz="1700">
                        <a:solidFill>
                          <a:schemeClr val="lt1"/>
                        </a:solidFill>
                        <a:latin typeface="Corbel"/>
                        <a:ea typeface="Corbel"/>
                        <a:cs typeface="Corbel"/>
                        <a:sym typeface="Corbel"/>
                      </a:endParaRPr>
                    </a:p>
                  </a:txBody>
                  <a:tcPr marT="91425" marB="91425" marR="91425" marL="91425"/>
                </a:tc>
              </a:tr>
              <a:tr h="752200">
                <a:tc>
                  <a:txBody>
                    <a:bodyPr/>
                    <a:lstStyle/>
                    <a:p>
                      <a:pPr indent="0" lvl="0" marL="0" rtl="0" algn="l">
                        <a:spcBef>
                          <a:spcPts val="0"/>
                        </a:spcBef>
                        <a:spcAft>
                          <a:spcPts val="0"/>
                        </a:spcAft>
                        <a:buClr>
                          <a:schemeClr val="dk2"/>
                        </a:buClr>
                        <a:buSzPts val="1100"/>
                        <a:buFont typeface="Arial"/>
                        <a:buNone/>
                      </a:pPr>
                      <a:r>
                        <a:rPr b="1" lang="en" sz="1700">
                          <a:solidFill>
                            <a:srgbClr val="38761D"/>
                          </a:solidFill>
                          <a:latin typeface="Corbel"/>
                          <a:ea typeface="Corbel"/>
                          <a:cs typeface="Corbel"/>
                          <a:sym typeface="Corbel"/>
                        </a:rPr>
                        <a:t>Android Version</a:t>
                      </a:r>
                      <a:endParaRPr b="1" sz="1700">
                        <a:solidFill>
                          <a:srgbClr val="38761D"/>
                        </a:solidFill>
                        <a:latin typeface="Corbel"/>
                        <a:ea typeface="Corbel"/>
                        <a:cs typeface="Corbel"/>
                        <a:sym typeface="Corbel"/>
                      </a:endParaRPr>
                    </a:p>
                  </a:txBody>
                  <a:tcPr marT="91425" marB="91425" marR="91425" marL="91425"/>
                </a:tc>
                <a:tc>
                  <a:txBody>
                    <a:bodyPr/>
                    <a:lstStyle/>
                    <a:p>
                      <a:pPr indent="0" lvl="0" marL="0" rtl="0" algn="l">
                        <a:spcBef>
                          <a:spcPts val="0"/>
                        </a:spcBef>
                        <a:spcAft>
                          <a:spcPts val="0"/>
                        </a:spcAft>
                        <a:buNone/>
                      </a:pPr>
                      <a:r>
                        <a:rPr lang="en" sz="1700">
                          <a:solidFill>
                            <a:schemeClr val="lt1"/>
                          </a:solidFill>
                          <a:latin typeface="Corbel"/>
                          <a:ea typeface="Corbel"/>
                          <a:cs typeface="Corbel"/>
                          <a:sym typeface="Corbel"/>
                        </a:rPr>
                        <a:t>Denotes the minimum version supported by the application.</a:t>
                      </a:r>
                      <a:endParaRPr sz="1700">
                        <a:solidFill>
                          <a:schemeClr val="lt1"/>
                        </a:solidFill>
                        <a:latin typeface="Corbel"/>
                        <a:ea typeface="Corbel"/>
                        <a:cs typeface="Corbel"/>
                        <a:sym typeface="Corbe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721050" y="359900"/>
            <a:ext cx="7701900" cy="9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800"/>
              <a:buNone/>
            </a:pPr>
            <a:r>
              <a:rPr lang="en" sz="4200">
                <a:solidFill>
                  <a:schemeClr val="accent5"/>
                </a:solidFill>
              </a:rPr>
              <a:t>Data Set Description</a:t>
            </a:r>
            <a:endParaRPr sz="4200">
              <a:solidFill>
                <a:schemeClr val="accent5"/>
              </a:solidFill>
            </a:endParaRPr>
          </a:p>
        </p:txBody>
      </p:sp>
      <p:sp>
        <p:nvSpPr>
          <p:cNvPr id="196" name="Google Shape;196;p21"/>
          <p:cNvSpPr txBox="1"/>
          <p:nvPr/>
        </p:nvSpPr>
        <p:spPr>
          <a:xfrm>
            <a:off x="533975" y="1525625"/>
            <a:ext cx="7955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7" name="Google Shape;197;p21"/>
          <p:cNvSpPr txBox="1"/>
          <p:nvPr/>
        </p:nvSpPr>
        <p:spPr>
          <a:xfrm>
            <a:off x="131725" y="1270400"/>
            <a:ext cx="6654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500"/>
              <a:buFont typeface="Arial"/>
              <a:buNone/>
            </a:pPr>
            <a:r>
              <a:rPr b="1" lang="en" sz="1600">
                <a:solidFill>
                  <a:schemeClr val="dk1"/>
                </a:solidFill>
                <a:highlight>
                  <a:schemeClr val="dk2"/>
                </a:highlight>
                <a:latin typeface="Lato"/>
                <a:ea typeface="Lato"/>
                <a:cs typeface="Lato"/>
                <a:sym typeface="Lato"/>
              </a:rPr>
              <a:t>Type Of Attribute: Numerical</a:t>
            </a:r>
            <a:endParaRPr b="0" i="0" sz="1500" u="none" cap="none" strike="noStrike">
              <a:solidFill>
                <a:schemeClr val="lt1"/>
              </a:solidFill>
              <a:highlight>
                <a:schemeClr val="dk2"/>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Lato"/>
              <a:ea typeface="Lato"/>
              <a:cs typeface="Lato"/>
              <a:sym typeface="Lato"/>
            </a:endParaRPr>
          </a:p>
        </p:txBody>
      </p:sp>
      <p:graphicFrame>
        <p:nvGraphicFramePr>
          <p:cNvPr id="198" name="Google Shape;198;p21"/>
          <p:cNvGraphicFramePr/>
          <p:nvPr/>
        </p:nvGraphicFramePr>
        <p:xfrm>
          <a:off x="131725" y="1782250"/>
          <a:ext cx="3000000" cy="3000000"/>
        </p:xfrm>
        <a:graphic>
          <a:graphicData uri="http://schemas.openxmlformats.org/drawingml/2006/table">
            <a:tbl>
              <a:tblPr>
                <a:noFill/>
                <a:tableStyleId>{04408989-DB48-4F98-BD79-939BA2E8B2B3}</a:tableStyleId>
              </a:tblPr>
              <a:tblGrid>
                <a:gridCol w="2124400"/>
                <a:gridCol w="6635200"/>
              </a:tblGrid>
              <a:tr h="396200">
                <a:tc>
                  <a:txBody>
                    <a:bodyPr/>
                    <a:lstStyle/>
                    <a:p>
                      <a:pPr indent="0" lvl="0" marL="0" rtl="0" algn="l">
                        <a:spcBef>
                          <a:spcPts val="0"/>
                        </a:spcBef>
                        <a:spcAft>
                          <a:spcPts val="0"/>
                        </a:spcAft>
                        <a:buNone/>
                      </a:pPr>
                      <a:r>
                        <a:rPr b="1" i="1" lang="en" sz="1700">
                          <a:solidFill>
                            <a:schemeClr val="lt1"/>
                          </a:solidFill>
                          <a:latin typeface="Corbel"/>
                          <a:ea typeface="Corbel"/>
                          <a:cs typeface="Corbel"/>
                          <a:sym typeface="Corbel"/>
                        </a:rPr>
                        <a:t>Attributes</a:t>
                      </a:r>
                      <a:endParaRPr b="1" i="1" sz="1700">
                        <a:solidFill>
                          <a:schemeClr val="lt1"/>
                        </a:solidFill>
                        <a:latin typeface="Corbel"/>
                        <a:ea typeface="Corbel"/>
                        <a:cs typeface="Corbel"/>
                        <a:sym typeface="Corbe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 sz="1700">
                          <a:solidFill>
                            <a:schemeClr val="lt1"/>
                          </a:solidFill>
                          <a:latin typeface="Corbel"/>
                          <a:ea typeface="Corbel"/>
                          <a:cs typeface="Corbel"/>
                          <a:sym typeface="Corbel"/>
                        </a:rPr>
                        <a:t>Description</a:t>
                      </a:r>
                      <a:endParaRPr b="1" i="1" sz="1700">
                        <a:solidFill>
                          <a:schemeClr val="lt1"/>
                        </a:solidFill>
                        <a:latin typeface="Corbel"/>
                        <a:ea typeface="Corbel"/>
                        <a:cs typeface="Corbel"/>
                        <a:sym typeface="Corbe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01025">
                <a:tc>
                  <a:txBody>
                    <a:bodyPr/>
                    <a:lstStyle/>
                    <a:p>
                      <a:pPr indent="0" lvl="0" marL="0" rtl="0" algn="l">
                        <a:spcBef>
                          <a:spcPts val="0"/>
                        </a:spcBef>
                        <a:spcAft>
                          <a:spcPts val="0"/>
                        </a:spcAft>
                        <a:buClr>
                          <a:schemeClr val="dk2"/>
                        </a:buClr>
                        <a:buSzPts val="1700"/>
                        <a:buFont typeface="Arial"/>
                        <a:buNone/>
                      </a:pPr>
                      <a:r>
                        <a:rPr b="1" lang="en" sz="1700">
                          <a:solidFill>
                            <a:srgbClr val="1155CC"/>
                          </a:solidFill>
                          <a:latin typeface="Corbel"/>
                          <a:ea typeface="Corbel"/>
                          <a:cs typeface="Corbel"/>
                          <a:sym typeface="Corbel"/>
                        </a:rPr>
                        <a:t>NoOfReviews</a:t>
                      </a:r>
                      <a:endParaRPr b="1" sz="1700">
                        <a:solidFill>
                          <a:srgbClr val="1155CC"/>
                        </a:solidFill>
                        <a:latin typeface="Corbel"/>
                        <a:ea typeface="Corbel"/>
                        <a:cs typeface="Corbel"/>
                        <a:sym typeface="Corbe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700">
                          <a:solidFill>
                            <a:schemeClr val="lt1"/>
                          </a:solidFill>
                          <a:latin typeface="Corbel"/>
                          <a:ea typeface="Corbel"/>
                          <a:cs typeface="Corbel"/>
                          <a:sym typeface="Corbel"/>
                        </a:rPr>
                        <a:t>Denotes the count of reviews by the users to the application.</a:t>
                      </a:r>
                      <a:endParaRPr sz="1700">
                        <a:solidFill>
                          <a:schemeClr val="lt1"/>
                        </a:solidFill>
                        <a:latin typeface="Corbel"/>
                        <a:ea typeface="Corbel"/>
                        <a:cs typeface="Corbel"/>
                        <a:sym typeface="Corbel"/>
                      </a:endParaRPr>
                    </a:p>
                  </a:txBody>
                  <a:tcPr marT="91425" marB="91425" marR="91425" marL="91425">
                    <a:lnT cap="flat" cmpd="sng" w="9525">
                      <a:solidFill>
                        <a:srgbClr val="9E9E9E"/>
                      </a:solidFill>
                      <a:prstDash val="solid"/>
                      <a:round/>
                      <a:headEnd len="sm" w="sm" type="none"/>
                      <a:tailEnd len="sm" w="sm" type="none"/>
                    </a:lnT>
                  </a:tcPr>
                </a:tc>
              </a:tr>
              <a:tr h="441925">
                <a:tc>
                  <a:txBody>
                    <a:bodyPr/>
                    <a:lstStyle/>
                    <a:p>
                      <a:pPr indent="0" lvl="0" marL="0" rtl="0" algn="l">
                        <a:spcBef>
                          <a:spcPts val="0"/>
                        </a:spcBef>
                        <a:spcAft>
                          <a:spcPts val="0"/>
                        </a:spcAft>
                        <a:buNone/>
                      </a:pPr>
                      <a:r>
                        <a:rPr b="1" lang="en" sz="1700">
                          <a:solidFill>
                            <a:srgbClr val="1155CC"/>
                          </a:solidFill>
                          <a:latin typeface="Corbel"/>
                          <a:ea typeface="Corbel"/>
                          <a:cs typeface="Corbel"/>
                          <a:sym typeface="Corbel"/>
                        </a:rPr>
                        <a:t>Size</a:t>
                      </a:r>
                      <a:endParaRPr b="1" sz="1700">
                        <a:solidFill>
                          <a:srgbClr val="1155CC"/>
                        </a:solidFill>
                        <a:latin typeface="Corbel"/>
                        <a:ea typeface="Corbel"/>
                        <a:cs typeface="Corbel"/>
                        <a:sym typeface="Corbel"/>
                      </a:endParaRPr>
                    </a:p>
                  </a:txBody>
                  <a:tcPr marT="91425" marB="91425" marR="91425" marL="91425"/>
                </a:tc>
                <a:tc>
                  <a:txBody>
                    <a:bodyPr/>
                    <a:lstStyle/>
                    <a:p>
                      <a:pPr indent="0" lvl="0" marL="0" rtl="0" algn="l">
                        <a:spcBef>
                          <a:spcPts val="0"/>
                        </a:spcBef>
                        <a:spcAft>
                          <a:spcPts val="0"/>
                        </a:spcAft>
                        <a:buNone/>
                      </a:pPr>
                      <a:r>
                        <a:rPr lang="en" sz="1700">
                          <a:solidFill>
                            <a:schemeClr val="lt1"/>
                          </a:solidFill>
                          <a:latin typeface="Corbel"/>
                          <a:ea typeface="Corbel"/>
                          <a:cs typeface="Corbel"/>
                          <a:sym typeface="Corbel"/>
                        </a:rPr>
                        <a:t>Denotes the download size of the application.</a:t>
                      </a:r>
                      <a:endParaRPr sz="1700">
                        <a:solidFill>
                          <a:schemeClr val="lt1"/>
                        </a:solidFill>
                        <a:latin typeface="Corbel"/>
                        <a:ea typeface="Corbel"/>
                        <a:cs typeface="Corbel"/>
                        <a:sym typeface="Corbel"/>
                      </a:endParaRPr>
                    </a:p>
                  </a:txBody>
                  <a:tcPr marT="91425" marB="91425" marR="91425" marL="91425"/>
                </a:tc>
              </a:tr>
              <a:tr h="441925">
                <a:tc>
                  <a:txBody>
                    <a:bodyPr/>
                    <a:lstStyle/>
                    <a:p>
                      <a:pPr indent="0" lvl="0" marL="0" rtl="0" algn="l">
                        <a:spcBef>
                          <a:spcPts val="0"/>
                        </a:spcBef>
                        <a:spcAft>
                          <a:spcPts val="0"/>
                        </a:spcAft>
                        <a:buClr>
                          <a:schemeClr val="dk2"/>
                        </a:buClr>
                        <a:buSzPts val="1700"/>
                        <a:buFont typeface="Arial"/>
                        <a:buNone/>
                      </a:pPr>
                      <a:r>
                        <a:rPr b="1" lang="en" sz="1700">
                          <a:solidFill>
                            <a:srgbClr val="1155CC"/>
                          </a:solidFill>
                          <a:latin typeface="Corbel"/>
                          <a:ea typeface="Corbel"/>
                          <a:cs typeface="Corbel"/>
                          <a:sym typeface="Corbel"/>
                        </a:rPr>
                        <a:t>NoOfInstalls</a:t>
                      </a:r>
                      <a:endParaRPr b="1" sz="1700">
                        <a:solidFill>
                          <a:srgbClr val="1155CC"/>
                        </a:solidFill>
                        <a:latin typeface="Corbel"/>
                        <a:ea typeface="Corbel"/>
                        <a:cs typeface="Corbel"/>
                        <a:sym typeface="Corbel"/>
                      </a:endParaRPr>
                    </a:p>
                  </a:txBody>
                  <a:tcPr marT="91425" marB="91425" marR="91425" marL="91425"/>
                </a:tc>
                <a:tc>
                  <a:txBody>
                    <a:bodyPr/>
                    <a:lstStyle/>
                    <a:p>
                      <a:pPr indent="0" lvl="0" marL="0" rtl="0" algn="l">
                        <a:spcBef>
                          <a:spcPts val="0"/>
                        </a:spcBef>
                        <a:spcAft>
                          <a:spcPts val="0"/>
                        </a:spcAft>
                        <a:buNone/>
                      </a:pPr>
                      <a:r>
                        <a:rPr lang="en" sz="1700">
                          <a:solidFill>
                            <a:schemeClr val="lt1"/>
                          </a:solidFill>
                          <a:latin typeface="Corbel"/>
                          <a:ea typeface="Corbel"/>
                          <a:cs typeface="Corbel"/>
                          <a:sym typeface="Corbel"/>
                        </a:rPr>
                        <a:t>Denotes the number of downloads of the application throughout the globe.</a:t>
                      </a:r>
                      <a:endParaRPr sz="1700">
                        <a:solidFill>
                          <a:schemeClr val="lt1"/>
                        </a:solidFill>
                        <a:latin typeface="Corbel"/>
                        <a:ea typeface="Corbel"/>
                        <a:cs typeface="Corbel"/>
                        <a:sym typeface="Corbel"/>
                      </a:endParaRPr>
                    </a:p>
                  </a:txBody>
                  <a:tcPr marT="91425" marB="91425" marR="91425" marL="91425"/>
                </a:tc>
              </a:tr>
              <a:tr h="701025">
                <a:tc>
                  <a:txBody>
                    <a:bodyPr/>
                    <a:lstStyle/>
                    <a:p>
                      <a:pPr indent="0" lvl="0" marL="0" rtl="0" algn="l">
                        <a:spcBef>
                          <a:spcPts val="0"/>
                        </a:spcBef>
                        <a:spcAft>
                          <a:spcPts val="0"/>
                        </a:spcAft>
                        <a:buClr>
                          <a:schemeClr val="dk2"/>
                        </a:buClr>
                        <a:buSzPts val="1700"/>
                        <a:buFont typeface="Arial"/>
                        <a:buNone/>
                      </a:pPr>
                      <a:r>
                        <a:rPr b="1" lang="en" sz="1700">
                          <a:solidFill>
                            <a:srgbClr val="1155CC"/>
                          </a:solidFill>
                          <a:latin typeface="Corbel"/>
                          <a:ea typeface="Corbel"/>
                          <a:cs typeface="Corbel"/>
                          <a:sym typeface="Corbel"/>
                        </a:rPr>
                        <a:t>UpdateFrequency</a:t>
                      </a:r>
                      <a:endParaRPr b="1" sz="1700">
                        <a:solidFill>
                          <a:srgbClr val="1155CC"/>
                        </a:solidFill>
                        <a:latin typeface="Corbel"/>
                        <a:ea typeface="Corbel"/>
                        <a:cs typeface="Corbel"/>
                        <a:sym typeface="Corbel"/>
                      </a:endParaRPr>
                    </a:p>
                    <a:p>
                      <a:pPr indent="0" lvl="0" marL="0" rtl="0" algn="l">
                        <a:spcBef>
                          <a:spcPts val="0"/>
                        </a:spcBef>
                        <a:spcAft>
                          <a:spcPts val="0"/>
                        </a:spcAft>
                        <a:buNone/>
                      </a:pPr>
                      <a:r>
                        <a:t/>
                      </a:r>
                      <a:endParaRPr b="1" sz="1700">
                        <a:solidFill>
                          <a:srgbClr val="1155CC"/>
                        </a:solidFill>
                        <a:latin typeface="Corbel"/>
                        <a:ea typeface="Corbel"/>
                        <a:cs typeface="Corbel"/>
                        <a:sym typeface="Corbel"/>
                      </a:endParaRPr>
                    </a:p>
                  </a:txBody>
                  <a:tcPr marT="91425" marB="91425" marR="91425" marL="91425"/>
                </a:tc>
                <a:tc>
                  <a:txBody>
                    <a:bodyPr/>
                    <a:lstStyle/>
                    <a:p>
                      <a:pPr indent="0" lvl="0" marL="0" rtl="0" algn="l">
                        <a:spcBef>
                          <a:spcPts val="0"/>
                        </a:spcBef>
                        <a:spcAft>
                          <a:spcPts val="0"/>
                        </a:spcAft>
                        <a:buNone/>
                      </a:pPr>
                      <a:r>
                        <a:rPr lang="en" sz="1700">
                          <a:solidFill>
                            <a:schemeClr val="lt1"/>
                          </a:solidFill>
                          <a:latin typeface="Corbel"/>
                          <a:ea typeface="Corbel"/>
                          <a:cs typeface="Corbel"/>
                          <a:sym typeface="Corbel"/>
                        </a:rPr>
                        <a:t>Denotes the average time gap between two successive updates to the application.</a:t>
                      </a:r>
                      <a:endParaRPr sz="1700">
                        <a:solidFill>
                          <a:schemeClr val="lt1"/>
                        </a:solidFill>
                        <a:latin typeface="Corbel"/>
                        <a:ea typeface="Corbel"/>
                        <a:cs typeface="Corbel"/>
                        <a:sym typeface="Corbe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