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4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4"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9320" cy="27446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6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8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9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0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0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0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9320" cy="27446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0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1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2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2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1"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14"/>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normAutofit/>
          </a:bodyPr>
          <a:lstStyle/>
          <a:p>
            <a:pPr>
              <a:lnSpc>
                <a:spcPct val="100000"/>
              </a:lnSpc>
            </a:pPr>
            <a:r>
              <a:rPr lang="en-US" sz="3600" b="0" strike="noStrike" cap="all" spc="-1">
                <a:solidFill>
                  <a:srgbClr val="404040"/>
                </a:solidFill>
                <a:latin typeface="Franklin Gothic Demi"/>
              </a:rPr>
              <a:t>Click to edit Master title style</a:t>
            </a:r>
            <a:endParaRPr lang="en-US" sz="3600" b="0" strike="noStrike" spc="-1">
              <a:solidFill>
                <a:srgbClr val="000000"/>
              </a:solid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709F82C8-93BA-4DB3-8870-F6A17F277274}" type="datetime1">
              <a:rPr lang="en-US" sz="900" b="0" strike="noStrike" spc="-1">
                <a:solidFill>
                  <a:srgbClr val="404040"/>
                </a:solidFill>
                <a:latin typeface="Franklin Gothic Book"/>
              </a:rPr>
              <a:t>4/16/2024</a:t>
            </a:fld>
            <a:endParaRPr lang="en-IN" sz="900" b="0" strike="noStrike" spc="-1">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tIns="45000" rIns="90000" bIns="45000">
            <a:noAutofit/>
          </a:bodyPr>
          <a:lstStyle/>
          <a:p>
            <a:endParaRPr lang="en-IN" sz="2400" b="0" strike="noStrike" spc="-1">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noAutofit/>
          </a:bodyPr>
          <a:lstStyle/>
          <a:p>
            <a:pPr algn="r">
              <a:lnSpc>
                <a:spcPct val="100000"/>
              </a:lnSpc>
            </a:pPr>
            <a:fld id="{4275425F-83AF-43BD-9EF5-6F43A14E52EA}" type="slidenum">
              <a:rPr lang="en-US" sz="900" b="0" strike="noStrike" spc="-1">
                <a:solidFill>
                  <a:srgbClr val="404040"/>
                </a:solidFill>
                <a:latin typeface="Franklin Gothic Book"/>
              </a:rPr>
              <a:t>‹#›</a:t>
            </a:fld>
            <a:endParaRPr lang="en-IN" sz="900" b="0" strike="noStrike" spc="-1">
              <a:latin typeface="Times New Roman"/>
            </a:endParaRPr>
          </a:p>
        </p:txBody>
      </p:sp>
      <p:sp>
        <p:nvSpPr>
          <p:cNvPr id="9" name="PlaceHolder 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rgbClr val="404040"/>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rgbClr val="404040"/>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rgbClr val="404040"/>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8"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9" name="Picture 7" descr="Logo&#10;&#10;Description automatically generated"/>
          <p:cNvPicPr/>
          <p:nvPr/>
        </p:nvPicPr>
        <p:blipFill>
          <a:blip r:embed="rId14"/>
          <a:stretch/>
        </p:blipFill>
        <p:spPr>
          <a:xfrm>
            <a:off x="10485000" y="6437880"/>
            <a:ext cx="1125360" cy="364680"/>
          </a:xfrm>
          <a:prstGeom prst="rect">
            <a:avLst/>
          </a:prstGeom>
          <a:ln>
            <a:noFill/>
          </a:ln>
        </p:spPr>
      </p:pic>
      <p:sp>
        <p:nvSpPr>
          <p:cNvPr id="50" name="PlaceHolder 4"/>
          <p:cNvSpPr>
            <a:spLocks noGrp="1"/>
          </p:cNvSpPr>
          <p:nvPr>
            <p:ph type="title"/>
          </p:nvPr>
        </p:nvSpPr>
        <p:spPr>
          <a:xfrm>
            <a:off x="581040" y="702000"/>
            <a:ext cx="11029320" cy="529920"/>
          </a:xfrm>
          <a:prstGeom prst="rect">
            <a:avLst/>
          </a:prstGeom>
        </p:spPr>
        <p:txBody>
          <a:bodyPr anchor="b">
            <a:noAutofit/>
          </a:bodyPr>
          <a:lstStyle/>
          <a:p>
            <a:pPr>
              <a:lnSpc>
                <a:spcPct val="100000"/>
              </a:lnSpc>
            </a:pPr>
            <a:r>
              <a:rPr lang="en-US" sz="2800" b="0" strike="noStrike" cap="all" spc="-1">
                <a:solidFill>
                  <a:srgbClr val="404040"/>
                </a:solidFill>
                <a:latin typeface="Franklin Gothic Demi"/>
              </a:rPr>
              <a:t>Click to edit Master title style</a:t>
            </a:r>
            <a:endParaRPr lang="en-US" sz="2800" b="0" strike="noStrike" spc="-1">
              <a:solidFill>
                <a:srgbClr val="000000"/>
              </a:solidFill>
              <a:latin typeface="Franklin Gothic Book"/>
            </a:endParaRPr>
          </a:p>
        </p:txBody>
      </p:sp>
      <p:sp>
        <p:nvSpPr>
          <p:cNvPr id="51" name="PlaceHolder 5"/>
          <p:cNvSpPr>
            <a:spLocks noGrp="1"/>
          </p:cNvSpPr>
          <p:nvPr>
            <p:ph type="body"/>
          </p:nvPr>
        </p:nvSpPr>
        <p:spPr>
          <a:xfrm>
            <a:off x="581040" y="1302120"/>
            <a:ext cx="11029320" cy="4672800"/>
          </a:xfrm>
          <a:prstGeom prst="rect">
            <a:avLst/>
          </a:prstGeom>
        </p:spPr>
        <p:txBody>
          <a:bodyPr anchor="ctr">
            <a:noAutofit/>
          </a:bodyPr>
          <a:lstStyle/>
          <a:p>
            <a:pPr marL="306000" indent="-305640">
              <a:lnSpc>
                <a:spcPct val="110000"/>
              </a:lnSpc>
              <a:spcBef>
                <a:spcPts val="340"/>
              </a:spcBef>
              <a:spcAft>
                <a:spcPts val="601"/>
              </a:spcAft>
              <a:buClr>
                <a:srgbClr val="1CADE4"/>
              </a:buClr>
              <a:buSzPct val="92000"/>
              <a:buFont typeface="Wingdings 2" charset="2"/>
              <a:buChar char=""/>
            </a:pPr>
            <a:r>
              <a:rPr lang="en-US" sz="1700" b="0" strike="noStrike" spc="-1">
                <a:solidFill>
                  <a:srgbClr val="404040"/>
                </a:solidFill>
                <a:latin typeface="Franklin Gothic Book"/>
              </a:rPr>
              <a:t>Click to edit Master text styles</a:t>
            </a:r>
          </a:p>
          <a:p>
            <a:pPr marL="630000" lvl="1" indent="-305640">
              <a:lnSpc>
                <a:spcPct val="100000"/>
              </a:lnSpc>
              <a:spcBef>
                <a:spcPts val="281"/>
              </a:spcBef>
              <a:spcAft>
                <a:spcPts val="601"/>
              </a:spcAft>
              <a:buClr>
                <a:srgbClr val="1CADE4"/>
              </a:buClr>
              <a:buSzPct val="92000"/>
              <a:buFont typeface="Wingdings 2" charset="2"/>
              <a:buChar char=""/>
            </a:pPr>
            <a:r>
              <a:rPr lang="en-US" sz="1400" b="0" strike="noStrike" spc="-1">
                <a:solidFill>
                  <a:srgbClr val="404040"/>
                </a:solidFill>
                <a:latin typeface="Franklin Gothic Book"/>
              </a:rPr>
              <a:t>Second level</a:t>
            </a:r>
          </a:p>
          <a:p>
            <a:pPr marL="900000" lvl="2" indent="-269640">
              <a:lnSpc>
                <a:spcPct val="100000"/>
              </a:lnSpc>
              <a:spcBef>
                <a:spcPts val="261"/>
              </a:spcBef>
              <a:spcAft>
                <a:spcPts val="601"/>
              </a:spcAft>
              <a:buClr>
                <a:srgbClr val="1CADE4"/>
              </a:buClr>
              <a:buSzPct val="92000"/>
              <a:buFont typeface="Wingdings 2" charset="2"/>
              <a:buChar char=""/>
            </a:pPr>
            <a:r>
              <a:rPr lang="en-US" sz="1300" b="0" strike="noStrike" spc="-1">
                <a:solidFill>
                  <a:srgbClr val="404040"/>
                </a:solidFill>
                <a:latin typeface="Franklin Gothic Book"/>
              </a:rPr>
              <a:t>Third level</a:t>
            </a:r>
          </a:p>
          <a:p>
            <a:pPr marL="1242000" lvl="3" indent="-233640">
              <a:lnSpc>
                <a:spcPct val="100000"/>
              </a:lnSpc>
              <a:spcBef>
                <a:spcPts val="221"/>
              </a:spcBef>
              <a:spcAft>
                <a:spcPts val="601"/>
              </a:spcAft>
              <a:buClr>
                <a:srgbClr val="1CADE4"/>
              </a:buClr>
              <a:buSzPct val="92000"/>
              <a:buFont typeface="Wingdings 2" charset="2"/>
              <a:buChar char=""/>
            </a:pPr>
            <a:r>
              <a:rPr lang="en-US" sz="1100" b="0" strike="noStrike" spc="-1">
                <a:solidFill>
                  <a:srgbClr val="404040"/>
                </a:solidFill>
                <a:latin typeface="Franklin Gothic Book"/>
              </a:rPr>
              <a:t>Fourth level</a:t>
            </a:r>
          </a:p>
          <a:p>
            <a:pPr marL="1602000" lvl="4" indent="-233640">
              <a:lnSpc>
                <a:spcPct val="100000"/>
              </a:lnSpc>
              <a:spcBef>
                <a:spcPts val="221"/>
              </a:spcBef>
              <a:spcAft>
                <a:spcPts val="601"/>
              </a:spcAft>
              <a:buClr>
                <a:srgbClr val="1CADE4"/>
              </a:buClr>
              <a:buSzPct val="92000"/>
              <a:buFont typeface="Wingdings 2" charset="2"/>
              <a:buChar char=""/>
            </a:pPr>
            <a:r>
              <a:rPr lang="en-US" sz="1100" b="0" strike="noStrike" spc="-1">
                <a:solidFill>
                  <a:srgbClr val="404040"/>
                </a:solidFill>
                <a:latin typeface="Franklin Gothic Book"/>
              </a:rPr>
              <a:t>Fifth level</a:t>
            </a:r>
          </a:p>
        </p:txBody>
      </p:sp>
      <p:sp>
        <p:nvSpPr>
          <p:cNvPr id="52" name="PlaceHolder 6"/>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4C85583D-3A64-4238-9DC9-7F8E98429ABB}" type="datetime1">
              <a:rPr lang="en-US" sz="900" b="0" strike="noStrike" spc="-1">
                <a:solidFill>
                  <a:srgbClr val="404040"/>
                </a:solidFill>
                <a:latin typeface="Franklin Gothic Book"/>
              </a:rPr>
              <a:t>4/16/2024</a:t>
            </a:fld>
            <a:endParaRPr lang="en-IN"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0"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1"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92" name="Picture 7" descr="Logo&#10;&#10;Description automatically generated"/>
          <p:cNvPicPr/>
          <p:nvPr/>
        </p:nvPicPr>
        <p:blipFill>
          <a:blip r:embed="rId14"/>
          <a:stretch/>
        </p:blipFill>
        <p:spPr>
          <a:xfrm>
            <a:off x="10485000" y="6437880"/>
            <a:ext cx="1125360" cy="364680"/>
          </a:xfrm>
          <a:prstGeom prst="rect">
            <a:avLst/>
          </a:prstGeom>
          <a:ln>
            <a:noFill/>
          </a:ln>
        </p:spPr>
      </p:pic>
      <p:sp>
        <p:nvSpPr>
          <p:cNvPr id="93" name="PlaceHolder 4"/>
          <p:cNvSpPr>
            <a:spLocks noGrp="1"/>
          </p:cNvSpPr>
          <p:nvPr>
            <p:ph type="title"/>
          </p:nvPr>
        </p:nvSpPr>
        <p:spPr>
          <a:xfrm>
            <a:off x="576000" y="729720"/>
            <a:ext cx="11029320" cy="591840"/>
          </a:xfrm>
          <a:prstGeom prst="rect">
            <a:avLst/>
          </a:prstGeom>
        </p:spPr>
        <p:txBody>
          <a:bodyPr anchor="b">
            <a:noAutofit/>
          </a:bodyPr>
          <a:lstStyle/>
          <a:p>
            <a:pPr>
              <a:lnSpc>
                <a:spcPct val="100000"/>
              </a:lnSpc>
            </a:pPr>
            <a:r>
              <a:rPr lang="en-US" sz="2800" b="0" strike="noStrike" cap="all" spc="-1">
                <a:solidFill>
                  <a:srgbClr val="404040"/>
                </a:solidFill>
                <a:latin typeface="Franklin Gothic Demi"/>
              </a:rPr>
              <a:t>Click to edit Master title style</a:t>
            </a:r>
            <a:endParaRPr lang="en-US" sz="2800" b="0" strike="noStrike" spc="-1">
              <a:solidFill>
                <a:srgbClr val="000000"/>
              </a:solidFill>
              <a:latin typeface="Franklin Gothic Book"/>
            </a:endParaRPr>
          </a:p>
        </p:txBody>
      </p:sp>
      <p:sp>
        <p:nvSpPr>
          <p:cNvPr id="94" name="PlaceHolder 5"/>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3146AA41-0260-4C9C-86F3-ADB77A2DC6A4}" type="datetime1">
              <a:rPr lang="en-US" sz="900" b="0" strike="noStrike" spc="-1">
                <a:solidFill>
                  <a:srgbClr val="404040"/>
                </a:solidFill>
                <a:latin typeface="Franklin Gothic Book"/>
              </a:rPr>
              <a:t>4/16/2024</a:t>
            </a:fld>
            <a:endParaRPr lang="en-IN" sz="900" b="0" strike="noStrike" spc="-1">
              <a:latin typeface="Times New Roman"/>
            </a:endParaRPr>
          </a:p>
        </p:txBody>
      </p:sp>
      <p:sp>
        <p:nvSpPr>
          <p:cNvPr id="95" name="PlaceHolder 6"/>
          <p:cNvSpPr>
            <a:spLocks noGrp="1"/>
          </p:cNvSpPr>
          <p:nvPr>
            <p:ph type="ftr"/>
          </p:nvPr>
        </p:nvSpPr>
        <p:spPr>
          <a:xfrm>
            <a:off x="581040" y="6423840"/>
            <a:ext cx="6916680" cy="364680"/>
          </a:xfrm>
          <a:prstGeom prst="rect">
            <a:avLst/>
          </a:prstGeom>
        </p:spPr>
        <p:txBody>
          <a:bodyPr lIns="90000" tIns="45000" rIns="90000" bIns="45000">
            <a:noAutofit/>
          </a:bodyPr>
          <a:lstStyle/>
          <a:p>
            <a:endParaRPr lang="en-IN" sz="2400" b="0" strike="noStrike" spc="-1">
              <a:latin typeface="Times New Roman"/>
            </a:endParaRPr>
          </a:p>
        </p:txBody>
      </p:sp>
      <p:sp>
        <p:nvSpPr>
          <p:cNvPr id="96" name="PlaceHolder 7"/>
          <p:cNvSpPr>
            <a:spLocks noGrp="1"/>
          </p:cNvSpPr>
          <p:nvPr>
            <p:ph type="sldNum"/>
          </p:nvPr>
        </p:nvSpPr>
        <p:spPr>
          <a:xfrm>
            <a:off x="10558440" y="6423840"/>
            <a:ext cx="1052280" cy="364680"/>
          </a:xfrm>
          <a:prstGeom prst="rect">
            <a:avLst/>
          </a:prstGeom>
        </p:spPr>
        <p:txBody>
          <a:bodyPr anchor="ctr">
            <a:noAutofit/>
          </a:bodyPr>
          <a:lstStyle/>
          <a:p>
            <a:pPr algn="r">
              <a:lnSpc>
                <a:spcPct val="100000"/>
              </a:lnSpc>
            </a:pPr>
            <a:fld id="{102A93B3-CD57-4FF7-ACE7-5A6332C7FCBB}" type="slidenum">
              <a:rPr lang="en-US" sz="900" b="0" strike="noStrike" spc="-1">
                <a:solidFill>
                  <a:srgbClr val="404040"/>
                </a:solidFill>
                <a:latin typeface="Franklin Gothic Book"/>
              </a:rPr>
              <a:t>‹#›</a:t>
            </a:fld>
            <a:endParaRPr lang="en-IN" sz="900" b="0" strike="noStrike" spc="-1">
              <a:latin typeface="Times New Roman"/>
            </a:endParaRPr>
          </a:p>
        </p:txBody>
      </p:sp>
      <p:sp>
        <p:nvSpPr>
          <p:cNvPr id="97" name="PlaceHolder 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rgbClr val="404040"/>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rgbClr val="404040"/>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rgbClr val="404040"/>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1359000" y="1821600"/>
            <a:ext cx="9143640" cy="977400"/>
          </a:xfrm>
          <a:prstGeom prst="rect">
            <a:avLst/>
          </a:prstGeom>
          <a:noFill/>
          <a:ln>
            <a:noFill/>
          </a:ln>
        </p:spPr>
        <p:txBody>
          <a:bodyPr anchor="b">
            <a:noAutofit/>
          </a:bodyPr>
          <a:lstStyle/>
          <a:p>
            <a:pPr algn="ctr">
              <a:lnSpc>
                <a:spcPct val="100000"/>
              </a:lnSpc>
            </a:pPr>
            <a:r>
              <a:rPr lang="en-US" sz="3600" b="1" strike="noStrike" cap="all" spc="-1" dirty="0">
                <a:solidFill>
                  <a:srgbClr val="1CADE4"/>
                </a:solidFill>
                <a:latin typeface="Arial"/>
              </a:rPr>
              <a:t>KEY LOGGER AND SECURITY</a:t>
            </a:r>
            <a:endParaRPr lang="en-US" sz="3600" b="0" strike="noStrike" spc="-1" dirty="0">
              <a:solidFill>
                <a:srgbClr val="000000"/>
              </a:solidFill>
              <a:latin typeface="Franklin Gothic Book"/>
            </a:endParaRPr>
          </a:p>
        </p:txBody>
      </p:sp>
      <p:sp>
        <p:nvSpPr>
          <p:cNvPr id="135" name="CustomShape 2"/>
          <p:cNvSpPr/>
          <p:nvPr/>
        </p:nvSpPr>
        <p:spPr>
          <a:xfrm>
            <a:off x="-329760" y="1034280"/>
            <a:ext cx="12726360" cy="57924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gn="ctr">
              <a:lnSpc>
                <a:spcPct val="100000"/>
              </a:lnSpc>
            </a:pPr>
            <a:r>
              <a:rPr lang="en-US" sz="3200" b="1" strike="noStrike" spc="-1" dirty="0">
                <a:solidFill>
                  <a:srgbClr val="1482AC"/>
                </a:solidFill>
                <a:latin typeface="Arial"/>
              </a:rPr>
              <a:t>CAPSTONE PROJECT</a:t>
            </a:r>
            <a:endParaRPr lang="en-IN" sz="3200" b="0" strike="noStrike" spc="-1" dirty="0">
              <a:latin typeface="Arial"/>
            </a:endParaRPr>
          </a:p>
        </p:txBody>
      </p:sp>
      <p:sp>
        <p:nvSpPr>
          <p:cNvPr id="136" name="CustomShape 3"/>
          <p:cNvSpPr/>
          <p:nvPr/>
        </p:nvSpPr>
        <p:spPr>
          <a:xfrm>
            <a:off x="2604240" y="4320000"/>
            <a:ext cx="7979760" cy="100584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n-US" sz="2000" b="1" strike="noStrike" spc="-1" dirty="0">
                <a:solidFill>
                  <a:srgbClr val="1482AC"/>
                </a:solidFill>
                <a:latin typeface="Arial"/>
              </a:rPr>
              <a:t>Presented By:</a:t>
            </a:r>
            <a:endParaRPr lang="en-IN" sz="2000" b="0" strike="noStrike" spc="-1" dirty="0">
              <a:latin typeface="Arial"/>
            </a:endParaRPr>
          </a:p>
          <a:p>
            <a:pPr>
              <a:lnSpc>
                <a:spcPct val="100000"/>
              </a:lnSpc>
            </a:pPr>
            <a:r>
              <a:rPr lang="en-US" sz="2000" b="1" strike="noStrike" spc="-1" dirty="0">
                <a:solidFill>
                  <a:srgbClr val="1482AC"/>
                </a:solidFill>
                <a:latin typeface="Arial"/>
              </a:rPr>
              <a:t>1. </a:t>
            </a:r>
            <a:r>
              <a:rPr lang="en-US" sz="2000" b="1" spc="-1" dirty="0">
                <a:solidFill>
                  <a:srgbClr val="1482AC"/>
                </a:solidFill>
                <a:latin typeface="Arial"/>
              </a:rPr>
              <a:t>Pranav Jaysankar</a:t>
            </a:r>
            <a:r>
              <a:rPr lang="en-US" sz="2000" b="1" strike="noStrike" spc="-1" dirty="0">
                <a:solidFill>
                  <a:srgbClr val="1482AC"/>
                </a:solidFill>
                <a:latin typeface="Arial"/>
              </a:rPr>
              <a:t> – College of Engineering, Guindy – Computer science and Engineering</a:t>
            </a:r>
            <a:endParaRPr lang="en-IN" sz="20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581040" y="702000"/>
            <a:ext cx="11029320" cy="529920"/>
          </a:xfrm>
          <a:prstGeom prst="rect">
            <a:avLst/>
          </a:prstGeom>
          <a:noFill/>
          <a:ln>
            <a:noFill/>
          </a:ln>
        </p:spPr>
        <p:txBody>
          <a:bodyPr anchor="b">
            <a:normAutofit fontScale="78500" lnSpcReduction="20000"/>
          </a:bodyPr>
          <a:lstStyle/>
          <a:p>
            <a:pPr>
              <a:lnSpc>
                <a:spcPct val="100000"/>
              </a:lnSpc>
            </a:pPr>
            <a:r>
              <a:rPr lang="en-US" sz="4400" b="1" strike="noStrike" cap="all" spc="-1">
                <a:solidFill>
                  <a:srgbClr val="1CADE4"/>
                </a:solidFill>
                <a:latin typeface="Arial"/>
                <a:ea typeface="Franklin Gothic Demi"/>
              </a:rPr>
              <a:t>Conclusion</a:t>
            </a:r>
            <a:endParaRPr lang="en-US" sz="4400" b="0" strike="noStrike" spc="-1">
              <a:solidFill>
                <a:srgbClr val="000000"/>
              </a:solidFill>
              <a:latin typeface="Franklin Gothic Book"/>
            </a:endParaRPr>
          </a:p>
        </p:txBody>
      </p:sp>
      <p:sp>
        <p:nvSpPr>
          <p:cNvPr id="152" name="TextShape 2"/>
          <p:cNvSpPr txBox="1"/>
          <p:nvPr/>
        </p:nvSpPr>
        <p:spPr>
          <a:xfrm>
            <a:off x="581040" y="1483200"/>
            <a:ext cx="11029320" cy="4672800"/>
          </a:xfrm>
          <a:prstGeom prst="rect">
            <a:avLst/>
          </a:prstGeom>
          <a:noFill/>
          <a:ln>
            <a:noFill/>
          </a:ln>
        </p:spPr>
        <p:txBody>
          <a:bodyPr anchor="ctr">
            <a:normAutofit fontScale="85000" lnSpcReduction="20000"/>
          </a:bodyPr>
          <a:lstStyle/>
          <a:p>
            <a:pPr marL="305280" indent="-304920">
              <a:lnSpc>
                <a:spcPct val="110000"/>
              </a:lnSpc>
              <a:spcBef>
                <a:spcPts val="400"/>
              </a:spcBef>
              <a:spcAft>
                <a:spcPts val="601"/>
              </a:spcAft>
              <a:buClr>
                <a:srgbClr val="1CADE4"/>
              </a:buClr>
              <a:buSzPct val="92000"/>
              <a:buFont typeface="Wingdings 2" charset="2"/>
              <a:buChar char=""/>
            </a:pPr>
            <a:r>
              <a:rPr lang="en-US" sz="2000" b="0" strike="noStrike" spc="-1" dirty="0">
                <a:solidFill>
                  <a:srgbClr val="404040"/>
                </a:solidFill>
                <a:latin typeface="Arial" panose="020B0604020202020204" pitchFamily="34" charset="0"/>
                <a:cs typeface="Arial" panose="020B0604020202020204" pitchFamily="34" charset="0"/>
              </a:rPr>
              <a:t>Our project is centered around creating a basic keylogger using Python alongside the </a:t>
            </a:r>
            <a:r>
              <a:rPr lang="en-US" sz="2000" b="0" strike="noStrike" spc="-1" dirty="0" err="1">
                <a:solidFill>
                  <a:srgbClr val="404040"/>
                </a:solidFill>
                <a:latin typeface="Arial" panose="020B0604020202020204" pitchFamily="34" charset="0"/>
                <a:cs typeface="Arial" panose="020B0604020202020204" pitchFamily="34" charset="0"/>
              </a:rPr>
              <a:t>pynput</a:t>
            </a:r>
            <a:r>
              <a:rPr lang="en-US" sz="2000" b="0" strike="noStrike" spc="-1" dirty="0">
                <a:solidFill>
                  <a:srgbClr val="404040"/>
                </a:solidFill>
                <a:latin typeface="Arial" panose="020B0604020202020204" pitchFamily="34" charset="0"/>
                <a:cs typeface="Arial" panose="020B0604020202020204" pitchFamily="34" charset="0"/>
              </a:rPr>
              <a:t> library. This keylogger captures various keyboard events such as key presses, holds, and releases, and records them in both text and JSON formats. Additionally, we've developed a straightforward GUI using </a:t>
            </a:r>
            <a:r>
              <a:rPr lang="en-US" sz="2000" b="0" strike="noStrike" spc="-1" dirty="0" err="1">
                <a:solidFill>
                  <a:srgbClr val="404040"/>
                </a:solidFill>
                <a:latin typeface="Arial" panose="020B0604020202020204" pitchFamily="34" charset="0"/>
                <a:cs typeface="Arial" panose="020B0604020202020204" pitchFamily="34" charset="0"/>
              </a:rPr>
              <a:t>Tkinter</a:t>
            </a:r>
            <a:r>
              <a:rPr lang="en-US" sz="2000" b="0" strike="noStrike" spc="-1" dirty="0">
                <a:solidFill>
                  <a:srgbClr val="404040"/>
                </a:solidFill>
                <a:latin typeface="Arial" panose="020B0604020202020204" pitchFamily="34" charset="0"/>
                <a:cs typeface="Arial" panose="020B0604020202020204" pitchFamily="34" charset="0"/>
              </a:rPr>
              <a:t>, enabling users to initiate and halt the keylogging process with ease.</a:t>
            </a:r>
          </a:p>
          <a:p>
            <a:pPr marL="305280" indent="-304920">
              <a:lnSpc>
                <a:spcPct val="110000"/>
              </a:lnSpc>
              <a:spcBef>
                <a:spcPts val="400"/>
              </a:spcBef>
              <a:spcAft>
                <a:spcPts val="601"/>
              </a:spcAft>
              <a:buClr>
                <a:srgbClr val="1CADE4"/>
              </a:buClr>
              <a:buSzPct val="92000"/>
              <a:buFont typeface="Wingdings 2" charset="2"/>
              <a:buChar char=""/>
            </a:pPr>
            <a:endParaRPr lang="en-US" sz="2000" b="0" strike="noStrike" spc="-1" dirty="0">
              <a:solidFill>
                <a:srgbClr val="404040"/>
              </a:solidFill>
              <a:latin typeface="Arial" panose="020B0604020202020204" pitchFamily="34" charset="0"/>
              <a:cs typeface="Arial" panose="020B0604020202020204" pitchFamily="34" charset="0"/>
            </a:endParaRPr>
          </a:p>
          <a:p>
            <a:pPr marL="305280" indent="-304920">
              <a:lnSpc>
                <a:spcPct val="110000"/>
              </a:lnSpc>
              <a:spcBef>
                <a:spcPts val="400"/>
              </a:spcBef>
              <a:spcAft>
                <a:spcPts val="601"/>
              </a:spcAft>
              <a:buClr>
                <a:srgbClr val="1CADE4"/>
              </a:buClr>
              <a:buSzPct val="92000"/>
              <a:buFont typeface="Wingdings 2" charset="2"/>
              <a:buChar char=""/>
            </a:pPr>
            <a:r>
              <a:rPr lang="en-US" sz="2000" b="0" strike="noStrike" spc="-1" dirty="0">
                <a:solidFill>
                  <a:srgbClr val="404040"/>
                </a:solidFill>
                <a:latin typeface="Arial" panose="020B0604020202020204" pitchFamily="34" charset="0"/>
                <a:cs typeface="Arial" panose="020B0604020202020204" pitchFamily="34" charset="0"/>
              </a:rPr>
              <a:t>Key observations from our project encompass successful implementation of keylogging functionality, thoughtful design of a user-friendly interface, and adept handling of file operations for logging keystrokes. Along the way, we encountered challenges including potential detection by antivirus software and limitations in error handling.</a:t>
            </a:r>
          </a:p>
          <a:p>
            <a:pPr marL="305280" indent="-304920">
              <a:lnSpc>
                <a:spcPct val="110000"/>
              </a:lnSpc>
              <a:spcBef>
                <a:spcPts val="400"/>
              </a:spcBef>
              <a:spcAft>
                <a:spcPts val="601"/>
              </a:spcAft>
              <a:buClr>
                <a:srgbClr val="1CADE4"/>
              </a:buClr>
              <a:buSzPct val="92000"/>
              <a:buFont typeface="Wingdings 2" charset="2"/>
              <a:buChar char=""/>
            </a:pPr>
            <a:endParaRPr lang="en-US" sz="2000" b="0" strike="noStrike" spc="-1" dirty="0">
              <a:solidFill>
                <a:srgbClr val="404040"/>
              </a:solidFill>
              <a:latin typeface="Arial" panose="020B0604020202020204" pitchFamily="34" charset="0"/>
              <a:cs typeface="Arial" panose="020B0604020202020204" pitchFamily="34" charset="0"/>
            </a:endParaRPr>
          </a:p>
          <a:p>
            <a:pPr marL="305280" indent="-304920">
              <a:lnSpc>
                <a:spcPct val="110000"/>
              </a:lnSpc>
              <a:spcBef>
                <a:spcPts val="400"/>
              </a:spcBef>
              <a:spcAft>
                <a:spcPts val="601"/>
              </a:spcAft>
              <a:buClr>
                <a:srgbClr val="1CADE4"/>
              </a:buClr>
              <a:buSzPct val="92000"/>
              <a:buFont typeface="Wingdings 2" charset="2"/>
              <a:buChar char=""/>
            </a:pPr>
            <a:r>
              <a:rPr lang="en-US" sz="2000" b="0" strike="noStrike" spc="-1" dirty="0">
                <a:solidFill>
                  <a:srgbClr val="404040"/>
                </a:solidFill>
                <a:latin typeface="Arial" panose="020B0604020202020204" pitchFamily="34" charset="0"/>
                <a:cs typeface="Arial" panose="020B0604020202020204" pitchFamily="34" charset="0"/>
              </a:rPr>
              <a:t>To further enhance our keylogger, we aim to implement advanced logging features, bolster error handling mechanisms, and prioritize considerations for security and cross-platform compatibility.</a:t>
            </a:r>
          </a:p>
          <a:p>
            <a:pPr marL="305280" indent="-304920">
              <a:lnSpc>
                <a:spcPct val="110000"/>
              </a:lnSpc>
              <a:spcBef>
                <a:spcPts val="400"/>
              </a:spcBef>
              <a:spcAft>
                <a:spcPts val="601"/>
              </a:spcAft>
              <a:buClr>
                <a:srgbClr val="1CADE4"/>
              </a:buClr>
              <a:buSzPct val="92000"/>
              <a:buFont typeface="Wingdings 2" charset="2"/>
              <a:buChar char=""/>
            </a:pPr>
            <a:endParaRPr lang="en-US" sz="2000" b="0" strike="noStrike" spc="-1" dirty="0">
              <a:solidFill>
                <a:srgbClr val="404040"/>
              </a:solidFill>
              <a:latin typeface="Arial" panose="020B0604020202020204" pitchFamily="34" charset="0"/>
              <a:cs typeface="Arial" panose="020B0604020202020204" pitchFamily="34" charset="0"/>
            </a:endParaRPr>
          </a:p>
          <a:p>
            <a:pPr marL="305280" indent="-304920">
              <a:lnSpc>
                <a:spcPct val="110000"/>
              </a:lnSpc>
              <a:spcBef>
                <a:spcPts val="400"/>
              </a:spcBef>
              <a:spcAft>
                <a:spcPts val="601"/>
              </a:spcAft>
              <a:buClr>
                <a:srgbClr val="1CADE4"/>
              </a:buClr>
              <a:buSzPct val="92000"/>
              <a:buFont typeface="Wingdings 2" charset="2"/>
              <a:buChar char=""/>
            </a:pPr>
            <a:r>
              <a:rPr lang="en-US" sz="2000" b="0" strike="noStrike" spc="-1" dirty="0">
                <a:solidFill>
                  <a:srgbClr val="404040"/>
                </a:solidFill>
                <a:latin typeface="Arial" panose="020B0604020202020204" pitchFamily="34" charset="0"/>
                <a:cs typeface="Arial" panose="020B0604020202020204" pitchFamily="34" charset="0"/>
              </a:rPr>
              <a:t>In summary, our project serves to shed light on keylogging techniques, their practical applications, and the ethical considerations associated with their utilization.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1162680" y="1374480"/>
            <a:ext cx="11029320" cy="4672800"/>
          </a:xfrm>
          <a:prstGeom prst="rect">
            <a:avLst/>
          </a:prstGeom>
          <a:noFill/>
          <a:ln>
            <a:noFill/>
          </a:ln>
        </p:spPr>
        <p:txBody>
          <a:bodyPr anchor="ctr">
            <a:noAutofit/>
          </a:bodyPr>
          <a:lstStyle/>
          <a:p>
            <a:pPr>
              <a:lnSpc>
                <a:spcPct val="110000"/>
              </a:lnSpc>
              <a:spcBef>
                <a:spcPts val="400"/>
              </a:spcBef>
              <a:spcAft>
                <a:spcPts val="601"/>
              </a:spcAft>
              <a:tabLst>
                <a:tab pos="0" algn="l"/>
              </a:tabLst>
            </a:pPr>
            <a:r>
              <a:rPr lang="en-US" sz="1500" b="0" strike="noStrike" spc="-1" dirty="0">
                <a:solidFill>
                  <a:srgbClr val="404040"/>
                </a:solidFill>
                <a:latin typeface="Arial" panose="020B0604020202020204" pitchFamily="34" charset="0"/>
                <a:cs typeface="Arial" panose="020B0604020202020204" pitchFamily="34" charset="0"/>
              </a:rPr>
              <a:t>Ethical Enhancements Focus:</a:t>
            </a:r>
          </a:p>
          <a:p>
            <a:pPr>
              <a:lnSpc>
                <a:spcPct val="110000"/>
              </a:lnSpc>
              <a:spcBef>
                <a:spcPts val="400"/>
              </a:spcBef>
              <a:spcAft>
                <a:spcPts val="601"/>
              </a:spcAft>
              <a:tabLst>
                <a:tab pos="0" algn="l"/>
              </a:tabLst>
            </a:pPr>
            <a:r>
              <a:rPr lang="en-US" sz="1500" b="0" strike="noStrike" spc="-1" dirty="0">
                <a:solidFill>
                  <a:srgbClr val="404040"/>
                </a:solidFill>
                <a:latin typeface="Arial" panose="020B0604020202020204" pitchFamily="34" charset="0"/>
                <a:cs typeface="Arial" panose="020B0604020202020204" pitchFamily="34" charset="0"/>
              </a:rPr>
              <a:t>1. Emphasize obtaining user consent, ensuring transparency, and prioritizing data security through measures like encryption and access controls.</a:t>
            </a:r>
          </a:p>
          <a:p>
            <a:pPr>
              <a:lnSpc>
                <a:spcPct val="110000"/>
              </a:lnSpc>
              <a:spcBef>
                <a:spcPts val="400"/>
              </a:spcBef>
              <a:spcAft>
                <a:spcPts val="601"/>
              </a:spcAft>
              <a:tabLst>
                <a:tab pos="0" algn="l"/>
              </a:tabLst>
            </a:pPr>
            <a:r>
              <a:rPr lang="en-US" sz="1500" b="0" strike="noStrike" spc="-1" dirty="0">
                <a:solidFill>
                  <a:srgbClr val="404040"/>
                </a:solidFill>
                <a:latin typeface="Arial" panose="020B0604020202020204" pitchFamily="34" charset="0"/>
                <a:cs typeface="Arial" panose="020B0604020202020204" pitchFamily="34" charset="0"/>
              </a:rPr>
              <a:t>2. Enhance Core Functionality:</a:t>
            </a:r>
          </a:p>
          <a:p>
            <a:pPr>
              <a:lnSpc>
                <a:spcPct val="110000"/>
              </a:lnSpc>
              <a:spcBef>
                <a:spcPts val="400"/>
              </a:spcBef>
              <a:spcAft>
                <a:spcPts val="601"/>
              </a:spcAft>
              <a:tabLst>
                <a:tab pos="0" algn="l"/>
              </a:tabLst>
            </a:pPr>
            <a:r>
              <a:rPr lang="en-US" sz="1500" b="0" strike="noStrike" spc="-1" dirty="0">
                <a:solidFill>
                  <a:srgbClr val="404040"/>
                </a:solidFill>
                <a:latin typeface="Arial" panose="020B0604020202020204" pitchFamily="34" charset="0"/>
                <a:cs typeface="Arial" panose="020B0604020202020204" pitchFamily="34" charset="0"/>
              </a:rPr>
              <a:t>   - Secure the storage of captured keystrokes to safeguard sensitive information.</a:t>
            </a:r>
          </a:p>
          <a:p>
            <a:pPr>
              <a:lnSpc>
                <a:spcPct val="110000"/>
              </a:lnSpc>
              <a:spcBef>
                <a:spcPts val="400"/>
              </a:spcBef>
              <a:spcAft>
                <a:spcPts val="601"/>
              </a:spcAft>
              <a:tabLst>
                <a:tab pos="0" algn="l"/>
              </a:tabLst>
            </a:pPr>
            <a:r>
              <a:rPr lang="en-US" sz="1500" b="0" strike="noStrike" spc="-1" dirty="0">
                <a:solidFill>
                  <a:srgbClr val="404040"/>
                </a:solidFill>
                <a:latin typeface="Arial" panose="020B0604020202020204" pitchFamily="34" charset="0"/>
                <a:cs typeface="Arial" panose="020B0604020202020204" pitchFamily="34" charset="0"/>
              </a:rPr>
              <a:t>   - Introduce user management features and options for controlling logging activities, with ethical justifiability as a guiding principle.</a:t>
            </a:r>
          </a:p>
          <a:p>
            <a:pPr>
              <a:lnSpc>
                <a:spcPct val="110000"/>
              </a:lnSpc>
              <a:spcBef>
                <a:spcPts val="400"/>
              </a:spcBef>
              <a:spcAft>
                <a:spcPts val="601"/>
              </a:spcAft>
              <a:tabLst>
                <a:tab pos="0" algn="l"/>
              </a:tabLst>
            </a:pPr>
            <a:r>
              <a:rPr lang="en-US" sz="1500" b="0" strike="noStrike" spc="-1" dirty="0">
                <a:solidFill>
                  <a:srgbClr val="404040"/>
                </a:solidFill>
                <a:latin typeface="Arial" panose="020B0604020202020204" pitchFamily="34" charset="0"/>
                <a:cs typeface="Arial" panose="020B0604020202020204" pitchFamily="34" charset="0"/>
              </a:rPr>
              <a:t>3. Data Analysis Exploration:</a:t>
            </a:r>
          </a:p>
          <a:p>
            <a:pPr>
              <a:lnSpc>
                <a:spcPct val="110000"/>
              </a:lnSpc>
              <a:spcBef>
                <a:spcPts val="400"/>
              </a:spcBef>
              <a:spcAft>
                <a:spcPts val="601"/>
              </a:spcAft>
              <a:tabLst>
                <a:tab pos="0" algn="l"/>
              </a:tabLst>
            </a:pPr>
            <a:r>
              <a:rPr lang="en-US" sz="1500" b="0" strike="noStrike" spc="-1" dirty="0">
                <a:solidFill>
                  <a:srgbClr val="404040"/>
                </a:solidFill>
                <a:latin typeface="Arial" panose="020B0604020202020204" pitchFamily="34" charset="0"/>
                <a:cs typeface="Arial" panose="020B0604020202020204" pitchFamily="34" charset="0"/>
              </a:rPr>
              <a:t>   - Delve into feature engineering and data preprocessing techniques while maintaining anonymity to achieve specific analysis objectives.</a:t>
            </a:r>
          </a:p>
          <a:p>
            <a:pPr>
              <a:lnSpc>
                <a:spcPct val="110000"/>
              </a:lnSpc>
              <a:spcBef>
                <a:spcPts val="400"/>
              </a:spcBef>
              <a:spcAft>
                <a:spcPts val="601"/>
              </a:spcAft>
              <a:tabLst>
                <a:tab pos="0" algn="l"/>
              </a:tabLst>
            </a:pPr>
            <a:r>
              <a:rPr lang="en-US" sz="1500" b="0" strike="noStrike" spc="-1" dirty="0">
                <a:solidFill>
                  <a:srgbClr val="404040"/>
                </a:solidFill>
                <a:latin typeface="Arial" panose="020B0604020202020204" pitchFamily="34" charset="0"/>
                <a:cs typeface="Arial" panose="020B0604020202020204" pitchFamily="34" charset="0"/>
              </a:rPr>
              <a:t>4. Exploration of Emerging Technologies:</a:t>
            </a:r>
          </a:p>
          <a:p>
            <a:pPr>
              <a:lnSpc>
                <a:spcPct val="110000"/>
              </a:lnSpc>
              <a:spcBef>
                <a:spcPts val="400"/>
              </a:spcBef>
              <a:spcAft>
                <a:spcPts val="601"/>
              </a:spcAft>
              <a:tabLst>
                <a:tab pos="0" algn="l"/>
              </a:tabLst>
            </a:pPr>
            <a:r>
              <a:rPr lang="en-US" sz="1500" b="0" strike="noStrike" spc="-1" dirty="0">
                <a:solidFill>
                  <a:srgbClr val="404040"/>
                </a:solidFill>
                <a:latin typeface="Arial" panose="020B0604020202020204" pitchFamily="34" charset="0"/>
                <a:cs typeface="Arial" panose="020B0604020202020204" pitchFamily="34" charset="0"/>
              </a:rPr>
              <a:t>   - Investigate the potential of edge computing for conducting privacy-preserving analyses, where applicable.</a:t>
            </a:r>
          </a:p>
          <a:p>
            <a:pPr>
              <a:lnSpc>
                <a:spcPct val="110000"/>
              </a:lnSpc>
              <a:spcBef>
                <a:spcPts val="400"/>
              </a:spcBef>
              <a:spcAft>
                <a:spcPts val="601"/>
              </a:spcAft>
              <a:tabLst>
                <a:tab pos="0" algn="l"/>
              </a:tabLst>
            </a:pPr>
            <a:r>
              <a:rPr lang="en-US" sz="1500" b="0" strike="noStrike" spc="-1" dirty="0">
                <a:solidFill>
                  <a:srgbClr val="404040"/>
                </a:solidFill>
                <a:latin typeface="Arial" panose="020B0604020202020204" pitchFamily="34" charset="0"/>
                <a:cs typeface="Arial" panose="020B0604020202020204" pitchFamily="34" charset="0"/>
              </a:rPr>
              <a:t>   - Approach the adoption of advanced machine learning methods cautiously, placing paramount importance on user consent and the implementation of privacy-preserving techniques.</a:t>
            </a:r>
          </a:p>
        </p:txBody>
      </p:sp>
      <p:sp>
        <p:nvSpPr>
          <p:cNvPr id="154" name="CustomShape 2"/>
          <p:cNvSpPr/>
          <p:nvPr/>
        </p:nvSpPr>
        <p:spPr>
          <a:xfrm>
            <a:off x="535680" y="844560"/>
            <a:ext cx="11029320" cy="529920"/>
          </a:xfrm>
          <a:prstGeom prst="rect">
            <a:avLst/>
          </a:prstGeom>
          <a:noFill/>
          <a:ln>
            <a:noFill/>
          </a:ln>
        </p:spPr>
        <p:style>
          <a:lnRef idx="0">
            <a:scrgbClr r="0" g="0" b="0"/>
          </a:lnRef>
          <a:fillRef idx="0">
            <a:scrgbClr r="0" g="0" b="0"/>
          </a:fillRef>
          <a:effectRef idx="0">
            <a:scrgbClr r="0" g="0" b="0"/>
          </a:effectRef>
          <a:fontRef idx="minor"/>
        </p:style>
        <p:txBody>
          <a:bodyPr anchor="b">
            <a:normAutofit fontScale="78500" lnSpcReduction="20000"/>
          </a:bodyPr>
          <a:lstStyle/>
          <a:p>
            <a:pPr>
              <a:lnSpc>
                <a:spcPct val="100000"/>
              </a:lnSpc>
            </a:pPr>
            <a:r>
              <a:rPr lang="en-US" sz="4400" b="1" strike="noStrike" cap="all" spc="-1">
                <a:solidFill>
                  <a:srgbClr val="1CADE4"/>
                </a:solidFill>
                <a:latin typeface="Arial"/>
              </a:rPr>
              <a:t>Future scope</a:t>
            </a:r>
            <a:endParaRPr lang="en-IN" sz="44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581040" y="702000"/>
            <a:ext cx="11029320" cy="529920"/>
          </a:xfrm>
          <a:prstGeom prst="rect">
            <a:avLst/>
          </a:prstGeom>
          <a:noFill/>
          <a:ln>
            <a:noFill/>
          </a:ln>
        </p:spPr>
        <p:txBody>
          <a:bodyPr anchor="b">
            <a:normAutofit fontScale="78500" lnSpcReduction="20000"/>
          </a:bodyPr>
          <a:lstStyle/>
          <a:p>
            <a:pPr>
              <a:lnSpc>
                <a:spcPct val="100000"/>
              </a:lnSpc>
            </a:pPr>
            <a:r>
              <a:rPr lang="en-US" sz="4400" b="1" strike="noStrike" cap="all" spc="-1">
                <a:solidFill>
                  <a:srgbClr val="1CADE4"/>
                </a:solidFill>
                <a:latin typeface="Arial"/>
                <a:ea typeface="Franklin Gothic Demi"/>
              </a:rPr>
              <a:t>References</a:t>
            </a:r>
            <a:endParaRPr lang="en-US" sz="4400" b="0" strike="noStrike" spc="-1">
              <a:solidFill>
                <a:srgbClr val="000000"/>
              </a:solidFill>
              <a:latin typeface="Franklin Gothic Book"/>
            </a:endParaRPr>
          </a:p>
        </p:txBody>
      </p:sp>
      <p:sp>
        <p:nvSpPr>
          <p:cNvPr id="156" name="TextShape 2"/>
          <p:cNvSpPr txBox="1"/>
          <p:nvPr/>
        </p:nvSpPr>
        <p:spPr>
          <a:xfrm>
            <a:off x="581040" y="1302120"/>
            <a:ext cx="11029320" cy="4672800"/>
          </a:xfrm>
          <a:prstGeom prst="rect">
            <a:avLst/>
          </a:prstGeom>
          <a:noFill/>
          <a:ln>
            <a:noFill/>
          </a:ln>
        </p:spPr>
        <p:txBody>
          <a:bodyPr anchor="ctr">
            <a:normAutofit/>
          </a:bodyPr>
          <a:lstStyle/>
          <a:p>
            <a:pPr marL="305280" indent="-304920">
              <a:lnSpc>
                <a:spcPct val="110000"/>
              </a:lnSpc>
              <a:spcBef>
                <a:spcPts val="479"/>
              </a:spcBef>
              <a:spcAft>
                <a:spcPts val="601"/>
              </a:spcAft>
              <a:buClr>
                <a:srgbClr val="1CADE4"/>
              </a:buClr>
              <a:buSzPct val="92000"/>
              <a:buFont typeface="Wingdings 2" charset="2"/>
              <a:buChar char=""/>
            </a:pPr>
            <a:r>
              <a:rPr lang="en-IN" sz="1400" b="0" i="0" dirty="0">
                <a:solidFill>
                  <a:srgbClr val="222222"/>
                </a:solidFill>
                <a:effectLst/>
                <a:latin typeface="Arial" panose="020B0604020202020204" pitchFamily="34" charset="0"/>
              </a:rPr>
              <a:t>Rai, S., Choubey, V., &amp; Garg, P. (2022, July). A Systematic Review of Encryption and Keylogging for Computer System Security. In </a:t>
            </a:r>
            <a:r>
              <a:rPr lang="en-IN" sz="1400" b="0" i="1" dirty="0">
                <a:solidFill>
                  <a:srgbClr val="222222"/>
                </a:solidFill>
                <a:effectLst/>
                <a:latin typeface="Arial" panose="020B0604020202020204" pitchFamily="34" charset="0"/>
              </a:rPr>
              <a:t>2022 Fifth International Conference on Computational Intelligence and Communication Technologies (CCICT)</a:t>
            </a:r>
            <a:r>
              <a:rPr lang="en-IN" sz="1400" b="0" i="0" dirty="0">
                <a:solidFill>
                  <a:srgbClr val="222222"/>
                </a:solidFill>
                <a:effectLst/>
                <a:latin typeface="Arial" panose="020B0604020202020204" pitchFamily="34" charset="0"/>
              </a:rPr>
              <a:t> (pp. 157-163). IEEE</a:t>
            </a:r>
            <a:endParaRPr lang="en-US" sz="1400" i="0" spc="-1" dirty="0">
              <a:solidFill>
                <a:srgbClr val="404040"/>
              </a:solidFill>
              <a:effectLst/>
              <a:latin typeface="Arial" panose="020B0604020202020204" pitchFamily="34" charset="0"/>
              <a:cs typeface="Arial" panose="020B0604020202020204" pitchFamily="34" charset="0"/>
            </a:endParaRPr>
          </a:p>
          <a:p>
            <a:pPr marL="305280" indent="-304920">
              <a:lnSpc>
                <a:spcPct val="110000"/>
              </a:lnSpc>
              <a:spcBef>
                <a:spcPts val="479"/>
              </a:spcBef>
              <a:spcAft>
                <a:spcPts val="601"/>
              </a:spcAft>
              <a:buClr>
                <a:srgbClr val="1CADE4"/>
              </a:buClr>
              <a:buSzPct val="92000"/>
              <a:buFont typeface="Wingdings 2" charset="2"/>
              <a:buChar char=""/>
            </a:pPr>
            <a:r>
              <a:rPr lang="en-IN" sz="1400" b="0" i="0" dirty="0">
                <a:solidFill>
                  <a:srgbClr val="222222"/>
                </a:solidFill>
                <a:effectLst/>
                <a:latin typeface="Arial" panose="020B0604020202020204" pitchFamily="34" charset="0"/>
              </a:rPr>
              <a:t>Joy, J., Rajaram, V., Aditya, A. R., &amp; </a:t>
            </a:r>
            <a:r>
              <a:rPr lang="en-IN" sz="1400" b="0" i="0" dirty="0" err="1">
                <a:solidFill>
                  <a:srgbClr val="222222"/>
                </a:solidFill>
                <a:effectLst/>
                <a:latin typeface="Arial" panose="020B0604020202020204" pitchFamily="34" charset="0"/>
              </a:rPr>
              <a:t>Pandimurugan</a:t>
            </a:r>
            <a:r>
              <a:rPr lang="en-IN" sz="1400" b="0" i="0" dirty="0">
                <a:solidFill>
                  <a:srgbClr val="222222"/>
                </a:solidFill>
                <a:effectLst/>
                <a:latin typeface="Arial" panose="020B0604020202020204" pitchFamily="34" charset="0"/>
              </a:rPr>
              <a:t>, V. (2023, December). Developing Advanced Software Keylogger using Python and Creating Awareness of their Functionalities. In </a:t>
            </a:r>
            <a:r>
              <a:rPr lang="en-IN" sz="1400" b="0" i="1" dirty="0">
                <a:solidFill>
                  <a:srgbClr val="222222"/>
                </a:solidFill>
                <a:effectLst/>
                <a:latin typeface="Arial" panose="020B0604020202020204" pitchFamily="34" charset="0"/>
              </a:rPr>
              <a:t>2023 2nd International Conference on Automation, Computing and Renewable Systems (ICACRS)</a:t>
            </a:r>
            <a:r>
              <a:rPr lang="en-IN" sz="1400" b="0" i="0" dirty="0">
                <a:solidFill>
                  <a:srgbClr val="222222"/>
                </a:solidFill>
                <a:effectLst/>
                <a:latin typeface="Arial" panose="020B0604020202020204" pitchFamily="34" charset="0"/>
              </a:rPr>
              <a:t> (pp. 1551-1557). IEEE</a:t>
            </a:r>
            <a:endParaRPr lang="en-US" sz="1400" b="0" spc="-1" dirty="0">
              <a:solidFill>
                <a:srgbClr val="404040"/>
              </a:solidFill>
              <a:latin typeface="Arial" panose="020B0604020202020204" pitchFamily="34" charset="0"/>
              <a:cs typeface="Arial" panose="020B0604020202020204" pitchFamily="34" charset="0"/>
            </a:endParaRPr>
          </a:p>
          <a:p>
            <a:pPr marL="305280" indent="-304920">
              <a:lnSpc>
                <a:spcPct val="110000"/>
              </a:lnSpc>
              <a:spcBef>
                <a:spcPts val="479"/>
              </a:spcBef>
              <a:spcAft>
                <a:spcPts val="601"/>
              </a:spcAft>
              <a:buClr>
                <a:srgbClr val="1CADE4"/>
              </a:buClr>
              <a:buSzPct val="92000"/>
              <a:buFont typeface="Wingdings 2" charset="2"/>
              <a:buChar char=""/>
            </a:pPr>
            <a:r>
              <a:rPr lang="en-US" sz="1400" b="0" i="0" dirty="0" err="1">
                <a:solidFill>
                  <a:srgbClr val="222222"/>
                </a:solidFill>
                <a:effectLst/>
                <a:latin typeface="Arial" panose="020B0604020202020204" pitchFamily="34" charset="0"/>
              </a:rPr>
              <a:t>Shirke</a:t>
            </a:r>
            <a:r>
              <a:rPr lang="en-US" sz="1400" b="0" i="0" dirty="0">
                <a:solidFill>
                  <a:srgbClr val="222222"/>
                </a:solidFill>
                <a:effectLst/>
                <a:latin typeface="Arial" panose="020B0604020202020204" pitchFamily="34" charset="0"/>
              </a:rPr>
              <a:t>, A., Pawar, R., </a:t>
            </a:r>
            <a:r>
              <a:rPr lang="en-US" sz="1400" b="0" i="0" dirty="0" err="1">
                <a:solidFill>
                  <a:srgbClr val="222222"/>
                </a:solidFill>
                <a:effectLst/>
                <a:latin typeface="Arial" panose="020B0604020202020204" pitchFamily="34" charset="0"/>
              </a:rPr>
              <a:t>Bivalkar</a:t>
            </a:r>
            <a:r>
              <a:rPr lang="en-US" sz="1400" b="0" i="0" dirty="0">
                <a:solidFill>
                  <a:srgbClr val="222222"/>
                </a:solidFill>
                <a:effectLst/>
                <a:latin typeface="Arial" panose="020B0604020202020204" pitchFamily="34" charset="0"/>
              </a:rPr>
              <a:t>, M., </a:t>
            </a:r>
            <a:r>
              <a:rPr lang="en-US" sz="1400" b="0" i="0" dirty="0" err="1">
                <a:solidFill>
                  <a:srgbClr val="222222"/>
                </a:solidFill>
                <a:effectLst/>
                <a:latin typeface="Arial" panose="020B0604020202020204" pitchFamily="34" charset="0"/>
              </a:rPr>
              <a:t>Waghela</a:t>
            </a:r>
            <a:r>
              <a:rPr lang="en-US" sz="1400" b="0" i="0" dirty="0">
                <a:solidFill>
                  <a:srgbClr val="222222"/>
                </a:solidFill>
                <a:effectLst/>
                <a:latin typeface="Arial" panose="020B0604020202020204" pitchFamily="34" charset="0"/>
              </a:rPr>
              <a:t>, H., &amp; Shah, Z. (2023, December). Advance Keylogger–Capturing Keystrokes. In </a:t>
            </a:r>
            <a:r>
              <a:rPr lang="en-US" sz="1400" b="0" i="1" dirty="0">
                <a:solidFill>
                  <a:srgbClr val="222222"/>
                </a:solidFill>
                <a:effectLst/>
                <a:latin typeface="Arial" panose="020B0604020202020204" pitchFamily="34" charset="0"/>
              </a:rPr>
              <a:t>2023 6th International Conference on Advances in Science and Technology (ICAST)</a:t>
            </a:r>
            <a:r>
              <a:rPr lang="en-US" sz="1400" b="0" i="0" dirty="0">
                <a:solidFill>
                  <a:srgbClr val="222222"/>
                </a:solidFill>
                <a:effectLst/>
                <a:latin typeface="Arial" panose="020B0604020202020204" pitchFamily="34" charset="0"/>
              </a:rPr>
              <a:t> (pp. 250-255). IEEE.</a:t>
            </a:r>
          </a:p>
          <a:p>
            <a:pPr marL="305280" indent="-304920">
              <a:lnSpc>
                <a:spcPct val="110000"/>
              </a:lnSpc>
              <a:spcBef>
                <a:spcPts val="479"/>
              </a:spcBef>
              <a:spcAft>
                <a:spcPts val="601"/>
              </a:spcAft>
              <a:buClr>
                <a:srgbClr val="1CADE4"/>
              </a:buClr>
              <a:buSzPct val="92000"/>
              <a:buFont typeface="Wingdings 2" charset="2"/>
              <a:buChar char=""/>
            </a:pPr>
            <a:r>
              <a:rPr lang="en-US" sz="1400" b="0" i="0" dirty="0" err="1">
                <a:solidFill>
                  <a:srgbClr val="222222"/>
                </a:solidFill>
                <a:effectLst/>
                <a:latin typeface="Arial" panose="020B0604020202020204" pitchFamily="34" charset="0"/>
              </a:rPr>
              <a:t>Bejo</a:t>
            </a:r>
            <a:r>
              <a:rPr lang="en-US" sz="1400" b="0" i="0" dirty="0">
                <a:solidFill>
                  <a:srgbClr val="222222"/>
                </a:solidFill>
                <a:effectLst/>
                <a:latin typeface="Arial" panose="020B0604020202020204" pitchFamily="34" charset="0"/>
              </a:rPr>
              <a:t>, S. P., Kumar, B., Banerjee, P., Jha, P., Singh, A. N., &amp; </a:t>
            </a:r>
            <a:r>
              <a:rPr lang="en-US" sz="1400" b="0" i="0" dirty="0" err="1">
                <a:solidFill>
                  <a:srgbClr val="222222"/>
                </a:solidFill>
                <a:effectLst/>
                <a:latin typeface="Arial" panose="020B0604020202020204" pitchFamily="34" charset="0"/>
              </a:rPr>
              <a:t>Dehury</a:t>
            </a:r>
            <a:r>
              <a:rPr lang="en-US" sz="1400" b="0" i="0" dirty="0">
                <a:solidFill>
                  <a:srgbClr val="222222"/>
                </a:solidFill>
                <a:effectLst/>
                <a:latin typeface="Arial" panose="020B0604020202020204" pitchFamily="34" charset="0"/>
              </a:rPr>
              <a:t>, M. K. (2023, March). Design, Analysis and Implementation of an Advanced Keylogger to Defend Cyber Threats. In </a:t>
            </a:r>
            <a:r>
              <a:rPr lang="en-US" sz="1400" b="0" i="1" dirty="0">
                <a:solidFill>
                  <a:srgbClr val="222222"/>
                </a:solidFill>
                <a:effectLst/>
                <a:latin typeface="Arial" panose="020B0604020202020204" pitchFamily="34" charset="0"/>
              </a:rPr>
              <a:t>2023 9th International Conference on Advanced Computing and Communication Systems (ICACCS)</a:t>
            </a:r>
            <a:r>
              <a:rPr lang="en-US" sz="1400" b="0" i="0" dirty="0">
                <a:solidFill>
                  <a:srgbClr val="222222"/>
                </a:solidFill>
                <a:effectLst/>
                <a:latin typeface="Arial" panose="020B0604020202020204" pitchFamily="34" charset="0"/>
              </a:rPr>
              <a:t> (Vol. 1, pp. 2269-2274). IEEE.</a:t>
            </a:r>
            <a:endParaRPr lang="en-US" sz="1400" dirty="0">
              <a:solidFill>
                <a:srgbClr val="222222"/>
              </a:solidFill>
              <a:latin typeface="Arial" panose="020B0604020202020204" pitchFamily="34" charset="0"/>
            </a:endParaRPr>
          </a:p>
          <a:p>
            <a:pPr marL="305280" indent="-304920">
              <a:lnSpc>
                <a:spcPct val="110000"/>
              </a:lnSpc>
              <a:spcBef>
                <a:spcPts val="479"/>
              </a:spcBef>
              <a:spcAft>
                <a:spcPts val="601"/>
              </a:spcAft>
              <a:buClr>
                <a:srgbClr val="1CADE4"/>
              </a:buClr>
              <a:buSzPct val="92000"/>
              <a:buFont typeface="Wingdings 2" charset="2"/>
              <a:buChar char=""/>
            </a:pPr>
            <a:r>
              <a:rPr lang="en-US" sz="1400" b="0" i="0" dirty="0">
                <a:solidFill>
                  <a:srgbClr val="222222"/>
                </a:solidFill>
                <a:effectLst/>
                <a:latin typeface="Arial" panose="020B0604020202020204" pitchFamily="34" charset="0"/>
              </a:rPr>
              <a:t>Ahmed, M. B., </a:t>
            </a:r>
            <a:r>
              <a:rPr lang="en-US" sz="1400" b="0" i="0" dirty="0" err="1">
                <a:solidFill>
                  <a:srgbClr val="222222"/>
                </a:solidFill>
                <a:effectLst/>
                <a:latin typeface="Arial" panose="020B0604020202020204" pitchFamily="34" charset="0"/>
              </a:rPr>
              <a:t>Shoikot</a:t>
            </a:r>
            <a:r>
              <a:rPr lang="en-US" sz="1400" b="0" i="0" dirty="0">
                <a:solidFill>
                  <a:srgbClr val="222222"/>
                </a:solidFill>
                <a:effectLst/>
                <a:latin typeface="Arial" panose="020B0604020202020204" pitchFamily="34" charset="0"/>
              </a:rPr>
              <a:t>, M., Hossain, J., &amp; Rahman, A. (2019). Key logger detection using memory forensic and network monitoring. </a:t>
            </a:r>
            <a:r>
              <a:rPr lang="en-US" sz="1400" b="0" i="1" dirty="0">
                <a:solidFill>
                  <a:srgbClr val="222222"/>
                </a:solidFill>
                <a:effectLst/>
                <a:latin typeface="Arial" panose="020B0604020202020204" pitchFamily="34" charset="0"/>
              </a:rPr>
              <a:t>International Journal of Computer Applications</a:t>
            </a:r>
            <a:r>
              <a:rPr lang="en-US" sz="1400" b="0" i="0" dirty="0">
                <a:solidFill>
                  <a:srgbClr val="222222"/>
                </a:solidFill>
                <a:effectLst/>
                <a:latin typeface="Arial" panose="020B0604020202020204" pitchFamily="34" charset="0"/>
              </a:rPr>
              <a:t>, </a:t>
            </a:r>
            <a:r>
              <a:rPr lang="en-US" sz="1400" b="0" i="1" dirty="0">
                <a:solidFill>
                  <a:srgbClr val="222222"/>
                </a:solidFill>
                <a:effectLst/>
                <a:latin typeface="Arial" panose="020B0604020202020204" pitchFamily="34" charset="0"/>
              </a:rPr>
              <a:t>975</a:t>
            </a:r>
            <a:r>
              <a:rPr lang="en-US" sz="1400" b="0" i="0" dirty="0">
                <a:solidFill>
                  <a:srgbClr val="222222"/>
                </a:solidFill>
                <a:effectLst/>
                <a:latin typeface="Arial" panose="020B0604020202020204" pitchFamily="34" charset="0"/>
              </a:rPr>
              <a:t>, 8887.</a:t>
            </a:r>
          </a:p>
          <a:p>
            <a:pPr marL="305280" indent="-304920">
              <a:lnSpc>
                <a:spcPct val="110000"/>
              </a:lnSpc>
              <a:spcBef>
                <a:spcPts val="479"/>
              </a:spcBef>
              <a:spcAft>
                <a:spcPts val="601"/>
              </a:spcAft>
              <a:buClr>
                <a:srgbClr val="1CADE4"/>
              </a:buClr>
              <a:buSzPct val="92000"/>
              <a:buFont typeface="Wingdings 2" charset="2"/>
              <a:buChar char=""/>
            </a:pPr>
            <a:r>
              <a:rPr lang="en-IN" sz="1400" b="0" i="0" dirty="0">
                <a:solidFill>
                  <a:srgbClr val="222222"/>
                </a:solidFill>
                <a:effectLst/>
                <a:latin typeface="Arial" panose="020B0604020202020204" pitchFamily="34" charset="0"/>
              </a:rPr>
              <a:t>Parekh, D. H., </a:t>
            </a:r>
            <a:r>
              <a:rPr lang="en-IN" sz="1400" b="0" i="0" dirty="0" err="1">
                <a:solidFill>
                  <a:srgbClr val="222222"/>
                </a:solidFill>
                <a:effectLst/>
                <a:latin typeface="Arial" panose="020B0604020202020204" pitchFamily="34" charset="0"/>
              </a:rPr>
              <a:t>Adhvaryu</a:t>
            </a:r>
            <a:r>
              <a:rPr lang="en-IN" sz="1400" b="0" i="0" dirty="0">
                <a:solidFill>
                  <a:srgbClr val="222222"/>
                </a:solidFill>
                <a:effectLst/>
                <a:latin typeface="Arial" panose="020B0604020202020204" pitchFamily="34" charset="0"/>
              </a:rPr>
              <a:t>, N., &amp; </a:t>
            </a:r>
            <a:r>
              <a:rPr lang="en-IN" sz="1400" b="0" i="0" dirty="0" err="1">
                <a:solidFill>
                  <a:srgbClr val="222222"/>
                </a:solidFill>
                <a:effectLst/>
                <a:latin typeface="Arial" panose="020B0604020202020204" pitchFamily="34" charset="0"/>
              </a:rPr>
              <a:t>Dahiy</a:t>
            </a:r>
            <a:r>
              <a:rPr lang="en-IN" sz="1400" b="0" i="0" dirty="0">
                <a:solidFill>
                  <a:srgbClr val="222222"/>
                </a:solidFill>
                <a:effectLst/>
                <a:latin typeface="Arial" panose="020B0604020202020204" pitchFamily="34" charset="0"/>
              </a:rPr>
              <a:t>, V. (2020). Keystroke Logging: Integrating Natural Language Processing Technique to </a:t>
            </a:r>
            <a:r>
              <a:rPr lang="en-IN" sz="1400" b="0" i="0" dirty="0" err="1">
                <a:solidFill>
                  <a:srgbClr val="222222"/>
                </a:solidFill>
                <a:effectLst/>
                <a:latin typeface="Arial" panose="020B0604020202020204" pitchFamily="34" charset="0"/>
              </a:rPr>
              <a:t>Analyze</a:t>
            </a:r>
            <a:r>
              <a:rPr lang="en-IN" sz="1400" b="0" i="0" dirty="0">
                <a:solidFill>
                  <a:srgbClr val="222222"/>
                </a:solidFill>
                <a:effectLst/>
                <a:latin typeface="Arial" panose="020B0604020202020204" pitchFamily="34" charset="0"/>
              </a:rPr>
              <a:t> Log Data. </a:t>
            </a:r>
            <a:r>
              <a:rPr lang="en-IN" sz="1400" b="0" i="1" dirty="0">
                <a:solidFill>
                  <a:srgbClr val="222222"/>
                </a:solidFill>
                <a:effectLst/>
                <a:latin typeface="Arial" panose="020B0604020202020204" pitchFamily="34" charset="0"/>
              </a:rPr>
              <a:t>International Journal of Innovative Technology and Exploring Engineering (IJITEE)</a:t>
            </a:r>
            <a:r>
              <a:rPr lang="en-IN" sz="1400" b="0" i="0" dirty="0">
                <a:solidFill>
                  <a:srgbClr val="222222"/>
                </a:solidFill>
                <a:effectLst/>
                <a:latin typeface="Arial" panose="020B0604020202020204" pitchFamily="34" charset="0"/>
              </a:rPr>
              <a:t>, </a:t>
            </a:r>
            <a:r>
              <a:rPr lang="en-IN" sz="1400" b="0" i="1" dirty="0">
                <a:solidFill>
                  <a:srgbClr val="222222"/>
                </a:solidFill>
                <a:effectLst/>
                <a:latin typeface="Arial" panose="020B0604020202020204" pitchFamily="34" charset="0"/>
              </a:rPr>
              <a:t>9</a:t>
            </a:r>
            <a:r>
              <a:rPr lang="en-IN" sz="1400" b="0" i="0" dirty="0">
                <a:solidFill>
                  <a:srgbClr val="222222"/>
                </a:solidFill>
                <a:effectLst/>
                <a:latin typeface="Arial" panose="020B0604020202020204" pitchFamily="34" charset="0"/>
              </a:rPr>
              <a:t>(3), 2028-2033.</a:t>
            </a:r>
            <a:endParaRPr lang="en-US" sz="1400" b="0" strike="noStrike" spc="-1" dirty="0">
              <a:solidFill>
                <a:srgbClr val="404040"/>
              </a:solidFill>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1463040" y="2766240"/>
            <a:ext cx="9298440" cy="1325160"/>
          </a:xfrm>
          <a:prstGeom prst="rect">
            <a:avLst/>
          </a:prstGeom>
          <a:noFill/>
          <a:ln>
            <a:noFill/>
          </a:ln>
        </p:spPr>
        <p:txBody>
          <a:bodyPr anchor="b">
            <a:noAutofit/>
          </a:bodyPr>
          <a:lstStyle/>
          <a:p>
            <a:pPr algn="ctr">
              <a:lnSpc>
                <a:spcPct val="100000"/>
              </a:lnSpc>
            </a:pPr>
            <a:r>
              <a:rPr lang="en-US" sz="2800" b="1" strike="noStrike" cap="all" spc="-1" dirty="0">
                <a:solidFill>
                  <a:srgbClr val="002060"/>
                </a:solidFill>
                <a:latin typeface="Arial"/>
              </a:rPr>
              <a:t>THANK YOU</a:t>
            </a:r>
            <a:endParaRPr lang="en-US" sz="2800" b="0" strike="noStrike" spc="-1" dirty="0">
              <a:solidFill>
                <a:srgbClr val="000000"/>
              </a:solidFill>
              <a:latin typeface="Franklin Gothic 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849600" y="558360"/>
            <a:ext cx="10515240" cy="1325160"/>
          </a:xfrm>
          <a:prstGeom prst="rect">
            <a:avLst/>
          </a:prstGeom>
          <a:noFill/>
          <a:ln>
            <a:noFill/>
          </a:ln>
        </p:spPr>
        <p:txBody>
          <a:bodyPr anchor="b">
            <a:noAutofit/>
          </a:bodyPr>
          <a:lstStyle/>
          <a:p>
            <a:pPr>
              <a:lnSpc>
                <a:spcPct val="100000"/>
              </a:lnSpc>
            </a:pPr>
            <a:r>
              <a:rPr lang="en-US" sz="2800" b="1" strike="noStrike" cap="all" spc="-1">
                <a:solidFill>
                  <a:srgbClr val="002060"/>
                </a:solidFill>
                <a:latin typeface="Arial"/>
              </a:rPr>
              <a:t>OUTLINE</a:t>
            </a:r>
            <a:endParaRPr lang="en-US" sz="2800" b="0" strike="noStrike" spc="-1">
              <a:solidFill>
                <a:srgbClr val="000000"/>
              </a:solidFill>
              <a:latin typeface="Franklin Gothic Book"/>
            </a:endParaRPr>
          </a:p>
        </p:txBody>
      </p:sp>
      <p:sp>
        <p:nvSpPr>
          <p:cNvPr id="138" name="TextShape 2"/>
          <p:cNvSpPr txBox="1"/>
          <p:nvPr/>
        </p:nvSpPr>
        <p:spPr>
          <a:xfrm>
            <a:off x="838080" y="1618920"/>
            <a:ext cx="11018520" cy="5238720"/>
          </a:xfrm>
          <a:prstGeom prst="rect">
            <a:avLst/>
          </a:prstGeom>
          <a:noFill/>
          <a:ln>
            <a:noFill/>
          </a:ln>
        </p:spPr>
        <p:txBody>
          <a:bodyPr>
            <a:noAutofit/>
          </a:bodyPr>
          <a:lstStyle/>
          <a:p>
            <a:pPr>
              <a:lnSpc>
                <a:spcPct val="110000"/>
              </a:lnSpc>
              <a:spcBef>
                <a:spcPts val="400"/>
              </a:spcBef>
              <a:spcAft>
                <a:spcPts val="601"/>
              </a:spcAft>
              <a:tabLst>
                <a:tab pos="0" algn="l"/>
              </a:tabLst>
            </a:pPr>
            <a:r>
              <a:rPr lang="en-US" sz="2000" b="1" strike="noStrike" spc="-1" dirty="0">
                <a:solidFill>
                  <a:srgbClr val="404040"/>
                </a:solidFill>
                <a:latin typeface="Arial"/>
                <a:ea typeface="Franklin Gothic Book"/>
              </a:rPr>
              <a:t>  </a:t>
            </a:r>
            <a:endParaRPr lang="en-US" sz="2000" b="0" strike="noStrike" spc="-1" dirty="0">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dirty="0">
                <a:solidFill>
                  <a:srgbClr val="404040"/>
                </a:solidFill>
                <a:latin typeface="Arial"/>
                <a:ea typeface="Franklin Gothic Book"/>
              </a:rPr>
              <a:t>Problem Statement </a:t>
            </a:r>
            <a:endParaRPr lang="en-US" sz="2000" b="0" strike="noStrike" spc="-1" dirty="0">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dirty="0">
                <a:solidFill>
                  <a:srgbClr val="404040"/>
                </a:solidFill>
                <a:latin typeface="Arial"/>
                <a:ea typeface="Franklin Gothic Book"/>
              </a:rPr>
              <a:t>Proposed System/Solution</a:t>
            </a:r>
            <a:endParaRPr lang="en-US" sz="2000" b="0" strike="noStrike" spc="-1" dirty="0">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dirty="0">
                <a:solidFill>
                  <a:srgbClr val="404040"/>
                </a:solidFill>
                <a:latin typeface="Arial"/>
                <a:ea typeface="Franklin Gothic Book"/>
              </a:rPr>
              <a:t>System Development Approach</a:t>
            </a:r>
            <a:endParaRPr lang="en-US" sz="2000" b="0" strike="noStrike" spc="-1" dirty="0">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dirty="0">
                <a:solidFill>
                  <a:srgbClr val="404040"/>
                </a:solidFill>
                <a:latin typeface="Arial"/>
                <a:ea typeface="Franklin Gothic Book"/>
              </a:rPr>
              <a:t>Algorithm &amp; Deployment  </a:t>
            </a:r>
            <a:endParaRPr lang="en-US" sz="2000" b="0" strike="noStrike" spc="-1" dirty="0">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dirty="0">
                <a:solidFill>
                  <a:srgbClr val="404040"/>
                </a:solidFill>
                <a:latin typeface="Arial"/>
                <a:ea typeface="Franklin Gothic Book"/>
              </a:rPr>
              <a:t>Result </a:t>
            </a:r>
            <a:endParaRPr lang="en-US" sz="2000" b="0" strike="noStrike" spc="-1" dirty="0">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dirty="0">
                <a:solidFill>
                  <a:srgbClr val="404040"/>
                </a:solidFill>
                <a:latin typeface="Arial"/>
                <a:ea typeface="Franklin Gothic Book"/>
              </a:rPr>
              <a:t>Conclusion</a:t>
            </a:r>
            <a:endParaRPr lang="en-US" sz="2000" b="0" strike="noStrike" spc="-1" dirty="0">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dirty="0">
                <a:solidFill>
                  <a:srgbClr val="404040"/>
                </a:solidFill>
                <a:latin typeface="Arial"/>
                <a:ea typeface="Franklin Gothic Book"/>
              </a:rPr>
              <a:t>Future Scope</a:t>
            </a:r>
            <a:endParaRPr lang="en-US" sz="2000" b="0" strike="noStrike" spc="-1" dirty="0">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dirty="0">
                <a:solidFill>
                  <a:srgbClr val="404040"/>
                </a:solidFill>
                <a:latin typeface="Arial"/>
                <a:ea typeface="Franklin Gothic Book"/>
              </a:rPr>
              <a:t>References</a:t>
            </a:r>
            <a:endParaRPr lang="en-US" sz="2000" b="0" strike="noStrike" spc="-1" dirty="0">
              <a:solidFill>
                <a:srgbClr val="404040"/>
              </a:solidFill>
              <a:latin typeface="Franklin Gothic Book"/>
            </a:endParaRPr>
          </a:p>
          <a:p>
            <a:pPr>
              <a:lnSpc>
                <a:spcPct val="110000"/>
              </a:lnSpc>
              <a:spcBef>
                <a:spcPts val="340"/>
              </a:spcBef>
              <a:spcAft>
                <a:spcPts val="601"/>
              </a:spcAft>
              <a:tabLst>
                <a:tab pos="0" algn="l"/>
              </a:tabLst>
            </a:pPr>
            <a:endParaRPr lang="en-US" sz="2000" b="0" strike="noStrike" spc="-1" dirty="0">
              <a:solidFill>
                <a:srgbClr val="404040"/>
              </a:solidFill>
              <a:latin typeface="Franklin Gothic Boo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normAutofit fontScale="78500" lnSpcReduction="20000"/>
          </a:bodyPr>
          <a:lstStyle/>
          <a:p>
            <a:pPr>
              <a:lnSpc>
                <a:spcPct val="100000"/>
              </a:lnSpc>
            </a:pPr>
            <a:r>
              <a:rPr lang="en-US" sz="4400" b="1" strike="noStrike" cap="all" spc="-1">
                <a:solidFill>
                  <a:srgbClr val="1CADE4"/>
                </a:solidFill>
                <a:latin typeface="Arial"/>
              </a:rPr>
              <a:t>Problem Statement</a:t>
            </a:r>
            <a:endParaRPr lang="en-US" sz="4400" b="0" strike="noStrike" spc="-1">
              <a:solidFill>
                <a:srgbClr val="000000"/>
              </a:solidFill>
              <a:latin typeface="Franklin Gothic Book"/>
            </a:endParaRPr>
          </a:p>
        </p:txBody>
      </p:sp>
      <p:sp>
        <p:nvSpPr>
          <p:cNvPr id="140" name="TextShape 2"/>
          <p:cNvSpPr txBox="1"/>
          <p:nvPr/>
        </p:nvSpPr>
        <p:spPr>
          <a:xfrm>
            <a:off x="452520" y="1237680"/>
            <a:ext cx="11029320" cy="4672800"/>
          </a:xfrm>
          <a:prstGeom prst="rect">
            <a:avLst/>
          </a:prstGeom>
          <a:noFill/>
          <a:ln>
            <a:noFill/>
          </a:ln>
        </p:spPr>
        <p:txBody>
          <a:bodyPr anchor="ctr">
            <a:noAutofit/>
          </a:bodyPr>
          <a:lstStyle/>
          <a:p>
            <a:pPr>
              <a:lnSpc>
                <a:spcPct val="110000"/>
              </a:lnSpc>
              <a:spcBef>
                <a:spcPts val="641"/>
              </a:spcBef>
              <a:spcAft>
                <a:spcPts val="601"/>
              </a:spcAft>
              <a:tabLst>
                <a:tab pos="0" algn="l"/>
              </a:tabLst>
            </a:pPr>
            <a:r>
              <a:rPr lang="en-US" sz="1700" b="0" strike="noStrike" spc="-1" dirty="0">
                <a:solidFill>
                  <a:srgbClr val="0F0F0F"/>
                </a:solidFill>
                <a:latin typeface="Arial" panose="020B0604020202020204" pitchFamily="34" charset="0"/>
                <a:ea typeface="Franklin Gothic Book"/>
                <a:cs typeface="Arial" panose="020B0604020202020204" pitchFamily="34" charset="0"/>
              </a:rPr>
              <a:t>In our modern digital landscape, characterized by looming cybersecurity threats, a notable concern revolves around the widespread occurrence of keyloggers. These stealthy software tools are specifically engineered to surreptitiously monitor and log keystrokes on a user's computer, all without their awareness. The presence of keyloggers represents a significant hazard to both individuals and organizations alike. By clandestinely capturing sensitive information such as passwords, credit card details, and other personal data, they precipitate grave consequences including identity theft, financial loss, and breaches of privacy.</a:t>
            </a:r>
            <a:endParaRPr lang="en-US" sz="1700" b="0" strike="noStrike" spc="-1" dirty="0">
              <a:solidFill>
                <a:srgbClr val="404040"/>
              </a:solidFill>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normAutofit fontScale="78500" lnSpcReduction="20000"/>
          </a:bodyPr>
          <a:lstStyle/>
          <a:p>
            <a:pPr>
              <a:lnSpc>
                <a:spcPct val="100000"/>
              </a:lnSpc>
            </a:pPr>
            <a:r>
              <a:rPr lang="en-US" sz="4400" b="1" strike="noStrike" cap="all" spc="-1">
                <a:solidFill>
                  <a:srgbClr val="1CADE4"/>
                </a:solidFill>
                <a:latin typeface="Arial"/>
              </a:rPr>
              <a:t>Proposed Solution</a:t>
            </a:r>
            <a:endParaRPr lang="en-US" sz="4400" b="0" strike="noStrike" spc="-1">
              <a:solidFill>
                <a:srgbClr val="000000"/>
              </a:solidFill>
              <a:latin typeface="Franklin Gothic Book"/>
            </a:endParaRPr>
          </a:p>
        </p:txBody>
      </p:sp>
      <p:sp>
        <p:nvSpPr>
          <p:cNvPr id="142" name="TextShape 2"/>
          <p:cNvSpPr txBox="1"/>
          <p:nvPr/>
        </p:nvSpPr>
        <p:spPr>
          <a:xfrm>
            <a:off x="401333" y="1231920"/>
            <a:ext cx="11613240" cy="5563440"/>
          </a:xfrm>
          <a:prstGeom prst="rect">
            <a:avLst/>
          </a:prstGeom>
          <a:noFill/>
          <a:ln>
            <a:noFill/>
          </a:ln>
        </p:spPr>
        <p:txBody>
          <a:bodyPr anchor="ctr">
            <a:noAutofit/>
          </a:bodyPr>
          <a:lstStyle/>
          <a:p>
            <a:pPr marL="108000">
              <a:spcBef>
                <a:spcPts val="1417"/>
              </a:spcBef>
              <a:buClr>
                <a:srgbClr val="000000"/>
              </a:buClr>
              <a:buSzPct val="45000"/>
            </a:pPr>
            <a:r>
              <a:rPr lang="en-US" sz="1500" b="1" strike="noStrike" spc="-1" dirty="0">
                <a:solidFill>
                  <a:srgbClr val="404040"/>
                </a:solidFill>
                <a:latin typeface="Arial" panose="020B0604020202020204" pitchFamily="34" charset="0"/>
                <a:cs typeface="Arial" panose="020B0604020202020204" pitchFamily="34" charset="0"/>
              </a:rPr>
              <a:t>Key Capture:</a:t>
            </a:r>
          </a:p>
          <a:p>
            <a:pPr marL="432000" indent="-324000">
              <a:spcBef>
                <a:spcPts val="1417"/>
              </a:spcBef>
              <a:buClr>
                <a:srgbClr val="000000"/>
              </a:buClr>
              <a:buSzPct val="45000"/>
              <a:buFont typeface="Wingdings" charset="2"/>
              <a:buChar char=""/>
            </a:pPr>
            <a:r>
              <a:rPr lang="en-US" sz="1500" b="1" strike="noStrike" spc="-1" dirty="0">
                <a:solidFill>
                  <a:srgbClr val="404040"/>
                </a:solidFill>
                <a:latin typeface="Arial" panose="020B0604020202020204" pitchFamily="34" charset="0"/>
                <a:cs typeface="Arial" panose="020B0604020202020204" pitchFamily="34" charset="0"/>
              </a:rPr>
              <a:t>The program utilizes </a:t>
            </a:r>
            <a:r>
              <a:rPr lang="en-US" sz="1500" b="1" strike="noStrike" spc="-1" dirty="0" err="1">
                <a:solidFill>
                  <a:srgbClr val="404040"/>
                </a:solidFill>
                <a:latin typeface="Arial" panose="020B0604020202020204" pitchFamily="34" charset="0"/>
                <a:cs typeface="Arial" panose="020B0604020202020204" pitchFamily="34" charset="0"/>
              </a:rPr>
              <a:t>pynput</a:t>
            </a:r>
            <a:r>
              <a:rPr lang="en-US" sz="1500" b="1" strike="noStrike" spc="-1" dirty="0">
                <a:solidFill>
                  <a:srgbClr val="404040"/>
                </a:solidFill>
                <a:latin typeface="Arial" panose="020B0604020202020204" pitchFamily="34" charset="0"/>
                <a:cs typeface="Arial" panose="020B0604020202020204" pitchFamily="34" charset="0"/>
              </a:rPr>
              <a:t> to monitor keyboard events.</a:t>
            </a:r>
          </a:p>
          <a:p>
            <a:pPr marL="432000" indent="-324000">
              <a:spcBef>
                <a:spcPts val="1417"/>
              </a:spcBef>
              <a:buClr>
                <a:srgbClr val="000000"/>
              </a:buClr>
              <a:buSzPct val="45000"/>
              <a:buFont typeface="Wingdings" charset="2"/>
              <a:buChar char=""/>
            </a:pPr>
            <a:r>
              <a:rPr lang="en-US" sz="1500" b="1" strike="noStrike" spc="-1" dirty="0">
                <a:solidFill>
                  <a:srgbClr val="404040"/>
                </a:solidFill>
                <a:latin typeface="Arial" panose="020B0604020202020204" pitchFamily="34" charset="0"/>
                <a:cs typeface="Arial" panose="020B0604020202020204" pitchFamily="34" charset="0"/>
              </a:rPr>
              <a:t>It records each keystroke in a list named </a:t>
            </a:r>
            <a:r>
              <a:rPr lang="en-US" sz="1500" b="1" strike="noStrike" spc="-1" dirty="0" err="1">
                <a:solidFill>
                  <a:srgbClr val="404040"/>
                </a:solidFill>
                <a:latin typeface="Arial" panose="020B0604020202020204" pitchFamily="34" charset="0"/>
                <a:cs typeface="Arial" panose="020B0604020202020204" pitchFamily="34" charset="0"/>
              </a:rPr>
              <a:t>keys_used</a:t>
            </a:r>
            <a:r>
              <a:rPr lang="en-US" sz="1500" b="1" strike="noStrike" spc="-1" dirty="0">
                <a:solidFill>
                  <a:srgbClr val="404040"/>
                </a:solidFill>
                <a:latin typeface="Arial" panose="020B0604020202020204" pitchFamily="34" charset="0"/>
                <a:cs typeface="Arial" panose="020B0604020202020204" pitchFamily="34" charset="0"/>
              </a:rPr>
              <a:t>.</a:t>
            </a:r>
          </a:p>
          <a:p>
            <a:pPr marL="432000" indent="-324000">
              <a:spcBef>
                <a:spcPts val="1417"/>
              </a:spcBef>
              <a:buClr>
                <a:srgbClr val="000000"/>
              </a:buClr>
              <a:buSzPct val="45000"/>
              <a:buFont typeface="Wingdings" charset="2"/>
              <a:buChar char=""/>
            </a:pPr>
            <a:r>
              <a:rPr lang="en-US" sz="1500" b="1" strike="noStrike" spc="-1" dirty="0">
                <a:solidFill>
                  <a:srgbClr val="404040"/>
                </a:solidFill>
                <a:latin typeface="Arial" panose="020B0604020202020204" pitchFamily="34" charset="0"/>
                <a:cs typeface="Arial" panose="020B0604020202020204" pitchFamily="34" charset="0"/>
              </a:rPr>
              <a:t>It distinguishes between pressed, held, and released keys for potential analysis, although the current implementation doesn't utilize this distinction.</a:t>
            </a:r>
          </a:p>
          <a:p>
            <a:pPr marL="108000">
              <a:spcBef>
                <a:spcPts val="1417"/>
              </a:spcBef>
              <a:buClr>
                <a:srgbClr val="000000"/>
              </a:buClr>
              <a:buSzPct val="45000"/>
            </a:pPr>
            <a:r>
              <a:rPr lang="en-US" sz="1500" b="1" strike="noStrike" spc="-1" dirty="0">
                <a:solidFill>
                  <a:srgbClr val="404040"/>
                </a:solidFill>
                <a:latin typeface="Arial" panose="020B0604020202020204" pitchFamily="34" charset="0"/>
                <a:cs typeface="Arial" panose="020B0604020202020204" pitchFamily="34" charset="0"/>
              </a:rPr>
              <a:t>Data Storage:</a:t>
            </a:r>
          </a:p>
          <a:p>
            <a:pPr marL="432000" indent="-324000">
              <a:spcBef>
                <a:spcPts val="1417"/>
              </a:spcBef>
              <a:buClr>
                <a:srgbClr val="000000"/>
              </a:buClr>
              <a:buSzPct val="45000"/>
              <a:buFont typeface="Wingdings" charset="2"/>
              <a:buChar char=""/>
            </a:pPr>
            <a:r>
              <a:rPr lang="en-US" sz="1500" b="1" strike="noStrike" spc="-1" dirty="0">
                <a:solidFill>
                  <a:srgbClr val="404040"/>
                </a:solidFill>
                <a:latin typeface="Arial" panose="020B0604020202020204" pitchFamily="34" charset="0"/>
                <a:cs typeface="Arial" panose="020B0604020202020204" pitchFamily="34" charset="0"/>
              </a:rPr>
              <a:t>Two output files are generated:</a:t>
            </a:r>
          </a:p>
          <a:p>
            <a:pPr marL="432000" indent="-324000">
              <a:spcBef>
                <a:spcPts val="1417"/>
              </a:spcBef>
              <a:buClr>
                <a:srgbClr val="000000"/>
              </a:buClr>
              <a:buSzPct val="45000"/>
              <a:buFont typeface="Wingdings" charset="2"/>
              <a:buChar char=""/>
            </a:pPr>
            <a:r>
              <a:rPr lang="en-US" sz="1500" b="1" strike="noStrike" spc="-1" dirty="0">
                <a:solidFill>
                  <a:srgbClr val="404040"/>
                </a:solidFill>
                <a:latin typeface="Arial" panose="020B0604020202020204" pitchFamily="34" charset="0"/>
                <a:cs typeface="Arial" panose="020B0604020202020204" pitchFamily="34" charset="0"/>
              </a:rPr>
              <a:t>key_log.txt: It contains a straightforward text log detailing all pressed keys in sequential order.</a:t>
            </a:r>
          </a:p>
          <a:p>
            <a:pPr marL="432000" indent="-324000">
              <a:spcBef>
                <a:spcPts val="1417"/>
              </a:spcBef>
              <a:buClr>
                <a:srgbClr val="000000"/>
              </a:buClr>
              <a:buSzPct val="45000"/>
              <a:buFont typeface="Wingdings" charset="2"/>
              <a:buChar char=""/>
            </a:pPr>
            <a:r>
              <a:rPr lang="en-US" sz="1500" b="1" strike="noStrike" spc="-1" dirty="0" err="1">
                <a:solidFill>
                  <a:srgbClr val="404040"/>
                </a:solidFill>
                <a:latin typeface="Arial" panose="020B0604020202020204" pitchFamily="34" charset="0"/>
                <a:cs typeface="Arial" panose="020B0604020202020204" pitchFamily="34" charset="0"/>
              </a:rPr>
              <a:t>key_log.json</a:t>
            </a:r>
            <a:r>
              <a:rPr lang="en-US" sz="1500" b="1" strike="noStrike" spc="-1" dirty="0">
                <a:solidFill>
                  <a:srgbClr val="404040"/>
                </a:solidFill>
                <a:latin typeface="Arial" panose="020B0604020202020204" pitchFamily="34" charset="0"/>
                <a:cs typeface="Arial" panose="020B0604020202020204" pitchFamily="34" charset="0"/>
              </a:rPr>
              <a:t>: This file stores a JSON-formatted list of keys, including additional information about their press/release states (e.g., if the key was held down).</a:t>
            </a:r>
          </a:p>
          <a:p>
            <a:pPr marL="108000">
              <a:spcBef>
                <a:spcPts val="1417"/>
              </a:spcBef>
              <a:buClr>
                <a:srgbClr val="000000"/>
              </a:buClr>
              <a:buSzPct val="45000"/>
            </a:pPr>
            <a:r>
              <a:rPr lang="en-US" sz="1500" b="1" strike="noStrike" spc="-1" dirty="0">
                <a:solidFill>
                  <a:srgbClr val="404040"/>
                </a:solidFill>
                <a:latin typeface="Arial" panose="020B0604020202020204" pitchFamily="34" charset="0"/>
                <a:cs typeface="Arial" panose="020B0604020202020204" pitchFamily="34" charset="0"/>
              </a:rPr>
              <a:t>Graphical User Interface (GUI):</a:t>
            </a:r>
          </a:p>
          <a:p>
            <a:pPr marL="432000" indent="-324000">
              <a:spcBef>
                <a:spcPts val="1417"/>
              </a:spcBef>
              <a:buClr>
                <a:srgbClr val="000000"/>
              </a:buClr>
              <a:buSzPct val="45000"/>
              <a:buFont typeface="Wingdings" charset="2"/>
              <a:buChar char=""/>
            </a:pPr>
            <a:r>
              <a:rPr lang="en-US" sz="1500" b="1" strike="noStrike" spc="-1" dirty="0">
                <a:solidFill>
                  <a:srgbClr val="404040"/>
                </a:solidFill>
                <a:latin typeface="Arial" panose="020B0604020202020204" pitchFamily="34" charset="0"/>
                <a:cs typeface="Arial" panose="020B0604020202020204" pitchFamily="34" charset="0"/>
              </a:rPr>
              <a:t>The application utilizes the </a:t>
            </a:r>
            <a:r>
              <a:rPr lang="en-US" sz="1500" b="1" strike="noStrike" spc="-1" dirty="0" err="1">
                <a:solidFill>
                  <a:srgbClr val="404040"/>
                </a:solidFill>
                <a:latin typeface="Arial" panose="020B0604020202020204" pitchFamily="34" charset="0"/>
                <a:cs typeface="Arial" panose="020B0604020202020204" pitchFamily="34" charset="0"/>
              </a:rPr>
              <a:t>tkinter</a:t>
            </a:r>
            <a:r>
              <a:rPr lang="en-US" sz="1500" b="1" strike="noStrike" spc="-1" dirty="0">
                <a:solidFill>
                  <a:srgbClr val="404040"/>
                </a:solidFill>
                <a:latin typeface="Arial" panose="020B0604020202020204" pitchFamily="34" charset="0"/>
                <a:cs typeface="Arial" panose="020B0604020202020204" pitchFamily="34" charset="0"/>
              </a:rPr>
              <a:t> library to create a basic GUI featuring:</a:t>
            </a:r>
          </a:p>
          <a:p>
            <a:pPr marL="432000" indent="-324000">
              <a:spcBef>
                <a:spcPts val="1417"/>
              </a:spcBef>
              <a:buClr>
                <a:srgbClr val="000000"/>
              </a:buClr>
              <a:buSzPct val="45000"/>
              <a:buFont typeface="Wingdings" charset="2"/>
              <a:buChar char=""/>
            </a:pPr>
            <a:r>
              <a:rPr lang="en-US" sz="1500" b="1" strike="noStrike" spc="-1" dirty="0">
                <a:solidFill>
                  <a:srgbClr val="404040"/>
                </a:solidFill>
                <a:latin typeface="Arial" panose="020B0604020202020204" pitchFamily="34" charset="0"/>
                <a:cs typeface="Arial" panose="020B0604020202020204" pitchFamily="34" charset="0"/>
              </a:rPr>
              <a:t>A label for displaying status messages.</a:t>
            </a:r>
          </a:p>
          <a:p>
            <a:pPr marL="432000" indent="-324000">
              <a:spcBef>
                <a:spcPts val="1417"/>
              </a:spcBef>
              <a:buClr>
                <a:srgbClr val="000000"/>
              </a:buClr>
              <a:buSzPct val="45000"/>
              <a:buFont typeface="Wingdings" charset="2"/>
              <a:buChar char=""/>
            </a:pPr>
            <a:r>
              <a:rPr lang="en-US" sz="1500" b="1" strike="noStrike" spc="-1" dirty="0">
                <a:solidFill>
                  <a:srgbClr val="404040"/>
                </a:solidFill>
                <a:latin typeface="Arial" panose="020B0604020202020204" pitchFamily="34" charset="0"/>
                <a:cs typeface="Arial" panose="020B0604020202020204" pitchFamily="34" charset="0"/>
              </a:rPr>
              <a:t>"Start" and "Stop" buttons to initiate and halt the keylogging functionality.</a:t>
            </a:r>
            <a:endParaRPr lang="en-US" sz="1500" b="0" strike="noStrike" spc="-1" dirty="0">
              <a:solidFill>
                <a:srgbClr val="404040"/>
              </a:solidFill>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581040" y="662400"/>
            <a:ext cx="11029320" cy="529920"/>
          </a:xfrm>
          <a:prstGeom prst="rect">
            <a:avLst/>
          </a:prstGeom>
          <a:noFill/>
          <a:ln>
            <a:noFill/>
          </a:ln>
        </p:spPr>
        <p:txBody>
          <a:bodyPr anchor="b">
            <a:normAutofit fontScale="78500" lnSpcReduction="20000"/>
          </a:bodyPr>
          <a:lstStyle/>
          <a:p>
            <a:pPr>
              <a:lnSpc>
                <a:spcPct val="100000"/>
              </a:lnSpc>
            </a:pPr>
            <a:r>
              <a:rPr lang="en-US" sz="4400" b="1" strike="noStrike" cap="all" spc="-1">
                <a:solidFill>
                  <a:srgbClr val="1CADE4"/>
                </a:solidFill>
                <a:latin typeface="Arial"/>
                <a:ea typeface="Franklin Gothic Demi"/>
              </a:rPr>
              <a:t>System  Approach</a:t>
            </a:r>
            <a:endParaRPr lang="en-US" sz="4400" b="0" strike="noStrike" spc="-1">
              <a:solidFill>
                <a:srgbClr val="000000"/>
              </a:solidFill>
              <a:latin typeface="Franklin Gothic Book"/>
            </a:endParaRPr>
          </a:p>
        </p:txBody>
      </p:sp>
      <p:sp>
        <p:nvSpPr>
          <p:cNvPr id="144" name="TextShape 2"/>
          <p:cNvSpPr txBox="1"/>
          <p:nvPr/>
        </p:nvSpPr>
        <p:spPr>
          <a:xfrm>
            <a:off x="581040" y="1414318"/>
            <a:ext cx="11029320" cy="5176800"/>
          </a:xfrm>
          <a:prstGeom prst="rect">
            <a:avLst/>
          </a:prstGeom>
          <a:noFill/>
          <a:ln>
            <a:noFill/>
          </a:ln>
        </p:spPr>
        <p:txBody>
          <a:bodyPr>
            <a:noAutofit/>
          </a:bodyPr>
          <a:lstStyle/>
          <a:p>
            <a:pPr>
              <a:lnSpc>
                <a:spcPct val="110000"/>
              </a:lnSpc>
              <a:spcBef>
                <a:spcPts val="360"/>
              </a:spcBef>
              <a:spcAft>
                <a:spcPts val="601"/>
              </a:spcAft>
              <a:tabLst>
                <a:tab pos="0" algn="l"/>
              </a:tabLst>
            </a:pPr>
            <a:r>
              <a:rPr lang="en-IN" sz="1500" b="1" strike="noStrike" spc="-1" dirty="0">
                <a:solidFill>
                  <a:srgbClr val="0F0F0F"/>
                </a:solidFill>
                <a:latin typeface="Arial" panose="020B0604020202020204" pitchFamily="34" charset="0"/>
                <a:ea typeface="Franklin Gothic Book"/>
                <a:cs typeface="Arial" panose="020B0604020202020204" pitchFamily="34" charset="0"/>
              </a:rPr>
              <a:t> </a:t>
            </a:r>
            <a:r>
              <a:rPr lang="en-US" sz="1500" b="1" strike="noStrike" spc="-1" dirty="0">
                <a:solidFill>
                  <a:srgbClr val="0F0F0F"/>
                </a:solidFill>
                <a:latin typeface="Arial" panose="020B0604020202020204" pitchFamily="34" charset="0"/>
                <a:ea typeface="Franklin Gothic Book"/>
                <a:cs typeface="Arial" panose="020B0604020202020204" pitchFamily="34" charset="0"/>
              </a:rPr>
              <a:t>System Requirements</a:t>
            </a:r>
          </a:p>
          <a:p>
            <a:pPr>
              <a:lnSpc>
                <a:spcPct val="110000"/>
              </a:lnSpc>
              <a:spcBef>
                <a:spcPts val="360"/>
              </a:spcBef>
              <a:spcAft>
                <a:spcPts val="601"/>
              </a:spcAft>
              <a:tabLst>
                <a:tab pos="0" algn="l"/>
              </a:tabLst>
            </a:pPr>
            <a:endParaRPr lang="en-US" sz="1500" b="1" strike="noStrike" spc="-1" dirty="0">
              <a:solidFill>
                <a:srgbClr val="0F0F0F"/>
              </a:solidFill>
              <a:latin typeface="Arial" panose="020B0604020202020204" pitchFamily="34" charset="0"/>
              <a:ea typeface="Franklin Gothic Book"/>
              <a:cs typeface="Arial" panose="020B0604020202020204" pitchFamily="34" charset="0"/>
            </a:endParaRPr>
          </a:p>
          <a:p>
            <a:pPr>
              <a:lnSpc>
                <a:spcPct val="110000"/>
              </a:lnSpc>
              <a:spcBef>
                <a:spcPts val="360"/>
              </a:spcBef>
              <a:spcAft>
                <a:spcPts val="601"/>
              </a:spcAft>
              <a:tabLst>
                <a:tab pos="0" algn="l"/>
              </a:tabLst>
            </a:pPr>
            <a:r>
              <a:rPr lang="en-US" sz="1500" b="1" strike="noStrike" spc="-1" dirty="0">
                <a:solidFill>
                  <a:srgbClr val="0F0F0F"/>
                </a:solidFill>
                <a:latin typeface="Arial" panose="020B0604020202020204" pitchFamily="34" charset="0"/>
                <a:ea typeface="Franklin Gothic Book"/>
                <a:cs typeface="Arial" panose="020B0604020202020204" pitchFamily="34" charset="0"/>
              </a:rPr>
              <a:t>Functional Specifications:</a:t>
            </a:r>
          </a:p>
          <a:p>
            <a:pPr>
              <a:lnSpc>
                <a:spcPct val="110000"/>
              </a:lnSpc>
              <a:spcBef>
                <a:spcPts val="360"/>
              </a:spcBef>
              <a:spcAft>
                <a:spcPts val="601"/>
              </a:spcAft>
              <a:tabLst>
                <a:tab pos="0" algn="l"/>
              </a:tabLst>
            </a:pPr>
            <a:r>
              <a:rPr lang="en-US" sz="1500" b="1" strike="noStrike" spc="-1" dirty="0">
                <a:solidFill>
                  <a:srgbClr val="0F0F0F"/>
                </a:solidFill>
                <a:latin typeface="Arial" panose="020B0604020202020204" pitchFamily="34" charset="0"/>
                <a:ea typeface="Franklin Gothic Book"/>
                <a:cs typeface="Arial" panose="020B0604020202020204" pitchFamily="34" charset="0"/>
              </a:rPr>
              <a:t>1. Capture keystroke events, including presses and releases, utilizing a library such as </a:t>
            </a:r>
            <a:r>
              <a:rPr lang="en-US" sz="1500" b="1" strike="noStrike" spc="-1" dirty="0" err="1">
                <a:solidFill>
                  <a:srgbClr val="0F0F0F"/>
                </a:solidFill>
                <a:latin typeface="Arial" panose="020B0604020202020204" pitchFamily="34" charset="0"/>
                <a:ea typeface="Franklin Gothic Book"/>
                <a:cs typeface="Arial" panose="020B0604020202020204" pitchFamily="34" charset="0"/>
              </a:rPr>
              <a:t>pynput</a:t>
            </a:r>
            <a:r>
              <a:rPr lang="en-US" sz="1500" b="1" strike="noStrike" spc="-1" dirty="0">
                <a:solidFill>
                  <a:srgbClr val="0F0F0F"/>
                </a:solidFill>
                <a:latin typeface="Arial" panose="020B0604020202020204" pitchFamily="34" charset="0"/>
                <a:ea typeface="Franklin Gothic Book"/>
                <a:cs typeface="Arial" panose="020B0604020202020204" pitchFamily="34" charset="0"/>
              </a:rPr>
              <a:t>.</a:t>
            </a:r>
          </a:p>
          <a:p>
            <a:pPr>
              <a:lnSpc>
                <a:spcPct val="110000"/>
              </a:lnSpc>
              <a:spcBef>
                <a:spcPts val="360"/>
              </a:spcBef>
              <a:spcAft>
                <a:spcPts val="601"/>
              </a:spcAft>
              <a:tabLst>
                <a:tab pos="0" algn="l"/>
              </a:tabLst>
            </a:pPr>
            <a:r>
              <a:rPr lang="en-US" sz="1500" b="1" strike="noStrike" spc="-1" dirty="0">
                <a:solidFill>
                  <a:srgbClr val="0F0F0F"/>
                </a:solidFill>
                <a:latin typeface="Arial" panose="020B0604020202020204" pitchFamily="34" charset="0"/>
                <a:ea typeface="Franklin Gothic Book"/>
                <a:cs typeface="Arial" panose="020B0604020202020204" pitchFamily="34" charset="0"/>
              </a:rPr>
              <a:t>2. Save the captured keystrokes in a specified file format, either text or JSON.</a:t>
            </a:r>
          </a:p>
          <a:p>
            <a:pPr>
              <a:lnSpc>
                <a:spcPct val="110000"/>
              </a:lnSpc>
              <a:spcBef>
                <a:spcPts val="360"/>
              </a:spcBef>
              <a:spcAft>
                <a:spcPts val="601"/>
              </a:spcAft>
              <a:tabLst>
                <a:tab pos="0" algn="l"/>
              </a:tabLst>
            </a:pPr>
            <a:r>
              <a:rPr lang="en-US" sz="1500" b="1" strike="noStrike" spc="-1" dirty="0">
                <a:solidFill>
                  <a:srgbClr val="0F0F0F"/>
                </a:solidFill>
                <a:latin typeface="Arial" panose="020B0604020202020204" pitchFamily="34" charset="0"/>
                <a:ea typeface="Franklin Gothic Book"/>
                <a:cs typeface="Arial" panose="020B0604020202020204" pitchFamily="34" charset="0"/>
              </a:rPr>
              <a:t>3. Present a user interface (GUI) to manage the keylogging process effectively.</a:t>
            </a:r>
          </a:p>
          <a:p>
            <a:pPr>
              <a:lnSpc>
                <a:spcPct val="110000"/>
              </a:lnSpc>
              <a:spcBef>
                <a:spcPts val="360"/>
              </a:spcBef>
              <a:spcAft>
                <a:spcPts val="601"/>
              </a:spcAft>
              <a:tabLst>
                <a:tab pos="0" algn="l"/>
              </a:tabLst>
            </a:pPr>
            <a:r>
              <a:rPr lang="en-US" sz="1500" b="1" strike="noStrike" spc="-1" dirty="0">
                <a:solidFill>
                  <a:srgbClr val="0F0F0F"/>
                </a:solidFill>
                <a:latin typeface="Arial" panose="020B0604020202020204" pitchFamily="34" charset="0"/>
                <a:ea typeface="Franklin Gothic Book"/>
                <a:cs typeface="Arial" panose="020B0604020202020204" pitchFamily="34" charset="0"/>
              </a:rPr>
              <a:t>   - The GUI should include options to:</a:t>
            </a:r>
          </a:p>
          <a:p>
            <a:pPr>
              <a:lnSpc>
                <a:spcPct val="110000"/>
              </a:lnSpc>
              <a:spcBef>
                <a:spcPts val="360"/>
              </a:spcBef>
              <a:spcAft>
                <a:spcPts val="601"/>
              </a:spcAft>
              <a:tabLst>
                <a:tab pos="0" algn="l"/>
              </a:tabLst>
            </a:pPr>
            <a:r>
              <a:rPr lang="en-US" sz="1500" b="1" strike="noStrike" spc="-1" dirty="0">
                <a:solidFill>
                  <a:srgbClr val="0F0F0F"/>
                </a:solidFill>
                <a:latin typeface="Arial" panose="020B0604020202020204" pitchFamily="34" charset="0"/>
                <a:ea typeface="Franklin Gothic Book"/>
                <a:cs typeface="Arial" panose="020B0604020202020204" pitchFamily="34" charset="0"/>
              </a:rPr>
              <a:t>     - Initiate keylogging.</a:t>
            </a:r>
          </a:p>
          <a:p>
            <a:pPr>
              <a:lnSpc>
                <a:spcPct val="110000"/>
              </a:lnSpc>
              <a:spcBef>
                <a:spcPts val="360"/>
              </a:spcBef>
              <a:spcAft>
                <a:spcPts val="601"/>
              </a:spcAft>
              <a:tabLst>
                <a:tab pos="0" algn="l"/>
              </a:tabLst>
            </a:pPr>
            <a:r>
              <a:rPr lang="en-US" sz="1500" b="1" strike="noStrike" spc="-1" dirty="0">
                <a:solidFill>
                  <a:srgbClr val="0F0F0F"/>
                </a:solidFill>
                <a:latin typeface="Arial" panose="020B0604020202020204" pitchFamily="34" charset="0"/>
                <a:ea typeface="Franklin Gothic Book"/>
                <a:cs typeface="Arial" panose="020B0604020202020204" pitchFamily="34" charset="0"/>
              </a:rPr>
              <a:t>     - Terminate keylogging.</a:t>
            </a:r>
          </a:p>
          <a:p>
            <a:pPr>
              <a:lnSpc>
                <a:spcPct val="110000"/>
              </a:lnSpc>
              <a:spcBef>
                <a:spcPts val="360"/>
              </a:spcBef>
              <a:spcAft>
                <a:spcPts val="601"/>
              </a:spcAft>
              <a:tabLst>
                <a:tab pos="0" algn="l"/>
              </a:tabLst>
            </a:pPr>
            <a:endParaRPr lang="en-US" sz="1500" b="1" strike="noStrike" spc="-1" dirty="0">
              <a:solidFill>
                <a:srgbClr val="0F0F0F"/>
              </a:solidFill>
              <a:latin typeface="Arial" panose="020B0604020202020204" pitchFamily="34" charset="0"/>
              <a:ea typeface="Franklin Gothic Book"/>
              <a:cs typeface="Arial" panose="020B0604020202020204" pitchFamily="34" charset="0"/>
            </a:endParaRPr>
          </a:p>
          <a:p>
            <a:pPr>
              <a:lnSpc>
                <a:spcPct val="110000"/>
              </a:lnSpc>
              <a:spcBef>
                <a:spcPts val="360"/>
              </a:spcBef>
              <a:spcAft>
                <a:spcPts val="601"/>
              </a:spcAft>
              <a:tabLst>
                <a:tab pos="0" algn="l"/>
              </a:tabLst>
            </a:pPr>
            <a:r>
              <a:rPr lang="en-US" sz="1500" b="1" strike="noStrike" spc="-1" dirty="0">
                <a:solidFill>
                  <a:srgbClr val="0F0F0F"/>
                </a:solidFill>
                <a:latin typeface="Arial" panose="020B0604020202020204" pitchFamily="34" charset="0"/>
                <a:ea typeface="Franklin Gothic Book"/>
                <a:cs typeface="Arial" panose="020B0604020202020204" pitchFamily="34" charset="0"/>
              </a:rPr>
              <a:t>Non-Functional Specifications:</a:t>
            </a:r>
          </a:p>
          <a:p>
            <a:pPr>
              <a:lnSpc>
                <a:spcPct val="110000"/>
              </a:lnSpc>
              <a:spcBef>
                <a:spcPts val="360"/>
              </a:spcBef>
              <a:spcAft>
                <a:spcPts val="601"/>
              </a:spcAft>
              <a:tabLst>
                <a:tab pos="0" algn="l"/>
              </a:tabLst>
            </a:pPr>
            <a:r>
              <a:rPr lang="en-US" sz="1500" b="1" strike="noStrike" spc="-1" dirty="0">
                <a:solidFill>
                  <a:srgbClr val="0F0F0F"/>
                </a:solidFill>
                <a:latin typeface="Arial" panose="020B0604020202020204" pitchFamily="34" charset="0"/>
                <a:ea typeface="Franklin Gothic Book"/>
                <a:cs typeface="Arial" panose="020B0604020202020204" pitchFamily="34" charset="0"/>
              </a:rPr>
              <a:t>1. Implement a user-friendly interface featuring intuitive labels and straightforward functionality.</a:t>
            </a:r>
          </a:p>
          <a:p>
            <a:pPr>
              <a:lnSpc>
                <a:spcPct val="110000"/>
              </a:lnSpc>
              <a:spcBef>
                <a:spcPts val="360"/>
              </a:spcBef>
              <a:spcAft>
                <a:spcPts val="601"/>
              </a:spcAft>
              <a:tabLst>
                <a:tab pos="0" algn="l"/>
              </a:tabLst>
            </a:pPr>
            <a:r>
              <a:rPr lang="en-US" sz="1500" b="1" strike="noStrike" spc="-1" dirty="0">
                <a:solidFill>
                  <a:srgbClr val="0F0F0F"/>
                </a:solidFill>
                <a:latin typeface="Arial" panose="020B0604020202020204" pitchFamily="34" charset="0"/>
                <a:ea typeface="Franklin Gothic Book"/>
                <a:cs typeface="Arial" panose="020B0604020202020204" pitchFamily="34" charset="0"/>
              </a:rPr>
              <a:t>2. Ensure reliable keystroke capture with minimal errors to maintain data accuracy and integrity.</a:t>
            </a:r>
            <a:endParaRPr lang="en-US" sz="1500" b="0" strike="noStrike" spc="-1" dirty="0">
              <a:solidFill>
                <a:srgbClr val="404040"/>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828890" y="1623488"/>
            <a:ext cx="10296000" cy="3873960"/>
          </a:xfrm>
          <a:prstGeom prst="rect">
            <a:avLst/>
          </a:prstGeom>
          <a:noFill/>
          <a:ln>
            <a:noFill/>
          </a:ln>
        </p:spPr>
        <p:txBody>
          <a:bodyPr lIns="90000" tIns="45000" rIns="90000" bIns="45000">
            <a:noAutofit/>
          </a:bodyPr>
          <a:lstStyle/>
          <a:p>
            <a:r>
              <a:rPr lang="en-US" sz="1500" b="1" strike="noStrike" spc="-1" dirty="0">
                <a:solidFill>
                  <a:srgbClr val="0F0F0F"/>
                </a:solidFill>
                <a:latin typeface="Arial" panose="020B0604020202020204" pitchFamily="34" charset="0"/>
                <a:ea typeface="Franklin Gothic Book"/>
                <a:cs typeface="Arial" panose="020B0604020202020204" pitchFamily="34" charset="0"/>
              </a:rPr>
              <a:t>Libraries and Tools Used:</a:t>
            </a:r>
          </a:p>
          <a:p>
            <a:endParaRPr lang="en-US" sz="1500" b="1" strike="noStrike" spc="-1" dirty="0">
              <a:solidFill>
                <a:srgbClr val="0F0F0F"/>
              </a:solidFill>
              <a:latin typeface="Arial" panose="020B0604020202020204" pitchFamily="34" charset="0"/>
              <a:ea typeface="Franklin Gothic Book"/>
              <a:cs typeface="Arial" panose="020B0604020202020204" pitchFamily="34" charset="0"/>
            </a:endParaRPr>
          </a:p>
          <a:p>
            <a:r>
              <a:rPr lang="en-US" sz="1500" b="1" strike="noStrike" spc="-1" dirty="0">
                <a:solidFill>
                  <a:srgbClr val="0F0F0F"/>
                </a:solidFill>
                <a:latin typeface="Arial" panose="020B0604020202020204" pitchFamily="34" charset="0"/>
                <a:ea typeface="Franklin Gothic Book"/>
                <a:cs typeface="Arial" panose="020B0604020202020204" pitchFamily="34" charset="0"/>
              </a:rPr>
              <a:t>Keystroke Capture:</a:t>
            </a:r>
          </a:p>
          <a:p>
            <a:r>
              <a:rPr lang="en-US" sz="1500" b="1" strike="noStrike" spc="-1" dirty="0">
                <a:solidFill>
                  <a:srgbClr val="0F0F0F"/>
                </a:solidFill>
                <a:latin typeface="Arial" panose="020B0604020202020204" pitchFamily="34" charset="0"/>
                <a:ea typeface="Franklin Gothic Book"/>
                <a:cs typeface="Arial" panose="020B0604020202020204" pitchFamily="34" charset="0"/>
              </a:rPr>
              <a:t>The code utilizes the </a:t>
            </a:r>
            <a:r>
              <a:rPr lang="en-US" sz="1500" b="1" strike="noStrike" spc="-1" dirty="0" err="1">
                <a:solidFill>
                  <a:srgbClr val="0F0F0F"/>
                </a:solidFill>
                <a:latin typeface="Arial" panose="020B0604020202020204" pitchFamily="34" charset="0"/>
                <a:ea typeface="Franklin Gothic Book"/>
                <a:cs typeface="Arial" panose="020B0604020202020204" pitchFamily="34" charset="0"/>
              </a:rPr>
              <a:t>pynput</a:t>
            </a:r>
            <a:r>
              <a:rPr lang="en-US" sz="1500" b="1" strike="noStrike" spc="-1" dirty="0">
                <a:solidFill>
                  <a:srgbClr val="0F0F0F"/>
                </a:solidFill>
                <a:latin typeface="Arial" panose="020B0604020202020204" pitchFamily="34" charset="0"/>
                <a:ea typeface="Franklin Gothic Book"/>
                <a:cs typeface="Arial" panose="020B0604020202020204" pitchFamily="34" charset="0"/>
              </a:rPr>
              <a:t> library to monitor keyboard events.</a:t>
            </a:r>
          </a:p>
          <a:p>
            <a:endParaRPr lang="en-US" sz="1500" b="1" strike="noStrike" spc="-1" dirty="0">
              <a:solidFill>
                <a:srgbClr val="0F0F0F"/>
              </a:solidFill>
              <a:latin typeface="Arial" panose="020B0604020202020204" pitchFamily="34" charset="0"/>
              <a:ea typeface="Franklin Gothic Book"/>
              <a:cs typeface="Arial" panose="020B0604020202020204" pitchFamily="34" charset="0"/>
            </a:endParaRPr>
          </a:p>
          <a:p>
            <a:r>
              <a:rPr lang="en-US" sz="1500" b="1" strike="noStrike" spc="-1" dirty="0">
                <a:solidFill>
                  <a:srgbClr val="0F0F0F"/>
                </a:solidFill>
                <a:latin typeface="Arial" panose="020B0604020202020204" pitchFamily="34" charset="0"/>
                <a:ea typeface="Franklin Gothic Book"/>
                <a:cs typeface="Arial" panose="020B0604020202020204" pitchFamily="34" charset="0"/>
              </a:rPr>
              <a:t>Data Storage:</a:t>
            </a:r>
          </a:p>
          <a:p>
            <a:r>
              <a:rPr lang="en-US" sz="1500" b="1" strike="noStrike" spc="-1" dirty="0">
                <a:solidFill>
                  <a:srgbClr val="0F0F0F"/>
                </a:solidFill>
                <a:latin typeface="Arial" panose="020B0604020202020204" pitchFamily="34" charset="0"/>
                <a:ea typeface="Franklin Gothic Book"/>
                <a:cs typeface="Arial" panose="020B0604020202020204" pitchFamily="34" charset="0"/>
              </a:rPr>
              <a:t>Currently, the code stores keystrokes in two files: key_log.txt (plain text) and </a:t>
            </a:r>
            <a:r>
              <a:rPr lang="en-US" sz="1500" b="1" strike="noStrike" spc="-1" dirty="0" err="1">
                <a:solidFill>
                  <a:srgbClr val="0F0F0F"/>
                </a:solidFill>
                <a:latin typeface="Arial" panose="020B0604020202020204" pitchFamily="34" charset="0"/>
                <a:ea typeface="Franklin Gothic Book"/>
                <a:cs typeface="Arial" panose="020B0604020202020204" pitchFamily="34" charset="0"/>
              </a:rPr>
              <a:t>key_log.json</a:t>
            </a:r>
            <a:r>
              <a:rPr lang="en-US" sz="1500" b="1" strike="noStrike" spc="-1" dirty="0">
                <a:solidFill>
                  <a:srgbClr val="0F0F0F"/>
                </a:solidFill>
                <a:latin typeface="Arial" panose="020B0604020202020204" pitchFamily="34" charset="0"/>
                <a:ea typeface="Franklin Gothic Book"/>
                <a:cs typeface="Arial" panose="020B0604020202020204" pitchFamily="34" charset="0"/>
              </a:rPr>
              <a:t> (JSON format). However, it lacks secure storage methods such as encryption, which could be essential for future enhancements.</a:t>
            </a:r>
          </a:p>
          <a:p>
            <a:endParaRPr lang="en-US" sz="1500" b="1" strike="noStrike" spc="-1" dirty="0">
              <a:solidFill>
                <a:srgbClr val="0F0F0F"/>
              </a:solidFill>
              <a:latin typeface="Arial" panose="020B0604020202020204" pitchFamily="34" charset="0"/>
              <a:ea typeface="Franklin Gothic Book"/>
              <a:cs typeface="Arial" panose="020B0604020202020204" pitchFamily="34" charset="0"/>
            </a:endParaRPr>
          </a:p>
          <a:p>
            <a:r>
              <a:rPr lang="en-US" sz="1500" b="1" strike="noStrike" spc="-1" dirty="0">
                <a:solidFill>
                  <a:srgbClr val="0F0F0F"/>
                </a:solidFill>
                <a:latin typeface="Arial" panose="020B0604020202020204" pitchFamily="34" charset="0"/>
                <a:ea typeface="Franklin Gothic Book"/>
                <a:cs typeface="Arial" panose="020B0604020202020204" pitchFamily="34" charset="0"/>
              </a:rPr>
              <a:t>User Interface:</a:t>
            </a:r>
          </a:p>
          <a:p>
            <a:r>
              <a:rPr lang="en-US" sz="1500" b="1" strike="noStrike" spc="-1" dirty="0">
                <a:solidFill>
                  <a:srgbClr val="0F0F0F"/>
                </a:solidFill>
                <a:latin typeface="Arial" panose="020B0604020202020204" pitchFamily="34" charset="0"/>
                <a:ea typeface="Franklin Gothic Book"/>
                <a:cs typeface="Arial" panose="020B0604020202020204" pitchFamily="34" charset="0"/>
              </a:rPr>
              <a:t>The code employs the </a:t>
            </a:r>
            <a:r>
              <a:rPr lang="en-US" sz="1500" b="1" strike="noStrike" spc="-1" dirty="0" err="1">
                <a:solidFill>
                  <a:srgbClr val="0F0F0F"/>
                </a:solidFill>
                <a:latin typeface="Arial" panose="020B0604020202020204" pitchFamily="34" charset="0"/>
                <a:ea typeface="Franklin Gothic Book"/>
                <a:cs typeface="Arial" panose="020B0604020202020204" pitchFamily="34" charset="0"/>
              </a:rPr>
              <a:t>tkinter</a:t>
            </a:r>
            <a:r>
              <a:rPr lang="en-US" sz="1500" b="1" strike="noStrike" spc="-1" dirty="0">
                <a:solidFill>
                  <a:srgbClr val="0F0F0F"/>
                </a:solidFill>
                <a:latin typeface="Arial" panose="020B0604020202020204" pitchFamily="34" charset="0"/>
                <a:ea typeface="Franklin Gothic Book"/>
                <a:cs typeface="Arial" panose="020B0604020202020204" pitchFamily="34" charset="0"/>
              </a:rPr>
              <a:t> library to craft a basic GUI featuring "Start" and "Stop" buttons for managing keylogging operations.</a:t>
            </a:r>
            <a:endParaRPr lang="en-IN" sz="15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Shape 1"/>
          <p:cNvSpPr txBox="1"/>
          <p:nvPr/>
        </p:nvSpPr>
        <p:spPr>
          <a:xfrm>
            <a:off x="581040" y="702000"/>
            <a:ext cx="11029320" cy="529920"/>
          </a:xfrm>
          <a:prstGeom prst="rect">
            <a:avLst/>
          </a:prstGeom>
          <a:noFill/>
          <a:ln>
            <a:noFill/>
          </a:ln>
        </p:spPr>
        <p:txBody>
          <a:bodyPr anchor="b">
            <a:normAutofit fontScale="78500" lnSpcReduction="20000"/>
          </a:bodyPr>
          <a:lstStyle/>
          <a:p>
            <a:pPr>
              <a:lnSpc>
                <a:spcPct val="100000"/>
              </a:lnSpc>
            </a:pPr>
            <a:r>
              <a:rPr lang="en-US" sz="4400" b="1" strike="noStrike" cap="all" spc="-1">
                <a:solidFill>
                  <a:srgbClr val="1CADE4"/>
                </a:solidFill>
                <a:latin typeface="Arial"/>
                <a:ea typeface="Franklin Gothic Demi"/>
              </a:rPr>
              <a:t>Algorithm &amp; Deployment</a:t>
            </a:r>
            <a:endParaRPr lang="en-US" sz="4400" b="0" strike="noStrike" spc="-1">
              <a:solidFill>
                <a:srgbClr val="000000"/>
              </a:solidFill>
              <a:latin typeface="Franklin Gothic Book"/>
            </a:endParaRPr>
          </a:p>
        </p:txBody>
      </p:sp>
      <p:sp>
        <p:nvSpPr>
          <p:cNvPr id="147" name="TextShape 2"/>
          <p:cNvSpPr txBox="1"/>
          <p:nvPr/>
        </p:nvSpPr>
        <p:spPr>
          <a:xfrm>
            <a:off x="581040" y="1231920"/>
            <a:ext cx="11029320" cy="5735498"/>
          </a:xfrm>
          <a:prstGeom prst="rect">
            <a:avLst/>
          </a:prstGeom>
          <a:noFill/>
          <a:ln>
            <a:noFill/>
          </a:ln>
        </p:spPr>
        <p:txBody>
          <a:bodyPr anchor="ctr">
            <a:noAutofit/>
          </a:bodyPr>
          <a:lstStyle/>
          <a:p>
            <a:pPr marL="432000" indent="-324000">
              <a:spcBef>
                <a:spcPts val="1417"/>
              </a:spcBef>
              <a:buClr>
                <a:srgbClr val="000000"/>
              </a:buClr>
              <a:buSzPct val="45000"/>
              <a:buFont typeface="Wingdings" charset="2"/>
              <a:buChar char=""/>
            </a:pPr>
            <a:r>
              <a:rPr lang="en-US" sz="1500" b="1" strike="noStrike" spc="-1" dirty="0">
                <a:solidFill>
                  <a:srgbClr val="404040"/>
                </a:solidFill>
                <a:latin typeface="Arial" panose="020B0604020202020204" pitchFamily="34" charset="0"/>
                <a:cs typeface="Arial" panose="020B0604020202020204" pitchFamily="34" charset="0"/>
              </a:rPr>
              <a:t>1. Library Import:</a:t>
            </a:r>
            <a:endParaRPr lang="en-US" sz="1500" b="0" strike="noStrike" spc="-1" dirty="0">
              <a:solidFill>
                <a:srgbClr val="404040"/>
              </a:solidFill>
              <a:latin typeface="Arial" panose="020B0604020202020204" pitchFamily="34" charset="0"/>
              <a:cs typeface="Arial" panose="020B0604020202020204" pitchFamily="34" charset="0"/>
            </a:endParaRPr>
          </a:p>
          <a:p>
            <a:pPr marL="850950" lvl="1" indent="-285750">
              <a:spcBef>
                <a:spcPts val="1417"/>
              </a:spcBef>
              <a:buClr>
                <a:srgbClr val="000000"/>
              </a:buClr>
              <a:buSzPct val="45000"/>
              <a:buFont typeface="Arial" panose="020B0604020202020204" pitchFamily="34" charset="0"/>
              <a:buChar char="‾"/>
            </a:pPr>
            <a:r>
              <a:rPr lang="en-US" sz="1500" b="0" strike="noStrike" spc="-1" dirty="0">
                <a:solidFill>
                  <a:srgbClr val="404040"/>
                </a:solidFill>
                <a:latin typeface="Arial" panose="020B0604020202020204" pitchFamily="34" charset="0"/>
                <a:cs typeface="Arial" panose="020B0604020202020204" pitchFamily="34" charset="0"/>
              </a:rPr>
              <a:t>The code starts by importing the necessary library: </a:t>
            </a:r>
            <a:r>
              <a:rPr lang="en-US" sz="1500" b="0" strike="noStrike" spc="-1" dirty="0" err="1">
                <a:solidFill>
                  <a:srgbClr val="404040"/>
                </a:solidFill>
                <a:latin typeface="Arial" panose="020B0604020202020204" pitchFamily="34" charset="0"/>
                <a:cs typeface="Arial" panose="020B0604020202020204" pitchFamily="34" charset="0"/>
              </a:rPr>
              <a:t>pynput</a:t>
            </a:r>
            <a:r>
              <a:rPr lang="en-US" sz="1500" b="0" strike="noStrike" spc="-1" dirty="0">
                <a:solidFill>
                  <a:srgbClr val="404040"/>
                </a:solidFill>
                <a:latin typeface="Arial" panose="020B0604020202020204" pitchFamily="34" charset="0"/>
                <a:cs typeface="Arial" panose="020B0604020202020204" pitchFamily="34" charset="0"/>
              </a:rPr>
              <a:t>. This library provides functions to listen for keyboard events on the user's computer.</a:t>
            </a:r>
          </a:p>
          <a:p>
            <a:pPr marL="432000" indent="-324000">
              <a:spcBef>
                <a:spcPts val="1417"/>
              </a:spcBef>
              <a:buClr>
                <a:srgbClr val="000000"/>
              </a:buClr>
              <a:buSzPct val="45000"/>
              <a:buFont typeface="Wingdings" charset="2"/>
              <a:buChar char=""/>
            </a:pPr>
            <a:r>
              <a:rPr lang="en-US" sz="1500" b="1" strike="noStrike" spc="-1" dirty="0">
                <a:solidFill>
                  <a:srgbClr val="404040"/>
                </a:solidFill>
                <a:latin typeface="Arial" panose="020B0604020202020204" pitchFamily="34" charset="0"/>
                <a:cs typeface="Arial" panose="020B0604020202020204" pitchFamily="34" charset="0"/>
              </a:rPr>
              <a:t>2. Keystroke Capture Function:</a:t>
            </a:r>
            <a:endParaRPr lang="en-US" sz="1500" b="0" strike="noStrike" spc="-1" dirty="0">
              <a:solidFill>
                <a:srgbClr val="404040"/>
              </a:solidFill>
              <a:latin typeface="Arial" panose="020B0604020202020204" pitchFamily="34" charset="0"/>
              <a:cs typeface="Arial" panose="020B0604020202020204" pitchFamily="34" charset="0"/>
            </a:endParaRPr>
          </a:p>
          <a:p>
            <a:pPr marL="864000" lvl="1" indent="-324000">
              <a:spcBef>
                <a:spcPts val="1134"/>
              </a:spcBef>
              <a:buClr>
                <a:srgbClr val="000000"/>
              </a:buClr>
              <a:buSzPct val="75000"/>
              <a:buFont typeface="Symbol" charset="2"/>
              <a:buChar char=""/>
            </a:pPr>
            <a:r>
              <a:rPr lang="en-US" sz="1500" b="0" strike="noStrike" spc="-1" dirty="0">
                <a:solidFill>
                  <a:srgbClr val="404040"/>
                </a:solidFill>
                <a:latin typeface="Arial" panose="020B0604020202020204" pitchFamily="34" charset="0"/>
                <a:cs typeface="Arial" panose="020B0604020202020204" pitchFamily="34" charset="0"/>
              </a:rPr>
              <a:t>A function named </a:t>
            </a:r>
            <a:r>
              <a:rPr lang="en-US" sz="1500" b="0" strike="noStrike" spc="-1" dirty="0" err="1">
                <a:solidFill>
                  <a:srgbClr val="404040"/>
                </a:solidFill>
                <a:latin typeface="Arial" panose="020B0604020202020204" pitchFamily="34" charset="0"/>
                <a:cs typeface="Arial" panose="020B0604020202020204" pitchFamily="34" charset="0"/>
              </a:rPr>
              <a:t>on_press</a:t>
            </a:r>
            <a:r>
              <a:rPr lang="en-US" sz="1500" b="0" strike="noStrike" spc="-1" dirty="0">
                <a:solidFill>
                  <a:srgbClr val="404040"/>
                </a:solidFill>
                <a:latin typeface="Arial" panose="020B0604020202020204" pitchFamily="34" charset="0"/>
                <a:cs typeface="Arial" panose="020B0604020202020204" pitchFamily="34" charset="0"/>
              </a:rPr>
              <a:t> is defined. This function gets called whenever a key is pressed on the keyboard.</a:t>
            </a:r>
          </a:p>
          <a:p>
            <a:pPr marL="864000" lvl="1" indent="-324000">
              <a:spcBef>
                <a:spcPts val="1134"/>
              </a:spcBef>
              <a:buClr>
                <a:srgbClr val="000000"/>
              </a:buClr>
              <a:buSzPct val="75000"/>
              <a:buFont typeface="Symbol" charset="2"/>
              <a:buChar char=""/>
            </a:pPr>
            <a:r>
              <a:rPr lang="en-US" sz="1500" b="0" strike="noStrike" spc="-1" dirty="0">
                <a:solidFill>
                  <a:srgbClr val="404040"/>
                </a:solidFill>
                <a:latin typeface="Arial" panose="020B0604020202020204" pitchFamily="34" charset="0"/>
                <a:cs typeface="Arial" panose="020B0604020202020204" pitchFamily="34" charset="0"/>
              </a:rPr>
              <a:t>Inside the </a:t>
            </a:r>
            <a:r>
              <a:rPr lang="en-US" sz="1500" b="0" strike="noStrike" spc="-1" dirty="0" err="1">
                <a:solidFill>
                  <a:srgbClr val="404040"/>
                </a:solidFill>
                <a:latin typeface="Arial" panose="020B0604020202020204" pitchFamily="34" charset="0"/>
                <a:cs typeface="Arial" panose="020B0604020202020204" pitchFamily="34" charset="0"/>
              </a:rPr>
              <a:t>on_press</a:t>
            </a:r>
            <a:r>
              <a:rPr lang="en-US" sz="1500" b="0" strike="noStrike" spc="-1" dirty="0">
                <a:solidFill>
                  <a:srgbClr val="404040"/>
                </a:solidFill>
                <a:latin typeface="Arial" panose="020B0604020202020204" pitchFamily="34" charset="0"/>
                <a:cs typeface="Arial" panose="020B0604020202020204" pitchFamily="34" charset="0"/>
              </a:rPr>
              <a:t> function:</a:t>
            </a:r>
          </a:p>
          <a:p>
            <a:pPr marL="1296000" lvl="2" indent="-288000">
              <a:spcBef>
                <a:spcPts val="850"/>
              </a:spcBef>
              <a:buClr>
                <a:srgbClr val="000000"/>
              </a:buClr>
              <a:buSzPct val="45000"/>
              <a:buFont typeface="Wingdings" charset="2"/>
              <a:buChar char=""/>
            </a:pPr>
            <a:r>
              <a:rPr lang="en-US" sz="1500" b="0" strike="noStrike" spc="-1" dirty="0">
                <a:solidFill>
                  <a:srgbClr val="404040"/>
                </a:solidFill>
                <a:latin typeface="Arial" panose="020B0604020202020204" pitchFamily="34" charset="0"/>
                <a:cs typeface="Arial" panose="020B0604020202020204" pitchFamily="34" charset="0"/>
              </a:rPr>
              <a:t>The </a:t>
            </a:r>
            <a:r>
              <a:rPr lang="en-US" sz="1500" b="0" strike="noStrike" spc="-1" dirty="0" err="1">
                <a:solidFill>
                  <a:srgbClr val="404040"/>
                </a:solidFill>
                <a:latin typeface="Arial" panose="020B0604020202020204" pitchFamily="34" charset="0"/>
                <a:cs typeface="Arial" panose="020B0604020202020204" pitchFamily="34" charset="0"/>
              </a:rPr>
              <a:t>pressed_key</a:t>
            </a:r>
            <a:r>
              <a:rPr lang="en-US" sz="1500" b="0" strike="noStrike" spc="-1" dirty="0">
                <a:solidFill>
                  <a:srgbClr val="404040"/>
                </a:solidFill>
                <a:latin typeface="Arial" panose="020B0604020202020204" pitchFamily="34" charset="0"/>
                <a:cs typeface="Arial" panose="020B0604020202020204" pitchFamily="34" charset="0"/>
              </a:rPr>
              <a:t> variable stores the information about the pressed key using </a:t>
            </a:r>
            <a:r>
              <a:rPr lang="en-US" sz="1500" b="0" strike="noStrike" spc="-1" dirty="0" err="1">
                <a:solidFill>
                  <a:srgbClr val="404040"/>
                </a:solidFill>
                <a:latin typeface="Arial" panose="020B0604020202020204" pitchFamily="34" charset="0"/>
                <a:cs typeface="Arial" panose="020B0604020202020204" pitchFamily="34" charset="0"/>
              </a:rPr>
              <a:t>key.char</a:t>
            </a:r>
            <a:r>
              <a:rPr lang="en-US" sz="1500" b="0" strike="noStrike" spc="-1" dirty="0">
                <a:solidFill>
                  <a:srgbClr val="404040"/>
                </a:solidFill>
                <a:latin typeface="Arial" panose="020B0604020202020204" pitchFamily="34" charset="0"/>
                <a:cs typeface="Arial" panose="020B0604020202020204" pitchFamily="34" charset="0"/>
              </a:rPr>
              <a:t> (for printable characters) or key.name (for non-printable keys like function keys).</a:t>
            </a:r>
          </a:p>
          <a:p>
            <a:pPr marL="1296000" lvl="2" indent="-288000">
              <a:spcBef>
                <a:spcPts val="850"/>
              </a:spcBef>
              <a:buClr>
                <a:srgbClr val="000000"/>
              </a:buClr>
              <a:buSzPct val="45000"/>
              <a:buFont typeface="Wingdings" charset="2"/>
              <a:buChar char=""/>
            </a:pPr>
            <a:r>
              <a:rPr lang="en-US" sz="1500" b="0" strike="noStrike" spc="-1" dirty="0">
                <a:solidFill>
                  <a:srgbClr val="404040"/>
                </a:solidFill>
                <a:latin typeface="Arial" panose="020B0604020202020204" pitchFamily="34" charset="0"/>
                <a:cs typeface="Arial" panose="020B0604020202020204" pitchFamily="34" charset="0"/>
              </a:rPr>
              <a:t>The captured key information (potentially including press/release state) is appended to a list named </a:t>
            </a:r>
            <a:r>
              <a:rPr lang="en-US" sz="1500" b="0" strike="noStrike" spc="-1" dirty="0" err="1">
                <a:solidFill>
                  <a:srgbClr val="404040"/>
                </a:solidFill>
                <a:latin typeface="Arial" panose="020B0604020202020204" pitchFamily="34" charset="0"/>
                <a:cs typeface="Arial" panose="020B0604020202020204" pitchFamily="34" charset="0"/>
              </a:rPr>
              <a:t>keys_used</a:t>
            </a:r>
            <a:r>
              <a:rPr lang="en-US" sz="1500" b="0" strike="noStrike" spc="-1" dirty="0">
                <a:solidFill>
                  <a:srgbClr val="404040"/>
                </a:solidFill>
                <a:latin typeface="Arial" panose="020B0604020202020204" pitchFamily="34" charset="0"/>
                <a:cs typeface="Arial" panose="020B0604020202020204" pitchFamily="34" charset="0"/>
              </a:rPr>
              <a:t>.</a:t>
            </a:r>
          </a:p>
          <a:p>
            <a:pPr marL="432000" indent="-324000">
              <a:spcBef>
                <a:spcPts val="1417"/>
              </a:spcBef>
              <a:buClr>
                <a:srgbClr val="000000"/>
              </a:buClr>
              <a:buSzPct val="45000"/>
              <a:buFont typeface="Wingdings" charset="2"/>
              <a:buChar char=""/>
            </a:pPr>
            <a:r>
              <a:rPr lang="en-US" sz="1500" b="1" strike="noStrike" spc="-1" dirty="0">
                <a:solidFill>
                  <a:srgbClr val="404040"/>
                </a:solidFill>
                <a:latin typeface="Arial" panose="020B0604020202020204" pitchFamily="34" charset="0"/>
                <a:cs typeface="Arial" panose="020B0604020202020204" pitchFamily="34" charset="0"/>
              </a:rPr>
              <a:t>3. Data Storage:</a:t>
            </a:r>
            <a:endParaRPr lang="en-US" sz="1500" b="0" strike="noStrike" spc="-1" dirty="0">
              <a:solidFill>
                <a:srgbClr val="404040"/>
              </a:solidFill>
              <a:latin typeface="Arial" panose="020B0604020202020204" pitchFamily="34" charset="0"/>
              <a:cs typeface="Arial" panose="020B0604020202020204" pitchFamily="34" charset="0"/>
            </a:endParaRPr>
          </a:p>
          <a:p>
            <a:pPr marL="864000" lvl="1" indent="-324000">
              <a:spcBef>
                <a:spcPts val="1134"/>
              </a:spcBef>
              <a:buClr>
                <a:srgbClr val="000000"/>
              </a:buClr>
              <a:buSzPct val="75000"/>
              <a:buFont typeface="Symbol" charset="2"/>
              <a:buChar char=""/>
            </a:pPr>
            <a:r>
              <a:rPr lang="en-US" sz="1500" b="0" strike="noStrike" spc="-1" dirty="0">
                <a:solidFill>
                  <a:srgbClr val="404040"/>
                </a:solidFill>
                <a:latin typeface="Arial" panose="020B0604020202020204" pitchFamily="34" charset="0"/>
                <a:cs typeface="Arial" panose="020B0604020202020204" pitchFamily="34" charset="0"/>
              </a:rPr>
              <a:t>The code defines two functions for storing the captured keystrokes:</a:t>
            </a:r>
            <a:endParaRPr lang="en-US" sz="1500" spc="-1" dirty="0">
              <a:solidFill>
                <a:srgbClr val="404040"/>
              </a:solidFill>
              <a:latin typeface="Arial" panose="020B0604020202020204" pitchFamily="34" charset="0"/>
              <a:cs typeface="Arial" panose="020B0604020202020204" pitchFamily="34" charset="0"/>
            </a:endParaRPr>
          </a:p>
          <a:p>
            <a:pPr marL="540000" lvl="1">
              <a:spcBef>
                <a:spcPts val="1134"/>
              </a:spcBef>
              <a:buClr>
                <a:srgbClr val="000000"/>
              </a:buClr>
              <a:buSzPct val="75000"/>
            </a:pPr>
            <a:endParaRPr lang="en-US" sz="1500" b="0" strike="noStrike" spc="-1" dirty="0">
              <a:solidFill>
                <a:srgbClr val="404040"/>
              </a:solidFill>
              <a:latin typeface="Arial" panose="020B0604020202020204" pitchFamily="34" charset="0"/>
              <a:cs typeface="Arial" panose="020B0604020202020204" pitchFamily="34" charset="0"/>
            </a:endParaRPr>
          </a:p>
          <a:p>
            <a:pPr marL="1346400" lvl="3" indent="-216000">
              <a:buClr>
                <a:srgbClr val="000000"/>
              </a:buClr>
              <a:buSzPct val="45000"/>
              <a:buFont typeface="Wingdings" charset="2"/>
              <a:buChar char=""/>
            </a:pPr>
            <a:r>
              <a:rPr lang="en-IN" sz="1500" b="1" strike="noStrike" spc="-1" dirty="0" err="1">
                <a:latin typeface="Arial"/>
              </a:rPr>
              <a:t>write_keys_to_file</a:t>
            </a:r>
            <a:r>
              <a:rPr lang="en-IN" sz="1500" b="1" strike="noStrike" spc="-1" dirty="0">
                <a:latin typeface="Arial"/>
              </a:rPr>
              <a:t>(</a:t>
            </a:r>
            <a:r>
              <a:rPr lang="en-IN" sz="1500" b="1" strike="noStrike" spc="-1" dirty="0" err="1">
                <a:latin typeface="Arial"/>
              </a:rPr>
              <a:t>keys_used</a:t>
            </a:r>
            <a:r>
              <a:rPr lang="en-IN" sz="1500" b="1" strike="noStrike" spc="-1" dirty="0">
                <a:latin typeface="Arial"/>
              </a:rPr>
              <a:t>):</a:t>
            </a:r>
            <a:r>
              <a:rPr lang="en-IN" sz="1500" b="0" strike="noStrike" spc="-1" dirty="0">
                <a:latin typeface="Arial"/>
              </a:rPr>
              <a:t>	</a:t>
            </a:r>
          </a:p>
          <a:p>
            <a:pPr marL="1346400" lvl="3" indent="-216000">
              <a:buClr>
                <a:srgbClr val="000000"/>
              </a:buClr>
              <a:buSzPct val="45000"/>
              <a:buFont typeface="Wingdings" charset="2"/>
              <a:buChar char=""/>
            </a:pPr>
            <a:endParaRPr lang="en-IN" sz="1500" b="0" strike="noStrike" spc="-1" dirty="0">
              <a:latin typeface="Arial"/>
            </a:endParaRPr>
          </a:p>
          <a:p>
            <a:pPr marL="1778400" lvl="5" indent="-216000">
              <a:buClr>
                <a:srgbClr val="000000"/>
              </a:buClr>
              <a:buSzPct val="45000"/>
              <a:buFont typeface="Wingdings" charset="2"/>
              <a:buChar char=""/>
            </a:pPr>
            <a:r>
              <a:rPr lang="en-IN" sz="1500" b="0" strike="noStrike" spc="-1" dirty="0">
                <a:latin typeface="Arial"/>
              </a:rPr>
              <a:t>This function takes the list of captured keys (</a:t>
            </a:r>
            <a:r>
              <a:rPr lang="en-IN" sz="1500" b="0" strike="noStrike" spc="-1" dirty="0" err="1">
                <a:latin typeface="Arial"/>
              </a:rPr>
              <a:t>keys_used</a:t>
            </a:r>
            <a:r>
              <a:rPr lang="en-IN" sz="1500" b="0" strike="noStrike" spc="-1" dirty="0">
                <a:latin typeface="Arial"/>
              </a:rPr>
              <a:t>) and writes them to a plain text file named 	key_log.txt. Each key is written on a separate line.</a:t>
            </a:r>
          </a:p>
          <a:p>
            <a:pPr marL="864000" lvl="1" indent="-324000">
              <a:spcBef>
                <a:spcPts val="1134"/>
              </a:spcBef>
              <a:buClr>
                <a:srgbClr val="000000"/>
              </a:buClr>
              <a:buSzPct val="75000"/>
              <a:buFont typeface="Symbol" charset="2"/>
              <a:buChar char=""/>
            </a:pPr>
            <a:endParaRPr lang="en-US" sz="1500" b="0" strike="noStrike" spc="-1" dirty="0">
              <a:solidFill>
                <a:srgbClr val="404040"/>
              </a:solidFill>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807564" y="737820"/>
            <a:ext cx="10784264" cy="5382360"/>
          </a:xfrm>
          <a:prstGeom prst="rect">
            <a:avLst/>
          </a:prstGeom>
          <a:noFill/>
          <a:ln>
            <a:noFill/>
          </a:ln>
        </p:spPr>
        <p:txBody>
          <a:bodyPr lIns="90000" tIns="45000" rIns="90000" bIns="45000">
            <a:noAutofit/>
          </a:bodyPr>
          <a:lstStyle/>
          <a:p>
            <a:endParaRPr lang="en-IN" sz="1500" b="0" strike="noStrike" spc="-1" dirty="0">
              <a:latin typeface="Arial"/>
            </a:endParaRPr>
          </a:p>
          <a:p>
            <a:endParaRPr lang="en-IN" sz="1500" b="0" strike="noStrike" spc="-1" dirty="0">
              <a:latin typeface="Arial"/>
            </a:endParaRPr>
          </a:p>
          <a:p>
            <a:pPr marL="889200" lvl="2" indent="-216000">
              <a:buClr>
                <a:srgbClr val="000000"/>
              </a:buClr>
              <a:buSzPct val="45000"/>
              <a:buFont typeface="Wingdings" charset="2"/>
              <a:buChar char=""/>
            </a:pPr>
            <a:r>
              <a:rPr lang="en-IN" sz="1500" b="1" strike="noStrike" spc="-1" dirty="0" err="1">
                <a:latin typeface="Arial"/>
              </a:rPr>
              <a:t>write_keys_to_json</a:t>
            </a:r>
            <a:r>
              <a:rPr lang="en-IN" sz="1500" b="1" strike="noStrike" spc="-1" dirty="0">
                <a:latin typeface="Arial"/>
              </a:rPr>
              <a:t>(</a:t>
            </a:r>
            <a:r>
              <a:rPr lang="en-IN" sz="1500" b="1" strike="noStrike" spc="-1" dirty="0" err="1">
                <a:latin typeface="Arial"/>
              </a:rPr>
              <a:t>keys_used</a:t>
            </a:r>
            <a:r>
              <a:rPr lang="en-IN" sz="1500" b="1" strike="noStrike" spc="-1" dirty="0">
                <a:latin typeface="Arial"/>
              </a:rPr>
              <a:t>):</a:t>
            </a:r>
            <a:r>
              <a:rPr lang="en-IN" sz="1500" b="0" strike="noStrike" spc="-1" dirty="0">
                <a:latin typeface="Arial"/>
              </a:rPr>
              <a:t> </a:t>
            </a:r>
          </a:p>
          <a:p>
            <a:pPr marL="889200" lvl="2" indent="-216000">
              <a:buClr>
                <a:srgbClr val="000000"/>
              </a:buClr>
              <a:buSzPct val="45000"/>
              <a:buFont typeface="Wingdings" charset="2"/>
              <a:buChar char=""/>
            </a:pPr>
            <a:endParaRPr lang="en-IN" sz="1500" b="0" strike="noStrike" spc="-1" dirty="0">
              <a:latin typeface="Arial"/>
            </a:endParaRPr>
          </a:p>
          <a:p>
            <a:pPr marL="1321200" lvl="4" indent="-216000">
              <a:buClr>
                <a:srgbClr val="000000"/>
              </a:buClr>
              <a:buSzPct val="45000"/>
              <a:buFont typeface="Wingdings" charset="2"/>
              <a:buChar char=""/>
            </a:pPr>
            <a:r>
              <a:rPr lang="en-IN" sz="1500" b="0" strike="noStrike" spc="-1" dirty="0">
                <a:latin typeface="Arial"/>
              </a:rPr>
              <a:t>This function also takes the </a:t>
            </a:r>
            <a:r>
              <a:rPr lang="en-IN" sz="1500" b="0" strike="noStrike" spc="-1" dirty="0" err="1">
                <a:latin typeface="Arial"/>
              </a:rPr>
              <a:t>keys_used</a:t>
            </a:r>
            <a:r>
              <a:rPr lang="en-IN" sz="1500" b="0" strike="noStrike" spc="-1" dirty="0">
                <a:latin typeface="Arial"/>
              </a:rPr>
              <a:t> list, but it converts it into JSON format and writes it to a file named </a:t>
            </a:r>
            <a:r>
              <a:rPr lang="en-IN" sz="1500" b="0" strike="noStrike" spc="-1" dirty="0" err="1">
                <a:latin typeface="Arial"/>
              </a:rPr>
              <a:t>key_log.json</a:t>
            </a:r>
            <a:r>
              <a:rPr lang="en-IN" sz="1500" b="0" strike="noStrike" spc="-1" dirty="0">
                <a:latin typeface="Arial"/>
              </a:rPr>
              <a:t>. This JSON file potentially allows for storing additional information about the keystrokes .</a:t>
            </a:r>
          </a:p>
          <a:p>
            <a:pPr marL="1105200" lvl="4">
              <a:buClr>
                <a:srgbClr val="000000"/>
              </a:buClr>
              <a:buSzPct val="45000"/>
            </a:pPr>
            <a:endParaRPr lang="en-IN" sz="1500" b="0" strike="noStrike" spc="-1" dirty="0">
              <a:latin typeface="Arial"/>
            </a:endParaRPr>
          </a:p>
          <a:p>
            <a:endParaRPr lang="en-IN" sz="1500" b="0" strike="noStrike" spc="-1" dirty="0">
              <a:latin typeface="Arial"/>
            </a:endParaRPr>
          </a:p>
          <a:p>
            <a:r>
              <a:rPr lang="en-IN" sz="1500" b="1" strike="noStrike" spc="-1" dirty="0">
                <a:latin typeface="Arial"/>
              </a:rPr>
              <a:t>4. User Interface (GUI):</a:t>
            </a:r>
            <a:endParaRPr lang="en-IN" sz="1500" b="0" strike="noStrike" spc="-1" dirty="0">
              <a:latin typeface="Arial"/>
            </a:endParaRPr>
          </a:p>
          <a:p>
            <a:endParaRPr lang="en-IN" sz="1500" b="0" strike="noStrike" spc="-1" dirty="0">
              <a:latin typeface="Arial"/>
            </a:endParaRPr>
          </a:p>
          <a:p>
            <a:pPr marL="648000" lvl="2" indent="-216000">
              <a:buClr>
                <a:srgbClr val="000000"/>
              </a:buClr>
              <a:buSzPct val="45000"/>
              <a:buFont typeface="Wingdings" charset="2"/>
              <a:buChar char=""/>
            </a:pPr>
            <a:r>
              <a:rPr lang="en-IN" sz="1500" b="0" strike="noStrike" spc="-1" dirty="0">
                <a:latin typeface="Arial"/>
              </a:rPr>
              <a:t>The code utilizes the </a:t>
            </a:r>
            <a:r>
              <a:rPr lang="en-IN" sz="1500" b="0" strike="noStrike" spc="-1" dirty="0" err="1">
                <a:latin typeface="Arial"/>
              </a:rPr>
              <a:t>tkinter</a:t>
            </a:r>
            <a:r>
              <a:rPr lang="en-IN" sz="1500" b="0" strike="noStrike" spc="-1" dirty="0">
                <a:latin typeface="Arial"/>
              </a:rPr>
              <a:t> library to create a simple graphical user interface (GUI).</a:t>
            </a:r>
          </a:p>
          <a:p>
            <a:pPr marL="648000" lvl="2" indent="-216000">
              <a:buClr>
                <a:srgbClr val="000000"/>
              </a:buClr>
              <a:buSzPct val="45000"/>
              <a:buFont typeface="Wingdings" charset="2"/>
              <a:buChar char=""/>
            </a:pPr>
            <a:r>
              <a:rPr lang="en-IN" sz="1500" b="0" strike="noStrike" spc="-1" dirty="0">
                <a:latin typeface="Arial"/>
              </a:rPr>
              <a:t>The GUI consists of a label displaying a message ("Log Started" or "Log Stopped") and two buttons:</a:t>
            </a:r>
          </a:p>
          <a:p>
            <a:pPr marL="648000" lvl="2" indent="-216000">
              <a:buClr>
                <a:srgbClr val="000000"/>
              </a:buClr>
              <a:buSzPct val="45000"/>
              <a:buFont typeface="Wingdings" charset="2"/>
              <a:buChar char=""/>
            </a:pPr>
            <a:endParaRPr lang="en-IN" sz="1500" b="0" strike="noStrike" spc="-1" dirty="0">
              <a:latin typeface="Arial"/>
            </a:endParaRPr>
          </a:p>
          <a:p>
            <a:r>
              <a:rPr lang="en-IN" sz="1500" b="0" strike="noStrike" spc="-1" dirty="0">
                <a:latin typeface="Arial"/>
              </a:rPr>
              <a:t>	</a:t>
            </a:r>
            <a:r>
              <a:rPr lang="en-IN" sz="1500" b="1" strike="noStrike" spc="-1" dirty="0">
                <a:latin typeface="Arial"/>
              </a:rPr>
              <a:t>"Start":  c</a:t>
            </a:r>
            <a:r>
              <a:rPr lang="en-IN" sz="1500" b="0" strike="noStrike" spc="-1" dirty="0">
                <a:latin typeface="Arial"/>
              </a:rPr>
              <a:t>licking this button starts the keylogging process by calling the </a:t>
            </a:r>
            <a:r>
              <a:rPr lang="en-IN" sz="1500" b="0" strike="noStrike" spc="-1" dirty="0" err="1">
                <a:latin typeface="Arial"/>
              </a:rPr>
              <a:t>on_press</a:t>
            </a:r>
            <a:r>
              <a:rPr lang="en-IN" sz="1500" b="0" strike="noStrike" spc="-1" dirty="0">
                <a:latin typeface="Arial"/>
              </a:rPr>
              <a:t> function whenever a key is pressed.</a:t>
            </a:r>
          </a:p>
          <a:p>
            <a:r>
              <a:rPr lang="en-IN" sz="1500" b="0" strike="noStrike" spc="-1" dirty="0">
                <a:latin typeface="Arial"/>
              </a:rPr>
              <a:t>	</a:t>
            </a:r>
            <a:r>
              <a:rPr lang="en-IN" sz="1500" b="1" strike="noStrike" spc="-1" dirty="0">
                <a:latin typeface="Arial"/>
              </a:rPr>
              <a:t>"Stop"</a:t>
            </a:r>
            <a:r>
              <a:rPr lang="en-IN" sz="1500" b="0" strike="noStrike" spc="-1" dirty="0">
                <a:latin typeface="Arial"/>
              </a:rPr>
              <a:t>: Clicking this button stops the keylogging process by presumably preventing the </a:t>
            </a:r>
            <a:r>
              <a:rPr lang="en-IN" sz="1500" b="0" strike="noStrike" spc="-1" dirty="0" err="1">
                <a:latin typeface="Arial"/>
              </a:rPr>
              <a:t>on_press</a:t>
            </a:r>
            <a:r>
              <a:rPr lang="en-IN" sz="1500" b="0" strike="noStrike" spc="-1" dirty="0">
                <a:latin typeface="Arial"/>
              </a:rPr>
              <a:t> function from being called.</a:t>
            </a:r>
          </a:p>
          <a:p>
            <a:endParaRPr lang="en-IN" sz="1500" b="0" strike="noStrike" spc="-1" dirty="0">
              <a:latin typeface="Arial"/>
            </a:endParaRPr>
          </a:p>
          <a:p>
            <a:endParaRPr lang="en-IN" sz="1500" b="0" strike="noStrike" spc="-1" dirty="0">
              <a:latin typeface="Arial"/>
            </a:endParaRPr>
          </a:p>
          <a:p>
            <a:r>
              <a:rPr lang="en-IN" sz="1500" b="1" strike="noStrike" spc="-1" dirty="0">
                <a:latin typeface="Arial"/>
              </a:rPr>
              <a:t>5. Main Execution:</a:t>
            </a:r>
            <a:endParaRPr lang="en-IN" sz="1500" b="0" strike="noStrike" spc="-1" dirty="0">
              <a:latin typeface="Arial"/>
            </a:endParaRPr>
          </a:p>
          <a:p>
            <a:endParaRPr lang="en-IN" sz="1500" b="0" strike="noStrike" spc="-1" dirty="0">
              <a:latin typeface="Arial"/>
            </a:endParaRPr>
          </a:p>
          <a:p>
            <a:pPr marL="648000" lvl="2" indent="-216000">
              <a:buClr>
                <a:srgbClr val="000000"/>
              </a:buClr>
              <a:buSzPct val="45000"/>
              <a:buFont typeface="Wingdings" charset="2"/>
              <a:buChar char=""/>
            </a:pPr>
            <a:r>
              <a:rPr lang="en-IN" sz="1500" b="0" strike="noStrike" spc="-1" dirty="0">
                <a:latin typeface="Arial"/>
              </a:rPr>
              <a:t>The code includes a main function that creates the GUI window and starts the event loop, waiting for user interaction with the buttons.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extShape 1"/>
          <p:cNvSpPr txBox="1"/>
          <p:nvPr/>
        </p:nvSpPr>
        <p:spPr>
          <a:xfrm>
            <a:off x="581040" y="702000"/>
            <a:ext cx="11029320" cy="529920"/>
          </a:xfrm>
          <a:prstGeom prst="rect">
            <a:avLst/>
          </a:prstGeom>
          <a:noFill/>
          <a:ln>
            <a:noFill/>
          </a:ln>
        </p:spPr>
        <p:txBody>
          <a:bodyPr anchor="b">
            <a:normAutofit fontScale="78500" lnSpcReduction="20000"/>
          </a:bodyPr>
          <a:lstStyle/>
          <a:p>
            <a:pPr>
              <a:lnSpc>
                <a:spcPct val="100000"/>
              </a:lnSpc>
            </a:pPr>
            <a:r>
              <a:rPr lang="en-US" sz="4400" b="1" strike="noStrike" cap="all" spc="-1">
                <a:solidFill>
                  <a:srgbClr val="1CADE4"/>
                </a:solidFill>
                <a:latin typeface="Arial"/>
                <a:ea typeface="Franklin Gothic Demi"/>
              </a:rPr>
              <a:t>Result</a:t>
            </a:r>
            <a:endParaRPr lang="en-US" sz="4400" b="0" strike="noStrike" spc="-1">
              <a:solidFill>
                <a:srgbClr val="000000"/>
              </a:solidFill>
              <a:latin typeface="Franklin Gothic Book"/>
            </a:endParaRPr>
          </a:p>
        </p:txBody>
      </p:sp>
      <p:sp>
        <p:nvSpPr>
          <p:cNvPr id="150" name="TextShape 2"/>
          <p:cNvSpPr txBox="1"/>
          <p:nvPr/>
        </p:nvSpPr>
        <p:spPr>
          <a:xfrm>
            <a:off x="581040" y="1302120"/>
            <a:ext cx="11029320" cy="4672800"/>
          </a:xfrm>
          <a:prstGeom prst="rect">
            <a:avLst/>
          </a:prstGeom>
          <a:noFill/>
          <a:ln>
            <a:noFill/>
          </a:ln>
        </p:spPr>
        <p:txBody>
          <a:bodyPr anchor="ctr">
            <a:normAutofit/>
          </a:bodyPr>
          <a:lstStyle/>
          <a:p>
            <a:pPr>
              <a:lnSpc>
                <a:spcPct val="110000"/>
              </a:lnSpc>
              <a:spcBef>
                <a:spcPts val="479"/>
              </a:spcBef>
              <a:spcAft>
                <a:spcPts val="601"/>
              </a:spcAft>
              <a:tabLst>
                <a:tab pos="0" algn="l"/>
              </a:tabLst>
            </a:pPr>
            <a:endParaRPr lang="en-US" sz="2400" b="0" strike="noStrike" spc="-1" dirty="0">
              <a:solidFill>
                <a:srgbClr val="404040"/>
              </a:solidFill>
              <a:latin typeface="Franklin Gothic Book"/>
            </a:endParaRPr>
          </a:p>
        </p:txBody>
      </p:sp>
      <p:pic>
        <p:nvPicPr>
          <p:cNvPr id="3" name="Picture 2">
            <a:extLst>
              <a:ext uri="{FF2B5EF4-FFF2-40B4-BE49-F238E27FC236}">
                <a16:creationId xmlns:a16="http://schemas.microsoft.com/office/drawing/2014/main" id="{5BE2795D-C681-E4E4-6E33-458AF6A11557}"/>
              </a:ext>
            </a:extLst>
          </p:cNvPr>
          <p:cNvPicPr>
            <a:picLocks noChangeAspect="1"/>
          </p:cNvPicPr>
          <p:nvPr/>
        </p:nvPicPr>
        <p:blipFill rotWithShape="1">
          <a:blip r:embed="rId2">
            <a:extLst>
              <a:ext uri="{28A0092B-C50C-407E-A947-70E740481C1C}">
                <a14:useLocalDpi xmlns:a14="http://schemas.microsoft.com/office/drawing/2010/main" val="0"/>
              </a:ext>
            </a:extLst>
          </a:blip>
          <a:srcRect l="10593" t="17963" r="73015" b="50000"/>
          <a:stretch/>
        </p:blipFill>
        <p:spPr>
          <a:xfrm>
            <a:off x="1480008" y="1528232"/>
            <a:ext cx="3157980" cy="3471801"/>
          </a:xfrm>
          <a:prstGeom prst="rect">
            <a:avLst/>
          </a:prstGeom>
        </p:spPr>
      </p:pic>
      <p:pic>
        <p:nvPicPr>
          <p:cNvPr id="7" name="Picture 6">
            <a:extLst>
              <a:ext uri="{FF2B5EF4-FFF2-40B4-BE49-F238E27FC236}">
                <a16:creationId xmlns:a16="http://schemas.microsoft.com/office/drawing/2014/main" id="{C0DAD532-C161-CB2C-E157-377605E0BBEE}"/>
              </a:ext>
            </a:extLst>
          </p:cNvPr>
          <p:cNvPicPr>
            <a:picLocks noChangeAspect="1"/>
          </p:cNvPicPr>
          <p:nvPr/>
        </p:nvPicPr>
        <p:blipFill rotWithShape="1">
          <a:blip r:embed="rId3">
            <a:extLst>
              <a:ext uri="{28A0092B-C50C-407E-A947-70E740481C1C}">
                <a14:useLocalDpi xmlns:a14="http://schemas.microsoft.com/office/drawing/2010/main" val="0"/>
              </a:ext>
            </a:extLst>
          </a:blip>
          <a:srcRect l="45232" t="14020" r="13247" b="18987"/>
          <a:stretch/>
        </p:blipFill>
        <p:spPr>
          <a:xfrm>
            <a:off x="6095700" y="966960"/>
            <a:ext cx="5062193" cy="459434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ustom 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Future forward</Template>
  <TotalTime>58</TotalTime>
  <Words>1507</Words>
  <Application>Microsoft Office PowerPoint</Application>
  <PresentationFormat>Widescreen</PresentationFormat>
  <Paragraphs>114</Paragraphs>
  <Slides>13</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13</vt:i4>
      </vt:variant>
    </vt:vector>
  </HeadingPairs>
  <TitlesOfParts>
    <vt:vector size="23" baseType="lpstr">
      <vt:lpstr>Arial</vt:lpstr>
      <vt:lpstr>Franklin Gothic Book</vt:lpstr>
      <vt:lpstr>Franklin Gothic Demi</vt:lpstr>
      <vt:lpstr>Symbol</vt:lpstr>
      <vt:lpstr>Times New Roman</vt:lpstr>
      <vt:lpstr>Wingdings</vt:lpstr>
      <vt:lpstr>Wingdings 2</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subject/>
  <dc:creator>Vaibhav Ostwal</dc:creator>
  <dc:description/>
  <cp:lastModifiedBy>Pranav Jaysankar</cp:lastModifiedBy>
  <cp:revision>38</cp:revision>
  <dcterms:created xsi:type="dcterms:W3CDTF">2021-05-26T16:50:10Z</dcterms:created>
  <dcterms:modified xsi:type="dcterms:W3CDTF">2024-04-16T06:50:47Z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ies>
</file>