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Lst>
  <p:sldSz cx="18288000" cy="10287000"/>
  <p:notesSz cx="6858000" cy="9144000"/>
  <p:embeddedFontLst>
    <p:embeddedFont>
      <p:font typeface="DM Sans" pitchFamily="2" charset="0"/>
      <p:regular r:id="rId8"/>
      <p:bold r:id="rId9"/>
      <p:italic r:id="rId10"/>
      <p:boldItalic r:id="rId11"/>
    </p:embeddedFont>
    <p:embeddedFont>
      <p:font typeface="Kollektif" panose="020B0604020202020204" charset="0"/>
      <p:regular r:id="rId12"/>
    </p:embeddedFont>
    <p:embeddedFont>
      <p:font typeface="Kollektif Bold" panose="020B0604020202020204" charset="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1061"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5.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3.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2.png"/><Relationship Id="rId5" Type="http://schemas.openxmlformats.org/officeDocument/2006/relationships/image" Target="../media/image4.svg"/><Relationship Id="rId10" Type="http://schemas.openxmlformats.org/officeDocument/2006/relationships/image" Target="../media/image11.svg"/><Relationship Id="rId4" Type="http://schemas.openxmlformats.org/officeDocument/2006/relationships/image" Target="../media/image3.pn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8.png"/><Relationship Id="rId3" Type="http://schemas.openxmlformats.org/officeDocument/2006/relationships/image" Target="../media/image4.svg"/><Relationship Id="rId7" Type="http://schemas.openxmlformats.org/officeDocument/2006/relationships/image" Target="../media/image8.svg"/><Relationship Id="rId12"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6.png"/><Relationship Id="rId5" Type="http://schemas.openxmlformats.org/officeDocument/2006/relationships/image" Target="../media/image6.svg"/><Relationship Id="rId10" Type="http://schemas.openxmlformats.org/officeDocument/2006/relationships/image" Target="../media/image15.png"/><Relationship Id="rId4" Type="http://schemas.openxmlformats.org/officeDocument/2006/relationships/image" Target="../media/image5.png"/><Relationship Id="rId9" Type="http://schemas.openxmlformats.org/officeDocument/2006/relationships/image" Target="../media/image14.png"/><Relationship Id="rId14" Type="http://schemas.openxmlformats.org/officeDocument/2006/relationships/image" Target="../media/image19.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F4F5"/>
        </a:solidFill>
        <a:effectLst/>
      </p:bgPr>
    </p:bg>
    <p:spTree>
      <p:nvGrpSpPr>
        <p:cNvPr id="1" name=""/>
        <p:cNvGrpSpPr/>
        <p:nvPr/>
      </p:nvGrpSpPr>
      <p:grpSpPr>
        <a:xfrm>
          <a:off x="0" y="0"/>
          <a:ext cx="0" cy="0"/>
          <a:chOff x="0" y="0"/>
          <a:chExt cx="0" cy="0"/>
        </a:xfrm>
      </p:grpSpPr>
      <p:grpSp>
        <p:nvGrpSpPr>
          <p:cNvPr id="2" name="Group 2"/>
          <p:cNvGrpSpPr/>
          <p:nvPr/>
        </p:nvGrpSpPr>
        <p:grpSpPr>
          <a:xfrm rot="-2700000">
            <a:off x="11386843" y="7201845"/>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flipV="1">
            <a:off x="14131544" y="7969488"/>
            <a:ext cx="5132702" cy="5185216"/>
          </a:xfrm>
          <a:prstGeom prst="line">
            <a:avLst/>
          </a:prstGeom>
          <a:ln w="28575" cap="flat">
            <a:solidFill>
              <a:srgbClr val="8CA9AD"/>
            </a:solidFill>
            <a:prstDash val="solid"/>
            <a:headEnd type="none" w="sm" len="sm"/>
            <a:tailEnd type="none" w="sm" len="sm"/>
          </a:ln>
        </p:spPr>
      </p:sp>
      <p:sp>
        <p:nvSpPr>
          <p:cNvPr id="6" name="AutoShape 6"/>
          <p:cNvSpPr/>
          <p:nvPr/>
        </p:nvSpPr>
        <p:spPr>
          <a:xfrm flipV="1">
            <a:off x="14444220" y="8329798"/>
            <a:ext cx="5038853" cy="5038853"/>
          </a:xfrm>
          <a:prstGeom prst="line">
            <a:avLst/>
          </a:prstGeom>
          <a:ln w="28575" cap="flat">
            <a:solidFill>
              <a:srgbClr val="8CA9AD"/>
            </a:solidFill>
            <a:prstDash val="solid"/>
            <a:headEnd type="none" w="sm" len="sm"/>
            <a:tailEnd type="none" w="sm" len="sm"/>
          </a:ln>
        </p:spPr>
      </p:sp>
      <p:sp>
        <p:nvSpPr>
          <p:cNvPr id="7" name="AutoShape 7"/>
          <p:cNvSpPr/>
          <p:nvPr/>
        </p:nvSpPr>
        <p:spPr>
          <a:xfrm flipV="1">
            <a:off x="14802690" y="8681112"/>
            <a:ext cx="4867141" cy="4867141"/>
          </a:xfrm>
          <a:prstGeom prst="line">
            <a:avLst/>
          </a:prstGeom>
          <a:ln w="28575" cap="flat">
            <a:solidFill>
              <a:srgbClr val="8CA9AD"/>
            </a:solidFill>
            <a:prstDash val="solid"/>
            <a:headEnd type="none" w="sm" len="sm"/>
            <a:tailEnd type="none" w="sm" len="sm"/>
          </a:ln>
        </p:spPr>
      </p:sp>
      <p:sp>
        <p:nvSpPr>
          <p:cNvPr id="8" name="TextBox 8"/>
          <p:cNvSpPr txBox="1"/>
          <p:nvPr/>
        </p:nvSpPr>
        <p:spPr>
          <a:xfrm>
            <a:off x="3487444" y="4538826"/>
            <a:ext cx="11315247" cy="1059777"/>
          </a:xfrm>
          <a:prstGeom prst="rect">
            <a:avLst/>
          </a:prstGeom>
        </p:spPr>
        <p:txBody>
          <a:bodyPr lIns="0" tIns="0" rIns="0" bIns="0" rtlCol="0" anchor="t">
            <a:spAutoFit/>
          </a:bodyPr>
          <a:lstStyle/>
          <a:p>
            <a:pPr algn="ctr">
              <a:lnSpc>
                <a:spcPts val="9999"/>
              </a:lnSpc>
            </a:pPr>
            <a:r>
              <a:rPr lang="en-US" sz="4000" b="1" dirty="0">
                <a:solidFill>
                  <a:srgbClr val="227C9D"/>
                </a:solidFill>
                <a:latin typeface="Kollektif Bold"/>
                <a:ea typeface="Kollektif Bold"/>
                <a:cs typeface="Kollektif Bold"/>
                <a:sym typeface="Kollektif Bold"/>
              </a:rPr>
              <a:t>ANONYMOUS MENTAL HEALTH SUPPORT</a:t>
            </a:r>
          </a:p>
        </p:txBody>
      </p:sp>
      <p:sp>
        <p:nvSpPr>
          <p:cNvPr id="9" name="TextBox 9"/>
          <p:cNvSpPr txBox="1"/>
          <p:nvPr/>
        </p:nvSpPr>
        <p:spPr>
          <a:xfrm>
            <a:off x="5490435" y="5907250"/>
            <a:ext cx="7197206" cy="543162"/>
          </a:xfrm>
          <a:prstGeom prst="rect">
            <a:avLst/>
          </a:prstGeom>
        </p:spPr>
        <p:txBody>
          <a:bodyPr lIns="0" tIns="0" rIns="0" bIns="0" rtlCol="0" anchor="t">
            <a:spAutoFit/>
          </a:bodyPr>
          <a:lstStyle/>
          <a:p>
            <a:pPr algn="ctr">
              <a:lnSpc>
                <a:spcPts val="4180"/>
              </a:lnSpc>
            </a:pPr>
            <a:r>
              <a:rPr lang="en-US" sz="3800" b="1" dirty="0">
                <a:solidFill>
                  <a:srgbClr val="545454"/>
                </a:solidFill>
                <a:latin typeface="DM Sans"/>
                <a:ea typeface="DM Sans"/>
                <a:cs typeface="DM Sans"/>
                <a:sym typeface="DM Sans"/>
              </a:rPr>
              <a:t>Idea Hackers</a:t>
            </a:r>
          </a:p>
        </p:txBody>
      </p:sp>
      <p:sp>
        <p:nvSpPr>
          <p:cNvPr id="10" name="Freeform 10"/>
          <p:cNvSpPr/>
          <p:nvPr/>
        </p:nvSpPr>
        <p:spPr>
          <a:xfrm rot="-10800000">
            <a:off x="9525" y="63583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1083809" y="63869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a:off x="0" y="74707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rot="-10800000">
            <a:off x="0" y="8554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p:cNvSpPr/>
          <p:nvPr/>
        </p:nvSpPr>
        <p:spPr>
          <a:xfrm rot="-5400000">
            <a:off x="1083809" y="8554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5" name="Freeform 15"/>
          <p:cNvSpPr/>
          <p:nvPr/>
        </p:nvSpPr>
        <p:spPr>
          <a:xfrm rot="-10800000">
            <a:off x="1083809" y="962372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6" name="Freeform 16"/>
          <p:cNvSpPr/>
          <p:nvPr/>
        </p:nvSpPr>
        <p:spPr>
          <a:xfrm rot="-10800000">
            <a:off x="3321750" y="8583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7" name="Freeform 17"/>
          <p:cNvSpPr/>
          <p:nvPr/>
        </p:nvSpPr>
        <p:spPr>
          <a:xfrm>
            <a:off x="3321750" y="74993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8" name="Freeform 18"/>
          <p:cNvSpPr/>
          <p:nvPr/>
        </p:nvSpPr>
        <p:spPr>
          <a:xfrm rot="5400000">
            <a:off x="4405559" y="8583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9" name="Freeform 19"/>
          <p:cNvSpPr/>
          <p:nvPr/>
        </p:nvSpPr>
        <p:spPr>
          <a:xfrm>
            <a:off x="2237941" y="966693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0" name="Freeform 20"/>
          <p:cNvSpPr/>
          <p:nvPr/>
        </p:nvSpPr>
        <p:spPr>
          <a:xfrm>
            <a:off x="3321750" y="966693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1" name="Freeform 21"/>
          <p:cNvSpPr/>
          <p:nvPr/>
        </p:nvSpPr>
        <p:spPr>
          <a:xfrm rot="5400000">
            <a:off x="0" y="96383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2" name="Freeform 22"/>
          <p:cNvSpPr/>
          <p:nvPr/>
        </p:nvSpPr>
        <p:spPr>
          <a:xfrm rot="-5400000">
            <a:off x="15470622" y="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3" name="Freeform 23"/>
          <p:cNvSpPr/>
          <p:nvPr/>
        </p:nvSpPr>
        <p:spPr>
          <a:xfrm rot="-5400000">
            <a:off x="16554431" y="0"/>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4" name="Freeform 24"/>
          <p:cNvSpPr/>
          <p:nvPr/>
        </p:nvSpPr>
        <p:spPr>
          <a:xfrm flipH="1" flipV="1">
            <a:off x="17638239" y="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5" name="Freeform 25"/>
          <p:cNvSpPr/>
          <p:nvPr/>
        </p:nvSpPr>
        <p:spPr>
          <a:xfrm rot="-5400000">
            <a:off x="14386813"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6" name="Freeform 26"/>
          <p:cNvSpPr/>
          <p:nvPr/>
        </p:nvSpPr>
        <p:spPr>
          <a:xfrm rot="-5400000">
            <a:off x="15470622"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7" name="Freeform 27"/>
          <p:cNvSpPr/>
          <p:nvPr/>
        </p:nvSpPr>
        <p:spPr>
          <a:xfrm>
            <a:off x="16554431" y="2167618"/>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8" name="Freeform 28"/>
          <p:cNvSpPr/>
          <p:nvPr/>
        </p:nvSpPr>
        <p:spPr>
          <a:xfrm rot="5400000">
            <a:off x="17638239"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9" name="Freeform 29"/>
          <p:cNvSpPr/>
          <p:nvPr/>
        </p:nvSpPr>
        <p:spPr>
          <a:xfrm rot="5400000" flipH="1" flipV="1">
            <a:off x="17638239" y="216761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0" name="Freeform 30"/>
          <p:cNvSpPr/>
          <p:nvPr/>
        </p:nvSpPr>
        <p:spPr>
          <a:xfrm flipH="1" flipV="1">
            <a:off x="15470622" y="3264517"/>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31" name="Freeform 31"/>
          <p:cNvSpPr/>
          <p:nvPr/>
        </p:nvSpPr>
        <p:spPr>
          <a:xfrm rot="5400000" flipH="1" flipV="1">
            <a:off x="16554431" y="3264517"/>
            <a:ext cx="1083809" cy="1083809"/>
          </a:xfrm>
          <a:custGeom>
            <a:avLst/>
            <a:gdLst/>
            <a:ahLst/>
            <a:cxnLst/>
            <a:rect l="l" t="t" r="r" b="b"/>
            <a:pathLst>
              <a:path w="1083809" h="1083809">
                <a:moveTo>
                  <a:pt x="1083808" y="1083809"/>
                </a:moveTo>
                <a:lnTo>
                  <a:pt x="0" y="1083809"/>
                </a:lnTo>
                <a:lnTo>
                  <a:pt x="0" y="0"/>
                </a:lnTo>
                <a:lnTo>
                  <a:pt x="1083808" y="0"/>
                </a:lnTo>
                <a:lnTo>
                  <a:pt x="1083808" y="1083809"/>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32" name="Group 32"/>
          <p:cNvGrpSpPr/>
          <p:nvPr/>
        </p:nvGrpSpPr>
        <p:grpSpPr>
          <a:xfrm rot="2700000">
            <a:off x="-1376391" y="-3093321"/>
            <a:ext cx="7415398" cy="3565095"/>
            <a:chOff x="0" y="0"/>
            <a:chExt cx="660400" cy="317500"/>
          </a:xfrm>
        </p:grpSpPr>
        <p:sp>
          <p:nvSpPr>
            <p:cNvPr id="33" name="Freeform 3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34" name="TextBox 3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5" name="AutoShape 35"/>
          <p:cNvSpPr/>
          <p:nvPr/>
        </p:nvSpPr>
        <p:spPr>
          <a:xfrm>
            <a:off x="-1839005" y="-2273771"/>
            <a:ext cx="5185216" cy="5132702"/>
          </a:xfrm>
          <a:prstGeom prst="line">
            <a:avLst/>
          </a:prstGeom>
          <a:ln w="28575" cap="flat">
            <a:solidFill>
              <a:srgbClr val="8CA9AD"/>
            </a:solidFill>
            <a:prstDash val="solid"/>
            <a:headEnd type="none" w="sm" len="sm"/>
            <a:tailEnd type="none" w="sm" len="sm"/>
          </a:ln>
        </p:spPr>
      </p:sp>
      <p:sp>
        <p:nvSpPr>
          <p:cNvPr id="36" name="AutoShape 36"/>
          <p:cNvSpPr/>
          <p:nvPr/>
        </p:nvSpPr>
        <p:spPr>
          <a:xfrm>
            <a:off x="-2052951" y="-1961095"/>
            <a:ext cx="5038853" cy="5038853"/>
          </a:xfrm>
          <a:prstGeom prst="line">
            <a:avLst/>
          </a:prstGeom>
          <a:ln w="28575" cap="flat">
            <a:solidFill>
              <a:srgbClr val="8CA9AD"/>
            </a:solidFill>
            <a:prstDash val="solid"/>
            <a:headEnd type="none" w="sm" len="sm"/>
            <a:tailEnd type="none" w="sm" len="sm"/>
          </a:ln>
        </p:spPr>
      </p:sp>
      <p:sp>
        <p:nvSpPr>
          <p:cNvPr id="37" name="AutoShape 37"/>
          <p:cNvSpPr/>
          <p:nvPr/>
        </p:nvSpPr>
        <p:spPr>
          <a:xfrm>
            <a:off x="-2232553" y="-1602625"/>
            <a:ext cx="4867141" cy="4867141"/>
          </a:xfrm>
          <a:prstGeom prst="line">
            <a:avLst/>
          </a:prstGeom>
          <a:ln w="28575" cap="flat">
            <a:solidFill>
              <a:srgbClr val="8CA9AD"/>
            </a:solidFill>
            <a:prstDash val="solid"/>
            <a:headEnd type="none" w="sm" len="sm"/>
            <a:tailEnd type="none" w="sm" len="sm"/>
          </a:ln>
        </p:spPr>
      </p:sp>
      <p:sp>
        <p:nvSpPr>
          <p:cNvPr id="38" name="AutoShape 38"/>
          <p:cNvSpPr/>
          <p:nvPr/>
        </p:nvSpPr>
        <p:spPr>
          <a:xfrm>
            <a:off x="-2359208" y="-1216357"/>
            <a:ext cx="4690515" cy="4690515"/>
          </a:xfrm>
          <a:prstGeom prst="line">
            <a:avLst/>
          </a:prstGeom>
          <a:ln w="28575" cap="flat">
            <a:solidFill>
              <a:srgbClr val="8CA9AD"/>
            </a:solidFill>
            <a:prstDash val="solid"/>
            <a:headEnd type="none" w="sm" len="sm"/>
            <a:tailEnd type="none" w="sm" len="sm"/>
          </a:ln>
        </p:spPr>
      </p:sp>
      <p:sp>
        <p:nvSpPr>
          <p:cNvPr id="39" name="AutoShape 39"/>
          <p:cNvSpPr/>
          <p:nvPr/>
        </p:nvSpPr>
        <p:spPr>
          <a:xfrm>
            <a:off x="-2503062" y="-776680"/>
            <a:ext cx="4347674" cy="4347674"/>
          </a:xfrm>
          <a:prstGeom prst="line">
            <a:avLst/>
          </a:prstGeom>
          <a:ln w="28575" cap="flat">
            <a:solidFill>
              <a:srgbClr val="8CA9AD"/>
            </a:solidFill>
            <a:prstDash val="solid"/>
            <a:headEnd type="none" w="sm" len="sm"/>
            <a:tailEnd type="none" w="sm" len="sm"/>
          </a:ln>
        </p:spPr>
      </p:sp>
      <p:sp>
        <p:nvSpPr>
          <p:cNvPr id="40" name="AutoShape 40"/>
          <p:cNvSpPr/>
          <p:nvPr/>
        </p:nvSpPr>
        <p:spPr>
          <a:xfrm>
            <a:off x="-2623881" y="-332957"/>
            <a:ext cx="3963599" cy="3985594"/>
          </a:xfrm>
          <a:prstGeom prst="line">
            <a:avLst/>
          </a:prstGeom>
          <a:ln w="28575" cap="flat">
            <a:solidFill>
              <a:srgbClr val="8CA9AD"/>
            </a:solidFill>
            <a:prstDash val="solid"/>
            <a:headEnd type="none" w="sm" len="sm"/>
            <a:tailEnd type="none" w="sm" len="sm"/>
          </a:ln>
        </p:spPr>
      </p:sp>
      <p:sp>
        <p:nvSpPr>
          <p:cNvPr id="41" name="AutoShape 41"/>
          <p:cNvSpPr/>
          <p:nvPr/>
        </p:nvSpPr>
        <p:spPr>
          <a:xfrm>
            <a:off x="-2598114" y="228677"/>
            <a:ext cx="3377485" cy="3360058"/>
          </a:xfrm>
          <a:prstGeom prst="line">
            <a:avLst/>
          </a:prstGeom>
          <a:ln w="28575" cap="flat">
            <a:solidFill>
              <a:srgbClr val="8CA9AD"/>
            </a:solidFill>
            <a:prstDash val="solid"/>
            <a:headEnd type="none" w="sm" len="sm"/>
            <a:tailEnd type="none" w="sm" len="sm"/>
          </a:ln>
        </p:spPr>
      </p:sp>
      <p:sp>
        <p:nvSpPr>
          <p:cNvPr id="42" name="AutoShape 42"/>
          <p:cNvSpPr/>
          <p:nvPr/>
        </p:nvSpPr>
        <p:spPr>
          <a:xfrm>
            <a:off x="-2509797" y="905760"/>
            <a:ext cx="2628598" cy="2671969"/>
          </a:xfrm>
          <a:prstGeom prst="line">
            <a:avLst/>
          </a:prstGeom>
          <a:ln w="28575" cap="flat">
            <a:solidFill>
              <a:srgbClr val="8CA9AD"/>
            </a:solidFill>
            <a:prstDash val="solid"/>
            <a:headEnd type="none" w="sm" len="sm"/>
            <a:tailEnd type="none" w="sm" len="sm"/>
          </a:ln>
        </p:spPr>
      </p:sp>
      <p:sp>
        <p:nvSpPr>
          <p:cNvPr id="44" name="Freeform 44"/>
          <p:cNvSpPr/>
          <p:nvPr/>
        </p:nvSpPr>
        <p:spPr>
          <a:xfrm>
            <a:off x="6802247" y="214127"/>
            <a:ext cx="4862133" cy="3906982"/>
          </a:xfrm>
          <a:custGeom>
            <a:avLst/>
            <a:gdLst/>
            <a:ahLst/>
            <a:cxnLst/>
            <a:rect l="l" t="t" r="r" b="b"/>
            <a:pathLst>
              <a:path w="4862133" h="3906982">
                <a:moveTo>
                  <a:pt x="0" y="0"/>
                </a:moveTo>
                <a:lnTo>
                  <a:pt x="4862132" y="0"/>
                </a:lnTo>
                <a:lnTo>
                  <a:pt x="4862132" y="3906982"/>
                </a:lnTo>
                <a:lnTo>
                  <a:pt x="0" y="3906982"/>
                </a:lnTo>
                <a:lnTo>
                  <a:pt x="0" y="0"/>
                </a:lnTo>
                <a:close/>
              </a:path>
            </a:pathLst>
          </a:custGeom>
          <a:blipFill>
            <a:blip r:embed="rId10"/>
            <a:stretch>
              <a:fillRect t="-11090" b="-13356"/>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F5F4"/>
        </a:solidFill>
        <a:effectLst/>
      </p:bgPr>
    </p:bg>
    <p:spTree>
      <p:nvGrpSpPr>
        <p:cNvPr id="1" name=""/>
        <p:cNvGrpSpPr/>
        <p:nvPr/>
      </p:nvGrpSpPr>
      <p:grpSpPr>
        <a:xfrm>
          <a:off x="0" y="0"/>
          <a:ext cx="0" cy="0"/>
          <a:chOff x="0" y="0"/>
          <a:chExt cx="0" cy="0"/>
        </a:xfrm>
      </p:grpSpPr>
      <p:sp>
        <p:nvSpPr>
          <p:cNvPr id="2" name="TextBox 2"/>
          <p:cNvSpPr txBox="1"/>
          <p:nvPr/>
        </p:nvSpPr>
        <p:spPr>
          <a:xfrm>
            <a:off x="4195493" y="259195"/>
            <a:ext cx="9664669" cy="739902"/>
          </a:xfrm>
          <a:prstGeom prst="rect">
            <a:avLst/>
          </a:prstGeom>
        </p:spPr>
        <p:txBody>
          <a:bodyPr lIns="0" tIns="0" rIns="0" bIns="0" rtlCol="0" anchor="t">
            <a:spAutoFit/>
          </a:bodyPr>
          <a:lstStyle/>
          <a:p>
            <a:pPr algn="ctr">
              <a:lnSpc>
                <a:spcPts val="5544"/>
              </a:lnSpc>
            </a:pPr>
            <a:r>
              <a:rPr lang="en-US" sz="5600" b="1" dirty="0">
                <a:solidFill>
                  <a:srgbClr val="227C9D"/>
                </a:solidFill>
                <a:latin typeface="Kollektif Bold"/>
                <a:ea typeface="Kollektif Bold"/>
                <a:cs typeface="Kollektif Bold"/>
                <a:sym typeface="Kollektif Bold"/>
              </a:rPr>
              <a:t>IDEA</a:t>
            </a:r>
          </a:p>
        </p:txBody>
      </p:sp>
      <p:grpSp>
        <p:nvGrpSpPr>
          <p:cNvPr id="3" name="Group 3"/>
          <p:cNvGrpSpPr/>
          <p:nvPr/>
        </p:nvGrpSpPr>
        <p:grpSpPr>
          <a:xfrm rot="-2700000">
            <a:off x="14034654" y="-4091495"/>
            <a:ext cx="7415398" cy="3565095"/>
            <a:chOff x="0" y="0"/>
            <a:chExt cx="660400" cy="317500"/>
          </a:xfrm>
        </p:grpSpPr>
        <p:sp>
          <p:nvSpPr>
            <p:cNvPr id="4" name="Freeform 4"/>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5" name="TextBox 5"/>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6" name="AutoShape 6"/>
          <p:cNvSpPr/>
          <p:nvPr/>
        </p:nvSpPr>
        <p:spPr>
          <a:xfrm flipV="1">
            <a:off x="16779354" y="-3323851"/>
            <a:ext cx="5132702" cy="5185216"/>
          </a:xfrm>
          <a:prstGeom prst="line">
            <a:avLst/>
          </a:prstGeom>
          <a:ln w="28575" cap="flat">
            <a:solidFill>
              <a:srgbClr val="8CA9AD"/>
            </a:solidFill>
            <a:prstDash val="solid"/>
            <a:headEnd type="none" w="sm" len="sm"/>
            <a:tailEnd type="none" w="sm" len="sm"/>
          </a:ln>
        </p:spPr>
      </p:sp>
      <p:sp>
        <p:nvSpPr>
          <p:cNvPr id="7" name="AutoShape 7"/>
          <p:cNvSpPr/>
          <p:nvPr/>
        </p:nvSpPr>
        <p:spPr>
          <a:xfrm flipV="1">
            <a:off x="17092031" y="-2963542"/>
            <a:ext cx="5038853" cy="5038853"/>
          </a:xfrm>
          <a:prstGeom prst="line">
            <a:avLst/>
          </a:prstGeom>
          <a:ln w="28575" cap="flat">
            <a:solidFill>
              <a:srgbClr val="8CA9AD"/>
            </a:solidFill>
            <a:prstDash val="solid"/>
            <a:headEnd type="none" w="sm" len="sm"/>
            <a:tailEnd type="none" w="sm" len="sm"/>
          </a:ln>
        </p:spPr>
      </p:sp>
      <p:sp>
        <p:nvSpPr>
          <p:cNvPr id="8" name="AutoShape 8"/>
          <p:cNvSpPr/>
          <p:nvPr/>
        </p:nvSpPr>
        <p:spPr>
          <a:xfrm flipV="1">
            <a:off x="17450501" y="-2612228"/>
            <a:ext cx="4867141" cy="4867141"/>
          </a:xfrm>
          <a:prstGeom prst="line">
            <a:avLst/>
          </a:prstGeom>
          <a:ln w="28575" cap="flat">
            <a:solidFill>
              <a:srgbClr val="8CA9AD"/>
            </a:solidFill>
            <a:prstDash val="solid"/>
            <a:headEnd type="none" w="sm" len="sm"/>
            <a:tailEnd type="none" w="sm" len="sm"/>
          </a:ln>
        </p:spPr>
      </p:sp>
      <p:sp>
        <p:nvSpPr>
          <p:cNvPr id="9" name="AutoShape 9"/>
          <p:cNvSpPr/>
          <p:nvPr/>
        </p:nvSpPr>
        <p:spPr>
          <a:xfrm flipV="1">
            <a:off x="17836769" y="-2308948"/>
            <a:ext cx="4690515" cy="4690515"/>
          </a:xfrm>
          <a:prstGeom prst="line">
            <a:avLst/>
          </a:prstGeom>
          <a:ln w="28575" cap="flat">
            <a:solidFill>
              <a:srgbClr val="8CA9AD"/>
            </a:solidFill>
            <a:prstDash val="solid"/>
            <a:headEnd type="none" w="sm" len="sm"/>
            <a:tailEnd type="none" w="sm" len="sm"/>
          </a:ln>
        </p:spPr>
      </p:sp>
      <p:sp>
        <p:nvSpPr>
          <p:cNvPr id="10" name="AutoShape 10"/>
          <p:cNvSpPr/>
          <p:nvPr/>
        </p:nvSpPr>
        <p:spPr>
          <a:xfrm flipV="1">
            <a:off x="18276445" y="-1822252"/>
            <a:ext cx="4347674" cy="4347674"/>
          </a:xfrm>
          <a:prstGeom prst="line">
            <a:avLst/>
          </a:prstGeom>
          <a:ln w="28575" cap="flat">
            <a:solidFill>
              <a:srgbClr val="8CA9AD"/>
            </a:solidFill>
            <a:prstDash val="solid"/>
            <a:headEnd type="none" w="sm" len="sm"/>
            <a:tailEnd type="none" w="sm" len="sm"/>
          </a:ln>
        </p:spPr>
      </p:sp>
      <p:sp>
        <p:nvSpPr>
          <p:cNvPr id="11" name="Freeform 11"/>
          <p:cNvSpPr/>
          <p:nvPr/>
        </p:nvSpPr>
        <p:spPr>
          <a:xfrm rot="-10800000">
            <a:off x="16192287" y="706210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17266571" y="70906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a:off x="16182762" y="81744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Freeform 14"/>
          <p:cNvSpPr/>
          <p:nvPr/>
        </p:nvSpPr>
        <p:spPr>
          <a:xfrm rot="-10800000">
            <a:off x="16182762" y="92583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5" name="Freeform 15"/>
          <p:cNvSpPr/>
          <p:nvPr/>
        </p:nvSpPr>
        <p:spPr>
          <a:xfrm rot="-5400000">
            <a:off x="17266571" y="92583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17" name="Group 17"/>
          <p:cNvGrpSpPr/>
          <p:nvPr/>
        </p:nvGrpSpPr>
        <p:grpSpPr>
          <a:xfrm rot="2700000">
            <a:off x="-2693793" y="7510422"/>
            <a:ext cx="7415398" cy="3565095"/>
            <a:chOff x="0" y="0"/>
            <a:chExt cx="660400" cy="317500"/>
          </a:xfrm>
        </p:grpSpPr>
        <p:sp>
          <p:nvSpPr>
            <p:cNvPr id="18" name="Freeform 18"/>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19" name="TextBox 19"/>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0" name="Freeform 20"/>
          <p:cNvSpPr/>
          <p:nvPr/>
        </p:nvSpPr>
        <p:spPr>
          <a:xfrm>
            <a:off x="88768" y="8145916"/>
            <a:ext cx="2214782" cy="1988101"/>
          </a:xfrm>
          <a:custGeom>
            <a:avLst/>
            <a:gdLst/>
            <a:ahLst/>
            <a:cxnLst/>
            <a:rect l="l" t="t" r="r" b="b"/>
            <a:pathLst>
              <a:path w="2214782" h="1988101">
                <a:moveTo>
                  <a:pt x="0" y="0"/>
                </a:moveTo>
                <a:lnTo>
                  <a:pt x="2214781" y="0"/>
                </a:lnTo>
                <a:lnTo>
                  <a:pt x="2214781" y="1988101"/>
                </a:lnTo>
                <a:lnTo>
                  <a:pt x="0" y="1988101"/>
                </a:lnTo>
                <a:lnTo>
                  <a:pt x="0" y="0"/>
                </a:lnTo>
                <a:close/>
              </a:path>
            </a:pathLst>
          </a:custGeom>
          <a:blipFill>
            <a:blip r:embed="rId8"/>
            <a:stretch>
              <a:fillRect t="-5700" b="-5700"/>
            </a:stretch>
          </a:blipFill>
        </p:spPr>
      </p:sp>
      <p:sp>
        <p:nvSpPr>
          <p:cNvPr id="21" name="Arrow: Chevron 20">
            <a:extLst>
              <a:ext uri="{FF2B5EF4-FFF2-40B4-BE49-F238E27FC236}">
                <a16:creationId xmlns:a16="http://schemas.microsoft.com/office/drawing/2014/main" id="{CE0876CB-82F5-3023-E0D0-33D27AF09484}"/>
              </a:ext>
            </a:extLst>
          </p:cNvPr>
          <p:cNvSpPr/>
          <p:nvPr/>
        </p:nvSpPr>
        <p:spPr>
          <a:xfrm>
            <a:off x="761156" y="1158136"/>
            <a:ext cx="3779109" cy="614139"/>
          </a:xfrm>
          <a:prstGeom prst="chevron">
            <a:avLst/>
          </a:pr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Times New Roman" panose="02020603050405020304" pitchFamily="18" charset="0"/>
                <a:cs typeface="Times New Roman" panose="02020603050405020304" pitchFamily="18" charset="0"/>
              </a:rPr>
              <a:t>WHAT WE PROPOSE:</a:t>
            </a:r>
          </a:p>
        </p:txBody>
      </p:sp>
      <p:pic>
        <p:nvPicPr>
          <p:cNvPr id="23" name="Graphic 22" descr="Lightbulb and gear with solid fill">
            <a:extLst>
              <a:ext uri="{FF2B5EF4-FFF2-40B4-BE49-F238E27FC236}">
                <a16:creationId xmlns:a16="http://schemas.microsoft.com/office/drawing/2014/main" id="{52009544-FD4D-51CC-8A70-51A7340E4E0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8770" y="1035456"/>
            <a:ext cx="773178" cy="773178"/>
          </a:xfrm>
          <a:prstGeom prst="rect">
            <a:avLst/>
          </a:prstGeom>
        </p:spPr>
      </p:pic>
      <p:sp>
        <p:nvSpPr>
          <p:cNvPr id="24" name="Rectangle: Rounded Corners 23">
            <a:extLst>
              <a:ext uri="{FF2B5EF4-FFF2-40B4-BE49-F238E27FC236}">
                <a16:creationId xmlns:a16="http://schemas.microsoft.com/office/drawing/2014/main" id="{646189CF-6BF4-EF42-85CB-9D36FCFF40CC}"/>
              </a:ext>
            </a:extLst>
          </p:cNvPr>
          <p:cNvSpPr/>
          <p:nvPr/>
        </p:nvSpPr>
        <p:spPr>
          <a:xfrm>
            <a:off x="136962" y="2081979"/>
            <a:ext cx="8321051" cy="4095272"/>
          </a:xfrm>
          <a:prstGeom prst="roundRect">
            <a:avLst/>
          </a:prstGeom>
          <a:solidFill>
            <a:schemeClr val="accent1">
              <a:alpha val="0"/>
            </a:schemeClr>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000" b="1" dirty="0">
                <a:solidFill>
                  <a:schemeClr val="tx1"/>
                </a:solidFill>
              </a:rPr>
              <a:t>Anonymous Support Platform</a:t>
            </a:r>
            <a:r>
              <a:rPr lang="en-US" sz="2000" dirty="0">
                <a:solidFill>
                  <a:schemeClr val="tx1"/>
                </a:solidFill>
              </a:rPr>
              <a:t>: A safe, stigma-free environment tailored to student mental health.</a:t>
            </a:r>
          </a:p>
          <a:p>
            <a:pPr marL="285750" indent="-285750">
              <a:buFont typeface="Arial" panose="020B0604020202020204" pitchFamily="34" charset="0"/>
              <a:buChar char="•"/>
            </a:pPr>
            <a:r>
              <a:rPr lang="en-IN" sz="2000" b="1" dirty="0">
                <a:solidFill>
                  <a:schemeClr val="tx1"/>
                </a:solidFill>
              </a:rPr>
              <a:t>Integrated Features</a:t>
            </a:r>
            <a:r>
              <a:rPr lang="en-IN" sz="2000" dirty="0">
                <a:solidFill>
                  <a:schemeClr val="tx1"/>
                </a:solidFill>
              </a:rPr>
              <a:t>:</a:t>
            </a:r>
          </a:p>
          <a:p>
            <a:pPr marL="742950" lvl="1" indent="-285750">
              <a:buFont typeface="Arial" panose="020B0604020202020204" pitchFamily="34" charset="0"/>
              <a:buChar char="•"/>
            </a:pPr>
            <a:r>
              <a:rPr lang="en-US" sz="2000" b="1" dirty="0">
                <a:solidFill>
                  <a:schemeClr val="tx1"/>
                </a:solidFill>
              </a:rPr>
              <a:t>Chat</a:t>
            </a:r>
            <a:r>
              <a:rPr lang="en-US" sz="2000" dirty="0">
                <a:solidFill>
                  <a:schemeClr val="tx1"/>
                </a:solidFill>
              </a:rPr>
              <a:t>: Interact with a mental health chatbot for immediate assistance.</a:t>
            </a:r>
            <a:endParaRPr lang="en-IN" sz="2000" dirty="0">
              <a:solidFill>
                <a:schemeClr val="tx1"/>
              </a:solidFill>
            </a:endParaRPr>
          </a:p>
          <a:p>
            <a:pPr marL="742950" lvl="1" indent="-285750">
              <a:buFont typeface="Arial" panose="020B0604020202020204" pitchFamily="34" charset="0"/>
              <a:buChar char="•"/>
            </a:pPr>
            <a:r>
              <a:rPr lang="en-US" sz="2000" b="1" dirty="0">
                <a:solidFill>
                  <a:schemeClr val="tx1"/>
                </a:solidFill>
              </a:rPr>
              <a:t>Submit Form</a:t>
            </a:r>
            <a:r>
              <a:rPr lang="en-US" sz="2000" dirty="0">
                <a:solidFill>
                  <a:schemeClr val="tx1"/>
                </a:solidFill>
              </a:rPr>
              <a:t>: Submit anonymous concerns directly to professional counselors.</a:t>
            </a:r>
            <a:endParaRPr lang="en-IN" sz="2000" dirty="0">
              <a:solidFill>
                <a:schemeClr val="tx1"/>
              </a:solidFill>
            </a:endParaRPr>
          </a:p>
          <a:p>
            <a:pPr marL="742950" lvl="1" indent="-285750">
              <a:buFont typeface="Arial" panose="020B0604020202020204" pitchFamily="34" charset="0"/>
              <a:buChar char="•"/>
            </a:pPr>
            <a:r>
              <a:rPr lang="en-US" sz="2000" b="1" dirty="0">
                <a:solidFill>
                  <a:schemeClr val="tx1"/>
                </a:solidFill>
              </a:rPr>
              <a:t>Track Mood</a:t>
            </a:r>
            <a:r>
              <a:rPr lang="en-US" sz="2000" dirty="0">
                <a:solidFill>
                  <a:schemeClr val="tx1"/>
                </a:solidFill>
              </a:rPr>
              <a:t>: Monitor daily emotions to identify patterns and trends.</a:t>
            </a:r>
          </a:p>
          <a:p>
            <a:pPr marL="742950" lvl="1" indent="-285750">
              <a:buFont typeface="Arial" panose="020B0604020202020204" pitchFamily="34" charset="0"/>
              <a:buChar char="•"/>
            </a:pPr>
            <a:r>
              <a:rPr lang="en-US" sz="2000" b="1" dirty="0">
                <a:solidFill>
                  <a:schemeClr val="tx1"/>
                </a:solidFill>
              </a:rPr>
              <a:t>Quiz</a:t>
            </a:r>
            <a:r>
              <a:rPr lang="en-US" sz="2000" dirty="0">
                <a:solidFill>
                  <a:schemeClr val="tx1"/>
                </a:solidFill>
              </a:rPr>
              <a:t>: Self-assessment quizzes to help identify potential mental health concerns.</a:t>
            </a:r>
          </a:p>
          <a:p>
            <a:pPr marL="742950" lvl="1" indent="-285750">
              <a:buFont typeface="Arial" panose="020B0604020202020204" pitchFamily="34" charset="0"/>
              <a:buChar char="•"/>
            </a:pPr>
            <a:r>
              <a:rPr lang="en-US" sz="2000" b="1" dirty="0">
                <a:solidFill>
                  <a:schemeClr val="tx1"/>
                </a:solidFill>
              </a:rPr>
              <a:t>Resources</a:t>
            </a:r>
            <a:r>
              <a:rPr lang="en-US" sz="2000" dirty="0">
                <a:solidFill>
                  <a:schemeClr val="tx1"/>
                </a:solidFill>
              </a:rPr>
              <a:t>: Access curated information on mental health issues and their management.</a:t>
            </a:r>
          </a:p>
        </p:txBody>
      </p:sp>
      <p:sp>
        <p:nvSpPr>
          <p:cNvPr id="22" name="Arrow: Chevron 21">
            <a:extLst>
              <a:ext uri="{FF2B5EF4-FFF2-40B4-BE49-F238E27FC236}">
                <a16:creationId xmlns:a16="http://schemas.microsoft.com/office/drawing/2014/main" id="{4D16FD39-5BA8-0719-1BB7-EE68970341D8}"/>
              </a:ext>
            </a:extLst>
          </p:cNvPr>
          <p:cNvSpPr/>
          <p:nvPr/>
        </p:nvSpPr>
        <p:spPr>
          <a:xfrm>
            <a:off x="10132469" y="1125407"/>
            <a:ext cx="5488531" cy="703228"/>
          </a:xfrm>
          <a:prstGeom prst="chevron">
            <a:avLst/>
          </a:pr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25" name="TextBox 24">
            <a:extLst>
              <a:ext uri="{FF2B5EF4-FFF2-40B4-BE49-F238E27FC236}">
                <a16:creationId xmlns:a16="http://schemas.microsoft.com/office/drawing/2014/main" id="{23079C57-3877-1D76-13CB-C3A9F538A7DE}"/>
              </a:ext>
            </a:extLst>
          </p:cNvPr>
          <p:cNvSpPr txBox="1"/>
          <p:nvPr/>
        </p:nvSpPr>
        <p:spPr>
          <a:xfrm>
            <a:off x="10538524" y="1261151"/>
            <a:ext cx="4831755" cy="430887"/>
          </a:xfrm>
          <a:prstGeom prst="rect">
            <a:avLst/>
          </a:prstGeom>
          <a:noFill/>
        </p:spPr>
        <p:txBody>
          <a:bodyPr wrap="square" rtlCol="0">
            <a:spAutoFit/>
          </a:bodyPr>
          <a:lstStyle/>
          <a:p>
            <a:r>
              <a:rPr lang="en-US" sz="2200" b="1" dirty="0"/>
              <a:t>WHAT MAKES OUR SOLUTION UNIQUE?</a:t>
            </a:r>
            <a:endParaRPr lang="en-IN" sz="2200" b="1" dirty="0"/>
          </a:p>
        </p:txBody>
      </p:sp>
      <p:pic>
        <p:nvPicPr>
          <p:cNvPr id="26" name="Graphic 25" descr="Help with solid fill">
            <a:extLst>
              <a:ext uri="{FF2B5EF4-FFF2-40B4-BE49-F238E27FC236}">
                <a16:creationId xmlns:a16="http://schemas.microsoft.com/office/drawing/2014/main" id="{C133C32C-A2C0-8BFB-8A20-349A0E3FB54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284537" y="1040592"/>
            <a:ext cx="731683" cy="731683"/>
          </a:xfrm>
          <a:prstGeom prst="rect">
            <a:avLst/>
          </a:prstGeom>
        </p:spPr>
      </p:pic>
      <p:sp>
        <p:nvSpPr>
          <p:cNvPr id="35" name="Rectangle: Rounded Corners 34">
            <a:extLst>
              <a:ext uri="{FF2B5EF4-FFF2-40B4-BE49-F238E27FC236}">
                <a16:creationId xmlns:a16="http://schemas.microsoft.com/office/drawing/2014/main" id="{D365CD94-C90D-FA71-F0BD-6669432F457F}"/>
              </a:ext>
            </a:extLst>
          </p:cNvPr>
          <p:cNvSpPr/>
          <p:nvPr/>
        </p:nvSpPr>
        <p:spPr>
          <a:xfrm>
            <a:off x="9004196" y="2024619"/>
            <a:ext cx="9028982" cy="4232679"/>
          </a:xfrm>
          <a:prstGeom prst="roundRect">
            <a:avLst/>
          </a:prstGeom>
          <a:solidFill>
            <a:schemeClr val="accent1">
              <a:alpha val="0"/>
            </a:schemeClr>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200" b="1" dirty="0">
                <a:solidFill>
                  <a:schemeClr val="tx1"/>
                </a:solidFill>
              </a:rPr>
              <a:t>Complete Anonymity</a:t>
            </a:r>
            <a:r>
              <a:rPr lang="en-US" sz="2200" dirty="0">
                <a:solidFill>
                  <a:schemeClr val="tx1"/>
                </a:solidFill>
              </a:rPr>
              <a:t>: No personal data required for accessing resources and features. All interactions are entirely confidential.</a:t>
            </a:r>
          </a:p>
          <a:p>
            <a:pPr marL="285750" indent="-285750">
              <a:buFont typeface="Arial" panose="020B0604020202020204" pitchFamily="34" charset="0"/>
              <a:buChar char="•"/>
            </a:pPr>
            <a:r>
              <a:rPr lang="en-US" sz="2200" b="1" dirty="0">
                <a:solidFill>
                  <a:schemeClr val="tx1"/>
                </a:solidFill>
              </a:rPr>
              <a:t>Tailored for Students</a:t>
            </a:r>
            <a:r>
              <a:rPr lang="en-US" sz="2200" dirty="0">
                <a:solidFill>
                  <a:schemeClr val="tx1"/>
                </a:solidFill>
              </a:rPr>
              <a:t>: Specific focus on academic and social stressors common to student life.</a:t>
            </a:r>
          </a:p>
          <a:p>
            <a:pPr marL="285750" indent="-285750">
              <a:buFont typeface="Arial" panose="020B0604020202020204" pitchFamily="34" charset="0"/>
              <a:buChar char="•"/>
            </a:pPr>
            <a:r>
              <a:rPr lang="en-US" sz="2200" b="1" dirty="0">
                <a:solidFill>
                  <a:schemeClr val="tx1"/>
                </a:solidFill>
              </a:rPr>
              <a:t>Holistic Approach</a:t>
            </a:r>
            <a:r>
              <a:rPr lang="en-US" sz="2200" dirty="0">
                <a:solidFill>
                  <a:schemeClr val="tx1"/>
                </a:solidFill>
              </a:rPr>
              <a:t>: Combines preventive measures (quizzes, resources) with responsive options (chat, counselor forms). </a:t>
            </a:r>
            <a:r>
              <a:rPr lang="en-US" sz="2400" dirty="0">
                <a:solidFill>
                  <a:schemeClr val="tx1"/>
                </a:solidFill>
              </a:rPr>
              <a:t>This combination ensures a comprehensive mental health strategy.</a:t>
            </a:r>
            <a:endParaRPr lang="en-US" sz="2200" dirty="0">
              <a:solidFill>
                <a:schemeClr val="tx1"/>
              </a:solidFill>
            </a:endParaRPr>
          </a:p>
          <a:p>
            <a:pPr marL="285750" indent="-285750">
              <a:buFont typeface="Arial" panose="020B0604020202020204" pitchFamily="34" charset="0"/>
              <a:buChar char="•"/>
            </a:pPr>
            <a:r>
              <a:rPr lang="en-US" sz="2200" b="1" dirty="0">
                <a:solidFill>
                  <a:schemeClr val="tx1"/>
                </a:solidFill>
              </a:rPr>
              <a:t>Mood Tracking</a:t>
            </a:r>
            <a:r>
              <a:rPr lang="en-US" sz="2200" dirty="0">
                <a:solidFill>
                  <a:schemeClr val="tx1"/>
                </a:solidFill>
              </a:rPr>
              <a:t>: Personalized insights over time with visual representation, enabling proactive mental health management.</a:t>
            </a:r>
          </a:p>
          <a:p>
            <a:pPr marL="285750" indent="-285750">
              <a:buFont typeface="Arial" panose="020B0604020202020204" pitchFamily="34" charset="0"/>
              <a:buChar char="•"/>
            </a:pPr>
            <a:r>
              <a:rPr lang="en-US" sz="2200" b="1" dirty="0">
                <a:solidFill>
                  <a:schemeClr val="tx1"/>
                </a:solidFill>
              </a:rPr>
              <a:t>User-Friendly Design</a:t>
            </a:r>
            <a:r>
              <a:rPr lang="en-US" sz="2200" dirty="0">
                <a:solidFill>
                  <a:schemeClr val="tx1"/>
                </a:solidFill>
              </a:rPr>
              <a:t>: Simplified navigation for stress-free interaction.</a:t>
            </a:r>
          </a:p>
        </p:txBody>
      </p:sp>
      <p:sp>
        <p:nvSpPr>
          <p:cNvPr id="38" name="Rectangle: Rounded Corners 37">
            <a:extLst>
              <a:ext uri="{FF2B5EF4-FFF2-40B4-BE49-F238E27FC236}">
                <a16:creationId xmlns:a16="http://schemas.microsoft.com/office/drawing/2014/main" id="{BBB1E27E-0D27-81B6-7292-7883511BD64D}"/>
              </a:ext>
            </a:extLst>
          </p:cNvPr>
          <p:cNvSpPr/>
          <p:nvPr/>
        </p:nvSpPr>
        <p:spPr>
          <a:xfrm>
            <a:off x="3377834" y="7090682"/>
            <a:ext cx="12471766" cy="2843947"/>
          </a:xfrm>
          <a:prstGeom prst="roundRect">
            <a:avLst/>
          </a:prstGeom>
          <a:solidFill>
            <a:schemeClr val="accent1">
              <a:alpha val="0"/>
            </a:schemeClr>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350" dirty="0">
                <a:solidFill>
                  <a:schemeClr val="tx1"/>
                </a:solidFill>
              </a:rPr>
              <a:t>Confidential tools empower users to share their concerns openly and honestly.</a:t>
            </a:r>
          </a:p>
          <a:p>
            <a:pPr marL="285750" indent="-285750">
              <a:buFont typeface="Arial" panose="020B0604020202020204" pitchFamily="34" charset="0"/>
              <a:buChar char="•"/>
            </a:pPr>
            <a:r>
              <a:rPr lang="en-US" sz="2350" dirty="0">
                <a:solidFill>
                  <a:schemeClr val="tx1"/>
                </a:solidFill>
              </a:rPr>
              <a:t>Features like </a:t>
            </a:r>
            <a:r>
              <a:rPr lang="en-US" sz="2350" b="1" dirty="0">
                <a:solidFill>
                  <a:schemeClr val="tx1"/>
                </a:solidFill>
              </a:rPr>
              <a:t>mood tracking</a:t>
            </a:r>
            <a:r>
              <a:rPr lang="en-US" sz="2350" dirty="0">
                <a:solidFill>
                  <a:schemeClr val="tx1"/>
                </a:solidFill>
              </a:rPr>
              <a:t> and </a:t>
            </a:r>
            <a:r>
              <a:rPr lang="en-US" sz="2350" b="1" dirty="0">
                <a:solidFill>
                  <a:schemeClr val="tx1"/>
                </a:solidFill>
              </a:rPr>
              <a:t>chatbots</a:t>
            </a:r>
            <a:r>
              <a:rPr lang="en-US" sz="2350" dirty="0">
                <a:solidFill>
                  <a:schemeClr val="tx1"/>
                </a:solidFill>
              </a:rPr>
              <a:t> align with the specific needs of students, offering a relatable and supportive experience.</a:t>
            </a:r>
          </a:p>
          <a:p>
            <a:pPr marL="285750" indent="-285750">
              <a:buFont typeface="Arial" panose="020B0604020202020204" pitchFamily="34" charset="0"/>
              <a:buChar char="•"/>
            </a:pPr>
            <a:r>
              <a:rPr lang="en-US" sz="2350" dirty="0">
                <a:solidFill>
                  <a:schemeClr val="tx1"/>
                </a:solidFill>
              </a:rPr>
              <a:t>Regular mood tracking helps users recognize mental health trends and seek help before issues escalate.</a:t>
            </a:r>
          </a:p>
          <a:p>
            <a:pPr marL="285750" indent="-285750">
              <a:buFont typeface="Arial" panose="020B0604020202020204" pitchFamily="34" charset="0"/>
              <a:buChar char="•"/>
            </a:pPr>
            <a:r>
              <a:rPr lang="en-US" sz="2350" dirty="0">
                <a:solidFill>
                  <a:schemeClr val="tx1"/>
                </a:solidFill>
              </a:rPr>
              <a:t>Digital </a:t>
            </a:r>
            <a:r>
              <a:rPr lang="en-US" sz="2350" b="1" dirty="0">
                <a:solidFill>
                  <a:schemeClr val="tx1"/>
                </a:solidFill>
              </a:rPr>
              <a:t>platforms</a:t>
            </a:r>
            <a:r>
              <a:rPr lang="en-US" sz="2350" dirty="0">
                <a:solidFill>
                  <a:schemeClr val="tx1"/>
                </a:solidFill>
              </a:rPr>
              <a:t> can reach a large student population without </a:t>
            </a:r>
            <a:r>
              <a:rPr lang="en-US" sz="2350" b="1" dirty="0">
                <a:solidFill>
                  <a:schemeClr val="tx1"/>
                </a:solidFill>
              </a:rPr>
              <a:t>geographical</a:t>
            </a:r>
            <a:r>
              <a:rPr lang="en-US" sz="2350" dirty="0">
                <a:solidFill>
                  <a:schemeClr val="tx1"/>
                </a:solidFill>
              </a:rPr>
              <a:t> or logistical barriers.</a:t>
            </a:r>
          </a:p>
          <a:p>
            <a:pPr marL="285750" indent="-285750">
              <a:buFont typeface="Arial" panose="020B0604020202020204" pitchFamily="34" charset="0"/>
              <a:buChar char="•"/>
            </a:pPr>
            <a:r>
              <a:rPr lang="en-US" sz="2350" dirty="0">
                <a:solidFill>
                  <a:schemeClr val="tx1"/>
                </a:solidFill>
              </a:rPr>
              <a:t>Long-term engagement fosters self-awareness and mental health literacy.</a:t>
            </a:r>
          </a:p>
        </p:txBody>
      </p:sp>
      <p:pic>
        <p:nvPicPr>
          <p:cNvPr id="39" name="Graphic 38" descr="Help with solid fill">
            <a:extLst>
              <a:ext uri="{FF2B5EF4-FFF2-40B4-BE49-F238E27FC236}">
                <a16:creationId xmlns:a16="http://schemas.microsoft.com/office/drawing/2014/main" id="{A144E813-CAC3-1A4F-EF3F-7122EA58CF3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968572" y="6289657"/>
            <a:ext cx="731683" cy="731683"/>
          </a:xfrm>
          <a:prstGeom prst="rect">
            <a:avLst/>
          </a:prstGeom>
        </p:spPr>
      </p:pic>
      <p:sp>
        <p:nvSpPr>
          <p:cNvPr id="40" name="Arrow: Chevron 39">
            <a:extLst>
              <a:ext uri="{FF2B5EF4-FFF2-40B4-BE49-F238E27FC236}">
                <a16:creationId xmlns:a16="http://schemas.microsoft.com/office/drawing/2014/main" id="{FD4E8622-3A76-1991-501E-409484E65404}"/>
              </a:ext>
            </a:extLst>
          </p:cNvPr>
          <p:cNvSpPr/>
          <p:nvPr/>
        </p:nvSpPr>
        <p:spPr>
          <a:xfrm>
            <a:off x="3754060" y="6289657"/>
            <a:ext cx="4124145" cy="663618"/>
          </a:xfrm>
          <a:prstGeom prst="chevron">
            <a:avLst/>
          </a:pr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41" name="TextBox 40">
            <a:extLst>
              <a:ext uri="{FF2B5EF4-FFF2-40B4-BE49-F238E27FC236}">
                <a16:creationId xmlns:a16="http://schemas.microsoft.com/office/drawing/2014/main" id="{55B130AA-237E-786B-D542-37B51B534A98}"/>
              </a:ext>
            </a:extLst>
          </p:cNvPr>
          <p:cNvSpPr txBox="1"/>
          <p:nvPr/>
        </p:nvSpPr>
        <p:spPr>
          <a:xfrm>
            <a:off x="3962400" y="6450596"/>
            <a:ext cx="3733800" cy="461665"/>
          </a:xfrm>
          <a:prstGeom prst="rect">
            <a:avLst/>
          </a:prstGeom>
          <a:noFill/>
        </p:spPr>
        <p:txBody>
          <a:bodyPr wrap="square" rtlCol="0">
            <a:spAutoFit/>
          </a:bodyPr>
          <a:lstStyle/>
          <a:p>
            <a:pPr algn="ctr"/>
            <a:r>
              <a:rPr lang="en-US" sz="2400" b="1" dirty="0"/>
              <a:t>WHY THIS APPROACH?</a:t>
            </a:r>
            <a:endParaRPr lang="en-IN" sz="2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3F4F4"/>
        </a:solidFill>
        <a:effectLst/>
      </p:bgPr>
    </p:bg>
    <p:spTree>
      <p:nvGrpSpPr>
        <p:cNvPr id="1" name=""/>
        <p:cNvGrpSpPr/>
        <p:nvPr/>
      </p:nvGrpSpPr>
      <p:grpSpPr>
        <a:xfrm>
          <a:off x="0" y="0"/>
          <a:ext cx="0" cy="0"/>
          <a:chOff x="0" y="0"/>
          <a:chExt cx="0" cy="0"/>
        </a:xfrm>
      </p:grpSpPr>
      <p:sp>
        <p:nvSpPr>
          <p:cNvPr id="2" name="TextBox 2"/>
          <p:cNvSpPr txBox="1"/>
          <p:nvPr/>
        </p:nvSpPr>
        <p:spPr>
          <a:xfrm>
            <a:off x="4814048" y="711136"/>
            <a:ext cx="8659905" cy="739902"/>
          </a:xfrm>
          <a:prstGeom prst="rect">
            <a:avLst/>
          </a:prstGeom>
        </p:spPr>
        <p:txBody>
          <a:bodyPr lIns="0" tIns="0" rIns="0" bIns="0" rtlCol="0" anchor="t">
            <a:spAutoFit/>
          </a:bodyPr>
          <a:lstStyle/>
          <a:p>
            <a:pPr algn="ctr">
              <a:lnSpc>
                <a:spcPts val="5544"/>
              </a:lnSpc>
            </a:pPr>
            <a:r>
              <a:rPr lang="en-US" sz="5600" b="1">
                <a:solidFill>
                  <a:srgbClr val="227C9D"/>
                </a:solidFill>
                <a:latin typeface="Kollektif Bold"/>
                <a:ea typeface="Kollektif Bold"/>
                <a:cs typeface="Kollektif Bold"/>
                <a:sym typeface="Kollektif Bold"/>
              </a:rPr>
              <a:t>TECH</a:t>
            </a:r>
          </a:p>
        </p:txBody>
      </p:sp>
      <p:grpSp>
        <p:nvGrpSpPr>
          <p:cNvPr id="3" name="Group 3"/>
          <p:cNvGrpSpPr/>
          <p:nvPr/>
        </p:nvGrpSpPr>
        <p:grpSpPr>
          <a:xfrm rot="2700000">
            <a:off x="-1906430" y="-3406802"/>
            <a:ext cx="7415398" cy="3565095"/>
            <a:chOff x="0" y="0"/>
            <a:chExt cx="660400" cy="317500"/>
          </a:xfrm>
        </p:grpSpPr>
        <p:sp>
          <p:nvSpPr>
            <p:cNvPr id="4" name="Freeform 4"/>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5" name="TextBox 5"/>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6" name="AutoShape 6"/>
          <p:cNvSpPr/>
          <p:nvPr/>
        </p:nvSpPr>
        <p:spPr>
          <a:xfrm>
            <a:off x="-2369044" y="-2587253"/>
            <a:ext cx="5185216" cy="5132702"/>
          </a:xfrm>
          <a:prstGeom prst="line">
            <a:avLst/>
          </a:prstGeom>
          <a:ln w="28575" cap="flat">
            <a:solidFill>
              <a:srgbClr val="8CA9AD"/>
            </a:solidFill>
            <a:prstDash val="solid"/>
            <a:headEnd type="none" w="sm" len="sm"/>
            <a:tailEnd type="none" w="sm" len="sm"/>
          </a:ln>
        </p:spPr>
      </p:sp>
      <p:sp>
        <p:nvSpPr>
          <p:cNvPr id="7" name="AutoShape 7"/>
          <p:cNvSpPr/>
          <p:nvPr/>
        </p:nvSpPr>
        <p:spPr>
          <a:xfrm>
            <a:off x="-2582990" y="-2274576"/>
            <a:ext cx="5038853" cy="5038853"/>
          </a:xfrm>
          <a:prstGeom prst="line">
            <a:avLst/>
          </a:prstGeom>
          <a:ln w="28575" cap="flat">
            <a:solidFill>
              <a:srgbClr val="8CA9AD"/>
            </a:solidFill>
            <a:prstDash val="solid"/>
            <a:headEnd type="none" w="sm" len="sm"/>
            <a:tailEnd type="none" w="sm" len="sm"/>
          </a:ln>
        </p:spPr>
      </p:sp>
      <p:sp>
        <p:nvSpPr>
          <p:cNvPr id="8" name="AutoShape 8"/>
          <p:cNvSpPr/>
          <p:nvPr/>
        </p:nvSpPr>
        <p:spPr>
          <a:xfrm>
            <a:off x="-2762592" y="-1916106"/>
            <a:ext cx="4867141" cy="4867141"/>
          </a:xfrm>
          <a:prstGeom prst="line">
            <a:avLst/>
          </a:prstGeom>
          <a:ln w="28575" cap="flat">
            <a:solidFill>
              <a:srgbClr val="8CA9AD"/>
            </a:solidFill>
            <a:prstDash val="solid"/>
            <a:headEnd type="none" w="sm" len="sm"/>
            <a:tailEnd type="none" w="sm" len="sm"/>
          </a:ln>
        </p:spPr>
      </p:sp>
      <p:sp>
        <p:nvSpPr>
          <p:cNvPr id="9" name="AutoShape 9"/>
          <p:cNvSpPr/>
          <p:nvPr/>
        </p:nvSpPr>
        <p:spPr>
          <a:xfrm>
            <a:off x="-2889247" y="-1529839"/>
            <a:ext cx="4690515" cy="4690515"/>
          </a:xfrm>
          <a:prstGeom prst="line">
            <a:avLst/>
          </a:prstGeom>
          <a:ln w="28575" cap="flat">
            <a:solidFill>
              <a:srgbClr val="8CA9AD"/>
            </a:solidFill>
            <a:prstDash val="solid"/>
            <a:headEnd type="none" w="sm" len="sm"/>
            <a:tailEnd type="none" w="sm" len="sm"/>
          </a:ln>
        </p:spPr>
      </p:sp>
      <p:sp>
        <p:nvSpPr>
          <p:cNvPr id="10" name="AutoShape 10"/>
          <p:cNvSpPr/>
          <p:nvPr/>
        </p:nvSpPr>
        <p:spPr>
          <a:xfrm>
            <a:off x="-3033101" y="-1090162"/>
            <a:ext cx="4347674" cy="4347674"/>
          </a:xfrm>
          <a:prstGeom prst="line">
            <a:avLst/>
          </a:prstGeom>
          <a:ln w="28575" cap="flat">
            <a:solidFill>
              <a:srgbClr val="8CA9AD"/>
            </a:solidFill>
            <a:prstDash val="solid"/>
            <a:headEnd type="none" w="sm" len="sm"/>
            <a:tailEnd type="none" w="sm" len="sm"/>
          </a:ln>
        </p:spPr>
      </p:sp>
      <p:sp>
        <p:nvSpPr>
          <p:cNvPr id="11" name="AutoShape 11"/>
          <p:cNvSpPr/>
          <p:nvPr/>
        </p:nvSpPr>
        <p:spPr>
          <a:xfrm>
            <a:off x="-3153920" y="-646438"/>
            <a:ext cx="3963599" cy="3985594"/>
          </a:xfrm>
          <a:prstGeom prst="line">
            <a:avLst/>
          </a:prstGeom>
          <a:ln w="28575" cap="flat">
            <a:solidFill>
              <a:srgbClr val="8CA9AD"/>
            </a:solidFill>
            <a:prstDash val="solid"/>
            <a:headEnd type="none" w="sm" len="sm"/>
            <a:tailEnd type="none" w="sm" len="sm"/>
          </a:ln>
        </p:spPr>
      </p:sp>
      <p:sp>
        <p:nvSpPr>
          <p:cNvPr id="12" name="AutoShape 12"/>
          <p:cNvSpPr/>
          <p:nvPr/>
        </p:nvSpPr>
        <p:spPr>
          <a:xfrm>
            <a:off x="-3128153" y="-84805"/>
            <a:ext cx="3377485" cy="3360058"/>
          </a:xfrm>
          <a:prstGeom prst="line">
            <a:avLst/>
          </a:prstGeom>
          <a:ln w="28575" cap="flat">
            <a:solidFill>
              <a:srgbClr val="8CA9AD"/>
            </a:solidFill>
            <a:prstDash val="solid"/>
            <a:headEnd type="none" w="sm" len="sm"/>
            <a:tailEnd type="none" w="sm" len="sm"/>
          </a:ln>
        </p:spPr>
      </p:sp>
      <p:sp>
        <p:nvSpPr>
          <p:cNvPr id="13" name="Freeform 13"/>
          <p:cNvSpPr/>
          <p:nvPr/>
        </p:nvSpPr>
        <p:spPr>
          <a:xfrm rot="-10800000">
            <a:off x="13904606" y="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Freeform 14"/>
          <p:cNvSpPr/>
          <p:nvPr/>
        </p:nvSpPr>
        <p:spPr>
          <a:xfrm rot="-5400000">
            <a:off x="14988415" y="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5" name="Freeform 15"/>
          <p:cNvSpPr/>
          <p:nvPr/>
        </p:nvSpPr>
        <p:spPr>
          <a:xfrm rot="-10800000">
            <a:off x="14988415" y="106917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6" name="Freeform 16"/>
          <p:cNvSpPr/>
          <p:nvPr/>
        </p:nvSpPr>
        <p:spPr>
          <a:xfrm rot="-10800000">
            <a:off x="17226356" y="2857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7" name="Freeform 17"/>
          <p:cNvSpPr/>
          <p:nvPr/>
        </p:nvSpPr>
        <p:spPr>
          <a:xfrm>
            <a:off x="17226356" y="-105523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Freeform 18"/>
          <p:cNvSpPr/>
          <p:nvPr/>
        </p:nvSpPr>
        <p:spPr>
          <a:xfrm>
            <a:off x="16142547" y="111238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9" name="Freeform 19"/>
          <p:cNvSpPr/>
          <p:nvPr/>
        </p:nvSpPr>
        <p:spPr>
          <a:xfrm>
            <a:off x="17226356" y="111238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0" name="Freeform 20"/>
          <p:cNvSpPr/>
          <p:nvPr/>
        </p:nvSpPr>
        <p:spPr>
          <a:xfrm rot="5400000">
            <a:off x="13904606"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22" name="Group 22"/>
          <p:cNvGrpSpPr/>
          <p:nvPr/>
        </p:nvGrpSpPr>
        <p:grpSpPr>
          <a:xfrm rot="2700000">
            <a:off x="-2693793" y="7510422"/>
            <a:ext cx="7415398" cy="3565095"/>
            <a:chOff x="0" y="0"/>
            <a:chExt cx="660400" cy="317500"/>
          </a:xfrm>
        </p:grpSpPr>
        <p:sp>
          <p:nvSpPr>
            <p:cNvPr id="23" name="Freeform 2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24" name="TextBox 2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5" name="Freeform 25"/>
          <p:cNvSpPr/>
          <p:nvPr/>
        </p:nvSpPr>
        <p:spPr>
          <a:xfrm>
            <a:off x="88768" y="8145916"/>
            <a:ext cx="2214782" cy="1988101"/>
          </a:xfrm>
          <a:custGeom>
            <a:avLst/>
            <a:gdLst/>
            <a:ahLst/>
            <a:cxnLst/>
            <a:rect l="l" t="t" r="r" b="b"/>
            <a:pathLst>
              <a:path w="2214782" h="1988101">
                <a:moveTo>
                  <a:pt x="0" y="0"/>
                </a:moveTo>
                <a:lnTo>
                  <a:pt x="2214781" y="0"/>
                </a:lnTo>
                <a:lnTo>
                  <a:pt x="2214781" y="1988101"/>
                </a:lnTo>
                <a:lnTo>
                  <a:pt x="0" y="1988101"/>
                </a:lnTo>
                <a:lnTo>
                  <a:pt x="0" y="0"/>
                </a:lnTo>
                <a:close/>
              </a:path>
            </a:pathLst>
          </a:custGeom>
          <a:blipFill>
            <a:blip r:embed="rId8"/>
            <a:stretch>
              <a:fillRect t="-5700" b="-5700"/>
            </a:stretch>
          </a:blipFill>
        </p:spPr>
      </p:sp>
      <p:grpSp>
        <p:nvGrpSpPr>
          <p:cNvPr id="26" name="Group 25">
            <a:extLst>
              <a:ext uri="{FF2B5EF4-FFF2-40B4-BE49-F238E27FC236}">
                <a16:creationId xmlns:a16="http://schemas.microsoft.com/office/drawing/2014/main" id="{CEF549D8-75E0-CE49-C22C-6609BE24463D}"/>
              </a:ext>
            </a:extLst>
          </p:cNvPr>
          <p:cNvGrpSpPr/>
          <p:nvPr/>
        </p:nvGrpSpPr>
        <p:grpSpPr>
          <a:xfrm>
            <a:off x="1570993" y="2073867"/>
            <a:ext cx="7498200" cy="6673821"/>
            <a:chOff x="3898092" y="2047924"/>
            <a:chExt cx="3786477" cy="3469858"/>
          </a:xfrm>
        </p:grpSpPr>
        <p:sp>
          <p:nvSpPr>
            <p:cNvPr id="2068" name="Freeform: Shape 2067">
              <a:extLst>
                <a:ext uri="{FF2B5EF4-FFF2-40B4-BE49-F238E27FC236}">
                  <a16:creationId xmlns:a16="http://schemas.microsoft.com/office/drawing/2014/main" id="{3F61F74A-B348-B644-770A-0BECBE36FF36}"/>
                </a:ext>
              </a:extLst>
            </p:cNvPr>
            <p:cNvSpPr/>
            <p:nvPr/>
          </p:nvSpPr>
          <p:spPr>
            <a:xfrm>
              <a:off x="5753406" y="2102177"/>
              <a:ext cx="1405232" cy="1574277"/>
            </a:xfrm>
            <a:custGeom>
              <a:avLst/>
              <a:gdLst>
                <a:gd name="connsiteX0" fmla="*/ 96641 w 1532517"/>
                <a:gd name="connsiteY0" fmla="*/ 0 h 1716874"/>
                <a:gd name="connsiteX1" fmla="*/ 1522626 w 1532517"/>
                <a:gd name="connsiteY1" fmla="*/ 758191 h 1716874"/>
                <a:gd name="connsiteX2" fmla="*/ 1532517 w 1532517"/>
                <a:gd name="connsiteY2" fmla="*/ 774471 h 1716874"/>
                <a:gd name="connsiteX3" fmla="*/ 988420 w 1532517"/>
                <a:gd name="connsiteY3" fmla="*/ 1716874 h 1716874"/>
                <a:gd name="connsiteX4" fmla="*/ 0 w 1532517"/>
                <a:gd name="connsiteY4" fmla="*/ 4880 h 1716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2517" h="1716874">
                  <a:moveTo>
                    <a:pt x="96641" y="0"/>
                  </a:moveTo>
                  <a:cubicBezTo>
                    <a:pt x="690236" y="0"/>
                    <a:pt x="1213587" y="300753"/>
                    <a:pt x="1522626" y="758191"/>
                  </a:cubicBezTo>
                  <a:lnTo>
                    <a:pt x="1532517" y="774471"/>
                  </a:lnTo>
                  <a:lnTo>
                    <a:pt x="988420" y="1716874"/>
                  </a:lnTo>
                  <a:lnTo>
                    <a:pt x="0" y="4880"/>
                  </a:lnTo>
                  <a:close/>
                </a:path>
              </a:pathLst>
            </a:custGeom>
            <a:solidFill>
              <a:srgbClr val="78D2D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D" b="1" u="sng" dirty="0">
                  <a:solidFill>
                    <a:schemeClr val="tx1"/>
                  </a:solidFill>
                </a:rPr>
                <a:t>Frontend</a:t>
              </a:r>
              <a:r>
                <a:rPr lang="en-ID" b="1" dirty="0">
                  <a:solidFill>
                    <a:schemeClr val="tx1"/>
                  </a:solidFill>
                </a:rPr>
                <a:t>:</a:t>
              </a:r>
            </a:p>
            <a:p>
              <a:pPr algn="ctr"/>
              <a:r>
                <a:rPr lang="en-ID" b="1" dirty="0">
                  <a:solidFill>
                    <a:schemeClr val="tx1"/>
                  </a:solidFill>
                </a:rPr>
                <a:t>HTML, </a:t>
              </a:r>
            </a:p>
            <a:p>
              <a:pPr algn="ctr"/>
              <a:r>
                <a:rPr lang="en-ID" b="1" dirty="0">
                  <a:solidFill>
                    <a:schemeClr val="tx1"/>
                  </a:solidFill>
                </a:rPr>
                <a:t>CSS,</a:t>
              </a:r>
            </a:p>
            <a:p>
              <a:pPr algn="ctr"/>
              <a:r>
                <a:rPr lang="en-ID" b="1" dirty="0">
                  <a:solidFill>
                    <a:schemeClr val="tx1"/>
                  </a:solidFill>
                </a:rPr>
                <a:t>           JavaScript,</a:t>
              </a:r>
            </a:p>
            <a:p>
              <a:pPr algn="ctr"/>
              <a:r>
                <a:rPr lang="en-ID" b="1" dirty="0">
                  <a:solidFill>
                    <a:schemeClr val="tx1"/>
                  </a:solidFill>
                </a:rPr>
                <a:t>           React JS</a:t>
              </a:r>
            </a:p>
          </p:txBody>
        </p:sp>
        <p:sp>
          <p:nvSpPr>
            <p:cNvPr id="2069" name="Freeform: Shape 2068">
              <a:extLst>
                <a:ext uri="{FF2B5EF4-FFF2-40B4-BE49-F238E27FC236}">
                  <a16:creationId xmlns:a16="http://schemas.microsoft.com/office/drawing/2014/main" id="{E49FF311-A7EA-CA8A-50BE-898AE3C09ED7}"/>
                </a:ext>
              </a:extLst>
            </p:cNvPr>
            <p:cNvSpPr/>
            <p:nvPr/>
          </p:nvSpPr>
          <p:spPr>
            <a:xfrm rot="3600000">
              <a:off x="6117085" y="3085285"/>
              <a:ext cx="1478551" cy="1656416"/>
            </a:xfrm>
            <a:custGeom>
              <a:avLst/>
              <a:gdLst>
                <a:gd name="connsiteX0" fmla="*/ 96641 w 1532517"/>
                <a:gd name="connsiteY0" fmla="*/ 0 h 1716874"/>
                <a:gd name="connsiteX1" fmla="*/ 1522626 w 1532517"/>
                <a:gd name="connsiteY1" fmla="*/ 758191 h 1716874"/>
                <a:gd name="connsiteX2" fmla="*/ 1532517 w 1532517"/>
                <a:gd name="connsiteY2" fmla="*/ 774471 h 1716874"/>
                <a:gd name="connsiteX3" fmla="*/ 988420 w 1532517"/>
                <a:gd name="connsiteY3" fmla="*/ 1716874 h 1716874"/>
                <a:gd name="connsiteX4" fmla="*/ 0 w 1532517"/>
                <a:gd name="connsiteY4" fmla="*/ 4880 h 1716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2517" h="1716874">
                  <a:moveTo>
                    <a:pt x="96641" y="0"/>
                  </a:moveTo>
                  <a:cubicBezTo>
                    <a:pt x="690236" y="0"/>
                    <a:pt x="1213587" y="300753"/>
                    <a:pt x="1522626" y="758191"/>
                  </a:cubicBezTo>
                  <a:lnTo>
                    <a:pt x="1532517" y="774471"/>
                  </a:lnTo>
                  <a:lnTo>
                    <a:pt x="988420" y="1716874"/>
                  </a:lnTo>
                  <a:lnTo>
                    <a:pt x="0" y="4880"/>
                  </a:lnTo>
                  <a:close/>
                </a:path>
              </a:pathLst>
            </a:custGeom>
            <a:solidFill>
              <a:srgbClr val="74BDE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D" dirty="0"/>
            </a:p>
          </p:txBody>
        </p:sp>
        <p:sp>
          <p:nvSpPr>
            <p:cNvPr id="2070" name="Freeform: Shape 2069">
              <a:extLst>
                <a:ext uri="{FF2B5EF4-FFF2-40B4-BE49-F238E27FC236}">
                  <a16:creationId xmlns:a16="http://schemas.microsoft.com/office/drawing/2014/main" id="{1F99FDC4-37DA-D73C-F526-C1561C84F53A}"/>
                </a:ext>
              </a:extLst>
            </p:cNvPr>
            <p:cNvSpPr/>
            <p:nvPr/>
          </p:nvSpPr>
          <p:spPr>
            <a:xfrm rot="7224420">
              <a:off x="5481359" y="3958964"/>
              <a:ext cx="1470377" cy="1647259"/>
            </a:xfrm>
            <a:custGeom>
              <a:avLst/>
              <a:gdLst>
                <a:gd name="connsiteX0" fmla="*/ 96641 w 1532517"/>
                <a:gd name="connsiteY0" fmla="*/ 0 h 1716874"/>
                <a:gd name="connsiteX1" fmla="*/ 1522626 w 1532517"/>
                <a:gd name="connsiteY1" fmla="*/ 758191 h 1716874"/>
                <a:gd name="connsiteX2" fmla="*/ 1532517 w 1532517"/>
                <a:gd name="connsiteY2" fmla="*/ 774471 h 1716874"/>
                <a:gd name="connsiteX3" fmla="*/ 988420 w 1532517"/>
                <a:gd name="connsiteY3" fmla="*/ 1716874 h 1716874"/>
                <a:gd name="connsiteX4" fmla="*/ 0 w 1532517"/>
                <a:gd name="connsiteY4" fmla="*/ 4880 h 1716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2517" h="1716874">
                  <a:moveTo>
                    <a:pt x="96641" y="0"/>
                  </a:moveTo>
                  <a:cubicBezTo>
                    <a:pt x="690236" y="0"/>
                    <a:pt x="1213587" y="300753"/>
                    <a:pt x="1522626" y="758191"/>
                  </a:cubicBezTo>
                  <a:lnTo>
                    <a:pt x="1532517" y="774471"/>
                  </a:lnTo>
                  <a:lnTo>
                    <a:pt x="988420" y="1716874"/>
                  </a:lnTo>
                  <a:lnTo>
                    <a:pt x="0" y="4880"/>
                  </a:lnTo>
                  <a:close/>
                </a:path>
              </a:pathLst>
            </a:cu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D" dirty="0"/>
            </a:p>
          </p:txBody>
        </p:sp>
        <p:sp>
          <p:nvSpPr>
            <p:cNvPr id="2071" name="Freeform: Shape 2070">
              <a:extLst>
                <a:ext uri="{FF2B5EF4-FFF2-40B4-BE49-F238E27FC236}">
                  <a16:creationId xmlns:a16="http://schemas.microsoft.com/office/drawing/2014/main" id="{ED46AC6A-15F3-5B07-83CB-C184476EA114}"/>
                </a:ext>
              </a:extLst>
            </p:cNvPr>
            <p:cNvSpPr/>
            <p:nvPr/>
          </p:nvSpPr>
          <p:spPr>
            <a:xfrm rot="10800000">
              <a:off x="4399180" y="3830922"/>
              <a:ext cx="1478803" cy="1656698"/>
            </a:xfrm>
            <a:custGeom>
              <a:avLst/>
              <a:gdLst>
                <a:gd name="connsiteX0" fmla="*/ 96641 w 1532517"/>
                <a:gd name="connsiteY0" fmla="*/ 0 h 1716874"/>
                <a:gd name="connsiteX1" fmla="*/ 1522626 w 1532517"/>
                <a:gd name="connsiteY1" fmla="*/ 758191 h 1716874"/>
                <a:gd name="connsiteX2" fmla="*/ 1532517 w 1532517"/>
                <a:gd name="connsiteY2" fmla="*/ 774471 h 1716874"/>
                <a:gd name="connsiteX3" fmla="*/ 988420 w 1532517"/>
                <a:gd name="connsiteY3" fmla="*/ 1716874 h 1716874"/>
                <a:gd name="connsiteX4" fmla="*/ 0 w 1532517"/>
                <a:gd name="connsiteY4" fmla="*/ 4880 h 1716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2517" h="1716874">
                  <a:moveTo>
                    <a:pt x="96641" y="0"/>
                  </a:moveTo>
                  <a:cubicBezTo>
                    <a:pt x="690236" y="0"/>
                    <a:pt x="1213587" y="300753"/>
                    <a:pt x="1522626" y="758191"/>
                  </a:cubicBezTo>
                  <a:lnTo>
                    <a:pt x="1532517" y="774471"/>
                  </a:lnTo>
                  <a:lnTo>
                    <a:pt x="988420" y="1716874"/>
                  </a:lnTo>
                  <a:lnTo>
                    <a:pt x="0" y="4880"/>
                  </a:lnTo>
                  <a:close/>
                </a:path>
              </a:pathLst>
            </a:custGeom>
            <a:solidFill>
              <a:srgbClr val="CDE4A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D" dirty="0"/>
            </a:p>
          </p:txBody>
        </p:sp>
        <p:sp>
          <p:nvSpPr>
            <p:cNvPr id="2072" name="Freeform: Shape 2071">
              <a:extLst>
                <a:ext uri="{FF2B5EF4-FFF2-40B4-BE49-F238E27FC236}">
                  <a16:creationId xmlns:a16="http://schemas.microsoft.com/office/drawing/2014/main" id="{FC910581-095D-3C96-3DC6-387BBEFC4AF1}"/>
                </a:ext>
              </a:extLst>
            </p:cNvPr>
            <p:cNvSpPr/>
            <p:nvPr/>
          </p:nvSpPr>
          <p:spPr>
            <a:xfrm rot="14400000">
              <a:off x="3986522" y="2818568"/>
              <a:ext cx="1470184" cy="1647043"/>
            </a:xfrm>
            <a:custGeom>
              <a:avLst/>
              <a:gdLst>
                <a:gd name="connsiteX0" fmla="*/ 96641 w 1532517"/>
                <a:gd name="connsiteY0" fmla="*/ 0 h 1716874"/>
                <a:gd name="connsiteX1" fmla="*/ 1522626 w 1532517"/>
                <a:gd name="connsiteY1" fmla="*/ 758191 h 1716874"/>
                <a:gd name="connsiteX2" fmla="*/ 1532517 w 1532517"/>
                <a:gd name="connsiteY2" fmla="*/ 774471 h 1716874"/>
                <a:gd name="connsiteX3" fmla="*/ 988420 w 1532517"/>
                <a:gd name="connsiteY3" fmla="*/ 1716874 h 1716874"/>
                <a:gd name="connsiteX4" fmla="*/ 0 w 1532517"/>
                <a:gd name="connsiteY4" fmla="*/ 4880 h 1716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2517" h="1716874">
                  <a:moveTo>
                    <a:pt x="96641" y="0"/>
                  </a:moveTo>
                  <a:cubicBezTo>
                    <a:pt x="690236" y="0"/>
                    <a:pt x="1213587" y="300753"/>
                    <a:pt x="1522626" y="758191"/>
                  </a:cubicBezTo>
                  <a:lnTo>
                    <a:pt x="1532517" y="774471"/>
                  </a:lnTo>
                  <a:lnTo>
                    <a:pt x="988420" y="1716874"/>
                  </a:lnTo>
                  <a:lnTo>
                    <a:pt x="0" y="4880"/>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D"/>
            </a:p>
          </p:txBody>
        </p:sp>
        <p:sp>
          <p:nvSpPr>
            <p:cNvPr id="2073" name="Freeform: Shape 2072">
              <a:extLst>
                <a:ext uri="{FF2B5EF4-FFF2-40B4-BE49-F238E27FC236}">
                  <a16:creationId xmlns:a16="http://schemas.microsoft.com/office/drawing/2014/main" id="{E0E86439-64E4-AA32-455D-2ECC88E64ECB}"/>
                </a:ext>
              </a:extLst>
            </p:cNvPr>
            <p:cNvSpPr/>
            <p:nvPr/>
          </p:nvSpPr>
          <p:spPr>
            <a:xfrm rot="18000000">
              <a:off x="4649900" y="1959494"/>
              <a:ext cx="1470184" cy="1647043"/>
            </a:xfrm>
            <a:custGeom>
              <a:avLst/>
              <a:gdLst>
                <a:gd name="connsiteX0" fmla="*/ 96641 w 1532517"/>
                <a:gd name="connsiteY0" fmla="*/ 0 h 1716874"/>
                <a:gd name="connsiteX1" fmla="*/ 1522626 w 1532517"/>
                <a:gd name="connsiteY1" fmla="*/ 758191 h 1716874"/>
                <a:gd name="connsiteX2" fmla="*/ 1532517 w 1532517"/>
                <a:gd name="connsiteY2" fmla="*/ 774471 h 1716874"/>
                <a:gd name="connsiteX3" fmla="*/ 988420 w 1532517"/>
                <a:gd name="connsiteY3" fmla="*/ 1716874 h 1716874"/>
                <a:gd name="connsiteX4" fmla="*/ 0 w 1532517"/>
                <a:gd name="connsiteY4" fmla="*/ 4880 h 1716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2517" h="1716874">
                  <a:moveTo>
                    <a:pt x="96641" y="0"/>
                  </a:moveTo>
                  <a:cubicBezTo>
                    <a:pt x="690236" y="0"/>
                    <a:pt x="1213587" y="300753"/>
                    <a:pt x="1522626" y="758191"/>
                  </a:cubicBezTo>
                  <a:lnTo>
                    <a:pt x="1532517" y="774471"/>
                  </a:lnTo>
                  <a:lnTo>
                    <a:pt x="988420" y="1716874"/>
                  </a:lnTo>
                  <a:lnTo>
                    <a:pt x="0" y="4880"/>
                  </a:lnTo>
                  <a:close/>
                </a:path>
              </a:pathLst>
            </a:custGeom>
            <a:solidFill>
              <a:srgbClr val="98DBA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D" dirty="0"/>
            </a:p>
          </p:txBody>
        </p:sp>
      </p:grpSp>
      <p:sp>
        <p:nvSpPr>
          <p:cNvPr id="40" name="Content Placeholder 2">
            <a:extLst>
              <a:ext uri="{FF2B5EF4-FFF2-40B4-BE49-F238E27FC236}">
                <a16:creationId xmlns:a16="http://schemas.microsoft.com/office/drawing/2014/main" id="{36FC7630-B811-9E8A-13A1-A67B220F0A92}"/>
              </a:ext>
            </a:extLst>
          </p:cNvPr>
          <p:cNvSpPr txBox="1">
            <a:spLocks/>
          </p:cNvSpPr>
          <p:nvPr/>
        </p:nvSpPr>
        <p:spPr>
          <a:xfrm>
            <a:off x="4045857" y="5380472"/>
            <a:ext cx="2712672" cy="781712"/>
          </a:xfrm>
          <a:prstGeom prst="rect">
            <a:avLst/>
          </a:prstGeom>
        </p:spPr>
        <p:txBody>
          <a:bodyPr vert="horz" wrap="square" lIns="0" tIns="0" rIns="0" bIns="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ct val="100000"/>
              </a:lnSpc>
              <a:spcBef>
                <a:spcPts val="0"/>
              </a:spcBef>
              <a:buNone/>
            </a:pPr>
            <a:r>
              <a:rPr lang="en-US" sz="3000" b="1" dirty="0"/>
              <a:t>TECH STACK</a:t>
            </a:r>
            <a:endParaRPr lang="en-US" sz="3000" b="1" dirty="0">
              <a:solidFill>
                <a:schemeClr val="tx1"/>
              </a:solidFill>
            </a:endParaRPr>
          </a:p>
        </p:txBody>
      </p:sp>
      <p:grpSp>
        <p:nvGrpSpPr>
          <p:cNvPr id="50" name="Group 49">
            <a:extLst>
              <a:ext uri="{FF2B5EF4-FFF2-40B4-BE49-F238E27FC236}">
                <a16:creationId xmlns:a16="http://schemas.microsoft.com/office/drawing/2014/main" id="{DA5A02CF-492F-5EC1-202E-C52BA5048C86}"/>
              </a:ext>
            </a:extLst>
          </p:cNvPr>
          <p:cNvGrpSpPr/>
          <p:nvPr/>
        </p:nvGrpSpPr>
        <p:grpSpPr>
          <a:xfrm>
            <a:off x="5958504" y="2482785"/>
            <a:ext cx="554622" cy="468250"/>
            <a:chOff x="4862513" y="2882900"/>
            <a:chExt cx="360362" cy="363538"/>
          </a:xfrm>
          <a:solidFill>
            <a:schemeClr val="bg1"/>
          </a:solidFill>
        </p:grpSpPr>
        <p:sp>
          <p:nvSpPr>
            <p:cNvPr id="2049" name="Freeform 96">
              <a:extLst>
                <a:ext uri="{FF2B5EF4-FFF2-40B4-BE49-F238E27FC236}">
                  <a16:creationId xmlns:a16="http://schemas.microsoft.com/office/drawing/2014/main" id="{7A41697C-16D0-85FA-CE0D-41F856043AEC}"/>
                </a:ext>
              </a:extLst>
            </p:cNvPr>
            <p:cNvSpPr>
              <a:spLocks noEditPoints="1"/>
            </p:cNvSpPr>
            <p:nvPr/>
          </p:nvSpPr>
          <p:spPr bwMode="auto">
            <a:xfrm>
              <a:off x="4862513" y="2882900"/>
              <a:ext cx="255588" cy="333375"/>
            </a:xfrm>
            <a:custGeom>
              <a:avLst/>
              <a:gdLst>
                <a:gd name="T0" fmla="*/ 60 w 68"/>
                <a:gd name="T1" fmla="*/ 78 h 88"/>
                <a:gd name="T2" fmla="*/ 56 w 68"/>
                <a:gd name="T3" fmla="*/ 72 h 88"/>
                <a:gd name="T4" fmla="*/ 8 w 68"/>
                <a:gd name="T5" fmla="*/ 72 h 88"/>
                <a:gd name="T6" fmla="*/ 8 w 68"/>
                <a:gd name="T7" fmla="*/ 8 h 88"/>
                <a:gd name="T8" fmla="*/ 60 w 68"/>
                <a:gd name="T9" fmla="*/ 8 h 88"/>
                <a:gd name="T10" fmla="*/ 60 w 68"/>
                <a:gd name="T11" fmla="*/ 50 h 88"/>
                <a:gd name="T12" fmla="*/ 60 w 68"/>
                <a:gd name="T13" fmla="*/ 50 h 88"/>
                <a:gd name="T14" fmla="*/ 67 w 68"/>
                <a:gd name="T15" fmla="*/ 53 h 88"/>
                <a:gd name="T16" fmla="*/ 67 w 68"/>
                <a:gd name="T17" fmla="*/ 53 h 88"/>
                <a:gd name="T18" fmla="*/ 68 w 68"/>
                <a:gd name="T19" fmla="*/ 54 h 88"/>
                <a:gd name="T20" fmla="*/ 68 w 68"/>
                <a:gd name="T21" fmla="*/ 26 h 88"/>
                <a:gd name="T22" fmla="*/ 68 w 68"/>
                <a:gd name="T23" fmla="*/ 8 h 88"/>
                <a:gd name="T24" fmla="*/ 60 w 68"/>
                <a:gd name="T25" fmla="*/ 0 h 88"/>
                <a:gd name="T26" fmla="*/ 8 w 68"/>
                <a:gd name="T27" fmla="*/ 0 h 88"/>
                <a:gd name="T28" fmla="*/ 0 w 68"/>
                <a:gd name="T29" fmla="*/ 8 h 88"/>
                <a:gd name="T30" fmla="*/ 0 w 68"/>
                <a:gd name="T31" fmla="*/ 80 h 88"/>
                <a:gd name="T32" fmla="*/ 8 w 68"/>
                <a:gd name="T33" fmla="*/ 88 h 88"/>
                <a:gd name="T34" fmla="*/ 8 w 68"/>
                <a:gd name="T35" fmla="*/ 88 h 88"/>
                <a:gd name="T36" fmla="*/ 63 w 68"/>
                <a:gd name="T37" fmla="*/ 88 h 88"/>
                <a:gd name="T38" fmla="*/ 60 w 68"/>
                <a:gd name="T39" fmla="*/ 80 h 88"/>
                <a:gd name="T40" fmla="*/ 60 w 68"/>
                <a:gd name="T41" fmla="*/ 78 h 88"/>
                <a:gd name="T42" fmla="*/ 20 w 68"/>
                <a:gd name="T43" fmla="*/ 80 h 88"/>
                <a:gd name="T44" fmla="*/ 18 w 68"/>
                <a:gd name="T45" fmla="*/ 78 h 88"/>
                <a:gd name="T46" fmla="*/ 20 w 68"/>
                <a:gd name="T47" fmla="*/ 76 h 88"/>
                <a:gd name="T48" fmla="*/ 22 w 68"/>
                <a:gd name="T49" fmla="*/ 78 h 88"/>
                <a:gd name="T50" fmla="*/ 20 w 68"/>
                <a:gd name="T51" fmla="*/ 80 h 88"/>
                <a:gd name="T52" fmla="*/ 38 w 68"/>
                <a:gd name="T53" fmla="*/ 80 h 88"/>
                <a:gd name="T54" fmla="*/ 26 w 68"/>
                <a:gd name="T55" fmla="*/ 80 h 88"/>
                <a:gd name="T56" fmla="*/ 26 w 68"/>
                <a:gd name="T57" fmla="*/ 76 h 88"/>
                <a:gd name="T58" fmla="*/ 38 w 68"/>
                <a:gd name="T59" fmla="*/ 76 h 88"/>
                <a:gd name="T60" fmla="*/ 38 w 68"/>
                <a:gd name="T61" fmla="*/ 80 h 88"/>
                <a:gd name="T62" fmla="*/ 44 w 68"/>
                <a:gd name="T63" fmla="*/ 80 h 88"/>
                <a:gd name="T64" fmla="*/ 42 w 68"/>
                <a:gd name="T65" fmla="*/ 78 h 88"/>
                <a:gd name="T66" fmla="*/ 44 w 68"/>
                <a:gd name="T67" fmla="*/ 76 h 88"/>
                <a:gd name="T68" fmla="*/ 46 w 68"/>
                <a:gd name="T69" fmla="*/ 78 h 88"/>
                <a:gd name="T70" fmla="*/ 44 w 68"/>
                <a:gd name="T71" fmla="*/ 8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8" h="88">
                  <a:moveTo>
                    <a:pt x="60" y="78"/>
                  </a:moveTo>
                  <a:cubicBezTo>
                    <a:pt x="56" y="72"/>
                    <a:pt x="56" y="72"/>
                    <a:pt x="56" y="72"/>
                  </a:cubicBezTo>
                  <a:cubicBezTo>
                    <a:pt x="8" y="72"/>
                    <a:pt x="8" y="72"/>
                    <a:pt x="8" y="72"/>
                  </a:cubicBezTo>
                  <a:cubicBezTo>
                    <a:pt x="8" y="8"/>
                    <a:pt x="8" y="8"/>
                    <a:pt x="8" y="8"/>
                  </a:cubicBezTo>
                  <a:cubicBezTo>
                    <a:pt x="60" y="8"/>
                    <a:pt x="60" y="8"/>
                    <a:pt x="60" y="8"/>
                  </a:cubicBezTo>
                  <a:cubicBezTo>
                    <a:pt x="60" y="50"/>
                    <a:pt x="60" y="50"/>
                    <a:pt x="60" y="50"/>
                  </a:cubicBezTo>
                  <a:cubicBezTo>
                    <a:pt x="60" y="50"/>
                    <a:pt x="60" y="50"/>
                    <a:pt x="60" y="50"/>
                  </a:cubicBezTo>
                  <a:cubicBezTo>
                    <a:pt x="63" y="50"/>
                    <a:pt x="65" y="51"/>
                    <a:pt x="67" y="53"/>
                  </a:cubicBezTo>
                  <a:cubicBezTo>
                    <a:pt x="67" y="53"/>
                    <a:pt x="67" y="53"/>
                    <a:pt x="67" y="53"/>
                  </a:cubicBezTo>
                  <a:cubicBezTo>
                    <a:pt x="68" y="54"/>
                    <a:pt x="68" y="54"/>
                    <a:pt x="68" y="54"/>
                  </a:cubicBezTo>
                  <a:cubicBezTo>
                    <a:pt x="68" y="26"/>
                    <a:pt x="68" y="26"/>
                    <a:pt x="68" y="26"/>
                  </a:cubicBezTo>
                  <a:cubicBezTo>
                    <a:pt x="68" y="8"/>
                    <a:pt x="68" y="8"/>
                    <a:pt x="68" y="8"/>
                  </a:cubicBezTo>
                  <a:cubicBezTo>
                    <a:pt x="68" y="4"/>
                    <a:pt x="64" y="0"/>
                    <a:pt x="60" y="0"/>
                  </a:cubicBezTo>
                  <a:cubicBezTo>
                    <a:pt x="8" y="0"/>
                    <a:pt x="8" y="0"/>
                    <a:pt x="8" y="0"/>
                  </a:cubicBezTo>
                  <a:cubicBezTo>
                    <a:pt x="4" y="0"/>
                    <a:pt x="0" y="4"/>
                    <a:pt x="0" y="8"/>
                  </a:cubicBezTo>
                  <a:cubicBezTo>
                    <a:pt x="0" y="80"/>
                    <a:pt x="0" y="80"/>
                    <a:pt x="0" y="80"/>
                  </a:cubicBezTo>
                  <a:cubicBezTo>
                    <a:pt x="0" y="84"/>
                    <a:pt x="4" y="88"/>
                    <a:pt x="8" y="88"/>
                  </a:cubicBezTo>
                  <a:cubicBezTo>
                    <a:pt x="8" y="88"/>
                    <a:pt x="8" y="88"/>
                    <a:pt x="8" y="88"/>
                  </a:cubicBezTo>
                  <a:cubicBezTo>
                    <a:pt x="63" y="88"/>
                    <a:pt x="63" y="88"/>
                    <a:pt x="63" y="88"/>
                  </a:cubicBezTo>
                  <a:cubicBezTo>
                    <a:pt x="61" y="85"/>
                    <a:pt x="60" y="82"/>
                    <a:pt x="60" y="80"/>
                  </a:cubicBezTo>
                  <a:lnTo>
                    <a:pt x="60" y="78"/>
                  </a:lnTo>
                  <a:close/>
                  <a:moveTo>
                    <a:pt x="20" y="80"/>
                  </a:moveTo>
                  <a:cubicBezTo>
                    <a:pt x="19" y="80"/>
                    <a:pt x="18" y="79"/>
                    <a:pt x="18" y="78"/>
                  </a:cubicBezTo>
                  <a:cubicBezTo>
                    <a:pt x="18" y="77"/>
                    <a:pt x="19" y="76"/>
                    <a:pt x="20" y="76"/>
                  </a:cubicBezTo>
                  <a:cubicBezTo>
                    <a:pt x="21" y="76"/>
                    <a:pt x="22" y="77"/>
                    <a:pt x="22" y="78"/>
                  </a:cubicBezTo>
                  <a:cubicBezTo>
                    <a:pt x="22" y="79"/>
                    <a:pt x="21" y="80"/>
                    <a:pt x="20" y="80"/>
                  </a:cubicBezTo>
                  <a:close/>
                  <a:moveTo>
                    <a:pt x="38" y="80"/>
                  </a:moveTo>
                  <a:cubicBezTo>
                    <a:pt x="26" y="80"/>
                    <a:pt x="26" y="80"/>
                    <a:pt x="26" y="80"/>
                  </a:cubicBezTo>
                  <a:cubicBezTo>
                    <a:pt x="26" y="76"/>
                    <a:pt x="26" y="76"/>
                    <a:pt x="26" y="76"/>
                  </a:cubicBezTo>
                  <a:cubicBezTo>
                    <a:pt x="38" y="76"/>
                    <a:pt x="38" y="76"/>
                    <a:pt x="38" y="76"/>
                  </a:cubicBezTo>
                  <a:lnTo>
                    <a:pt x="38" y="80"/>
                  </a:lnTo>
                  <a:close/>
                  <a:moveTo>
                    <a:pt x="44" y="80"/>
                  </a:moveTo>
                  <a:cubicBezTo>
                    <a:pt x="43" y="80"/>
                    <a:pt x="42" y="79"/>
                    <a:pt x="42" y="78"/>
                  </a:cubicBezTo>
                  <a:cubicBezTo>
                    <a:pt x="42" y="77"/>
                    <a:pt x="43" y="76"/>
                    <a:pt x="44" y="76"/>
                  </a:cubicBezTo>
                  <a:cubicBezTo>
                    <a:pt x="45" y="76"/>
                    <a:pt x="46" y="77"/>
                    <a:pt x="46" y="78"/>
                  </a:cubicBezTo>
                  <a:cubicBezTo>
                    <a:pt x="46" y="79"/>
                    <a:pt x="45" y="80"/>
                    <a:pt x="44"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2051" name="Freeform 97">
              <a:extLst>
                <a:ext uri="{FF2B5EF4-FFF2-40B4-BE49-F238E27FC236}">
                  <a16:creationId xmlns:a16="http://schemas.microsoft.com/office/drawing/2014/main" id="{A2509581-B75E-6EE3-0135-C5DEAFDD6F00}"/>
                </a:ext>
              </a:extLst>
            </p:cNvPr>
            <p:cNvSpPr>
              <a:spLocks/>
            </p:cNvSpPr>
            <p:nvPr/>
          </p:nvSpPr>
          <p:spPr bwMode="auto">
            <a:xfrm>
              <a:off x="5060950" y="3005138"/>
              <a:ext cx="161925" cy="241300"/>
            </a:xfrm>
            <a:custGeom>
              <a:avLst/>
              <a:gdLst>
                <a:gd name="T0" fmla="*/ 42 w 43"/>
                <a:gd name="T1" fmla="*/ 61 h 64"/>
                <a:gd name="T2" fmla="*/ 31 w 43"/>
                <a:gd name="T3" fmla="*/ 46 h 64"/>
                <a:gd name="T4" fmla="*/ 31 w 43"/>
                <a:gd name="T5" fmla="*/ 46 h 64"/>
                <a:gd name="T6" fmla="*/ 31 w 43"/>
                <a:gd name="T7" fmla="*/ 45 h 64"/>
                <a:gd name="T8" fmla="*/ 31 w 43"/>
                <a:gd name="T9" fmla="*/ 45 h 64"/>
                <a:gd name="T10" fmla="*/ 31 w 43"/>
                <a:gd name="T11" fmla="*/ 18 h 64"/>
                <a:gd name="T12" fmla="*/ 22 w 43"/>
                <a:gd name="T13" fmla="*/ 1 h 64"/>
                <a:gd name="T14" fmla="*/ 22 w 43"/>
                <a:gd name="T15" fmla="*/ 1 h 64"/>
                <a:gd name="T16" fmla="*/ 20 w 43"/>
                <a:gd name="T17" fmla="*/ 0 h 64"/>
                <a:gd name="T18" fmla="*/ 19 w 43"/>
                <a:gd name="T19" fmla="*/ 2 h 64"/>
                <a:gd name="T20" fmla="*/ 19 w 43"/>
                <a:gd name="T21" fmla="*/ 27 h 64"/>
                <a:gd name="T22" fmla="*/ 19 w 43"/>
                <a:gd name="T23" fmla="*/ 33 h 64"/>
                <a:gd name="T24" fmla="*/ 15 w 43"/>
                <a:gd name="T25" fmla="*/ 28 h 64"/>
                <a:gd name="T26" fmla="*/ 15 w 43"/>
                <a:gd name="T27" fmla="*/ 28 h 64"/>
                <a:gd name="T28" fmla="*/ 11 w 43"/>
                <a:gd name="T29" fmla="*/ 24 h 64"/>
                <a:gd name="T30" fmla="*/ 3 w 43"/>
                <a:gd name="T31" fmla="*/ 24 h 64"/>
                <a:gd name="T32" fmla="*/ 2 w 43"/>
                <a:gd name="T33" fmla="*/ 32 h 64"/>
                <a:gd name="T34" fmla="*/ 7 w 43"/>
                <a:gd name="T35" fmla="*/ 39 h 64"/>
                <a:gd name="T36" fmla="*/ 7 w 43"/>
                <a:gd name="T37" fmla="*/ 39 h 64"/>
                <a:gd name="T38" fmla="*/ 11 w 43"/>
                <a:gd name="T39" fmla="*/ 44 h 64"/>
                <a:gd name="T40" fmla="*/ 11 w 43"/>
                <a:gd name="T41" fmla="*/ 45 h 64"/>
                <a:gd name="T42" fmla="*/ 11 w 43"/>
                <a:gd name="T43" fmla="*/ 48 h 64"/>
                <a:gd name="T44" fmla="*/ 14 w 43"/>
                <a:gd name="T45" fmla="*/ 56 h 64"/>
                <a:gd name="T46" fmla="*/ 14 w 43"/>
                <a:gd name="T47" fmla="*/ 56 h 64"/>
                <a:gd name="T48" fmla="*/ 19 w 43"/>
                <a:gd name="T49" fmla="*/ 63 h 64"/>
                <a:gd name="T50" fmla="*/ 21 w 43"/>
                <a:gd name="T51" fmla="*/ 64 h 64"/>
                <a:gd name="T52" fmla="*/ 41 w 43"/>
                <a:gd name="T53" fmla="*/ 64 h 64"/>
                <a:gd name="T54" fmla="*/ 41 w 43"/>
                <a:gd name="T55" fmla="*/ 64 h 64"/>
                <a:gd name="T56" fmla="*/ 43 w 43"/>
                <a:gd name="T57" fmla="*/ 62 h 64"/>
                <a:gd name="T58" fmla="*/ 42 w 43"/>
                <a:gd name="T59"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 h="64">
                  <a:moveTo>
                    <a:pt x="42" y="61"/>
                  </a:moveTo>
                  <a:cubicBezTo>
                    <a:pt x="35" y="51"/>
                    <a:pt x="38" y="55"/>
                    <a:pt x="31" y="46"/>
                  </a:cubicBezTo>
                  <a:cubicBezTo>
                    <a:pt x="31" y="46"/>
                    <a:pt x="31" y="46"/>
                    <a:pt x="31" y="46"/>
                  </a:cubicBezTo>
                  <a:cubicBezTo>
                    <a:pt x="31" y="45"/>
                    <a:pt x="31" y="45"/>
                    <a:pt x="31" y="45"/>
                  </a:cubicBezTo>
                  <a:cubicBezTo>
                    <a:pt x="31" y="45"/>
                    <a:pt x="31" y="45"/>
                    <a:pt x="31" y="45"/>
                  </a:cubicBezTo>
                  <a:cubicBezTo>
                    <a:pt x="31" y="18"/>
                    <a:pt x="31" y="18"/>
                    <a:pt x="31" y="18"/>
                  </a:cubicBezTo>
                  <a:cubicBezTo>
                    <a:pt x="31" y="11"/>
                    <a:pt x="30" y="8"/>
                    <a:pt x="22" y="1"/>
                  </a:cubicBezTo>
                  <a:cubicBezTo>
                    <a:pt x="22" y="1"/>
                    <a:pt x="22" y="1"/>
                    <a:pt x="22" y="1"/>
                  </a:cubicBezTo>
                  <a:cubicBezTo>
                    <a:pt x="22" y="0"/>
                    <a:pt x="21" y="0"/>
                    <a:pt x="20" y="0"/>
                  </a:cubicBezTo>
                  <a:cubicBezTo>
                    <a:pt x="19" y="1"/>
                    <a:pt x="19" y="1"/>
                    <a:pt x="19" y="2"/>
                  </a:cubicBezTo>
                  <a:cubicBezTo>
                    <a:pt x="19" y="27"/>
                    <a:pt x="19" y="27"/>
                    <a:pt x="19" y="27"/>
                  </a:cubicBezTo>
                  <a:cubicBezTo>
                    <a:pt x="19" y="33"/>
                    <a:pt x="19" y="33"/>
                    <a:pt x="19" y="33"/>
                  </a:cubicBezTo>
                  <a:cubicBezTo>
                    <a:pt x="15" y="28"/>
                    <a:pt x="15" y="28"/>
                    <a:pt x="15" y="28"/>
                  </a:cubicBezTo>
                  <a:cubicBezTo>
                    <a:pt x="15" y="28"/>
                    <a:pt x="15" y="28"/>
                    <a:pt x="15" y="28"/>
                  </a:cubicBezTo>
                  <a:cubicBezTo>
                    <a:pt x="11" y="24"/>
                    <a:pt x="11" y="24"/>
                    <a:pt x="11" y="24"/>
                  </a:cubicBezTo>
                  <a:cubicBezTo>
                    <a:pt x="9" y="21"/>
                    <a:pt x="5" y="21"/>
                    <a:pt x="3" y="24"/>
                  </a:cubicBezTo>
                  <a:cubicBezTo>
                    <a:pt x="0" y="26"/>
                    <a:pt x="1" y="30"/>
                    <a:pt x="2" y="32"/>
                  </a:cubicBezTo>
                  <a:cubicBezTo>
                    <a:pt x="7" y="39"/>
                    <a:pt x="7" y="39"/>
                    <a:pt x="7" y="39"/>
                  </a:cubicBezTo>
                  <a:cubicBezTo>
                    <a:pt x="7" y="39"/>
                    <a:pt x="7" y="39"/>
                    <a:pt x="7" y="39"/>
                  </a:cubicBezTo>
                  <a:cubicBezTo>
                    <a:pt x="11" y="44"/>
                    <a:pt x="11" y="44"/>
                    <a:pt x="11" y="44"/>
                  </a:cubicBezTo>
                  <a:cubicBezTo>
                    <a:pt x="11" y="44"/>
                    <a:pt x="11" y="45"/>
                    <a:pt x="11" y="45"/>
                  </a:cubicBezTo>
                  <a:cubicBezTo>
                    <a:pt x="11" y="48"/>
                    <a:pt x="11" y="48"/>
                    <a:pt x="11" y="48"/>
                  </a:cubicBezTo>
                  <a:cubicBezTo>
                    <a:pt x="11" y="50"/>
                    <a:pt x="12" y="53"/>
                    <a:pt x="14" y="56"/>
                  </a:cubicBezTo>
                  <a:cubicBezTo>
                    <a:pt x="14" y="56"/>
                    <a:pt x="14" y="56"/>
                    <a:pt x="14" y="56"/>
                  </a:cubicBezTo>
                  <a:cubicBezTo>
                    <a:pt x="16" y="59"/>
                    <a:pt x="18" y="61"/>
                    <a:pt x="19" y="63"/>
                  </a:cubicBezTo>
                  <a:cubicBezTo>
                    <a:pt x="20" y="64"/>
                    <a:pt x="20" y="64"/>
                    <a:pt x="21" y="64"/>
                  </a:cubicBezTo>
                  <a:cubicBezTo>
                    <a:pt x="41" y="64"/>
                    <a:pt x="41" y="64"/>
                    <a:pt x="41" y="64"/>
                  </a:cubicBezTo>
                  <a:cubicBezTo>
                    <a:pt x="41" y="64"/>
                    <a:pt x="41" y="64"/>
                    <a:pt x="41" y="64"/>
                  </a:cubicBezTo>
                  <a:cubicBezTo>
                    <a:pt x="42" y="64"/>
                    <a:pt x="43" y="63"/>
                    <a:pt x="43" y="62"/>
                  </a:cubicBezTo>
                  <a:cubicBezTo>
                    <a:pt x="43" y="61"/>
                    <a:pt x="43" y="61"/>
                    <a:pt x="42"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2052" name="Rectangle 2051">
              <a:extLst>
                <a:ext uri="{FF2B5EF4-FFF2-40B4-BE49-F238E27FC236}">
                  <a16:creationId xmlns:a16="http://schemas.microsoft.com/office/drawing/2014/main" id="{8A346439-9BCD-5F71-49CA-CF709949BDD6}"/>
                </a:ext>
              </a:extLst>
            </p:cNvPr>
            <p:cNvSpPr>
              <a:spLocks noChangeArrowheads="1"/>
            </p:cNvSpPr>
            <p:nvPr/>
          </p:nvSpPr>
          <p:spPr bwMode="auto">
            <a:xfrm>
              <a:off x="4937125" y="3079750"/>
              <a:ext cx="1047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2053" name="Rectangle 2052">
              <a:extLst>
                <a:ext uri="{FF2B5EF4-FFF2-40B4-BE49-F238E27FC236}">
                  <a16:creationId xmlns:a16="http://schemas.microsoft.com/office/drawing/2014/main" id="{F0E2025B-8127-D198-6EFA-09E8851DEC69}"/>
                </a:ext>
              </a:extLst>
            </p:cNvPr>
            <p:cNvSpPr>
              <a:spLocks noChangeArrowheads="1"/>
            </p:cNvSpPr>
            <p:nvPr/>
          </p:nvSpPr>
          <p:spPr bwMode="auto">
            <a:xfrm>
              <a:off x="4937125" y="3049588"/>
              <a:ext cx="1047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2054" name="Rectangle 2053">
              <a:extLst>
                <a:ext uri="{FF2B5EF4-FFF2-40B4-BE49-F238E27FC236}">
                  <a16:creationId xmlns:a16="http://schemas.microsoft.com/office/drawing/2014/main" id="{D1CA9D9C-6760-7F31-85AE-FDA4DE9E3479}"/>
                </a:ext>
              </a:extLst>
            </p:cNvPr>
            <p:cNvSpPr>
              <a:spLocks noChangeArrowheads="1"/>
            </p:cNvSpPr>
            <p:nvPr/>
          </p:nvSpPr>
          <p:spPr bwMode="auto">
            <a:xfrm>
              <a:off x="4937125" y="3019425"/>
              <a:ext cx="1047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2055" name="Rectangle 2054">
              <a:extLst>
                <a:ext uri="{FF2B5EF4-FFF2-40B4-BE49-F238E27FC236}">
                  <a16:creationId xmlns:a16="http://schemas.microsoft.com/office/drawing/2014/main" id="{F4231D74-67E0-DE14-DADD-1A0ACEE97789}"/>
                </a:ext>
              </a:extLst>
            </p:cNvPr>
            <p:cNvSpPr>
              <a:spLocks noChangeArrowheads="1"/>
            </p:cNvSpPr>
            <p:nvPr/>
          </p:nvSpPr>
          <p:spPr bwMode="auto">
            <a:xfrm>
              <a:off x="4937125" y="2989263"/>
              <a:ext cx="1047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2056" name="Rectangle 2055">
              <a:extLst>
                <a:ext uri="{FF2B5EF4-FFF2-40B4-BE49-F238E27FC236}">
                  <a16:creationId xmlns:a16="http://schemas.microsoft.com/office/drawing/2014/main" id="{0982EE04-4518-75D1-EF72-599A4AABF6DF}"/>
                </a:ext>
              </a:extLst>
            </p:cNvPr>
            <p:cNvSpPr>
              <a:spLocks noChangeArrowheads="1"/>
            </p:cNvSpPr>
            <p:nvPr/>
          </p:nvSpPr>
          <p:spPr bwMode="auto">
            <a:xfrm>
              <a:off x="4937125" y="2959100"/>
              <a:ext cx="60325"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grpSp>
      <p:grpSp>
        <p:nvGrpSpPr>
          <p:cNvPr id="53" name="Group 52">
            <a:extLst>
              <a:ext uri="{FF2B5EF4-FFF2-40B4-BE49-F238E27FC236}">
                <a16:creationId xmlns:a16="http://schemas.microsoft.com/office/drawing/2014/main" id="{B366076D-0D07-11F6-D9DC-4241E84A3F3F}"/>
              </a:ext>
            </a:extLst>
          </p:cNvPr>
          <p:cNvGrpSpPr/>
          <p:nvPr/>
        </p:nvGrpSpPr>
        <p:grpSpPr>
          <a:xfrm>
            <a:off x="4873992" y="4444827"/>
            <a:ext cx="689568" cy="825494"/>
            <a:chOff x="5554663" y="3611563"/>
            <a:chExt cx="361950" cy="363537"/>
          </a:xfrm>
        </p:grpSpPr>
        <p:sp>
          <p:nvSpPr>
            <p:cNvPr id="54" name="Freeform 48">
              <a:extLst>
                <a:ext uri="{FF2B5EF4-FFF2-40B4-BE49-F238E27FC236}">
                  <a16:creationId xmlns:a16="http://schemas.microsoft.com/office/drawing/2014/main" id="{8213206C-A4DC-7FB9-DD28-562AE3796EB7}"/>
                </a:ext>
              </a:extLst>
            </p:cNvPr>
            <p:cNvSpPr>
              <a:spLocks noEditPoints="1"/>
            </p:cNvSpPr>
            <p:nvPr/>
          </p:nvSpPr>
          <p:spPr bwMode="auto">
            <a:xfrm>
              <a:off x="5661025" y="3611563"/>
              <a:ext cx="255588" cy="257175"/>
            </a:xfrm>
            <a:custGeom>
              <a:avLst/>
              <a:gdLst>
                <a:gd name="T0" fmla="*/ 67 w 68"/>
                <a:gd name="T1" fmla="*/ 41 h 68"/>
                <a:gd name="T2" fmla="*/ 62 w 68"/>
                <a:gd name="T3" fmla="*/ 38 h 68"/>
                <a:gd name="T4" fmla="*/ 62 w 68"/>
                <a:gd name="T5" fmla="*/ 34 h 68"/>
                <a:gd name="T6" fmla="*/ 62 w 68"/>
                <a:gd name="T7" fmla="*/ 30 h 68"/>
                <a:gd name="T8" fmla="*/ 67 w 68"/>
                <a:gd name="T9" fmla="*/ 27 h 68"/>
                <a:gd name="T10" fmla="*/ 67 w 68"/>
                <a:gd name="T11" fmla="*/ 24 h 68"/>
                <a:gd name="T12" fmla="*/ 59 w 68"/>
                <a:gd name="T13" fmla="*/ 10 h 68"/>
                <a:gd name="T14" fmla="*/ 58 w 68"/>
                <a:gd name="T15" fmla="*/ 9 h 68"/>
                <a:gd name="T16" fmla="*/ 57 w 68"/>
                <a:gd name="T17" fmla="*/ 9 h 68"/>
                <a:gd name="T18" fmla="*/ 52 w 68"/>
                <a:gd name="T19" fmla="*/ 12 h 68"/>
                <a:gd name="T20" fmla="*/ 44 w 68"/>
                <a:gd name="T21" fmla="*/ 8 h 68"/>
                <a:gd name="T22" fmla="*/ 44 w 68"/>
                <a:gd name="T23" fmla="*/ 2 h 68"/>
                <a:gd name="T24" fmla="*/ 42 w 68"/>
                <a:gd name="T25" fmla="*/ 0 h 68"/>
                <a:gd name="T26" fmla="*/ 26 w 68"/>
                <a:gd name="T27" fmla="*/ 0 h 68"/>
                <a:gd name="T28" fmla="*/ 24 w 68"/>
                <a:gd name="T29" fmla="*/ 2 h 68"/>
                <a:gd name="T30" fmla="*/ 24 w 68"/>
                <a:gd name="T31" fmla="*/ 8 h 68"/>
                <a:gd name="T32" fmla="*/ 17 w 68"/>
                <a:gd name="T33" fmla="*/ 12 h 68"/>
                <a:gd name="T34" fmla="*/ 11 w 68"/>
                <a:gd name="T35" fmla="*/ 9 h 68"/>
                <a:gd name="T36" fmla="*/ 9 w 68"/>
                <a:gd name="T37" fmla="*/ 10 h 68"/>
                <a:gd name="T38" fmla="*/ 1 w 68"/>
                <a:gd name="T39" fmla="*/ 24 h 68"/>
                <a:gd name="T40" fmla="*/ 0 w 68"/>
                <a:gd name="T41" fmla="*/ 25 h 68"/>
                <a:gd name="T42" fmla="*/ 1 w 68"/>
                <a:gd name="T43" fmla="*/ 27 h 68"/>
                <a:gd name="T44" fmla="*/ 6 w 68"/>
                <a:gd name="T45" fmla="*/ 30 h 68"/>
                <a:gd name="T46" fmla="*/ 6 w 68"/>
                <a:gd name="T47" fmla="*/ 34 h 68"/>
                <a:gd name="T48" fmla="*/ 6 w 68"/>
                <a:gd name="T49" fmla="*/ 38 h 68"/>
                <a:gd name="T50" fmla="*/ 1 w 68"/>
                <a:gd name="T51" fmla="*/ 41 h 68"/>
                <a:gd name="T52" fmla="*/ 1 w 68"/>
                <a:gd name="T53" fmla="*/ 44 h 68"/>
                <a:gd name="T54" fmla="*/ 9 w 68"/>
                <a:gd name="T55" fmla="*/ 58 h 68"/>
                <a:gd name="T56" fmla="*/ 11 w 68"/>
                <a:gd name="T57" fmla="*/ 59 h 68"/>
                <a:gd name="T58" fmla="*/ 17 w 68"/>
                <a:gd name="T59" fmla="*/ 56 h 68"/>
                <a:gd name="T60" fmla="*/ 24 w 68"/>
                <a:gd name="T61" fmla="*/ 60 h 68"/>
                <a:gd name="T62" fmla="*/ 24 w 68"/>
                <a:gd name="T63" fmla="*/ 66 h 68"/>
                <a:gd name="T64" fmla="*/ 26 w 68"/>
                <a:gd name="T65" fmla="*/ 68 h 68"/>
                <a:gd name="T66" fmla="*/ 42 w 68"/>
                <a:gd name="T67" fmla="*/ 68 h 68"/>
                <a:gd name="T68" fmla="*/ 44 w 68"/>
                <a:gd name="T69" fmla="*/ 66 h 68"/>
                <a:gd name="T70" fmla="*/ 44 w 68"/>
                <a:gd name="T71" fmla="*/ 60 h 68"/>
                <a:gd name="T72" fmla="*/ 52 w 68"/>
                <a:gd name="T73" fmla="*/ 56 h 68"/>
                <a:gd name="T74" fmla="*/ 57 w 68"/>
                <a:gd name="T75" fmla="*/ 59 h 68"/>
                <a:gd name="T76" fmla="*/ 58 w 68"/>
                <a:gd name="T77" fmla="*/ 59 h 68"/>
                <a:gd name="T78" fmla="*/ 60 w 68"/>
                <a:gd name="T79" fmla="*/ 58 h 68"/>
                <a:gd name="T80" fmla="*/ 68 w 68"/>
                <a:gd name="T81" fmla="*/ 44 h 68"/>
                <a:gd name="T82" fmla="*/ 67 w 68"/>
                <a:gd name="T83" fmla="*/ 41 h 68"/>
                <a:gd name="T84" fmla="*/ 34 w 68"/>
                <a:gd name="T85" fmla="*/ 46 h 68"/>
                <a:gd name="T86" fmla="*/ 22 w 68"/>
                <a:gd name="T87" fmla="*/ 34 h 68"/>
                <a:gd name="T88" fmla="*/ 34 w 68"/>
                <a:gd name="T89" fmla="*/ 22 h 68"/>
                <a:gd name="T90" fmla="*/ 46 w 68"/>
                <a:gd name="T91" fmla="*/ 34 h 68"/>
                <a:gd name="T92" fmla="*/ 34 w 68"/>
                <a:gd name="T93" fmla="*/ 4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8" h="68">
                  <a:moveTo>
                    <a:pt x="67" y="41"/>
                  </a:moveTo>
                  <a:cubicBezTo>
                    <a:pt x="62" y="38"/>
                    <a:pt x="62" y="38"/>
                    <a:pt x="62" y="38"/>
                  </a:cubicBezTo>
                  <a:cubicBezTo>
                    <a:pt x="62" y="37"/>
                    <a:pt x="62" y="35"/>
                    <a:pt x="62" y="34"/>
                  </a:cubicBezTo>
                  <a:cubicBezTo>
                    <a:pt x="62" y="33"/>
                    <a:pt x="62" y="31"/>
                    <a:pt x="62" y="30"/>
                  </a:cubicBezTo>
                  <a:cubicBezTo>
                    <a:pt x="67" y="27"/>
                    <a:pt x="67" y="27"/>
                    <a:pt x="67" y="27"/>
                  </a:cubicBezTo>
                  <a:cubicBezTo>
                    <a:pt x="68" y="26"/>
                    <a:pt x="68" y="25"/>
                    <a:pt x="67" y="24"/>
                  </a:cubicBezTo>
                  <a:cubicBezTo>
                    <a:pt x="59" y="10"/>
                    <a:pt x="59" y="10"/>
                    <a:pt x="59" y="10"/>
                  </a:cubicBezTo>
                  <a:cubicBezTo>
                    <a:pt x="59" y="10"/>
                    <a:pt x="59" y="9"/>
                    <a:pt x="58" y="9"/>
                  </a:cubicBezTo>
                  <a:cubicBezTo>
                    <a:pt x="58" y="9"/>
                    <a:pt x="57" y="9"/>
                    <a:pt x="57" y="9"/>
                  </a:cubicBezTo>
                  <a:cubicBezTo>
                    <a:pt x="52" y="12"/>
                    <a:pt x="52" y="12"/>
                    <a:pt x="52" y="12"/>
                  </a:cubicBezTo>
                  <a:cubicBezTo>
                    <a:pt x="50" y="10"/>
                    <a:pt x="47" y="9"/>
                    <a:pt x="44" y="8"/>
                  </a:cubicBezTo>
                  <a:cubicBezTo>
                    <a:pt x="44" y="2"/>
                    <a:pt x="44" y="2"/>
                    <a:pt x="44" y="2"/>
                  </a:cubicBezTo>
                  <a:cubicBezTo>
                    <a:pt x="44" y="1"/>
                    <a:pt x="43" y="0"/>
                    <a:pt x="42" y="0"/>
                  </a:cubicBezTo>
                  <a:cubicBezTo>
                    <a:pt x="26" y="0"/>
                    <a:pt x="26" y="0"/>
                    <a:pt x="26" y="0"/>
                  </a:cubicBezTo>
                  <a:cubicBezTo>
                    <a:pt x="25" y="0"/>
                    <a:pt x="24" y="1"/>
                    <a:pt x="24" y="2"/>
                  </a:cubicBezTo>
                  <a:cubicBezTo>
                    <a:pt x="24" y="8"/>
                    <a:pt x="24" y="8"/>
                    <a:pt x="24" y="8"/>
                  </a:cubicBezTo>
                  <a:cubicBezTo>
                    <a:pt x="22" y="9"/>
                    <a:pt x="19" y="10"/>
                    <a:pt x="17" y="12"/>
                  </a:cubicBezTo>
                  <a:cubicBezTo>
                    <a:pt x="11" y="9"/>
                    <a:pt x="11" y="9"/>
                    <a:pt x="11" y="9"/>
                  </a:cubicBezTo>
                  <a:cubicBezTo>
                    <a:pt x="10" y="9"/>
                    <a:pt x="9" y="9"/>
                    <a:pt x="9" y="10"/>
                  </a:cubicBezTo>
                  <a:cubicBezTo>
                    <a:pt x="1" y="24"/>
                    <a:pt x="1" y="24"/>
                    <a:pt x="1" y="24"/>
                  </a:cubicBezTo>
                  <a:cubicBezTo>
                    <a:pt x="0" y="24"/>
                    <a:pt x="0" y="25"/>
                    <a:pt x="0" y="25"/>
                  </a:cubicBezTo>
                  <a:cubicBezTo>
                    <a:pt x="1" y="26"/>
                    <a:pt x="1" y="26"/>
                    <a:pt x="1" y="27"/>
                  </a:cubicBezTo>
                  <a:cubicBezTo>
                    <a:pt x="6" y="30"/>
                    <a:pt x="6" y="30"/>
                    <a:pt x="6" y="30"/>
                  </a:cubicBezTo>
                  <a:cubicBezTo>
                    <a:pt x="6" y="31"/>
                    <a:pt x="6" y="33"/>
                    <a:pt x="6" y="34"/>
                  </a:cubicBezTo>
                  <a:cubicBezTo>
                    <a:pt x="6" y="35"/>
                    <a:pt x="6" y="37"/>
                    <a:pt x="6" y="38"/>
                  </a:cubicBezTo>
                  <a:cubicBezTo>
                    <a:pt x="1" y="41"/>
                    <a:pt x="1" y="41"/>
                    <a:pt x="1" y="41"/>
                  </a:cubicBezTo>
                  <a:cubicBezTo>
                    <a:pt x="0" y="42"/>
                    <a:pt x="0" y="43"/>
                    <a:pt x="1" y="44"/>
                  </a:cubicBezTo>
                  <a:cubicBezTo>
                    <a:pt x="9" y="58"/>
                    <a:pt x="9" y="58"/>
                    <a:pt x="9" y="58"/>
                  </a:cubicBezTo>
                  <a:cubicBezTo>
                    <a:pt x="9" y="59"/>
                    <a:pt x="10" y="59"/>
                    <a:pt x="11" y="59"/>
                  </a:cubicBezTo>
                  <a:cubicBezTo>
                    <a:pt x="17" y="56"/>
                    <a:pt x="17" y="56"/>
                    <a:pt x="17" y="56"/>
                  </a:cubicBezTo>
                  <a:cubicBezTo>
                    <a:pt x="19" y="58"/>
                    <a:pt x="22" y="59"/>
                    <a:pt x="24" y="60"/>
                  </a:cubicBezTo>
                  <a:cubicBezTo>
                    <a:pt x="24" y="66"/>
                    <a:pt x="24" y="66"/>
                    <a:pt x="24" y="66"/>
                  </a:cubicBezTo>
                  <a:cubicBezTo>
                    <a:pt x="24" y="67"/>
                    <a:pt x="25" y="68"/>
                    <a:pt x="26" y="68"/>
                  </a:cubicBezTo>
                  <a:cubicBezTo>
                    <a:pt x="42" y="68"/>
                    <a:pt x="42" y="68"/>
                    <a:pt x="42" y="68"/>
                  </a:cubicBezTo>
                  <a:cubicBezTo>
                    <a:pt x="43" y="68"/>
                    <a:pt x="44" y="67"/>
                    <a:pt x="44" y="66"/>
                  </a:cubicBezTo>
                  <a:cubicBezTo>
                    <a:pt x="44" y="60"/>
                    <a:pt x="44" y="60"/>
                    <a:pt x="44" y="60"/>
                  </a:cubicBezTo>
                  <a:cubicBezTo>
                    <a:pt x="47" y="59"/>
                    <a:pt x="50" y="58"/>
                    <a:pt x="52" y="56"/>
                  </a:cubicBezTo>
                  <a:cubicBezTo>
                    <a:pt x="57" y="59"/>
                    <a:pt x="57" y="59"/>
                    <a:pt x="57" y="59"/>
                  </a:cubicBezTo>
                  <a:cubicBezTo>
                    <a:pt x="57" y="59"/>
                    <a:pt x="58" y="59"/>
                    <a:pt x="58" y="59"/>
                  </a:cubicBezTo>
                  <a:cubicBezTo>
                    <a:pt x="59" y="59"/>
                    <a:pt x="59" y="58"/>
                    <a:pt x="60" y="58"/>
                  </a:cubicBezTo>
                  <a:cubicBezTo>
                    <a:pt x="68" y="44"/>
                    <a:pt x="68" y="44"/>
                    <a:pt x="68" y="44"/>
                  </a:cubicBezTo>
                  <a:cubicBezTo>
                    <a:pt x="68" y="43"/>
                    <a:pt x="68" y="42"/>
                    <a:pt x="67" y="41"/>
                  </a:cubicBezTo>
                  <a:close/>
                  <a:moveTo>
                    <a:pt x="34" y="46"/>
                  </a:moveTo>
                  <a:cubicBezTo>
                    <a:pt x="27" y="46"/>
                    <a:pt x="22" y="41"/>
                    <a:pt x="22" y="34"/>
                  </a:cubicBezTo>
                  <a:cubicBezTo>
                    <a:pt x="22" y="27"/>
                    <a:pt x="27" y="22"/>
                    <a:pt x="34" y="22"/>
                  </a:cubicBezTo>
                  <a:cubicBezTo>
                    <a:pt x="41" y="22"/>
                    <a:pt x="46" y="27"/>
                    <a:pt x="46" y="34"/>
                  </a:cubicBezTo>
                  <a:cubicBezTo>
                    <a:pt x="46" y="41"/>
                    <a:pt x="41" y="46"/>
                    <a:pt x="34" y="4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dirty="0"/>
            </a:p>
          </p:txBody>
        </p:sp>
        <p:sp>
          <p:nvSpPr>
            <p:cNvPr id="55" name="Freeform 49">
              <a:extLst>
                <a:ext uri="{FF2B5EF4-FFF2-40B4-BE49-F238E27FC236}">
                  <a16:creationId xmlns:a16="http://schemas.microsoft.com/office/drawing/2014/main" id="{3D0E29EF-62C2-60FD-4B10-D72A58137C13}"/>
                </a:ext>
              </a:extLst>
            </p:cNvPr>
            <p:cNvSpPr>
              <a:spLocks/>
            </p:cNvSpPr>
            <p:nvPr/>
          </p:nvSpPr>
          <p:spPr bwMode="auto">
            <a:xfrm>
              <a:off x="5637213" y="3860800"/>
              <a:ext cx="249238" cy="100013"/>
            </a:xfrm>
            <a:custGeom>
              <a:avLst/>
              <a:gdLst>
                <a:gd name="T0" fmla="*/ 24 w 66"/>
                <a:gd name="T1" fmla="*/ 8 h 26"/>
                <a:gd name="T2" fmla="*/ 16 w 66"/>
                <a:gd name="T3" fmla="*/ 8 h 26"/>
                <a:gd name="T4" fmla="*/ 14 w 66"/>
                <a:gd name="T5" fmla="*/ 10 h 26"/>
                <a:gd name="T6" fmla="*/ 16 w 66"/>
                <a:gd name="T7" fmla="*/ 12 h 26"/>
                <a:gd name="T8" fmla="*/ 32 w 66"/>
                <a:gd name="T9" fmla="*/ 12 h 26"/>
                <a:gd name="T10" fmla="*/ 40 w 66"/>
                <a:gd name="T11" fmla="*/ 12 h 26"/>
                <a:gd name="T12" fmla="*/ 50 w 66"/>
                <a:gd name="T13" fmla="*/ 12 h 26"/>
                <a:gd name="T14" fmla="*/ 66 w 66"/>
                <a:gd name="T15" fmla="*/ 24 h 26"/>
                <a:gd name="T16" fmla="*/ 64 w 66"/>
                <a:gd name="T17" fmla="*/ 26 h 26"/>
                <a:gd name="T18" fmla="*/ 2 w 66"/>
                <a:gd name="T19" fmla="*/ 26 h 26"/>
                <a:gd name="T20" fmla="*/ 0 w 66"/>
                <a:gd name="T21" fmla="*/ 24 h 26"/>
                <a:gd name="T22" fmla="*/ 0 w 66"/>
                <a:gd name="T23" fmla="*/ 2 h 26"/>
                <a:gd name="T24" fmla="*/ 2 w 66"/>
                <a:gd name="T25" fmla="*/ 0 h 26"/>
                <a:gd name="T26" fmla="*/ 11 w 66"/>
                <a:gd name="T27" fmla="*/ 0 h 26"/>
                <a:gd name="T28" fmla="*/ 24 w 66"/>
                <a:gd name="T29" fmla="*/ 5 h 26"/>
                <a:gd name="T30" fmla="*/ 24 w 66"/>
                <a:gd name="T31" fmla="*/ 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26">
                  <a:moveTo>
                    <a:pt x="24" y="8"/>
                  </a:moveTo>
                  <a:cubicBezTo>
                    <a:pt x="16" y="8"/>
                    <a:pt x="16" y="8"/>
                    <a:pt x="16" y="8"/>
                  </a:cubicBezTo>
                  <a:cubicBezTo>
                    <a:pt x="15" y="8"/>
                    <a:pt x="14" y="9"/>
                    <a:pt x="14" y="10"/>
                  </a:cubicBezTo>
                  <a:cubicBezTo>
                    <a:pt x="14" y="11"/>
                    <a:pt x="15" y="12"/>
                    <a:pt x="16" y="12"/>
                  </a:cubicBezTo>
                  <a:cubicBezTo>
                    <a:pt x="32" y="12"/>
                    <a:pt x="32" y="12"/>
                    <a:pt x="32" y="12"/>
                  </a:cubicBezTo>
                  <a:cubicBezTo>
                    <a:pt x="40" y="12"/>
                    <a:pt x="40" y="12"/>
                    <a:pt x="40" y="12"/>
                  </a:cubicBezTo>
                  <a:cubicBezTo>
                    <a:pt x="50" y="12"/>
                    <a:pt x="50" y="12"/>
                    <a:pt x="50" y="12"/>
                  </a:cubicBezTo>
                  <a:cubicBezTo>
                    <a:pt x="59" y="14"/>
                    <a:pt x="66" y="19"/>
                    <a:pt x="66" y="24"/>
                  </a:cubicBezTo>
                  <a:cubicBezTo>
                    <a:pt x="66" y="25"/>
                    <a:pt x="65" y="26"/>
                    <a:pt x="64" y="26"/>
                  </a:cubicBezTo>
                  <a:cubicBezTo>
                    <a:pt x="2" y="26"/>
                    <a:pt x="2" y="26"/>
                    <a:pt x="2" y="26"/>
                  </a:cubicBezTo>
                  <a:cubicBezTo>
                    <a:pt x="1" y="26"/>
                    <a:pt x="0" y="25"/>
                    <a:pt x="0" y="24"/>
                  </a:cubicBezTo>
                  <a:cubicBezTo>
                    <a:pt x="0" y="2"/>
                    <a:pt x="0" y="2"/>
                    <a:pt x="0" y="2"/>
                  </a:cubicBezTo>
                  <a:cubicBezTo>
                    <a:pt x="0" y="1"/>
                    <a:pt x="1" y="0"/>
                    <a:pt x="2" y="0"/>
                  </a:cubicBezTo>
                  <a:cubicBezTo>
                    <a:pt x="11" y="0"/>
                    <a:pt x="11" y="0"/>
                    <a:pt x="11" y="0"/>
                  </a:cubicBezTo>
                  <a:cubicBezTo>
                    <a:pt x="17" y="0"/>
                    <a:pt x="23" y="5"/>
                    <a:pt x="24" y="5"/>
                  </a:cubicBezTo>
                  <a:cubicBezTo>
                    <a:pt x="25" y="6"/>
                    <a:pt x="28" y="8"/>
                    <a:pt x="24"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56" name="Freeform 50">
              <a:extLst>
                <a:ext uri="{FF2B5EF4-FFF2-40B4-BE49-F238E27FC236}">
                  <a16:creationId xmlns:a16="http://schemas.microsoft.com/office/drawing/2014/main" id="{C30AF311-3830-7E30-074B-FEF205AF87AE}"/>
                </a:ext>
              </a:extLst>
            </p:cNvPr>
            <p:cNvSpPr>
              <a:spLocks/>
            </p:cNvSpPr>
            <p:nvPr/>
          </p:nvSpPr>
          <p:spPr bwMode="auto">
            <a:xfrm>
              <a:off x="5554663" y="3854450"/>
              <a:ext cx="68263" cy="120650"/>
            </a:xfrm>
            <a:custGeom>
              <a:avLst/>
              <a:gdLst>
                <a:gd name="T0" fmla="*/ 16 w 18"/>
                <a:gd name="T1" fmla="*/ 0 h 32"/>
                <a:gd name="T2" fmla="*/ 2 w 18"/>
                <a:gd name="T3" fmla="*/ 0 h 32"/>
                <a:gd name="T4" fmla="*/ 0 w 18"/>
                <a:gd name="T5" fmla="*/ 2 h 32"/>
                <a:gd name="T6" fmla="*/ 0 w 18"/>
                <a:gd name="T7" fmla="*/ 30 h 32"/>
                <a:gd name="T8" fmla="*/ 2 w 18"/>
                <a:gd name="T9" fmla="*/ 32 h 32"/>
                <a:gd name="T10" fmla="*/ 16 w 18"/>
                <a:gd name="T11" fmla="*/ 32 h 32"/>
                <a:gd name="T12" fmla="*/ 18 w 18"/>
                <a:gd name="T13" fmla="*/ 30 h 32"/>
                <a:gd name="T14" fmla="*/ 18 w 18"/>
                <a:gd name="T15" fmla="*/ 2 h 32"/>
                <a:gd name="T16" fmla="*/ 16 w 18"/>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32">
                  <a:moveTo>
                    <a:pt x="16" y="0"/>
                  </a:moveTo>
                  <a:cubicBezTo>
                    <a:pt x="2" y="0"/>
                    <a:pt x="2" y="0"/>
                    <a:pt x="2" y="0"/>
                  </a:cubicBezTo>
                  <a:cubicBezTo>
                    <a:pt x="1" y="0"/>
                    <a:pt x="0" y="1"/>
                    <a:pt x="0" y="2"/>
                  </a:cubicBezTo>
                  <a:cubicBezTo>
                    <a:pt x="0" y="30"/>
                    <a:pt x="0" y="30"/>
                    <a:pt x="0" y="30"/>
                  </a:cubicBezTo>
                  <a:cubicBezTo>
                    <a:pt x="0" y="31"/>
                    <a:pt x="1" y="32"/>
                    <a:pt x="2" y="32"/>
                  </a:cubicBezTo>
                  <a:cubicBezTo>
                    <a:pt x="16" y="32"/>
                    <a:pt x="16" y="32"/>
                    <a:pt x="16" y="32"/>
                  </a:cubicBezTo>
                  <a:cubicBezTo>
                    <a:pt x="17" y="32"/>
                    <a:pt x="18" y="31"/>
                    <a:pt x="18" y="30"/>
                  </a:cubicBezTo>
                  <a:cubicBezTo>
                    <a:pt x="18" y="2"/>
                    <a:pt x="18" y="2"/>
                    <a:pt x="18" y="2"/>
                  </a:cubicBezTo>
                  <a:cubicBezTo>
                    <a:pt x="18" y="1"/>
                    <a:pt x="17" y="0"/>
                    <a:pt x="16"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grpSp>
      <p:sp>
        <p:nvSpPr>
          <p:cNvPr id="2076" name="TextBox 2075">
            <a:extLst>
              <a:ext uri="{FF2B5EF4-FFF2-40B4-BE49-F238E27FC236}">
                <a16:creationId xmlns:a16="http://schemas.microsoft.com/office/drawing/2014/main" id="{95EAF0C8-B426-F544-C797-AEE3F1E57958}"/>
              </a:ext>
            </a:extLst>
          </p:cNvPr>
          <p:cNvSpPr txBox="1"/>
          <p:nvPr/>
        </p:nvSpPr>
        <p:spPr>
          <a:xfrm>
            <a:off x="6585747" y="4700871"/>
            <a:ext cx="2963356" cy="2031325"/>
          </a:xfrm>
          <a:prstGeom prst="rect">
            <a:avLst/>
          </a:prstGeom>
          <a:noFill/>
        </p:spPr>
        <p:txBody>
          <a:bodyPr wrap="square" rtlCol="0">
            <a:spAutoFit/>
          </a:bodyPr>
          <a:lstStyle/>
          <a:p>
            <a:r>
              <a:rPr lang="en-US" b="1" dirty="0"/>
              <a:t>                 </a:t>
            </a:r>
            <a:r>
              <a:rPr lang="en-US" b="1" u="sng" dirty="0"/>
              <a:t>Backend</a:t>
            </a:r>
            <a:r>
              <a:rPr lang="en-US" b="1" dirty="0"/>
              <a:t>:</a:t>
            </a:r>
          </a:p>
          <a:p>
            <a:r>
              <a:rPr lang="en-US" b="1" dirty="0"/>
              <a:t>                Node JS,</a:t>
            </a:r>
          </a:p>
          <a:p>
            <a:r>
              <a:rPr lang="en-US" b="1" dirty="0"/>
              <a:t>                Express JS,</a:t>
            </a:r>
          </a:p>
          <a:p>
            <a:r>
              <a:rPr lang="en-US" b="1" dirty="0"/>
              <a:t>               REST API’s</a:t>
            </a:r>
          </a:p>
          <a:p>
            <a:endParaRPr lang="en-US" b="1" dirty="0"/>
          </a:p>
          <a:p>
            <a:endParaRPr lang="en-US" b="1" dirty="0"/>
          </a:p>
          <a:p>
            <a:endParaRPr lang="en-IN" b="1" dirty="0"/>
          </a:p>
        </p:txBody>
      </p:sp>
      <p:pic>
        <p:nvPicPr>
          <p:cNvPr id="2078" name="Picture 2077">
            <a:extLst>
              <a:ext uri="{FF2B5EF4-FFF2-40B4-BE49-F238E27FC236}">
                <a16:creationId xmlns:a16="http://schemas.microsoft.com/office/drawing/2014/main" id="{E244ED20-0078-52FD-FD0F-964FCE4E57EB}"/>
              </a:ext>
            </a:extLst>
          </p:cNvPr>
          <p:cNvPicPr>
            <a:picLocks noChangeAspect="1"/>
          </p:cNvPicPr>
          <p:nvPr/>
        </p:nvPicPr>
        <p:blipFill>
          <a:blip r:embed="rId9"/>
          <a:stretch>
            <a:fillRect/>
          </a:stretch>
        </p:blipFill>
        <p:spPr>
          <a:xfrm>
            <a:off x="7252939" y="6146207"/>
            <a:ext cx="527777" cy="527777"/>
          </a:xfrm>
          <a:prstGeom prst="rect">
            <a:avLst/>
          </a:prstGeom>
        </p:spPr>
      </p:pic>
      <p:pic>
        <p:nvPicPr>
          <p:cNvPr id="2082" name="Picture 2081">
            <a:extLst>
              <a:ext uri="{FF2B5EF4-FFF2-40B4-BE49-F238E27FC236}">
                <a16:creationId xmlns:a16="http://schemas.microsoft.com/office/drawing/2014/main" id="{45BBCB71-18C1-4573-66FF-C53F5FB1D9F1}"/>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60469" y="6997975"/>
            <a:ext cx="609295" cy="609295"/>
          </a:xfrm>
          <a:prstGeom prst="rect">
            <a:avLst/>
          </a:prstGeom>
        </p:spPr>
      </p:pic>
      <p:sp>
        <p:nvSpPr>
          <p:cNvPr id="2084" name="TextBox 2083">
            <a:extLst>
              <a:ext uri="{FF2B5EF4-FFF2-40B4-BE49-F238E27FC236}">
                <a16:creationId xmlns:a16="http://schemas.microsoft.com/office/drawing/2014/main" id="{36E44EE8-3E84-BEB1-5E9A-046BD793A5FA}"/>
              </a:ext>
            </a:extLst>
          </p:cNvPr>
          <p:cNvSpPr txBox="1"/>
          <p:nvPr/>
        </p:nvSpPr>
        <p:spPr>
          <a:xfrm>
            <a:off x="5748377" y="6992644"/>
            <a:ext cx="2759867" cy="707886"/>
          </a:xfrm>
          <a:prstGeom prst="rect">
            <a:avLst/>
          </a:prstGeom>
          <a:noFill/>
        </p:spPr>
        <p:txBody>
          <a:bodyPr wrap="square" rtlCol="0">
            <a:spAutoFit/>
          </a:bodyPr>
          <a:lstStyle/>
          <a:p>
            <a:r>
              <a:rPr lang="en-US" sz="2000" b="1" u="sng" dirty="0"/>
              <a:t>Database</a:t>
            </a:r>
            <a:r>
              <a:rPr lang="en-US" sz="2000" dirty="0"/>
              <a:t>:</a:t>
            </a:r>
          </a:p>
          <a:p>
            <a:r>
              <a:rPr lang="en-US" sz="2000" b="1" dirty="0"/>
              <a:t>MongoDB,</a:t>
            </a:r>
            <a:r>
              <a:rPr lang="en-US" sz="2000" dirty="0"/>
              <a:t> </a:t>
            </a:r>
            <a:r>
              <a:rPr lang="en-US" sz="2000" b="1" dirty="0"/>
              <a:t>MySQL</a:t>
            </a:r>
            <a:endParaRPr lang="en-IN" sz="2000" b="1" dirty="0"/>
          </a:p>
        </p:txBody>
      </p:sp>
      <p:pic>
        <p:nvPicPr>
          <p:cNvPr id="2086" name="Picture 2085">
            <a:extLst>
              <a:ext uri="{FF2B5EF4-FFF2-40B4-BE49-F238E27FC236}">
                <a16:creationId xmlns:a16="http://schemas.microsoft.com/office/drawing/2014/main" id="{5A6A1D3F-6B70-DB3E-BD3C-FD6AF493DFE6}"/>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222648" y="6110348"/>
            <a:ext cx="792699" cy="792699"/>
          </a:xfrm>
          <a:prstGeom prst="rect">
            <a:avLst/>
          </a:prstGeom>
        </p:spPr>
      </p:pic>
      <p:sp>
        <p:nvSpPr>
          <p:cNvPr id="2087" name="TextBox 2086">
            <a:extLst>
              <a:ext uri="{FF2B5EF4-FFF2-40B4-BE49-F238E27FC236}">
                <a16:creationId xmlns:a16="http://schemas.microsoft.com/office/drawing/2014/main" id="{399010AE-4831-F7F5-C151-7972F0157A93}"/>
              </a:ext>
            </a:extLst>
          </p:cNvPr>
          <p:cNvSpPr txBox="1"/>
          <p:nvPr/>
        </p:nvSpPr>
        <p:spPr>
          <a:xfrm>
            <a:off x="2816172" y="6992644"/>
            <a:ext cx="2187871" cy="707886"/>
          </a:xfrm>
          <a:prstGeom prst="rect">
            <a:avLst/>
          </a:prstGeom>
          <a:noFill/>
        </p:spPr>
        <p:txBody>
          <a:bodyPr wrap="square" rtlCol="0">
            <a:spAutoFit/>
          </a:bodyPr>
          <a:lstStyle/>
          <a:p>
            <a:r>
              <a:rPr lang="en-US" sz="2000" b="1" dirty="0" err="1"/>
              <a:t>ChatBot</a:t>
            </a:r>
            <a:r>
              <a:rPr lang="en-US" sz="2000" b="1" dirty="0"/>
              <a:t> AI </a:t>
            </a:r>
          </a:p>
          <a:p>
            <a:r>
              <a:rPr lang="en-US" sz="2000" b="1" dirty="0"/>
              <a:t>Model</a:t>
            </a:r>
            <a:endParaRPr lang="en-IN" sz="2000" b="1" dirty="0"/>
          </a:p>
        </p:txBody>
      </p:sp>
      <p:pic>
        <p:nvPicPr>
          <p:cNvPr id="2089" name="Picture 2088">
            <a:extLst>
              <a:ext uri="{FF2B5EF4-FFF2-40B4-BE49-F238E27FC236}">
                <a16:creationId xmlns:a16="http://schemas.microsoft.com/office/drawing/2014/main" id="{821A5420-399D-618C-B8C7-BD50A994B462}"/>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455863" y="4158955"/>
            <a:ext cx="486933" cy="486933"/>
          </a:xfrm>
          <a:prstGeom prst="rect">
            <a:avLst/>
          </a:prstGeom>
        </p:spPr>
      </p:pic>
      <p:sp>
        <p:nvSpPr>
          <p:cNvPr id="2090" name="TextBox 2089">
            <a:extLst>
              <a:ext uri="{FF2B5EF4-FFF2-40B4-BE49-F238E27FC236}">
                <a16:creationId xmlns:a16="http://schemas.microsoft.com/office/drawing/2014/main" id="{07AF4CBD-52D7-3DD7-BC03-ACCAE8D54835}"/>
              </a:ext>
            </a:extLst>
          </p:cNvPr>
          <p:cNvSpPr txBox="1"/>
          <p:nvPr/>
        </p:nvSpPr>
        <p:spPr>
          <a:xfrm>
            <a:off x="1905000" y="4700871"/>
            <a:ext cx="2245933" cy="1015663"/>
          </a:xfrm>
          <a:prstGeom prst="rect">
            <a:avLst/>
          </a:prstGeom>
          <a:noFill/>
        </p:spPr>
        <p:txBody>
          <a:bodyPr wrap="square" rtlCol="0">
            <a:spAutoFit/>
          </a:bodyPr>
          <a:lstStyle/>
          <a:p>
            <a:r>
              <a:rPr lang="en-US" sz="2000" dirty="0"/>
              <a:t>   </a:t>
            </a:r>
            <a:r>
              <a:rPr lang="en-US" sz="2000" b="1" u="sng" dirty="0"/>
              <a:t>Deployment</a:t>
            </a:r>
            <a:r>
              <a:rPr lang="en-US" sz="2000" b="1" dirty="0"/>
              <a:t>:</a:t>
            </a:r>
            <a:endParaRPr lang="en-IN" sz="2000" b="1" dirty="0"/>
          </a:p>
          <a:p>
            <a:r>
              <a:rPr lang="en-IN" sz="2000" b="1" dirty="0"/>
              <a:t>   </a:t>
            </a:r>
            <a:r>
              <a:rPr lang="en-IN" sz="2000" b="1" dirty="0" err="1"/>
              <a:t>Vercel</a:t>
            </a:r>
            <a:r>
              <a:rPr lang="en-IN" sz="2000" b="1" dirty="0"/>
              <a:t>,</a:t>
            </a:r>
          </a:p>
          <a:p>
            <a:r>
              <a:rPr lang="en-IN" sz="2000" b="1" dirty="0"/>
              <a:t>   Docker</a:t>
            </a:r>
            <a:endParaRPr lang="en-US" sz="2000" b="1" dirty="0"/>
          </a:p>
        </p:txBody>
      </p:sp>
      <p:sp>
        <p:nvSpPr>
          <p:cNvPr id="28" name="TextBox 27">
            <a:extLst>
              <a:ext uri="{FF2B5EF4-FFF2-40B4-BE49-F238E27FC236}">
                <a16:creationId xmlns:a16="http://schemas.microsoft.com/office/drawing/2014/main" id="{BAB75E8A-BD72-B7C3-7F96-1DFED89B8645}"/>
              </a:ext>
            </a:extLst>
          </p:cNvPr>
          <p:cNvSpPr txBox="1"/>
          <p:nvPr/>
        </p:nvSpPr>
        <p:spPr>
          <a:xfrm>
            <a:off x="2285926" y="2152982"/>
            <a:ext cx="3581474" cy="1477328"/>
          </a:xfrm>
          <a:prstGeom prst="rect">
            <a:avLst/>
          </a:prstGeom>
          <a:noFill/>
        </p:spPr>
        <p:txBody>
          <a:bodyPr wrap="square" rtlCol="0">
            <a:spAutoFit/>
          </a:bodyPr>
          <a:lstStyle/>
          <a:p>
            <a:endParaRPr lang="en-US" dirty="0"/>
          </a:p>
          <a:p>
            <a:endParaRPr lang="en-IN" dirty="0"/>
          </a:p>
          <a:p>
            <a:r>
              <a:rPr lang="en-IN" dirty="0"/>
              <a:t>                </a:t>
            </a:r>
            <a:r>
              <a:rPr lang="en-IN" b="1" u="sng" dirty="0"/>
              <a:t>Authentication</a:t>
            </a:r>
            <a:r>
              <a:rPr lang="en-IN" dirty="0"/>
              <a:t>:</a:t>
            </a:r>
          </a:p>
          <a:p>
            <a:r>
              <a:rPr lang="en-IN" b="1" dirty="0"/>
              <a:t>               Json Web Token(JWT),</a:t>
            </a:r>
          </a:p>
          <a:p>
            <a:r>
              <a:rPr lang="en-IN" b="1" dirty="0"/>
              <a:t>               OAuth</a:t>
            </a:r>
          </a:p>
        </p:txBody>
      </p:sp>
      <p:pic>
        <p:nvPicPr>
          <p:cNvPr id="30" name="Picture 29">
            <a:extLst>
              <a:ext uri="{FF2B5EF4-FFF2-40B4-BE49-F238E27FC236}">
                <a16:creationId xmlns:a16="http://schemas.microsoft.com/office/drawing/2014/main" id="{4D013502-B822-24A5-9805-582C72101A78}"/>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607533" y="2232286"/>
            <a:ext cx="658847" cy="658847"/>
          </a:xfrm>
          <a:prstGeom prst="rect">
            <a:avLst/>
          </a:prstGeom>
        </p:spPr>
      </p:pic>
      <p:sp>
        <p:nvSpPr>
          <p:cNvPr id="31" name="TextBox 30">
            <a:extLst>
              <a:ext uri="{FF2B5EF4-FFF2-40B4-BE49-F238E27FC236}">
                <a16:creationId xmlns:a16="http://schemas.microsoft.com/office/drawing/2014/main" id="{7F06BA15-A874-BE31-CEE5-49C10B40FECD}"/>
              </a:ext>
            </a:extLst>
          </p:cNvPr>
          <p:cNvSpPr txBox="1"/>
          <p:nvPr/>
        </p:nvSpPr>
        <p:spPr>
          <a:xfrm>
            <a:off x="8936863" y="2159484"/>
            <a:ext cx="8659905" cy="553998"/>
          </a:xfrm>
          <a:prstGeom prst="rect">
            <a:avLst/>
          </a:prstGeom>
          <a:noFill/>
        </p:spPr>
        <p:txBody>
          <a:bodyPr wrap="square" rtlCol="0">
            <a:spAutoFit/>
          </a:bodyPr>
          <a:lstStyle/>
          <a:p>
            <a:pPr algn="ctr"/>
            <a:r>
              <a:rPr lang="en-US" sz="3000" b="1" dirty="0">
                <a:latin typeface="+mj-lt"/>
              </a:rPr>
              <a:t>FLOWCHART</a:t>
            </a:r>
            <a:endParaRPr lang="en-IN" sz="3000" b="1" dirty="0">
              <a:latin typeface="+mj-lt"/>
            </a:endParaRPr>
          </a:p>
        </p:txBody>
      </p:sp>
      <p:pic>
        <p:nvPicPr>
          <p:cNvPr id="33" name="Picture 32">
            <a:extLst>
              <a:ext uri="{FF2B5EF4-FFF2-40B4-BE49-F238E27FC236}">
                <a16:creationId xmlns:a16="http://schemas.microsoft.com/office/drawing/2014/main" id="{13FABC71-407E-AF40-7B01-5FC3978027E5}"/>
              </a:ext>
            </a:extLst>
          </p:cNvPr>
          <p:cNvPicPr>
            <a:picLocks noChangeAspect="1"/>
          </p:cNvPicPr>
          <p:nvPr/>
        </p:nvPicPr>
        <p:blipFill>
          <a:blip r:embed="rId14"/>
          <a:stretch>
            <a:fillRect/>
          </a:stretch>
        </p:blipFill>
        <p:spPr>
          <a:xfrm>
            <a:off x="8954069" y="2829396"/>
            <a:ext cx="9108942" cy="711470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3F4F4"/>
        </a:solidFill>
        <a:effectLst/>
      </p:bgPr>
    </p:bg>
    <p:spTree>
      <p:nvGrpSpPr>
        <p:cNvPr id="1" name=""/>
        <p:cNvGrpSpPr/>
        <p:nvPr/>
      </p:nvGrpSpPr>
      <p:grpSpPr>
        <a:xfrm>
          <a:off x="0" y="0"/>
          <a:ext cx="0" cy="0"/>
          <a:chOff x="0" y="0"/>
          <a:chExt cx="0" cy="0"/>
        </a:xfrm>
      </p:grpSpPr>
      <p:grpSp>
        <p:nvGrpSpPr>
          <p:cNvPr id="2" name="Group 2"/>
          <p:cNvGrpSpPr/>
          <p:nvPr/>
        </p:nvGrpSpPr>
        <p:grpSpPr>
          <a:xfrm rot="2700000">
            <a:off x="-3166134" y="-4341298"/>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a:off x="-3628748" y="-3521748"/>
            <a:ext cx="5185216" cy="5132702"/>
          </a:xfrm>
          <a:prstGeom prst="line">
            <a:avLst/>
          </a:prstGeom>
          <a:ln w="28575" cap="flat">
            <a:solidFill>
              <a:srgbClr val="8CA9AD"/>
            </a:solidFill>
            <a:prstDash val="solid"/>
            <a:headEnd type="none" w="sm" len="sm"/>
            <a:tailEnd type="none" w="sm" len="sm"/>
          </a:ln>
        </p:spPr>
      </p:sp>
      <p:sp>
        <p:nvSpPr>
          <p:cNvPr id="6" name="AutoShape 6"/>
          <p:cNvSpPr/>
          <p:nvPr/>
        </p:nvSpPr>
        <p:spPr>
          <a:xfrm>
            <a:off x="-3842695" y="-3209072"/>
            <a:ext cx="5038853" cy="5038853"/>
          </a:xfrm>
          <a:prstGeom prst="line">
            <a:avLst/>
          </a:prstGeom>
          <a:ln w="28575" cap="flat">
            <a:solidFill>
              <a:srgbClr val="8CA9AD"/>
            </a:solidFill>
            <a:prstDash val="solid"/>
            <a:headEnd type="none" w="sm" len="sm"/>
            <a:tailEnd type="none" w="sm" len="sm"/>
          </a:ln>
        </p:spPr>
      </p:sp>
      <p:sp>
        <p:nvSpPr>
          <p:cNvPr id="7" name="AutoShape 7"/>
          <p:cNvSpPr/>
          <p:nvPr/>
        </p:nvSpPr>
        <p:spPr>
          <a:xfrm>
            <a:off x="-4022296" y="-2850601"/>
            <a:ext cx="4867141" cy="4867141"/>
          </a:xfrm>
          <a:prstGeom prst="line">
            <a:avLst/>
          </a:prstGeom>
          <a:ln w="28575" cap="flat">
            <a:solidFill>
              <a:srgbClr val="8CA9AD"/>
            </a:solidFill>
            <a:prstDash val="solid"/>
            <a:headEnd type="none" w="sm" len="sm"/>
            <a:tailEnd type="none" w="sm" len="sm"/>
          </a:ln>
        </p:spPr>
      </p:sp>
      <p:sp>
        <p:nvSpPr>
          <p:cNvPr id="8" name="AutoShape 8"/>
          <p:cNvSpPr/>
          <p:nvPr/>
        </p:nvSpPr>
        <p:spPr>
          <a:xfrm>
            <a:off x="-4148951" y="-2464334"/>
            <a:ext cx="4690515" cy="4690515"/>
          </a:xfrm>
          <a:prstGeom prst="line">
            <a:avLst/>
          </a:prstGeom>
          <a:ln w="28575" cap="flat">
            <a:solidFill>
              <a:srgbClr val="8CA9AD"/>
            </a:solidFill>
            <a:prstDash val="solid"/>
            <a:headEnd type="none" w="sm" len="sm"/>
            <a:tailEnd type="none" w="sm" len="sm"/>
          </a:ln>
        </p:spPr>
      </p:sp>
      <p:sp>
        <p:nvSpPr>
          <p:cNvPr id="9" name="AutoShape 9"/>
          <p:cNvSpPr/>
          <p:nvPr/>
        </p:nvSpPr>
        <p:spPr>
          <a:xfrm>
            <a:off x="-4292805" y="-2024657"/>
            <a:ext cx="4347674" cy="4347674"/>
          </a:xfrm>
          <a:prstGeom prst="line">
            <a:avLst/>
          </a:prstGeom>
          <a:ln w="28575" cap="flat">
            <a:solidFill>
              <a:srgbClr val="8CA9AD"/>
            </a:solidFill>
            <a:prstDash val="solid"/>
            <a:headEnd type="none" w="sm" len="sm"/>
            <a:tailEnd type="none" w="sm" len="sm"/>
          </a:ln>
        </p:spPr>
      </p:sp>
      <p:sp>
        <p:nvSpPr>
          <p:cNvPr id="10" name="Freeform 10"/>
          <p:cNvSpPr/>
          <p:nvPr/>
        </p:nvSpPr>
        <p:spPr>
          <a:xfrm rot="-10800000">
            <a:off x="16192287" y="706210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17266571" y="70906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a:off x="16182762" y="81744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rot="-10800000">
            <a:off x="16182762" y="92583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p:cNvSpPr/>
          <p:nvPr/>
        </p:nvSpPr>
        <p:spPr>
          <a:xfrm rot="-5400000">
            <a:off x="17266571" y="92583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5" name="TextBox 15"/>
          <p:cNvSpPr txBox="1"/>
          <p:nvPr/>
        </p:nvSpPr>
        <p:spPr>
          <a:xfrm>
            <a:off x="4088006" y="405881"/>
            <a:ext cx="10111988" cy="1435227"/>
          </a:xfrm>
          <a:prstGeom prst="rect">
            <a:avLst/>
          </a:prstGeom>
        </p:spPr>
        <p:txBody>
          <a:bodyPr lIns="0" tIns="0" rIns="0" bIns="0" rtlCol="0" anchor="t">
            <a:spAutoFit/>
          </a:bodyPr>
          <a:lstStyle/>
          <a:p>
            <a:pPr algn="ctr">
              <a:lnSpc>
                <a:spcPts val="5544"/>
              </a:lnSpc>
            </a:pPr>
            <a:r>
              <a:rPr lang="en-US" sz="5600" b="1" dirty="0">
                <a:solidFill>
                  <a:srgbClr val="227C9D"/>
                </a:solidFill>
                <a:latin typeface="Kollektif Bold"/>
                <a:ea typeface="Kollektif Bold"/>
                <a:cs typeface="Kollektif Bold"/>
                <a:sym typeface="Kollektif Bold"/>
              </a:rPr>
              <a:t>FURTHER DESCRIPTION AND COMPETITOR ANALYSIS</a:t>
            </a:r>
          </a:p>
        </p:txBody>
      </p:sp>
      <p:grpSp>
        <p:nvGrpSpPr>
          <p:cNvPr id="16" name="Group 16"/>
          <p:cNvGrpSpPr/>
          <p:nvPr/>
        </p:nvGrpSpPr>
        <p:grpSpPr>
          <a:xfrm rot="2700000">
            <a:off x="-2693793" y="7510422"/>
            <a:ext cx="7415398" cy="3565095"/>
            <a:chOff x="0" y="0"/>
            <a:chExt cx="660400" cy="317500"/>
          </a:xfrm>
        </p:grpSpPr>
        <p:sp>
          <p:nvSpPr>
            <p:cNvPr id="17" name="Freeform 17"/>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18" name="TextBox 18"/>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9" name="Freeform 19"/>
          <p:cNvSpPr/>
          <p:nvPr/>
        </p:nvSpPr>
        <p:spPr>
          <a:xfrm>
            <a:off x="88768" y="8145916"/>
            <a:ext cx="2214782" cy="1988101"/>
          </a:xfrm>
          <a:custGeom>
            <a:avLst/>
            <a:gdLst/>
            <a:ahLst/>
            <a:cxnLst/>
            <a:rect l="l" t="t" r="r" b="b"/>
            <a:pathLst>
              <a:path w="2214782" h="1988101">
                <a:moveTo>
                  <a:pt x="0" y="0"/>
                </a:moveTo>
                <a:lnTo>
                  <a:pt x="2214781" y="0"/>
                </a:lnTo>
                <a:lnTo>
                  <a:pt x="2214781" y="1988101"/>
                </a:lnTo>
                <a:lnTo>
                  <a:pt x="0" y="1988101"/>
                </a:lnTo>
                <a:lnTo>
                  <a:pt x="0" y="0"/>
                </a:lnTo>
                <a:close/>
              </a:path>
            </a:pathLst>
          </a:custGeom>
          <a:blipFill>
            <a:blip r:embed="rId8"/>
            <a:stretch>
              <a:fillRect t="-5700" b="-5700"/>
            </a:stretch>
          </a:blipFill>
        </p:spPr>
      </p:sp>
      <p:sp>
        <p:nvSpPr>
          <p:cNvPr id="20" name="TextBox 19">
            <a:extLst>
              <a:ext uri="{FF2B5EF4-FFF2-40B4-BE49-F238E27FC236}">
                <a16:creationId xmlns:a16="http://schemas.microsoft.com/office/drawing/2014/main" id="{EA906B7F-F1C1-E08E-9104-CA5823F83612}"/>
              </a:ext>
            </a:extLst>
          </p:cNvPr>
          <p:cNvSpPr txBox="1"/>
          <p:nvPr/>
        </p:nvSpPr>
        <p:spPr>
          <a:xfrm>
            <a:off x="541564" y="3103968"/>
            <a:ext cx="8299155" cy="4462760"/>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Anonymous Mental Health Support Platform stands out as an innovative, student-focused solution addressing the stigma and accessibility challenges in mental health support. By integrating tools like </a:t>
            </a:r>
            <a:r>
              <a:rPr lang="en-US" sz="2400" b="1" dirty="0"/>
              <a:t>mood tracking</a:t>
            </a:r>
            <a:r>
              <a:rPr lang="en-US" sz="2400" dirty="0"/>
              <a:t>, </a:t>
            </a:r>
            <a:r>
              <a:rPr lang="en-US" sz="2400" b="1" dirty="0"/>
              <a:t>chatbots</a:t>
            </a:r>
            <a:r>
              <a:rPr lang="en-US" sz="2400" dirty="0"/>
              <a:t>, and </a:t>
            </a:r>
            <a:r>
              <a:rPr lang="en-US" sz="2400" b="1" dirty="0"/>
              <a:t>self-assessment quizzes</a:t>
            </a:r>
            <a:r>
              <a:rPr lang="en-US" sz="2400" dirty="0"/>
              <a:t>, the platform provides students with actionable insights and direct access to professional guidance.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The use of advanced technologies, such as AI-powered chatbots and data visualization for mood tracking, ensures that the platform remains engaging, intuitive, and effective</a:t>
            </a:r>
          </a:p>
          <a:p>
            <a:pPr marL="285750" indent="-285750">
              <a:buFont typeface="Arial" panose="020B0604020202020204" pitchFamily="34" charset="0"/>
              <a:buChar char="•"/>
            </a:pPr>
            <a:endParaRPr lang="en-IN" sz="2000" dirty="0"/>
          </a:p>
        </p:txBody>
      </p:sp>
      <p:cxnSp>
        <p:nvCxnSpPr>
          <p:cNvPr id="22" name="Straight Connector 21">
            <a:extLst>
              <a:ext uri="{FF2B5EF4-FFF2-40B4-BE49-F238E27FC236}">
                <a16:creationId xmlns:a16="http://schemas.microsoft.com/office/drawing/2014/main" id="{428520C0-5F45-BF38-C32A-9CE118F157D7}"/>
              </a:ext>
            </a:extLst>
          </p:cNvPr>
          <p:cNvCxnSpPr>
            <a:cxnSpLocks/>
          </p:cNvCxnSpPr>
          <p:nvPr/>
        </p:nvCxnSpPr>
        <p:spPr>
          <a:xfrm flipH="1">
            <a:off x="8802619" y="1841108"/>
            <a:ext cx="76200" cy="8331592"/>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120C562C-0859-C750-9F68-AA0DF280E2BD}"/>
              </a:ext>
            </a:extLst>
          </p:cNvPr>
          <p:cNvSpPr txBox="1"/>
          <p:nvPr/>
        </p:nvSpPr>
        <p:spPr>
          <a:xfrm>
            <a:off x="3657600" y="2333681"/>
            <a:ext cx="4271474" cy="584775"/>
          </a:xfrm>
          <a:prstGeom prst="rect">
            <a:avLst/>
          </a:prstGeom>
          <a:noFill/>
        </p:spPr>
        <p:txBody>
          <a:bodyPr wrap="square" rtlCol="0">
            <a:spAutoFit/>
          </a:bodyPr>
          <a:lstStyle/>
          <a:p>
            <a:r>
              <a:rPr lang="en-IN" sz="3200" b="1" dirty="0">
                <a:solidFill>
                  <a:schemeClr val="accent5">
                    <a:lumMod val="75000"/>
                  </a:schemeClr>
                </a:solidFill>
                <a:latin typeface="Kollektif" panose="020B0604020202020204" charset="0"/>
              </a:rPr>
              <a:t>Description</a:t>
            </a:r>
          </a:p>
        </p:txBody>
      </p:sp>
      <p:sp>
        <p:nvSpPr>
          <p:cNvPr id="24" name="TextBox 23">
            <a:extLst>
              <a:ext uri="{FF2B5EF4-FFF2-40B4-BE49-F238E27FC236}">
                <a16:creationId xmlns:a16="http://schemas.microsoft.com/office/drawing/2014/main" id="{B23D34AB-E348-0FDF-17C1-AE4B71655FA7}"/>
              </a:ext>
            </a:extLst>
          </p:cNvPr>
          <p:cNvSpPr txBox="1"/>
          <p:nvPr/>
        </p:nvSpPr>
        <p:spPr>
          <a:xfrm>
            <a:off x="10668000" y="2333681"/>
            <a:ext cx="5638800" cy="461665"/>
          </a:xfrm>
          <a:prstGeom prst="rect">
            <a:avLst/>
          </a:prstGeom>
          <a:noFill/>
        </p:spPr>
        <p:txBody>
          <a:bodyPr wrap="square" rtlCol="0">
            <a:spAutoFit/>
          </a:bodyPr>
          <a:lstStyle/>
          <a:p>
            <a:r>
              <a:rPr lang="en-IN" sz="2400" b="1" dirty="0">
                <a:solidFill>
                  <a:schemeClr val="accent5">
                    <a:lumMod val="75000"/>
                  </a:schemeClr>
                </a:solidFill>
                <a:latin typeface="Kollektif" panose="020B0604020202020204" charset="0"/>
              </a:rPr>
              <a:t>Competitor Analysis</a:t>
            </a:r>
          </a:p>
        </p:txBody>
      </p:sp>
      <p:sp>
        <p:nvSpPr>
          <p:cNvPr id="25" name="TextBox 24">
            <a:extLst>
              <a:ext uri="{FF2B5EF4-FFF2-40B4-BE49-F238E27FC236}">
                <a16:creationId xmlns:a16="http://schemas.microsoft.com/office/drawing/2014/main" id="{44A1B95E-414C-968A-E34B-B94781C3311B}"/>
              </a:ext>
            </a:extLst>
          </p:cNvPr>
          <p:cNvSpPr txBox="1"/>
          <p:nvPr/>
        </p:nvSpPr>
        <p:spPr>
          <a:xfrm>
            <a:off x="9144001" y="3103968"/>
            <a:ext cx="6858000" cy="6740307"/>
          </a:xfrm>
          <a:prstGeom prst="rect">
            <a:avLst/>
          </a:prstGeom>
          <a:noFill/>
        </p:spPr>
        <p:txBody>
          <a:bodyPr wrap="square" rtlCol="0">
            <a:spAutoFit/>
          </a:bodyPr>
          <a:lstStyle/>
          <a:p>
            <a:r>
              <a:rPr lang="en-US" sz="2400" dirty="0"/>
              <a:t>While there are existing mental health apps in the market (e.g., </a:t>
            </a:r>
            <a:r>
              <a:rPr lang="en-US" sz="2400" dirty="0" err="1"/>
              <a:t>BetterHelp</a:t>
            </a:r>
            <a:r>
              <a:rPr lang="en-US" sz="2400" dirty="0"/>
              <a:t>, </a:t>
            </a:r>
            <a:r>
              <a:rPr lang="en-US" sz="2400" dirty="0" err="1"/>
              <a:t>Talkspace</a:t>
            </a:r>
            <a:r>
              <a:rPr lang="en-US" sz="2400" dirty="0"/>
              <a:t>, </a:t>
            </a:r>
            <a:r>
              <a:rPr lang="en-US" sz="2400" dirty="0" err="1"/>
              <a:t>Wysa</a:t>
            </a:r>
            <a:r>
              <a:rPr lang="en-US" sz="2400" dirty="0"/>
              <a:t>), our platform differentiates itself in key ways:</a:t>
            </a:r>
          </a:p>
          <a:p>
            <a:endParaRPr lang="en-US" sz="2400" dirty="0"/>
          </a:p>
          <a:p>
            <a:pPr marL="285750" indent="-285750">
              <a:buFont typeface="Arial" panose="020B0604020202020204" pitchFamily="34" charset="0"/>
              <a:buChar char="•"/>
            </a:pPr>
            <a:r>
              <a:rPr lang="en-US" sz="2400" b="1" dirty="0"/>
              <a:t>Student-Centric Design</a:t>
            </a:r>
            <a:r>
              <a:rPr lang="en-US" sz="2400" dirty="0"/>
              <a:t>: The platform is tailored specifically for academic and social stressors faced by students, unlike generic mental health solutions.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b="1" dirty="0"/>
              <a:t>Holistic Features</a:t>
            </a:r>
            <a:r>
              <a:rPr lang="en-US" sz="2400" dirty="0"/>
              <a:t>: Competitors often focus on either therapy (e.g., </a:t>
            </a:r>
            <a:r>
              <a:rPr lang="en-US" sz="2400" dirty="0" err="1"/>
              <a:t>Talkspace</a:t>
            </a:r>
            <a:r>
              <a:rPr lang="en-US" sz="2400" dirty="0"/>
              <a:t>) or AI tools (e.g., </a:t>
            </a:r>
            <a:r>
              <a:rPr lang="en-US" sz="2400" dirty="0" err="1"/>
              <a:t>Wysa</a:t>
            </a:r>
            <a:r>
              <a:rPr lang="en-US" sz="2400" dirty="0"/>
              <a:t>), while our platform combines </a:t>
            </a:r>
            <a:r>
              <a:rPr lang="en-US" sz="2400" b="1" dirty="0"/>
              <a:t>preventive measures</a:t>
            </a:r>
            <a:r>
              <a:rPr lang="en-US" sz="2400" dirty="0"/>
              <a:t> (quizzes, resources) with </a:t>
            </a:r>
            <a:r>
              <a:rPr lang="en-US" sz="2400" b="1" dirty="0"/>
              <a:t>responsive options</a:t>
            </a:r>
            <a:r>
              <a:rPr lang="en-US" sz="2400" dirty="0"/>
              <a:t> (chat, counseling).</a:t>
            </a:r>
          </a:p>
          <a:p>
            <a:endParaRPr lang="en-US" sz="2400" dirty="0"/>
          </a:p>
          <a:p>
            <a:r>
              <a:rPr lang="en-US" sz="2400" dirty="0"/>
              <a:t>By addressing these gaps, the platform is uniquely positioned to become a go-to mental health resource in the academic community.</a:t>
            </a:r>
          </a:p>
          <a:p>
            <a:endParaRPr lang="en-US" sz="2400" dirty="0"/>
          </a:p>
        </p:txBody>
      </p:sp>
      <p:sp>
        <p:nvSpPr>
          <p:cNvPr id="29" name="Rectangle 2">
            <a:extLst>
              <a:ext uri="{FF2B5EF4-FFF2-40B4-BE49-F238E27FC236}">
                <a16:creationId xmlns:a16="http://schemas.microsoft.com/office/drawing/2014/main" id="{3DFD0D6A-ADF6-9A40-7413-6356680A1F72}"/>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Student-Centric Design</a:t>
            </a:r>
            <a:r>
              <a:rPr kumimoji="0" lang="en-US" altLang="en-US" sz="1800" b="0" i="0" u="none" strike="noStrike" cap="none" normalizeH="0" baseline="0">
                <a:ln>
                  <a:noFill/>
                </a:ln>
                <a:solidFill>
                  <a:schemeClr val="tx1"/>
                </a:solidFill>
                <a:effectLst/>
                <a:latin typeface="Arial" panose="020B0604020202020204" pitchFamily="34" charset="0"/>
              </a:rPr>
              <a:t>: The platform is tailored specifically for academic and social stressors faced by students, unlike generic mental health solutions.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3F4F4"/>
        </a:solidFill>
        <a:effectLst/>
      </p:bgPr>
    </p:bg>
    <p:spTree>
      <p:nvGrpSpPr>
        <p:cNvPr id="1" name=""/>
        <p:cNvGrpSpPr/>
        <p:nvPr/>
      </p:nvGrpSpPr>
      <p:grpSpPr>
        <a:xfrm>
          <a:off x="0" y="0"/>
          <a:ext cx="0" cy="0"/>
          <a:chOff x="0" y="0"/>
          <a:chExt cx="0" cy="0"/>
        </a:xfrm>
      </p:grpSpPr>
      <p:sp>
        <p:nvSpPr>
          <p:cNvPr id="2" name="TextBox 2"/>
          <p:cNvSpPr txBox="1"/>
          <p:nvPr/>
        </p:nvSpPr>
        <p:spPr>
          <a:xfrm>
            <a:off x="1028700" y="1714500"/>
            <a:ext cx="5480392" cy="1435227"/>
          </a:xfrm>
          <a:prstGeom prst="rect">
            <a:avLst/>
          </a:prstGeom>
        </p:spPr>
        <p:txBody>
          <a:bodyPr lIns="0" tIns="0" rIns="0" bIns="0" rtlCol="0" anchor="t">
            <a:spAutoFit/>
          </a:bodyPr>
          <a:lstStyle/>
          <a:p>
            <a:pPr algn="l">
              <a:lnSpc>
                <a:spcPts val="5544"/>
              </a:lnSpc>
            </a:pPr>
            <a:r>
              <a:rPr lang="en-US" sz="5600" b="1">
                <a:solidFill>
                  <a:srgbClr val="FE6D73"/>
                </a:solidFill>
                <a:latin typeface="Kollektif Bold"/>
                <a:ea typeface="Kollektif Bold"/>
                <a:cs typeface="Kollektif Bold"/>
                <a:sym typeface="Kollektif Bold"/>
              </a:rPr>
              <a:t>SUMMARY REPORT</a:t>
            </a:r>
          </a:p>
        </p:txBody>
      </p:sp>
      <p:sp>
        <p:nvSpPr>
          <p:cNvPr id="3" name="Freeform 3"/>
          <p:cNvSpPr/>
          <p:nvPr/>
        </p:nvSpPr>
        <p:spPr>
          <a:xfrm rot="-10800000">
            <a:off x="9525" y="59136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083809" y="59422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0" y="70260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10800000">
            <a:off x="0" y="81098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5400000">
            <a:off x="1083809" y="81098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10800000">
            <a:off x="1083809" y="9193666"/>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rot="-10800000">
            <a:off x="3321750" y="81193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Freeform 10"/>
          <p:cNvSpPr/>
          <p:nvPr/>
        </p:nvSpPr>
        <p:spPr>
          <a:xfrm>
            <a:off x="3321750" y="703557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rot="5400000">
            <a:off x="4405559" y="81193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2237941"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a:off x="3321750"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4" name="Freeform 14"/>
          <p:cNvSpPr/>
          <p:nvPr/>
        </p:nvSpPr>
        <p:spPr>
          <a:xfrm rot="5400000">
            <a:off x="0" y="9193666"/>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5" name="TextBox 15"/>
          <p:cNvSpPr txBox="1"/>
          <p:nvPr/>
        </p:nvSpPr>
        <p:spPr>
          <a:xfrm>
            <a:off x="5257800" y="798614"/>
            <a:ext cx="5056399" cy="3712363"/>
          </a:xfrm>
          <a:prstGeom prst="rect">
            <a:avLst/>
          </a:prstGeom>
        </p:spPr>
        <p:txBody>
          <a:bodyPr lIns="0" tIns="0" rIns="0" bIns="0" rtlCol="0" anchor="t">
            <a:spAutoFit/>
          </a:bodyPr>
          <a:lstStyle/>
          <a:p>
            <a:pPr marL="518160" lvl="1" indent="-259080" algn="ctr">
              <a:lnSpc>
                <a:spcPts val="2879"/>
              </a:lnSpc>
              <a:buFont typeface="Arial"/>
              <a:buChar char="•"/>
            </a:pPr>
            <a:r>
              <a:rPr lang="en-US" sz="2400" dirty="0"/>
              <a:t>Our proposed </a:t>
            </a:r>
            <a:r>
              <a:rPr lang="en-US" sz="2400" b="1" dirty="0"/>
              <a:t>Anonymous Mental Health Support Platform</a:t>
            </a:r>
            <a:r>
              <a:rPr lang="en-US" sz="2400" dirty="0"/>
              <a:t> offers a comprehensive solution to address the mental health challenges faced by students. By combining proactive tools like mood tracking and quizzes with responsive features such as chatbots and counselor support, the platform ensures a holistic approach to mental well-being.</a:t>
            </a:r>
            <a:r>
              <a:rPr lang="en-US" sz="2400" dirty="0">
                <a:solidFill>
                  <a:srgbClr val="545454"/>
                </a:solidFill>
                <a:latin typeface="DM Sans"/>
                <a:ea typeface="DM Sans"/>
                <a:cs typeface="DM Sans"/>
                <a:sym typeface="DM Sans"/>
              </a:rPr>
              <a:t>.</a:t>
            </a:r>
          </a:p>
        </p:txBody>
      </p:sp>
      <p:sp>
        <p:nvSpPr>
          <p:cNvPr id="16" name="TextBox 16"/>
          <p:cNvSpPr txBox="1"/>
          <p:nvPr/>
        </p:nvSpPr>
        <p:spPr>
          <a:xfrm>
            <a:off x="11678532" y="734211"/>
            <a:ext cx="5056399" cy="2596673"/>
          </a:xfrm>
          <a:prstGeom prst="rect">
            <a:avLst/>
          </a:prstGeom>
        </p:spPr>
        <p:txBody>
          <a:bodyPr lIns="0" tIns="0" rIns="0" bIns="0" rtlCol="0" anchor="t">
            <a:spAutoFit/>
          </a:bodyPr>
          <a:lstStyle/>
          <a:p>
            <a:pPr marL="518160" lvl="1" indent="-259080" algn="ctr">
              <a:lnSpc>
                <a:spcPts val="2879"/>
              </a:lnSpc>
              <a:buFont typeface="Arial"/>
              <a:buChar char="•"/>
            </a:pPr>
            <a:r>
              <a:rPr lang="en-US" sz="2400" dirty="0"/>
              <a:t>Leveraging advanced technologies, the platform bridges the gap between </a:t>
            </a:r>
            <a:r>
              <a:rPr lang="en-US" sz="2400" b="1" dirty="0"/>
              <a:t>accessibility</a:t>
            </a:r>
            <a:r>
              <a:rPr lang="en-US" sz="2400" dirty="0"/>
              <a:t> and effective mental health care, paving the way for improved </a:t>
            </a:r>
            <a:r>
              <a:rPr lang="en-US" sz="2400" b="1" dirty="0"/>
              <a:t>awareness</a:t>
            </a:r>
            <a:r>
              <a:rPr lang="en-US" sz="2400" dirty="0"/>
              <a:t>, prevention, and support in the student community</a:t>
            </a:r>
            <a:endParaRPr lang="en-US" sz="2400" dirty="0">
              <a:solidFill>
                <a:srgbClr val="545454"/>
              </a:solidFill>
              <a:latin typeface="DM Sans"/>
              <a:ea typeface="DM Sans"/>
              <a:cs typeface="DM Sans"/>
              <a:sym typeface="DM Sans"/>
            </a:endParaRPr>
          </a:p>
        </p:txBody>
      </p:sp>
      <p:sp>
        <p:nvSpPr>
          <p:cNvPr id="17" name="TextBox 17"/>
          <p:cNvSpPr txBox="1"/>
          <p:nvPr/>
        </p:nvSpPr>
        <p:spPr>
          <a:xfrm>
            <a:off x="5257799" y="5138162"/>
            <a:ext cx="5056399" cy="1852880"/>
          </a:xfrm>
          <a:prstGeom prst="rect">
            <a:avLst/>
          </a:prstGeom>
        </p:spPr>
        <p:txBody>
          <a:bodyPr lIns="0" tIns="0" rIns="0" bIns="0" rtlCol="0" anchor="t">
            <a:spAutoFit/>
          </a:bodyPr>
          <a:lstStyle/>
          <a:p>
            <a:pPr marL="518160" lvl="1" indent="-259080" algn="ctr">
              <a:lnSpc>
                <a:spcPts val="2879"/>
              </a:lnSpc>
              <a:buFont typeface="Arial"/>
              <a:buChar char="•"/>
            </a:pPr>
            <a:r>
              <a:rPr lang="en-US" sz="2400" dirty="0"/>
              <a:t>With a focus on confidentiality, scalability, and </a:t>
            </a:r>
            <a:r>
              <a:rPr lang="en-US" sz="2400" b="1" dirty="0"/>
              <a:t>user-friendly</a:t>
            </a:r>
            <a:r>
              <a:rPr lang="en-US" sz="2400" dirty="0"/>
              <a:t> design, this initiative </a:t>
            </a:r>
            <a:r>
              <a:rPr lang="en-US" sz="2400" b="1" dirty="0"/>
              <a:t>empowers</a:t>
            </a:r>
            <a:r>
              <a:rPr lang="en-US" sz="2400" dirty="0"/>
              <a:t> students to take charge of their mental health in a stigma-free environment. </a:t>
            </a:r>
            <a:endParaRPr lang="en-US" sz="2400" dirty="0">
              <a:solidFill>
                <a:srgbClr val="545454"/>
              </a:solidFill>
              <a:latin typeface="DM Sans"/>
              <a:ea typeface="DM Sans"/>
              <a:cs typeface="DM Sans"/>
              <a:sym typeface="DM Sans"/>
            </a:endParaRPr>
          </a:p>
        </p:txBody>
      </p:sp>
      <p:grpSp>
        <p:nvGrpSpPr>
          <p:cNvPr id="18" name="Group 18"/>
          <p:cNvGrpSpPr/>
          <p:nvPr/>
        </p:nvGrpSpPr>
        <p:grpSpPr>
          <a:xfrm>
            <a:off x="13183073" y="6292322"/>
            <a:ext cx="8847511" cy="8855676"/>
            <a:chOff x="0" y="0"/>
            <a:chExt cx="11796681" cy="11807568"/>
          </a:xfrm>
        </p:grpSpPr>
        <p:grpSp>
          <p:nvGrpSpPr>
            <p:cNvPr id="19" name="Group 19"/>
            <p:cNvGrpSpPr/>
            <p:nvPr/>
          </p:nvGrpSpPr>
          <p:grpSpPr>
            <a:xfrm rot="2700000">
              <a:off x="1676828" y="2799524"/>
              <a:ext cx="9887197" cy="4753460"/>
              <a:chOff x="0" y="0"/>
              <a:chExt cx="660400" cy="317500"/>
            </a:xfrm>
          </p:grpSpPr>
          <p:sp>
            <p:nvSpPr>
              <p:cNvPr id="20" name="Freeform 20"/>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21" name="TextBox 21"/>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2" name="AutoShape 22"/>
            <p:cNvSpPr/>
            <p:nvPr/>
          </p:nvSpPr>
          <p:spPr>
            <a:xfrm>
              <a:off x="1060010" y="3892256"/>
              <a:ext cx="6913622" cy="6843603"/>
            </a:xfrm>
            <a:prstGeom prst="line">
              <a:avLst/>
            </a:prstGeom>
            <a:ln w="38100" cap="flat">
              <a:solidFill>
                <a:srgbClr val="8CA9AD"/>
              </a:solidFill>
              <a:prstDash val="solid"/>
              <a:headEnd type="none" w="sm" len="sm"/>
              <a:tailEnd type="none" w="sm" len="sm"/>
            </a:ln>
          </p:spPr>
        </p:sp>
        <p:sp>
          <p:nvSpPr>
            <p:cNvPr id="23" name="AutoShape 23"/>
            <p:cNvSpPr/>
            <p:nvPr/>
          </p:nvSpPr>
          <p:spPr>
            <a:xfrm>
              <a:off x="774748" y="4309159"/>
              <a:ext cx="6718471" cy="6718471"/>
            </a:xfrm>
            <a:prstGeom prst="line">
              <a:avLst/>
            </a:prstGeom>
            <a:ln w="38100" cap="flat">
              <a:solidFill>
                <a:srgbClr val="8CA9AD"/>
              </a:solidFill>
              <a:prstDash val="solid"/>
              <a:headEnd type="none" w="sm" len="sm"/>
              <a:tailEnd type="none" w="sm" len="sm"/>
            </a:ln>
          </p:spPr>
        </p:sp>
        <p:sp>
          <p:nvSpPr>
            <p:cNvPr id="24" name="AutoShape 24"/>
            <p:cNvSpPr/>
            <p:nvPr/>
          </p:nvSpPr>
          <p:spPr>
            <a:xfrm>
              <a:off x="535279" y="4787119"/>
              <a:ext cx="6489522" cy="6489522"/>
            </a:xfrm>
            <a:prstGeom prst="line">
              <a:avLst/>
            </a:prstGeom>
            <a:ln w="38100" cap="flat">
              <a:solidFill>
                <a:srgbClr val="8CA9AD"/>
              </a:solidFill>
              <a:prstDash val="solid"/>
              <a:headEnd type="none" w="sm" len="sm"/>
              <a:tailEnd type="none" w="sm" len="sm"/>
            </a:ln>
          </p:spPr>
        </p:sp>
        <p:sp>
          <p:nvSpPr>
            <p:cNvPr id="25" name="AutoShape 25"/>
            <p:cNvSpPr/>
            <p:nvPr/>
          </p:nvSpPr>
          <p:spPr>
            <a:xfrm>
              <a:off x="366406" y="5302142"/>
              <a:ext cx="6254021" cy="6254021"/>
            </a:xfrm>
            <a:prstGeom prst="line">
              <a:avLst/>
            </a:prstGeom>
            <a:ln w="38100" cap="flat">
              <a:solidFill>
                <a:srgbClr val="8CA9AD"/>
              </a:solidFill>
              <a:prstDash val="solid"/>
              <a:headEnd type="none" w="sm" len="sm"/>
              <a:tailEnd type="none" w="sm" len="sm"/>
            </a:ln>
          </p:spPr>
        </p:sp>
        <p:sp>
          <p:nvSpPr>
            <p:cNvPr id="26" name="AutoShape 26"/>
            <p:cNvSpPr/>
            <p:nvPr/>
          </p:nvSpPr>
          <p:spPr>
            <a:xfrm>
              <a:off x="174601" y="5888378"/>
              <a:ext cx="5796899" cy="5796899"/>
            </a:xfrm>
            <a:prstGeom prst="line">
              <a:avLst/>
            </a:prstGeom>
            <a:ln w="38100" cap="flat">
              <a:solidFill>
                <a:srgbClr val="8CA9AD"/>
              </a:solidFill>
              <a:prstDash val="solid"/>
              <a:headEnd type="none" w="sm" len="sm"/>
              <a:tailEnd type="none" w="sm" len="sm"/>
            </a:ln>
          </p:spPr>
        </p:sp>
        <p:sp>
          <p:nvSpPr>
            <p:cNvPr id="27" name="AutoShape 27"/>
            <p:cNvSpPr/>
            <p:nvPr/>
          </p:nvSpPr>
          <p:spPr>
            <a:xfrm>
              <a:off x="13508" y="6480010"/>
              <a:ext cx="5284799" cy="5314125"/>
            </a:xfrm>
            <a:prstGeom prst="line">
              <a:avLst/>
            </a:prstGeom>
            <a:ln w="38100" cap="flat">
              <a:solidFill>
                <a:srgbClr val="8CA9AD"/>
              </a:solidFill>
              <a:prstDash val="solid"/>
              <a:headEnd type="none" w="sm" len="sm"/>
              <a:tailEnd type="none" w="sm" len="sm"/>
            </a:ln>
          </p:spPr>
        </p:sp>
        <p:sp>
          <p:nvSpPr>
            <p:cNvPr id="28" name="AutoShape 28"/>
            <p:cNvSpPr/>
            <p:nvPr/>
          </p:nvSpPr>
          <p:spPr>
            <a:xfrm>
              <a:off x="47865" y="7228854"/>
              <a:ext cx="4503313" cy="4480077"/>
            </a:xfrm>
            <a:prstGeom prst="line">
              <a:avLst/>
            </a:prstGeom>
            <a:ln w="38100" cap="flat">
              <a:solidFill>
                <a:srgbClr val="8CA9AD"/>
              </a:solidFill>
              <a:prstDash val="solid"/>
              <a:headEnd type="none" w="sm" len="sm"/>
              <a:tailEnd type="none" w="sm" len="sm"/>
            </a:ln>
          </p:spPr>
        </p:sp>
        <p:sp>
          <p:nvSpPr>
            <p:cNvPr id="29" name="AutoShape 29"/>
            <p:cNvSpPr/>
            <p:nvPr/>
          </p:nvSpPr>
          <p:spPr>
            <a:xfrm>
              <a:off x="165620" y="8131631"/>
              <a:ext cx="3504797" cy="3562626"/>
            </a:xfrm>
            <a:prstGeom prst="line">
              <a:avLst/>
            </a:prstGeom>
            <a:ln w="38100" cap="flat">
              <a:solidFill>
                <a:srgbClr val="8CA9AD"/>
              </a:solidFill>
              <a:prstDash val="solid"/>
              <a:headEnd type="none" w="sm" len="sm"/>
              <a:tailEnd type="none" w="sm" len="sm"/>
            </a:ln>
          </p:spPr>
        </p:sp>
        <p:sp>
          <p:nvSpPr>
            <p:cNvPr id="30" name="AutoShape 30"/>
            <p:cNvSpPr/>
            <p:nvPr/>
          </p:nvSpPr>
          <p:spPr>
            <a:xfrm>
              <a:off x="676661" y="9346264"/>
              <a:ext cx="1790115" cy="1790115"/>
            </a:xfrm>
            <a:prstGeom prst="line">
              <a:avLst/>
            </a:prstGeom>
            <a:ln w="38100" cap="flat">
              <a:solidFill>
                <a:srgbClr val="8CA9AD"/>
              </a:solidFill>
              <a:prstDash val="solid"/>
              <a:headEnd type="none" w="sm" len="sm"/>
              <a:tailEnd type="none" w="sm" len="sm"/>
            </a:ln>
          </p:spPr>
        </p:sp>
      </p:grpSp>
      <p:sp>
        <p:nvSpPr>
          <p:cNvPr id="31" name="TextBox 31"/>
          <p:cNvSpPr txBox="1"/>
          <p:nvPr/>
        </p:nvSpPr>
        <p:spPr>
          <a:xfrm>
            <a:off x="11678531" y="5042591"/>
            <a:ext cx="5056399" cy="2596673"/>
          </a:xfrm>
          <a:prstGeom prst="rect">
            <a:avLst/>
          </a:prstGeom>
        </p:spPr>
        <p:txBody>
          <a:bodyPr lIns="0" tIns="0" rIns="0" bIns="0" rtlCol="0" anchor="t">
            <a:spAutoFit/>
          </a:bodyPr>
          <a:lstStyle/>
          <a:p>
            <a:pPr marL="518160" lvl="1" indent="-259080" algn="ctr">
              <a:lnSpc>
                <a:spcPts val="2879"/>
              </a:lnSpc>
              <a:buFont typeface="Arial"/>
              <a:buChar char="•"/>
            </a:pPr>
            <a:r>
              <a:rPr lang="en-US" sz="2400" dirty="0"/>
              <a:t>Leveraging modern technologies like </a:t>
            </a:r>
            <a:r>
              <a:rPr lang="en-US" sz="2400" b="1" dirty="0"/>
              <a:t>Node.js, MongoDB</a:t>
            </a:r>
            <a:r>
              <a:rPr lang="en-US" sz="2400" dirty="0"/>
              <a:t>, and </a:t>
            </a:r>
            <a:r>
              <a:rPr lang="en-US" sz="2400" b="1" dirty="0"/>
              <a:t>AI chatbots</a:t>
            </a:r>
            <a:r>
              <a:rPr lang="en-US" sz="2400" dirty="0"/>
              <a:t>, this initiative aligns with the unique challenges faced by students, bridging the gap between mental health support and accessibility.</a:t>
            </a:r>
            <a:endParaRPr lang="en-US" sz="2400" dirty="0">
              <a:solidFill>
                <a:srgbClr val="545454"/>
              </a:solidFill>
              <a:latin typeface="DM Sans"/>
              <a:ea typeface="DM Sans"/>
              <a:cs typeface="DM Sans"/>
              <a:sym typeface="DM Sans"/>
            </a:endParaRPr>
          </a:p>
        </p:txBody>
      </p:sp>
      <p:sp>
        <p:nvSpPr>
          <p:cNvPr id="32" name="Freeform 32"/>
          <p:cNvSpPr/>
          <p:nvPr/>
        </p:nvSpPr>
        <p:spPr>
          <a:xfrm>
            <a:off x="15928992" y="8158981"/>
            <a:ext cx="2214782" cy="1988101"/>
          </a:xfrm>
          <a:custGeom>
            <a:avLst/>
            <a:gdLst/>
            <a:ahLst/>
            <a:cxnLst/>
            <a:rect l="l" t="t" r="r" b="b"/>
            <a:pathLst>
              <a:path w="2214782" h="1988101">
                <a:moveTo>
                  <a:pt x="0" y="0"/>
                </a:moveTo>
                <a:lnTo>
                  <a:pt x="2214781" y="0"/>
                </a:lnTo>
                <a:lnTo>
                  <a:pt x="2214781" y="1988101"/>
                </a:lnTo>
                <a:lnTo>
                  <a:pt x="0" y="1988101"/>
                </a:lnTo>
                <a:lnTo>
                  <a:pt x="0" y="0"/>
                </a:lnTo>
                <a:close/>
              </a:path>
            </a:pathLst>
          </a:custGeom>
          <a:blipFill>
            <a:blip r:embed="rId10"/>
            <a:stretch>
              <a:fillRect t="-5700" b="-5700"/>
            </a:stretch>
          </a:blipFill>
        </p:spPr>
      </p:sp>
      <p:sp>
        <p:nvSpPr>
          <p:cNvPr id="33" name="Flowchart: Process 32">
            <a:extLst>
              <a:ext uri="{FF2B5EF4-FFF2-40B4-BE49-F238E27FC236}">
                <a16:creationId xmlns:a16="http://schemas.microsoft.com/office/drawing/2014/main" id="{035148CA-64F2-7309-51BD-E4FBFD8353EB}"/>
              </a:ext>
            </a:extLst>
          </p:cNvPr>
          <p:cNvSpPr/>
          <p:nvPr/>
        </p:nvSpPr>
        <p:spPr>
          <a:xfrm>
            <a:off x="5366432" y="683538"/>
            <a:ext cx="5371759" cy="4078962"/>
          </a:xfrm>
          <a:prstGeom prst="flowChartProcess">
            <a:avLst/>
          </a:prstGeom>
          <a:noFill/>
          <a:ln w="22225">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34" name="Flowchart: Process 33">
            <a:extLst>
              <a:ext uri="{FF2B5EF4-FFF2-40B4-BE49-F238E27FC236}">
                <a16:creationId xmlns:a16="http://schemas.microsoft.com/office/drawing/2014/main" id="{E7F5E039-217F-697C-5C01-9F0ABA78F1CA}"/>
              </a:ext>
            </a:extLst>
          </p:cNvPr>
          <p:cNvSpPr/>
          <p:nvPr/>
        </p:nvSpPr>
        <p:spPr>
          <a:xfrm>
            <a:off x="11781828" y="685744"/>
            <a:ext cx="5477471" cy="3086156"/>
          </a:xfrm>
          <a:prstGeom prst="flowChartProcess">
            <a:avLst/>
          </a:prstGeom>
          <a:noFill/>
          <a:ln w="22225">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35" name="Flowchart: Process 34">
            <a:extLst>
              <a:ext uri="{FF2B5EF4-FFF2-40B4-BE49-F238E27FC236}">
                <a16:creationId xmlns:a16="http://schemas.microsoft.com/office/drawing/2014/main" id="{468EB7E8-716E-A9F0-B89A-E64EDA6796B5}"/>
              </a:ext>
            </a:extLst>
          </p:cNvPr>
          <p:cNvSpPr/>
          <p:nvPr/>
        </p:nvSpPr>
        <p:spPr>
          <a:xfrm>
            <a:off x="5334033" y="4995381"/>
            <a:ext cx="5404158" cy="2596672"/>
          </a:xfrm>
          <a:prstGeom prst="flowChartProcess">
            <a:avLst/>
          </a:prstGeom>
          <a:noFill/>
          <a:ln w="22225">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36" name="Flowchart: Process 35">
            <a:extLst>
              <a:ext uri="{FF2B5EF4-FFF2-40B4-BE49-F238E27FC236}">
                <a16:creationId xmlns:a16="http://schemas.microsoft.com/office/drawing/2014/main" id="{6478ED0B-EB61-179D-81F6-F60E89C1DE72}"/>
              </a:ext>
            </a:extLst>
          </p:cNvPr>
          <p:cNvSpPr/>
          <p:nvPr/>
        </p:nvSpPr>
        <p:spPr>
          <a:xfrm>
            <a:off x="11867121" y="4945380"/>
            <a:ext cx="5337069" cy="2693884"/>
          </a:xfrm>
          <a:prstGeom prst="flowChartProcess">
            <a:avLst/>
          </a:prstGeom>
          <a:noFill/>
          <a:ln w="22225">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3F4F4"/>
        </a:solidFill>
        <a:effectLst/>
      </p:bgPr>
    </p:bg>
    <p:spTree>
      <p:nvGrpSpPr>
        <p:cNvPr id="1" name=""/>
        <p:cNvGrpSpPr/>
        <p:nvPr/>
      </p:nvGrpSpPr>
      <p:grpSpPr>
        <a:xfrm>
          <a:off x="0" y="0"/>
          <a:ext cx="0" cy="0"/>
          <a:chOff x="0" y="0"/>
          <a:chExt cx="0" cy="0"/>
        </a:xfrm>
      </p:grpSpPr>
      <p:sp>
        <p:nvSpPr>
          <p:cNvPr id="2" name="TextBox 2"/>
          <p:cNvSpPr txBox="1"/>
          <p:nvPr/>
        </p:nvSpPr>
        <p:spPr>
          <a:xfrm>
            <a:off x="3833915" y="4428808"/>
            <a:ext cx="10620170" cy="1657984"/>
          </a:xfrm>
          <a:prstGeom prst="rect">
            <a:avLst/>
          </a:prstGeom>
        </p:spPr>
        <p:txBody>
          <a:bodyPr lIns="0" tIns="0" rIns="0" bIns="0" rtlCol="0" anchor="t">
            <a:spAutoFit/>
          </a:bodyPr>
          <a:lstStyle/>
          <a:p>
            <a:pPr algn="ctr">
              <a:lnSpc>
                <a:spcPts val="12399"/>
              </a:lnSpc>
            </a:pPr>
            <a:r>
              <a:rPr lang="en-US" sz="12399" b="1">
                <a:solidFill>
                  <a:srgbClr val="227C9D"/>
                </a:solidFill>
                <a:latin typeface="Kollektif Bold"/>
                <a:ea typeface="Kollektif Bold"/>
                <a:cs typeface="Kollektif Bold"/>
                <a:sym typeface="Kollektif Bold"/>
              </a:rPr>
              <a:t>THANK YOU</a:t>
            </a:r>
          </a:p>
        </p:txBody>
      </p:sp>
      <p:sp>
        <p:nvSpPr>
          <p:cNvPr id="3" name="Freeform 3"/>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7" name="Freeform 7"/>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1" name="Freeform 11"/>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15"/>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6" name="Freeform 16"/>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7" name="Freeform 17"/>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8" name="Freeform 18"/>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9" name="Freeform 19"/>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20" name="Group 20"/>
          <p:cNvGrpSpPr/>
          <p:nvPr/>
        </p:nvGrpSpPr>
        <p:grpSpPr>
          <a:xfrm>
            <a:off x="-2634012" y="-5192964"/>
            <a:ext cx="8847511" cy="8855676"/>
            <a:chOff x="0" y="0"/>
            <a:chExt cx="11796681" cy="11807568"/>
          </a:xfrm>
        </p:grpSpPr>
        <p:grpSp>
          <p:nvGrpSpPr>
            <p:cNvPr id="21" name="Group 21"/>
            <p:cNvGrpSpPr/>
            <p:nvPr/>
          </p:nvGrpSpPr>
          <p:grpSpPr>
            <a:xfrm rot="2700000">
              <a:off x="1676828" y="2799524"/>
              <a:ext cx="9887197" cy="4753460"/>
              <a:chOff x="0" y="0"/>
              <a:chExt cx="660400" cy="317500"/>
            </a:xfrm>
          </p:grpSpPr>
          <p:sp>
            <p:nvSpPr>
              <p:cNvPr id="22" name="Freeform 22"/>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23" name="TextBox 23"/>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4" name="AutoShape 24"/>
            <p:cNvSpPr/>
            <p:nvPr/>
          </p:nvSpPr>
          <p:spPr>
            <a:xfrm>
              <a:off x="1060010" y="3892256"/>
              <a:ext cx="6913622" cy="6843603"/>
            </a:xfrm>
            <a:prstGeom prst="line">
              <a:avLst/>
            </a:prstGeom>
            <a:ln w="38100" cap="flat">
              <a:solidFill>
                <a:srgbClr val="8CA9AD"/>
              </a:solidFill>
              <a:prstDash val="solid"/>
              <a:headEnd type="none" w="sm" len="sm"/>
              <a:tailEnd type="none" w="sm" len="sm"/>
            </a:ln>
          </p:spPr>
        </p:sp>
        <p:sp>
          <p:nvSpPr>
            <p:cNvPr id="25" name="AutoShape 25"/>
            <p:cNvSpPr/>
            <p:nvPr/>
          </p:nvSpPr>
          <p:spPr>
            <a:xfrm>
              <a:off x="774748" y="4309159"/>
              <a:ext cx="6718471" cy="6718471"/>
            </a:xfrm>
            <a:prstGeom prst="line">
              <a:avLst/>
            </a:prstGeom>
            <a:ln w="38100" cap="flat">
              <a:solidFill>
                <a:srgbClr val="8CA9AD"/>
              </a:solidFill>
              <a:prstDash val="solid"/>
              <a:headEnd type="none" w="sm" len="sm"/>
              <a:tailEnd type="none" w="sm" len="sm"/>
            </a:ln>
          </p:spPr>
        </p:sp>
        <p:sp>
          <p:nvSpPr>
            <p:cNvPr id="26" name="AutoShape 26"/>
            <p:cNvSpPr/>
            <p:nvPr/>
          </p:nvSpPr>
          <p:spPr>
            <a:xfrm>
              <a:off x="535279" y="4787119"/>
              <a:ext cx="6489522" cy="6489522"/>
            </a:xfrm>
            <a:prstGeom prst="line">
              <a:avLst/>
            </a:prstGeom>
            <a:ln w="38100" cap="flat">
              <a:solidFill>
                <a:srgbClr val="8CA9AD"/>
              </a:solidFill>
              <a:prstDash val="solid"/>
              <a:headEnd type="none" w="sm" len="sm"/>
              <a:tailEnd type="none" w="sm" len="sm"/>
            </a:ln>
          </p:spPr>
        </p:sp>
        <p:sp>
          <p:nvSpPr>
            <p:cNvPr id="27" name="AutoShape 27"/>
            <p:cNvSpPr/>
            <p:nvPr/>
          </p:nvSpPr>
          <p:spPr>
            <a:xfrm>
              <a:off x="366406" y="5302142"/>
              <a:ext cx="6254021" cy="6254021"/>
            </a:xfrm>
            <a:prstGeom prst="line">
              <a:avLst/>
            </a:prstGeom>
            <a:ln w="38100" cap="flat">
              <a:solidFill>
                <a:srgbClr val="8CA9AD"/>
              </a:solidFill>
              <a:prstDash val="solid"/>
              <a:headEnd type="none" w="sm" len="sm"/>
              <a:tailEnd type="none" w="sm" len="sm"/>
            </a:ln>
          </p:spPr>
        </p:sp>
        <p:sp>
          <p:nvSpPr>
            <p:cNvPr id="28" name="AutoShape 28"/>
            <p:cNvSpPr/>
            <p:nvPr/>
          </p:nvSpPr>
          <p:spPr>
            <a:xfrm>
              <a:off x="174601" y="5888378"/>
              <a:ext cx="5796899" cy="5796899"/>
            </a:xfrm>
            <a:prstGeom prst="line">
              <a:avLst/>
            </a:prstGeom>
            <a:ln w="38100" cap="flat">
              <a:solidFill>
                <a:srgbClr val="8CA9AD"/>
              </a:solidFill>
              <a:prstDash val="solid"/>
              <a:headEnd type="none" w="sm" len="sm"/>
              <a:tailEnd type="none" w="sm" len="sm"/>
            </a:ln>
          </p:spPr>
        </p:sp>
        <p:sp>
          <p:nvSpPr>
            <p:cNvPr id="29" name="AutoShape 29"/>
            <p:cNvSpPr/>
            <p:nvPr/>
          </p:nvSpPr>
          <p:spPr>
            <a:xfrm>
              <a:off x="13508" y="6480010"/>
              <a:ext cx="5284799" cy="5314125"/>
            </a:xfrm>
            <a:prstGeom prst="line">
              <a:avLst/>
            </a:prstGeom>
            <a:ln w="38100" cap="flat">
              <a:solidFill>
                <a:srgbClr val="8CA9AD"/>
              </a:solidFill>
              <a:prstDash val="solid"/>
              <a:headEnd type="none" w="sm" len="sm"/>
              <a:tailEnd type="none" w="sm" len="sm"/>
            </a:ln>
          </p:spPr>
        </p:sp>
        <p:sp>
          <p:nvSpPr>
            <p:cNvPr id="30" name="AutoShape 30"/>
            <p:cNvSpPr/>
            <p:nvPr/>
          </p:nvSpPr>
          <p:spPr>
            <a:xfrm>
              <a:off x="47865" y="7228854"/>
              <a:ext cx="4503313" cy="4480077"/>
            </a:xfrm>
            <a:prstGeom prst="line">
              <a:avLst/>
            </a:prstGeom>
            <a:ln w="38100" cap="flat">
              <a:solidFill>
                <a:srgbClr val="8CA9AD"/>
              </a:solidFill>
              <a:prstDash val="solid"/>
              <a:headEnd type="none" w="sm" len="sm"/>
              <a:tailEnd type="none" w="sm" len="sm"/>
            </a:ln>
          </p:spPr>
        </p:sp>
        <p:sp>
          <p:nvSpPr>
            <p:cNvPr id="31" name="AutoShape 31"/>
            <p:cNvSpPr/>
            <p:nvPr/>
          </p:nvSpPr>
          <p:spPr>
            <a:xfrm>
              <a:off x="165620" y="8131631"/>
              <a:ext cx="3504797" cy="3562626"/>
            </a:xfrm>
            <a:prstGeom prst="line">
              <a:avLst/>
            </a:prstGeom>
            <a:ln w="38100" cap="flat">
              <a:solidFill>
                <a:srgbClr val="8CA9AD"/>
              </a:solidFill>
              <a:prstDash val="solid"/>
              <a:headEnd type="none" w="sm" len="sm"/>
              <a:tailEnd type="none" w="sm" len="sm"/>
            </a:ln>
          </p:spPr>
        </p:sp>
        <p:sp>
          <p:nvSpPr>
            <p:cNvPr id="32" name="AutoShape 32"/>
            <p:cNvSpPr/>
            <p:nvPr/>
          </p:nvSpPr>
          <p:spPr>
            <a:xfrm>
              <a:off x="676661" y="9346264"/>
              <a:ext cx="1790115" cy="1790115"/>
            </a:xfrm>
            <a:prstGeom prst="line">
              <a:avLst/>
            </a:prstGeom>
            <a:ln w="38100" cap="flat">
              <a:solidFill>
                <a:srgbClr val="8CA9AD"/>
              </a:solidFill>
              <a:prstDash val="solid"/>
              <a:headEnd type="none" w="sm" len="sm"/>
              <a:tailEnd type="none" w="sm" len="sm"/>
            </a:ln>
          </p:spPr>
        </p:sp>
      </p:grpSp>
      <p:grpSp>
        <p:nvGrpSpPr>
          <p:cNvPr id="33" name="Group 33"/>
          <p:cNvGrpSpPr/>
          <p:nvPr/>
        </p:nvGrpSpPr>
        <p:grpSpPr>
          <a:xfrm>
            <a:off x="13123603" y="6066064"/>
            <a:ext cx="8847511" cy="8855676"/>
            <a:chOff x="0" y="0"/>
            <a:chExt cx="11796681" cy="11807568"/>
          </a:xfrm>
        </p:grpSpPr>
        <p:grpSp>
          <p:nvGrpSpPr>
            <p:cNvPr id="34" name="Group 34"/>
            <p:cNvGrpSpPr/>
            <p:nvPr/>
          </p:nvGrpSpPr>
          <p:grpSpPr>
            <a:xfrm rot="2700000">
              <a:off x="1676828" y="2799524"/>
              <a:ext cx="9887197" cy="4753460"/>
              <a:chOff x="0" y="0"/>
              <a:chExt cx="660400" cy="317500"/>
            </a:xfrm>
          </p:grpSpPr>
          <p:sp>
            <p:nvSpPr>
              <p:cNvPr id="35" name="Freeform 35"/>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36" name="TextBox 36"/>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7" name="AutoShape 37"/>
            <p:cNvSpPr/>
            <p:nvPr/>
          </p:nvSpPr>
          <p:spPr>
            <a:xfrm>
              <a:off x="1060010" y="3892256"/>
              <a:ext cx="6913622" cy="6843603"/>
            </a:xfrm>
            <a:prstGeom prst="line">
              <a:avLst/>
            </a:prstGeom>
            <a:ln w="38100" cap="flat">
              <a:solidFill>
                <a:srgbClr val="8CA9AD"/>
              </a:solidFill>
              <a:prstDash val="solid"/>
              <a:headEnd type="none" w="sm" len="sm"/>
              <a:tailEnd type="none" w="sm" len="sm"/>
            </a:ln>
          </p:spPr>
        </p:sp>
        <p:sp>
          <p:nvSpPr>
            <p:cNvPr id="38" name="AutoShape 38"/>
            <p:cNvSpPr/>
            <p:nvPr/>
          </p:nvSpPr>
          <p:spPr>
            <a:xfrm>
              <a:off x="774748" y="4309159"/>
              <a:ext cx="6718471" cy="6718471"/>
            </a:xfrm>
            <a:prstGeom prst="line">
              <a:avLst/>
            </a:prstGeom>
            <a:ln w="38100" cap="flat">
              <a:solidFill>
                <a:srgbClr val="8CA9AD"/>
              </a:solidFill>
              <a:prstDash val="solid"/>
              <a:headEnd type="none" w="sm" len="sm"/>
              <a:tailEnd type="none" w="sm" len="sm"/>
            </a:ln>
          </p:spPr>
        </p:sp>
        <p:sp>
          <p:nvSpPr>
            <p:cNvPr id="39" name="AutoShape 39"/>
            <p:cNvSpPr/>
            <p:nvPr/>
          </p:nvSpPr>
          <p:spPr>
            <a:xfrm>
              <a:off x="535279" y="4787119"/>
              <a:ext cx="6489522" cy="6489522"/>
            </a:xfrm>
            <a:prstGeom prst="line">
              <a:avLst/>
            </a:prstGeom>
            <a:ln w="38100" cap="flat">
              <a:solidFill>
                <a:srgbClr val="8CA9AD"/>
              </a:solidFill>
              <a:prstDash val="solid"/>
              <a:headEnd type="none" w="sm" len="sm"/>
              <a:tailEnd type="none" w="sm" len="sm"/>
            </a:ln>
          </p:spPr>
        </p:sp>
        <p:sp>
          <p:nvSpPr>
            <p:cNvPr id="40" name="AutoShape 40"/>
            <p:cNvSpPr/>
            <p:nvPr/>
          </p:nvSpPr>
          <p:spPr>
            <a:xfrm>
              <a:off x="366406" y="5302142"/>
              <a:ext cx="6254021" cy="6254021"/>
            </a:xfrm>
            <a:prstGeom prst="line">
              <a:avLst/>
            </a:prstGeom>
            <a:ln w="38100" cap="flat">
              <a:solidFill>
                <a:srgbClr val="8CA9AD"/>
              </a:solidFill>
              <a:prstDash val="solid"/>
              <a:headEnd type="none" w="sm" len="sm"/>
              <a:tailEnd type="none" w="sm" len="sm"/>
            </a:ln>
          </p:spPr>
        </p:sp>
        <p:sp>
          <p:nvSpPr>
            <p:cNvPr id="41" name="AutoShape 41"/>
            <p:cNvSpPr/>
            <p:nvPr/>
          </p:nvSpPr>
          <p:spPr>
            <a:xfrm>
              <a:off x="174601" y="5888378"/>
              <a:ext cx="5796899" cy="5796899"/>
            </a:xfrm>
            <a:prstGeom prst="line">
              <a:avLst/>
            </a:prstGeom>
            <a:ln w="38100" cap="flat">
              <a:solidFill>
                <a:srgbClr val="8CA9AD"/>
              </a:solidFill>
              <a:prstDash val="solid"/>
              <a:headEnd type="none" w="sm" len="sm"/>
              <a:tailEnd type="none" w="sm" len="sm"/>
            </a:ln>
          </p:spPr>
        </p:sp>
        <p:sp>
          <p:nvSpPr>
            <p:cNvPr id="42" name="AutoShape 42"/>
            <p:cNvSpPr/>
            <p:nvPr/>
          </p:nvSpPr>
          <p:spPr>
            <a:xfrm>
              <a:off x="13508" y="6480010"/>
              <a:ext cx="5284799" cy="5314125"/>
            </a:xfrm>
            <a:prstGeom prst="line">
              <a:avLst/>
            </a:prstGeom>
            <a:ln w="38100" cap="flat">
              <a:solidFill>
                <a:srgbClr val="8CA9AD"/>
              </a:solidFill>
              <a:prstDash val="solid"/>
              <a:headEnd type="none" w="sm" len="sm"/>
              <a:tailEnd type="none" w="sm" len="sm"/>
            </a:ln>
          </p:spPr>
        </p:sp>
        <p:sp>
          <p:nvSpPr>
            <p:cNvPr id="43" name="AutoShape 43"/>
            <p:cNvSpPr/>
            <p:nvPr/>
          </p:nvSpPr>
          <p:spPr>
            <a:xfrm>
              <a:off x="47865" y="7228854"/>
              <a:ext cx="4503313" cy="4480077"/>
            </a:xfrm>
            <a:prstGeom prst="line">
              <a:avLst/>
            </a:prstGeom>
            <a:ln w="38100" cap="flat">
              <a:solidFill>
                <a:srgbClr val="8CA9AD"/>
              </a:solidFill>
              <a:prstDash val="solid"/>
              <a:headEnd type="none" w="sm" len="sm"/>
              <a:tailEnd type="none" w="sm" len="sm"/>
            </a:ln>
          </p:spPr>
        </p:sp>
        <p:sp>
          <p:nvSpPr>
            <p:cNvPr id="44" name="AutoShape 44"/>
            <p:cNvSpPr/>
            <p:nvPr/>
          </p:nvSpPr>
          <p:spPr>
            <a:xfrm>
              <a:off x="165620" y="8131631"/>
              <a:ext cx="3504797" cy="3562626"/>
            </a:xfrm>
            <a:prstGeom prst="line">
              <a:avLst/>
            </a:prstGeom>
            <a:ln w="38100" cap="flat">
              <a:solidFill>
                <a:srgbClr val="8CA9AD"/>
              </a:solidFill>
              <a:prstDash val="solid"/>
              <a:headEnd type="none" w="sm" len="sm"/>
              <a:tailEnd type="none" w="sm" len="sm"/>
            </a:ln>
          </p:spPr>
        </p:sp>
        <p:sp>
          <p:nvSpPr>
            <p:cNvPr id="45" name="AutoShape 45"/>
            <p:cNvSpPr/>
            <p:nvPr/>
          </p:nvSpPr>
          <p:spPr>
            <a:xfrm>
              <a:off x="676661" y="9346264"/>
              <a:ext cx="1790115" cy="1790115"/>
            </a:xfrm>
            <a:prstGeom prst="line">
              <a:avLst/>
            </a:prstGeom>
            <a:ln w="38100" cap="flat">
              <a:solidFill>
                <a:srgbClr val="8CA9AD"/>
              </a:solidFill>
              <a:prstDash val="solid"/>
              <a:headEnd type="none" w="sm" len="sm"/>
              <a:tailEnd type="none" w="sm" len="sm"/>
            </a:ln>
          </p:spPr>
        </p:sp>
      </p:grpSp>
      <p:sp>
        <p:nvSpPr>
          <p:cNvPr id="46" name="Freeform 46"/>
          <p:cNvSpPr/>
          <p:nvPr/>
        </p:nvSpPr>
        <p:spPr>
          <a:xfrm>
            <a:off x="15928992" y="8158981"/>
            <a:ext cx="2214782" cy="1988101"/>
          </a:xfrm>
          <a:custGeom>
            <a:avLst/>
            <a:gdLst/>
            <a:ahLst/>
            <a:cxnLst/>
            <a:rect l="l" t="t" r="r" b="b"/>
            <a:pathLst>
              <a:path w="2214782" h="1988101">
                <a:moveTo>
                  <a:pt x="0" y="0"/>
                </a:moveTo>
                <a:lnTo>
                  <a:pt x="2214781" y="0"/>
                </a:lnTo>
                <a:lnTo>
                  <a:pt x="2214781" y="1988101"/>
                </a:lnTo>
                <a:lnTo>
                  <a:pt x="0" y="1988101"/>
                </a:lnTo>
                <a:lnTo>
                  <a:pt x="0" y="0"/>
                </a:lnTo>
                <a:close/>
              </a:path>
            </a:pathLst>
          </a:custGeom>
          <a:blipFill>
            <a:blip r:embed="rId10"/>
            <a:stretch>
              <a:fillRect t="-5700" b="-570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611</TotalTime>
  <Words>698</Words>
  <Application>Microsoft Office PowerPoint</Application>
  <PresentationFormat>Custom</PresentationFormat>
  <Paragraphs>69</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Kollektif</vt:lpstr>
      <vt:lpstr>Times New Roman</vt:lpstr>
      <vt:lpstr>Kollektif Bold</vt:lpstr>
      <vt:lpstr>Calibri</vt:lpstr>
      <vt:lpstr>Arial</vt:lpstr>
      <vt:lpstr>DM Sans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Codenovate Template</dc:title>
  <cp:lastModifiedBy>Pranav Kasanagottu</cp:lastModifiedBy>
  <cp:revision>24</cp:revision>
  <dcterms:created xsi:type="dcterms:W3CDTF">2006-08-16T00:00:00Z</dcterms:created>
  <dcterms:modified xsi:type="dcterms:W3CDTF">2024-11-25T08:28:46Z</dcterms:modified>
  <dc:identifier>DAGWuIkF4zk</dc:identifier>
</cp:coreProperties>
</file>