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90" r:id="rId6"/>
    <p:sldId id="305" r:id="rId7"/>
    <p:sldId id="312" r:id="rId8"/>
    <p:sldId id="313" r:id="rId9"/>
    <p:sldId id="311" r:id="rId10"/>
    <p:sldId id="308" r:id="rId11"/>
    <p:sldId id="306" r:id="rId12"/>
    <p:sldId id="309" r:id="rId13"/>
    <p:sldId id="307" r:id="rId14"/>
    <p:sldId id="287" r:id="rId15"/>
    <p:sldId id="310" r:id="rId16"/>
    <p:sldId id="303" r:id="rId17"/>
    <p:sldId id="30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54CB-CF41-419F-BD75-1F1DC0BAA3B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94079-CB48-4562-BB23-7CEFB1EA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496B-A05C-4947-8B16-2DF24227E8B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9CE7-04E5-43CE-B45A-F07CD6A119FC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2B76-83C0-4F9C-8872-1780E219D9D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CEAA-364B-499E-8989-F7F70AB42D2A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576F76-AA13-4476-A4F2-EE700439573A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336-4442-417F-8BAA-D71AF50F350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2AA-898C-4E72-BC58-D6E6C17845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E7C-EE37-4E84-A7AE-AD5BB8408CC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483-30F9-4DDA-869F-550B3FE2FEA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3C6C-4B7B-435A-94B0-C60373188C6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CEE-F89C-4978-B29F-DFB358540190}" type="datetime1">
              <a:rPr lang="en-US" smtClean="0"/>
              <a:t>8/23/2020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FCADF68-8DEC-4980-A97D-5C6E766AF4D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kitchingroup.cheme.cmu.edu/blog/2013/02/02/Integrating-functions-in-python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vilittee-hu.com/uploads/1/numerical/book6th.pdf" TargetMode="External"/><Relationship Id="rId2" Type="http://schemas.openxmlformats.org/officeDocument/2006/relationships/hyperlink" Target="https://www.academia.edu/31722261/Numerical_Methods_for_Engineers_7th_Edition_steven_chapr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ntmath.com/applications-integration/hic-head-injury-criterion.php" TargetMode="External"/><Relationship Id="rId4" Type="http://schemas.openxmlformats.org/officeDocument/2006/relationships/hyperlink" Target="https://www.intmath.com/applications-integration/applications-integrals-intro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integrate.odeint.html" TargetMode="External"/><Relationship Id="rId2" Type="http://schemas.openxmlformats.org/officeDocument/2006/relationships/hyperlink" Target="https://gist.github.com/pierretd/24f5bb835b559f9e96e2230d5be0e43d#file-gm-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scipy.org/doc/scipy/reference/generated/scipy.integrate.quad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scipy.org/doc/scipy/reference/generated/scipy.integrate.dblquad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scipy.org/doc/scipy/reference/generated/scipy.integrate.tplquad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1169-A370-46A7-BE5C-90F025367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Numerical </a:t>
            </a:r>
            <a:r>
              <a:rPr lang="en-US" sz="8800" dirty="0" err="1"/>
              <a:t>integraton</a:t>
            </a:r>
            <a:r>
              <a:rPr lang="en-US" sz="8800" dirty="0"/>
              <a:t>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D108-4190-42A2-9B8F-E8EB721E5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Pham - EE SJSU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03124-F33B-47BD-BB24-CE302450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7A6463-7642-4786-A739-94A4DD68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6" y="2755935"/>
            <a:ext cx="4330026" cy="2436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771AA1-2382-49DB-84E3-94A82AB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4F3AA-C259-4D8F-A6BA-971214EF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694F-3F4B-4810-8045-626AD5BF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5" y="2093976"/>
            <a:ext cx="5367512" cy="30984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83857E4F-B77F-45A8-A96B-E4E61C7DC65F}"/>
              </a:ext>
            </a:extLst>
          </p:cNvPr>
          <p:cNvSpPr/>
          <p:nvPr/>
        </p:nvSpPr>
        <p:spPr>
          <a:xfrm flipH="1">
            <a:off x="8954218" y="4106174"/>
            <a:ext cx="1987496" cy="771888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ACCC6-6A9C-4A76-A0D0-67AEDF6D7410}"/>
              </a:ext>
            </a:extLst>
          </p:cNvPr>
          <p:cNvSpPr txBox="1"/>
          <p:nvPr/>
        </p:nvSpPr>
        <p:spPr>
          <a:xfrm>
            <a:off x="6100590" y="5412381"/>
            <a:ext cx="502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check:</a:t>
            </a:r>
          </a:p>
          <a:p>
            <a:r>
              <a:rPr lang="en-US" dirty="0"/>
              <a:t>Triangle Area is about: (4-2)*22/2 = 2*11 = 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BC14E-DF98-45B2-8393-DF7398A99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246" y="207574"/>
            <a:ext cx="1508906" cy="24946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EA820-AB6F-4412-BF86-9283E8EC27E5}"/>
              </a:ext>
            </a:extLst>
          </p:cNvPr>
          <p:cNvCxnSpPr/>
          <p:nvPr/>
        </p:nvCxnSpPr>
        <p:spPr>
          <a:xfrm flipH="1">
            <a:off x="6909758" y="4106174"/>
            <a:ext cx="403195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E624E2D-977E-4C8E-B4B1-7FB6D9C6E55C}"/>
              </a:ext>
            </a:extLst>
          </p:cNvPr>
          <p:cNvSpPr/>
          <p:nvPr/>
        </p:nvSpPr>
        <p:spPr>
          <a:xfrm>
            <a:off x="1880558" y="5080958"/>
            <a:ext cx="9081301" cy="1569468"/>
          </a:xfrm>
          <a:custGeom>
            <a:avLst/>
            <a:gdLst>
              <a:gd name="connsiteX0" fmla="*/ 9031857 w 9081301"/>
              <a:gd name="connsiteY0" fmla="*/ 1000665 h 1569468"/>
              <a:gd name="connsiteX1" fmla="*/ 8479767 w 9081301"/>
              <a:gd name="connsiteY1" fmla="*/ 1483744 h 1569468"/>
              <a:gd name="connsiteX2" fmla="*/ 4779034 w 9081301"/>
              <a:gd name="connsiteY2" fmla="*/ 1518250 h 1569468"/>
              <a:gd name="connsiteX3" fmla="*/ 2130725 w 9081301"/>
              <a:gd name="connsiteY3" fmla="*/ 1431985 h 1569468"/>
              <a:gd name="connsiteX4" fmla="*/ 0 w 9081301"/>
              <a:gd name="connsiteY4" fmla="*/ 0 h 1569468"/>
              <a:gd name="connsiteX5" fmla="*/ 0 w 9081301"/>
              <a:gd name="connsiteY5" fmla="*/ 0 h 156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1301" h="1569468">
                <a:moveTo>
                  <a:pt x="9031857" y="1000665"/>
                </a:moveTo>
                <a:cubicBezTo>
                  <a:pt x="9110214" y="1199072"/>
                  <a:pt x="9188571" y="1397480"/>
                  <a:pt x="8479767" y="1483744"/>
                </a:cubicBezTo>
                <a:cubicBezTo>
                  <a:pt x="7770963" y="1570008"/>
                  <a:pt x="5837208" y="1526876"/>
                  <a:pt x="4779034" y="1518250"/>
                </a:cubicBezTo>
                <a:cubicBezTo>
                  <a:pt x="3720860" y="1509624"/>
                  <a:pt x="2927231" y="1685027"/>
                  <a:pt x="2130725" y="1431985"/>
                </a:cubicBezTo>
                <a:cubicBezTo>
                  <a:pt x="1334219" y="117894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303C9-7A71-4BCB-96A0-E5C7A754D593}"/>
              </a:ext>
            </a:extLst>
          </p:cNvPr>
          <p:cNvSpPr txBox="1"/>
          <p:nvPr/>
        </p:nvSpPr>
        <p:spPr>
          <a:xfrm>
            <a:off x="6421208" y="1128365"/>
            <a:ext cx="29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 of X^2 dx is X^3/3</a:t>
            </a:r>
          </a:p>
        </p:txBody>
      </p:sp>
    </p:spTree>
    <p:extLst>
      <p:ext uri="{BB962C8B-B14F-4D97-AF65-F5344CB8AC3E}">
        <p14:creationId xmlns:p14="http://schemas.microsoft.com/office/powerpoint/2010/main" val="7699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6E2D-2F10-420E-BABE-8B3E7D83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0" y="-343504"/>
            <a:ext cx="10058400" cy="160934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154449-D383-465B-A865-30C1F62E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049EF-235A-44AB-83C3-AD426DDE4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" r="49753" b="76609"/>
          <a:stretch/>
        </p:blipFill>
        <p:spPr>
          <a:xfrm>
            <a:off x="1289765" y="1675277"/>
            <a:ext cx="3632963" cy="62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657F1-9D6A-4098-8D09-129834282F7C}"/>
              </a:ext>
            </a:extLst>
          </p:cNvPr>
          <p:cNvSpPr txBox="1"/>
          <p:nvPr/>
        </p:nvSpPr>
        <p:spPr>
          <a:xfrm>
            <a:off x="5997902" y="1642260"/>
            <a:ext cx="5220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Integral of e^(-x) is –e^(-x) +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5FF66-E63A-455E-8F33-C8C08098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65" y="2788730"/>
            <a:ext cx="9112034" cy="21952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7104EB-36CC-407E-BBA2-FC1DF0E1660C}"/>
              </a:ext>
            </a:extLst>
          </p:cNvPr>
          <p:cNvCxnSpPr/>
          <p:nvPr/>
        </p:nvCxnSpPr>
        <p:spPr>
          <a:xfrm>
            <a:off x="3285811" y="2298275"/>
            <a:ext cx="3215473" cy="16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9095B-EB01-4FC0-B4B3-E1E932046E8D}"/>
              </a:ext>
            </a:extLst>
          </p:cNvPr>
          <p:cNvCxnSpPr/>
          <p:nvPr/>
        </p:nvCxnSpPr>
        <p:spPr>
          <a:xfrm>
            <a:off x="3436536" y="1889090"/>
            <a:ext cx="4300695" cy="193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4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6E2D-2F10-420E-BABE-8B3E7D83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0" y="-343504"/>
            <a:ext cx="10058400" cy="160934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154449-D383-465B-A865-30C1F62E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E128-E23D-4A5F-B080-C0D03602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2" y="2143972"/>
            <a:ext cx="5638800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305B1-0B9F-485C-B757-D3E4800C38CD}"/>
              </a:ext>
            </a:extLst>
          </p:cNvPr>
          <p:cNvSpPr txBox="1"/>
          <p:nvPr/>
        </p:nvSpPr>
        <p:spPr>
          <a:xfrm>
            <a:off x="739036" y="1640910"/>
            <a:ext cx="459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Y, given X, using Integral of  a*X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7EA07-C189-4D5F-B6E1-75A4AA6F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09" y="214816"/>
            <a:ext cx="3000375" cy="7524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F080A9D-2023-474A-9BBB-F8F38EF923C8}"/>
              </a:ext>
            </a:extLst>
          </p:cNvPr>
          <p:cNvGrpSpPr/>
          <p:nvPr/>
        </p:nvGrpSpPr>
        <p:grpSpPr>
          <a:xfrm>
            <a:off x="6259882" y="34986"/>
            <a:ext cx="5245545" cy="2907318"/>
            <a:chOff x="6259882" y="34986"/>
            <a:chExt cx="5245545" cy="29073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D478B3-8E88-4697-94E2-61875473C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9882" y="34986"/>
              <a:ext cx="5245545" cy="282093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237B63-D6A7-4E41-BB31-C75290CF90C7}"/>
                </a:ext>
              </a:extLst>
            </p:cNvPr>
            <p:cNvCxnSpPr/>
            <p:nvPr/>
          </p:nvCxnSpPr>
          <p:spPr>
            <a:xfrm flipV="1">
              <a:off x="10345947" y="1878672"/>
              <a:ext cx="0" cy="33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E3219F-3020-47DB-8626-06A21A9EBE4F}"/>
                </a:ext>
              </a:extLst>
            </p:cNvPr>
            <p:cNvCxnSpPr/>
            <p:nvPr/>
          </p:nvCxnSpPr>
          <p:spPr>
            <a:xfrm flipH="1">
              <a:off x="8031797" y="1879636"/>
              <a:ext cx="23211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B8004-81DA-42E0-B41C-DE0E3F3D34C9}"/>
                </a:ext>
              </a:extLst>
            </p:cNvPr>
            <p:cNvSpPr txBox="1"/>
            <p:nvPr/>
          </p:nvSpPr>
          <p:spPr>
            <a:xfrm>
              <a:off x="10172096" y="2572972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X=1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0F755E-05EF-4092-A7D5-A0B7EFBA22E1}"/>
                </a:ext>
              </a:extLst>
            </p:cNvPr>
            <p:cNvSpPr txBox="1"/>
            <p:nvPr/>
          </p:nvSpPr>
          <p:spPr>
            <a:xfrm>
              <a:off x="7248025" y="1728267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Y=0.5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36F71-16F7-420C-9B89-70B3147E4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422" y="3234414"/>
            <a:ext cx="5043554" cy="34028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57AF-7C2B-4729-873F-5EF1223D54D0}"/>
              </a:ext>
            </a:extLst>
          </p:cNvPr>
          <p:cNvCxnSpPr/>
          <p:nvPr/>
        </p:nvCxnSpPr>
        <p:spPr>
          <a:xfrm flipV="1">
            <a:off x="11193864" y="4702629"/>
            <a:ext cx="0" cy="53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A880A2-CD8F-4791-BC34-F3DB414840F9}"/>
              </a:ext>
            </a:extLst>
          </p:cNvPr>
          <p:cNvCxnSpPr/>
          <p:nvPr/>
        </p:nvCxnSpPr>
        <p:spPr>
          <a:xfrm flipH="1">
            <a:off x="7248025" y="4702629"/>
            <a:ext cx="394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33CDF8-8E2A-4F26-AD01-F3C8B4304150}"/>
              </a:ext>
            </a:extLst>
          </p:cNvPr>
          <p:cNvSpPr txBox="1"/>
          <p:nvPr/>
        </p:nvSpPr>
        <p:spPr>
          <a:xfrm>
            <a:off x="10891156" y="53168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B80579-4AE9-4CD6-9661-F09D2EBF87A5}"/>
              </a:ext>
            </a:extLst>
          </p:cNvPr>
          <p:cNvSpPr txBox="1"/>
          <p:nvPr/>
        </p:nvSpPr>
        <p:spPr>
          <a:xfrm>
            <a:off x="6465487" y="451796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Y=1.5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11CA0D-52EC-4B7A-AA81-392559CFDF15}"/>
              </a:ext>
            </a:extLst>
          </p:cNvPr>
          <p:cNvCxnSpPr>
            <a:stCxn id="14" idx="1"/>
          </p:cNvCxnSpPr>
          <p:nvPr/>
        </p:nvCxnSpPr>
        <p:spPr>
          <a:xfrm flipH="1">
            <a:off x="1256044" y="1912933"/>
            <a:ext cx="5991981" cy="132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E31F79-1A6C-41B5-B11C-29568661982A}"/>
              </a:ext>
            </a:extLst>
          </p:cNvPr>
          <p:cNvCxnSpPr/>
          <p:nvPr/>
        </p:nvCxnSpPr>
        <p:spPr>
          <a:xfrm flipH="1" flipV="1">
            <a:off x="1256044" y="4210259"/>
            <a:ext cx="5209443" cy="49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1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6E2D-2F10-420E-BABE-8B3E7D83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0" y="-343504"/>
            <a:ext cx="10058400" cy="160934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154449-D383-465B-A865-30C1F62E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25BA0-07EA-4461-8680-8C2D9D164F10}"/>
              </a:ext>
            </a:extLst>
          </p:cNvPr>
          <p:cNvGrpSpPr/>
          <p:nvPr/>
        </p:nvGrpSpPr>
        <p:grpSpPr>
          <a:xfrm>
            <a:off x="3421883" y="892848"/>
            <a:ext cx="4591971" cy="523351"/>
            <a:chOff x="698779" y="1165064"/>
            <a:chExt cx="4591971" cy="5233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7B5CA6-8704-421D-BF12-1F295CA3B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448"/>
            <a:stretch/>
          </p:blipFill>
          <p:spPr>
            <a:xfrm>
              <a:off x="698779" y="1226750"/>
              <a:ext cx="2514600" cy="4616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BBC9D4-D3CD-4B3C-99BA-426AC34743F3}"/>
                </a:ext>
              </a:extLst>
            </p:cNvPr>
            <p:cNvSpPr txBox="1"/>
            <p:nvPr/>
          </p:nvSpPr>
          <p:spPr>
            <a:xfrm>
              <a:off x="3094892" y="1165064"/>
              <a:ext cx="2195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, holding y = 1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D8740E9-4411-4812-9157-83AED4CD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1" y="1888356"/>
            <a:ext cx="9097899" cy="32858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A238C-2888-4296-A6A0-F31E4E82B0FD}"/>
              </a:ext>
            </a:extLst>
          </p:cNvPr>
          <p:cNvCxnSpPr>
            <a:cxnSpLocks/>
          </p:cNvCxnSpPr>
          <p:nvPr/>
        </p:nvCxnSpPr>
        <p:spPr>
          <a:xfrm flipH="1">
            <a:off x="6506182" y="1354513"/>
            <a:ext cx="1251145" cy="272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8ACB2E-8956-474C-8D4E-EE57EA607535}"/>
              </a:ext>
            </a:extLst>
          </p:cNvPr>
          <p:cNvCxnSpPr>
            <a:stCxn id="8" idx="2"/>
          </p:cNvCxnSpPr>
          <p:nvPr/>
        </p:nvCxnSpPr>
        <p:spPr>
          <a:xfrm>
            <a:off x="4679183" y="1416199"/>
            <a:ext cx="897652" cy="266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CBABF0-FF67-4E0D-9C28-CCDEFA303852}"/>
              </a:ext>
            </a:extLst>
          </p:cNvPr>
          <p:cNvCxnSpPr/>
          <p:nvPr/>
        </p:nvCxnSpPr>
        <p:spPr>
          <a:xfrm>
            <a:off x="4702629" y="1085222"/>
            <a:ext cx="1233854" cy="290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0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1164-93EB-49AB-ABA7-B94047E3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double integral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60C9-9F89-4111-A9D5-9E3E8B9AC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9A728-B3CB-4BF0-8A4E-33F4186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F273-175D-4723-B944-F16711A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4" y="-161699"/>
            <a:ext cx="10058400" cy="160934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FD252-2F3E-4390-B0DA-40375B08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7FCFB-2A95-4CD8-9705-AB9F0AEBF1CA}"/>
              </a:ext>
            </a:extLst>
          </p:cNvPr>
          <p:cNvSpPr/>
          <p:nvPr/>
        </p:nvSpPr>
        <p:spPr>
          <a:xfrm>
            <a:off x="4459995" y="3198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http://kitchingroup.cheme.cmu.edu/blog/2013/02/02/Integrating-functions-in-python/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7AA63-78B3-401C-BA8E-5456D987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4" y="1508796"/>
            <a:ext cx="7899164" cy="3840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47013E-D1B7-4778-8062-FC7FABB9695A}"/>
              </a:ext>
            </a:extLst>
          </p:cNvPr>
          <p:cNvSpPr/>
          <p:nvPr/>
        </p:nvSpPr>
        <p:spPr>
          <a:xfrm>
            <a:off x="8330877" y="983757"/>
            <a:ext cx="3570879" cy="212365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#copy this code</a:t>
            </a:r>
          </a:p>
          <a:p>
            <a:r>
              <a:rPr lang="en-US" sz="1100" dirty="0"/>
              <a:t>from </a:t>
            </a:r>
            <a:r>
              <a:rPr lang="en-US" sz="1100" dirty="0" err="1"/>
              <a:t>scipy.integrate</a:t>
            </a:r>
            <a:r>
              <a:rPr lang="en-US" sz="1100" dirty="0"/>
              <a:t> import </a:t>
            </a:r>
            <a:r>
              <a:rPr lang="en-US" sz="1100" dirty="0" err="1"/>
              <a:t>dblquad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as np</a:t>
            </a:r>
          </a:p>
          <a:p>
            <a:endParaRPr lang="en-US" sz="1100" dirty="0"/>
          </a:p>
          <a:p>
            <a:r>
              <a:rPr lang="en-US" sz="1100" dirty="0"/>
              <a:t>def integrand(y, x):</a:t>
            </a:r>
          </a:p>
          <a:p>
            <a:r>
              <a:rPr lang="en-US" sz="1100" dirty="0"/>
              <a:t>    'y must be the first argument, and x the second.'</a:t>
            </a:r>
          </a:p>
          <a:p>
            <a:r>
              <a:rPr lang="en-US" sz="1100" dirty="0"/>
              <a:t>    return y * </a:t>
            </a:r>
            <a:r>
              <a:rPr lang="en-US" sz="1100" dirty="0" err="1"/>
              <a:t>np.sin</a:t>
            </a:r>
            <a:r>
              <a:rPr lang="en-US" sz="1100" dirty="0"/>
              <a:t>(x) + x * </a:t>
            </a:r>
            <a:r>
              <a:rPr lang="en-US" sz="1100" dirty="0" err="1"/>
              <a:t>np.cos</a:t>
            </a:r>
            <a:r>
              <a:rPr lang="en-US" sz="1100" dirty="0"/>
              <a:t>(y)</a:t>
            </a:r>
          </a:p>
          <a:p>
            <a:endParaRPr lang="en-US" sz="1100" dirty="0"/>
          </a:p>
          <a:p>
            <a:r>
              <a:rPr lang="en-US" sz="1100" dirty="0" err="1"/>
              <a:t>ans</a:t>
            </a:r>
            <a:r>
              <a:rPr lang="en-US" sz="1100" dirty="0"/>
              <a:t>, err = </a:t>
            </a:r>
            <a:r>
              <a:rPr lang="en-US" sz="1100" dirty="0" err="1"/>
              <a:t>dblquad</a:t>
            </a:r>
            <a:r>
              <a:rPr lang="en-US" sz="1100" dirty="0"/>
              <a:t>(integrand, </a:t>
            </a:r>
            <a:r>
              <a:rPr lang="en-US" sz="1100" dirty="0" err="1"/>
              <a:t>np.pi</a:t>
            </a:r>
            <a:r>
              <a:rPr lang="en-US" sz="1100" dirty="0"/>
              <a:t>, 2*</a:t>
            </a:r>
            <a:r>
              <a:rPr lang="en-US" sz="1100" dirty="0" err="1"/>
              <a:t>np.pi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           lambda x: 0,</a:t>
            </a:r>
          </a:p>
          <a:p>
            <a:r>
              <a:rPr lang="en-US" sz="1100" dirty="0"/>
              <a:t>                   lambda x: </a:t>
            </a:r>
            <a:r>
              <a:rPr lang="en-US" sz="1100" dirty="0" err="1"/>
              <a:t>np.pi</a:t>
            </a:r>
            <a:r>
              <a:rPr lang="en-US" sz="1100" dirty="0"/>
              <a:t>)</a:t>
            </a:r>
          </a:p>
          <a:p>
            <a:r>
              <a:rPr lang="en-US" sz="1100" dirty="0"/>
              <a:t>print (</a:t>
            </a:r>
            <a:r>
              <a:rPr lang="en-US" sz="1100" dirty="0" err="1"/>
              <a:t>ans</a:t>
            </a:r>
            <a:r>
              <a:rPr lang="en-US" sz="11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94FAF-8E74-4B42-886D-1AA8F096B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43" y="4131507"/>
            <a:ext cx="4657725" cy="714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FF696-F4D3-4916-9A0E-B12FC35F6F0D}"/>
              </a:ext>
            </a:extLst>
          </p:cNvPr>
          <p:cNvCxnSpPr/>
          <p:nvPr/>
        </p:nvCxnSpPr>
        <p:spPr>
          <a:xfrm flipH="1" flipV="1">
            <a:off x="5757705" y="3898760"/>
            <a:ext cx="1477108" cy="72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3D5E3B-FB39-433F-8593-A2160C46D5AC}"/>
              </a:ext>
            </a:extLst>
          </p:cNvPr>
          <p:cNvCxnSpPr/>
          <p:nvPr/>
        </p:nvCxnSpPr>
        <p:spPr>
          <a:xfrm flipH="1" flipV="1">
            <a:off x="6571622" y="3888712"/>
            <a:ext cx="713433" cy="38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 11">
            <a:extLst>
              <a:ext uri="{FF2B5EF4-FFF2-40B4-BE49-F238E27FC236}">
                <a16:creationId xmlns:a16="http://schemas.microsoft.com/office/drawing/2014/main" id="{B3885687-2796-4DFA-B283-6DD8968DAD75}"/>
              </a:ext>
            </a:extLst>
          </p:cNvPr>
          <p:cNvSpPr/>
          <p:nvPr/>
        </p:nvSpPr>
        <p:spPr>
          <a:xfrm flipH="1">
            <a:off x="6669345" y="3040626"/>
            <a:ext cx="3298620" cy="1029729"/>
          </a:xfrm>
          <a:prstGeom prst="bentArrow">
            <a:avLst>
              <a:gd name="adj1" fmla="val 25000"/>
              <a:gd name="adj2" fmla="val 2438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289C9F-B629-44F7-A8D2-74EFB377A087}"/>
              </a:ext>
            </a:extLst>
          </p:cNvPr>
          <p:cNvSpPr/>
          <p:nvPr/>
        </p:nvSpPr>
        <p:spPr>
          <a:xfrm>
            <a:off x="5305530" y="4049486"/>
            <a:ext cx="2625589" cy="1036928"/>
          </a:xfrm>
          <a:custGeom>
            <a:avLst/>
            <a:gdLst>
              <a:gd name="connsiteX0" fmla="*/ 2602523 w 2625589"/>
              <a:gd name="connsiteY0" fmla="*/ 693336 h 1036928"/>
              <a:gd name="connsiteX1" fmla="*/ 2471894 w 2625589"/>
              <a:gd name="connsiteY1" fmla="*/ 964641 h 1036928"/>
              <a:gd name="connsiteX2" fmla="*/ 1446962 w 2625589"/>
              <a:gd name="connsiteY2" fmla="*/ 994787 h 1036928"/>
              <a:gd name="connsiteX3" fmla="*/ 1125415 w 2625589"/>
              <a:gd name="connsiteY3" fmla="*/ 442127 h 1036928"/>
              <a:gd name="connsiteX4" fmla="*/ 924448 w 2625589"/>
              <a:gd name="connsiteY4" fmla="*/ 221063 h 1036928"/>
              <a:gd name="connsiteX5" fmla="*/ 0 w 2625589"/>
              <a:gd name="connsiteY5" fmla="*/ 0 h 103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5589" h="1036928">
                <a:moveTo>
                  <a:pt x="2602523" y="693336"/>
                </a:moveTo>
                <a:cubicBezTo>
                  <a:pt x="2633505" y="803867"/>
                  <a:pt x="2664488" y="914399"/>
                  <a:pt x="2471894" y="964641"/>
                </a:cubicBezTo>
                <a:cubicBezTo>
                  <a:pt x="2279300" y="1014883"/>
                  <a:pt x="1671375" y="1081873"/>
                  <a:pt x="1446962" y="994787"/>
                </a:cubicBezTo>
                <a:cubicBezTo>
                  <a:pt x="1222549" y="907701"/>
                  <a:pt x="1212501" y="571081"/>
                  <a:pt x="1125415" y="442127"/>
                </a:cubicBezTo>
                <a:cubicBezTo>
                  <a:pt x="1038329" y="313173"/>
                  <a:pt x="1112017" y="294751"/>
                  <a:pt x="924448" y="221063"/>
                </a:cubicBezTo>
                <a:cubicBezTo>
                  <a:pt x="736879" y="147375"/>
                  <a:pt x="368439" y="73687"/>
                  <a:pt x="0" y="0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153D0F-F70B-4648-8D97-E988CDC6FE38}"/>
              </a:ext>
            </a:extLst>
          </p:cNvPr>
          <p:cNvSpPr/>
          <p:nvPr/>
        </p:nvSpPr>
        <p:spPr>
          <a:xfrm>
            <a:off x="5496448" y="4273563"/>
            <a:ext cx="2841255" cy="1310254"/>
          </a:xfrm>
          <a:custGeom>
            <a:avLst/>
            <a:gdLst>
              <a:gd name="connsiteX0" fmla="*/ 2632668 w 2841255"/>
              <a:gd name="connsiteY0" fmla="*/ 47228 h 1310254"/>
              <a:gd name="connsiteX1" fmla="*/ 2793442 w 2841255"/>
              <a:gd name="connsiteY1" fmla="*/ 77373 h 1310254"/>
              <a:gd name="connsiteX2" fmla="*/ 2833636 w 2841255"/>
              <a:gd name="connsiteY2" fmla="*/ 770710 h 1310254"/>
              <a:gd name="connsiteX3" fmla="*/ 2662814 w 2841255"/>
              <a:gd name="connsiteY3" fmla="*/ 1182692 h 1310254"/>
              <a:gd name="connsiteX4" fmla="*/ 1346479 w 2841255"/>
              <a:gd name="connsiteY4" fmla="*/ 1293224 h 1310254"/>
              <a:gd name="connsiteX5" fmla="*/ 693337 w 2841255"/>
              <a:gd name="connsiteY5" fmla="*/ 871193 h 1310254"/>
              <a:gd name="connsiteX6" fmla="*/ 0 w 2841255"/>
              <a:gd name="connsiteY6" fmla="*/ 177857 h 13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1255" h="1310254">
                <a:moveTo>
                  <a:pt x="2632668" y="47228"/>
                </a:moveTo>
                <a:cubicBezTo>
                  <a:pt x="2696307" y="2010"/>
                  <a:pt x="2759947" y="-43207"/>
                  <a:pt x="2793442" y="77373"/>
                </a:cubicBezTo>
                <a:cubicBezTo>
                  <a:pt x="2826937" y="197953"/>
                  <a:pt x="2855407" y="586490"/>
                  <a:pt x="2833636" y="770710"/>
                </a:cubicBezTo>
                <a:cubicBezTo>
                  <a:pt x="2811865" y="954930"/>
                  <a:pt x="2910673" y="1095606"/>
                  <a:pt x="2662814" y="1182692"/>
                </a:cubicBezTo>
                <a:cubicBezTo>
                  <a:pt x="2414955" y="1269778"/>
                  <a:pt x="1674725" y="1345140"/>
                  <a:pt x="1346479" y="1293224"/>
                </a:cubicBezTo>
                <a:cubicBezTo>
                  <a:pt x="1018233" y="1241308"/>
                  <a:pt x="917750" y="1057087"/>
                  <a:pt x="693337" y="871193"/>
                </a:cubicBezTo>
                <a:cubicBezTo>
                  <a:pt x="468924" y="685299"/>
                  <a:pt x="234462" y="431578"/>
                  <a:pt x="0" y="177857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DF9C-AA46-4462-9011-99028501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engineering applications with Numerical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C2182-B00C-409E-865A-95F5E63A8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8C35-CCCF-4E4B-9569-1B974D8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4F7D-8D05-4DE9-B0B2-13BD165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6FB9C-A723-4A66-85EE-EE716D7E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53782-1327-4914-AA4A-F9C9137E39FB}"/>
              </a:ext>
            </a:extLst>
          </p:cNvPr>
          <p:cNvSpPr/>
          <p:nvPr/>
        </p:nvSpPr>
        <p:spPr>
          <a:xfrm>
            <a:off x="588516" y="2441707"/>
            <a:ext cx="310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Applications of Integrations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28A6A-7792-4E86-8312-F57C7528E7F4}"/>
              </a:ext>
            </a:extLst>
          </p:cNvPr>
          <p:cNvSpPr/>
          <p:nvPr/>
        </p:nvSpPr>
        <p:spPr>
          <a:xfrm>
            <a:off x="588516" y="4933648"/>
            <a:ext cx="7432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reviews about Numerical Integration and practical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7FE9A-C476-4233-AF66-C1D81C3B82AA}"/>
              </a:ext>
            </a:extLst>
          </p:cNvPr>
          <p:cNvSpPr/>
          <p:nvPr/>
        </p:nvSpPr>
        <p:spPr>
          <a:xfrm>
            <a:off x="588516" y="5289697"/>
            <a:ext cx="11059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https://www.academia.edu/31722261/Numerical_Methods_for_Engineers_7th_Edition_steven_chapra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9C4AF-A884-40DA-AEF0-8D760F7ACC53}"/>
              </a:ext>
            </a:extLst>
          </p:cNvPr>
          <p:cNvSpPr/>
          <p:nvPr/>
        </p:nvSpPr>
        <p:spPr>
          <a:xfrm>
            <a:off x="588516" y="5616176"/>
            <a:ext cx="11228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Or http://www.civilittee-hu.com/uploads/1/numerical/book6th.pdf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2A120-3FB1-4EA7-86C5-256AD3E3FCB3}"/>
              </a:ext>
            </a:extLst>
          </p:cNvPr>
          <p:cNvSpPr/>
          <p:nvPr/>
        </p:nvSpPr>
        <p:spPr>
          <a:xfrm>
            <a:off x="588516" y="2762363"/>
            <a:ext cx="10444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https://www.intmath.com/applications-integration/applications-integrals-intro.php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E58F1-A052-4F24-AC64-90A94CDC5FBB}"/>
              </a:ext>
            </a:extLst>
          </p:cNvPr>
          <p:cNvSpPr/>
          <p:nvPr/>
        </p:nvSpPr>
        <p:spPr>
          <a:xfrm>
            <a:off x="1063752" y="3329146"/>
            <a:ext cx="1053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https://www.intmath.com/applications-integration/hic-head-injury-criterion.php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BB5B6-5CA1-42A8-8BBC-B6F4B1E43CF1}"/>
              </a:ext>
            </a:extLst>
          </p:cNvPr>
          <p:cNvSpPr txBox="1"/>
          <p:nvPr/>
        </p:nvSpPr>
        <p:spPr>
          <a:xfrm>
            <a:off x="1063752" y="3099685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interesting one:</a:t>
            </a:r>
          </a:p>
        </p:txBody>
      </p:sp>
    </p:spTree>
    <p:extLst>
      <p:ext uri="{BB962C8B-B14F-4D97-AF65-F5344CB8AC3E}">
        <p14:creationId xmlns:p14="http://schemas.microsoft.com/office/powerpoint/2010/main" val="15526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CCAA7-CA46-4A4B-B2CB-B06E7F7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03" y="818727"/>
            <a:ext cx="5954995" cy="52205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70EDA-F53D-4C21-BA39-B5063CE1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C853-C7BC-4F0E-8D40-20F98201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FDCD-46EB-4A03-AB4C-5EC42369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2093976"/>
            <a:ext cx="10831686" cy="4050792"/>
          </a:xfrm>
        </p:spPr>
        <p:txBody>
          <a:bodyPr>
            <a:normAutofit/>
          </a:bodyPr>
          <a:lstStyle/>
          <a:p>
            <a:r>
              <a:rPr lang="en-US" sz="4000" dirty="0"/>
              <a:t>Use Python to solve numerical integration</a:t>
            </a:r>
          </a:p>
          <a:p>
            <a:r>
              <a:rPr lang="en-US" sz="4000" dirty="0"/>
              <a:t>Practical applications 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B779-7D0A-41D9-A596-86C4FEE4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2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22AE-F1E4-4AC8-A3A9-CF72FCEA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06" y="113800"/>
            <a:ext cx="10058400" cy="160934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898F6-78F0-450D-91F9-F8E8EE98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F493DC-014C-43F9-B34E-B53C51CF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5" y="2121408"/>
            <a:ext cx="10484304" cy="4050792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https://docs.scipy.org/doc/scipy/reference/generated/scipy.integrate.odeint.html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Professor Morris Jones’ EE104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57575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F219F-4C54-41BB-8B80-9387B705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Import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7AF47-E159-4339-ABDF-B45A827D5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82" y="1021542"/>
            <a:ext cx="10284036" cy="24169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F3E1E-A7D9-48F0-BD37-315BB8E3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438673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4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8017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2AFE-30CA-4FFD-8ECA-9F8B5CE9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C9AA-A219-4433-9D7A-24E5B2876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2B91B-38CA-4934-A634-7468A6ED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F00B-A4FF-4455-86DE-9680E546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33" y="-99822"/>
            <a:ext cx="10058400" cy="1609344"/>
          </a:xfrm>
        </p:spPr>
        <p:txBody>
          <a:bodyPr/>
          <a:lstStyle/>
          <a:p>
            <a:r>
              <a:rPr lang="en-US" b="1" dirty="0" err="1"/>
              <a:t>scipy.integrate.quad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1B90-39B4-45E7-AC18-5017C4C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8E2AC-493E-4837-9124-9EC5E605F81B}"/>
              </a:ext>
            </a:extLst>
          </p:cNvPr>
          <p:cNvSpPr/>
          <p:nvPr/>
        </p:nvSpPr>
        <p:spPr>
          <a:xfrm>
            <a:off x="7240265" y="58519"/>
            <a:ext cx="4804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https://docs.scipy.org/doc/scipy/reference/generated/scipy.integrate.quad.html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5051E-46C9-4E71-AF59-ADEA7937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8" y="704850"/>
            <a:ext cx="7648575" cy="61531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03F76-AED3-44E7-84DA-DACFAE75F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191" y="2969892"/>
            <a:ext cx="1240753" cy="534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78198E-3441-4408-AC1D-31C3A1BC9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183" y="3429000"/>
            <a:ext cx="4162425" cy="27622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6F10C-D7D2-4DE6-A000-CE4DA61C4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9183" y="704850"/>
            <a:ext cx="4035995" cy="232981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1985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B72B-C167-4F8C-969D-0F476A8F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037"/>
            <a:ext cx="10058400" cy="1609344"/>
          </a:xfrm>
        </p:spPr>
        <p:txBody>
          <a:bodyPr/>
          <a:lstStyle/>
          <a:p>
            <a:r>
              <a:rPr lang="en-US" b="1" dirty="0" err="1"/>
              <a:t>scipy.integrate.dblquad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6895B-8797-4C61-9C32-07B6491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E76D9-FEFF-419C-A074-D2143EAA5E8C}"/>
              </a:ext>
            </a:extLst>
          </p:cNvPr>
          <p:cNvSpPr/>
          <p:nvPr/>
        </p:nvSpPr>
        <p:spPr>
          <a:xfrm>
            <a:off x="7887956" y="220091"/>
            <a:ext cx="4243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https://docs.scipy.org/doc/scipy/reference/generated/scipy.integrate.dblquad.html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87871-E223-4EDC-8122-D89EF9D8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971"/>
            <a:ext cx="8305591" cy="5416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3781C6-0526-4EC2-8C3C-EB08E12F4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88" y="4431375"/>
            <a:ext cx="342900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30F1C-C958-4EDE-8C76-32A980C10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969" y="1412363"/>
            <a:ext cx="4064819" cy="170980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404C7-839D-4187-8746-421B7175D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570" y="3372902"/>
            <a:ext cx="3438525" cy="80010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E5300477-7BDF-4900-B5FE-53AD30F28548}"/>
              </a:ext>
            </a:extLst>
          </p:cNvPr>
          <p:cNvSpPr/>
          <p:nvPr/>
        </p:nvSpPr>
        <p:spPr>
          <a:xfrm>
            <a:off x="9566031" y="3071588"/>
            <a:ext cx="221064" cy="4119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EF83-6524-45F4-B90A-C880E7F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97"/>
            <a:ext cx="10058400" cy="1609344"/>
          </a:xfrm>
        </p:spPr>
        <p:txBody>
          <a:bodyPr/>
          <a:lstStyle/>
          <a:p>
            <a:r>
              <a:rPr lang="en-US" b="1" dirty="0" err="1"/>
              <a:t>scipy.integrate.tplquad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8C5DC-C0CF-443D-AA99-F56C2A6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2DB15-FFEA-4164-BFA3-195042AF8556}"/>
              </a:ext>
            </a:extLst>
          </p:cNvPr>
          <p:cNvSpPr/>
          <p:nvPr/>
        </p:nvSpPr>
        <p:spPr>
          <a:xfrm>
            <a:off x="7857811" y="220091"/>
            <a:ext cx="426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https://docs.scipy.org/doc/scipy/reference/generated/scipy.integrate.tplquad.html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CC62-1ECB-493A-B528-A921AFAF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" y="831707"/>
            <a:ext cx="8438569" cy="5806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5EC777-32B8-4378-9368-CA0AA251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368" y="4726704"/>
            <a:ext cx="335280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A3CBA-CF4C-464D-AB86-53A1DAB04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218" y="1183599"/>
            <a:ext cx="4040363" cy="176589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CD4DF-2A4E-4EA8-A256-146A5F340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135" y="3168210"/>
            <a:ext cx="4010025" cy="819150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2477B3F6-C96B-4869-A44E-EE8B69D13B32}"/>
              </a:ext>
            </a:extLst>
          </p:cNvPr>
          <p:cNvSpPr/>
          <p:nvPr/>
        </p:nvSpPr>
        <p:spPr>
          <a:xfrm>
            <a:off x="9626321" y="2793705"/>
            <a:ext cx="432078" cy="5021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1164-93EB-49AB-ABA7-B94047E3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single integral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60C9-9F89-4111-A9D5-9E3E8B9AC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9A728-B3CB-4BF0-8A4E-33F4186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439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Wood Type</vt:lpstr>
      <vt:lpstr>Numerical integraton with python</vt:lpstr>
      <vt:lpstr>Goals</vt:lpstr>
      <vt:lpstr>References</vt:lpstr>
      <vt:lpstr>Import libraries</vt:lpstr>
      <vt:lpstr>Some useful functions</vt:lpstr>
      <vt:lpstr>scipy.integrate.quad </vt:lpstr>
      <vt:lpstr>scipy.integrate.dblquad </vt:lpstr>
      <vt:lpstr>scipy.integrate.tplquad </vt:lpstr>
      <vt:lpstr>Solving single integral equations</vt:lpstr>
      <vt:lpstr>examples</vt:lpstr>
      <vt:lpstr>examples</vt:lpstr>
      <vt:lpstr>examples</vt:lpstr>
      <vt:lpstr>examples</vt:lpstr>
      <vt:lpstr>Solving double integral equations</vt:lpstr>
      <vt:lpstr>example</vt:lpstr>
      <vt:lpstr>Practical engineering applications with Numerical integration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</dc:title>
  <dc:creator>Pham, Christopher H</dc:creator>
  <cp:lastModifiedBy>Pham, Christopher H</cp:lastModifiedBy>
  <cp:revision>82</cp:revision>
  <dcterms:created xsi:type="dcterms:W3CDTF">2020-08-20T06:31:55Z</dcterms:created>
  <dcterms:modified xsi:type="dcterms:W3CDTF">2020-08-24T05:21:04Z</dcterms:modified>
</cp:coreProperties>
</file>