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9" r:id="rId10"/>
    <p:sldId id="264" r:id="rId11"/>
    <p:sldId id="267" r:id="rId12"/>
    <p:sldId id="270"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2" d="100"/>
          <a:sy n="102" d="100"/>
        </p:scale>
        <p:origin x="-149"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11/29/2021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11/29/2021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11/29/2021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11/29/2021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eeexplore.ieee.org/document/1703726" TargetMode="External"/><Relationship Id="rId2" Type="http://schemas.openxmlformats.org/officeDocument/2006/relationships/hyperlink" Target="https://www.researchgate.net/publication/319345462_Design_and_Simulation_of_a_New_ZVT_Bi-directional_DC-DC_Converter_for_Electric_Vehicles" TargetMode="External"/><Relationship Id="rId1" Type="http://schemas.openxmlformats.org/officeDocument/2006/relationships/slideLayout" Target="../slideLayouts/slideLayout2.xml"/><Relationship Id="rId5" Type="http://schemas.openxmlformats.org/officeDocument/2006/relationships/hyperlink" Target="https://digital-library.theiet.org/content/journals/10.1049/ip-b.1993.0002" TargetMode="External"/><Relationship Id="rId4" Type="http://schemas.openxmlformats.org/officeDocument/2006/relationships/hyperlink" Target="https://www.researchgate.net/publication/3731602_Small-signal_models_of_quasi-resonant_converter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DA15-4C6F-498F-B297-2CFFDB0AFCC1}"/>
              </a:ext>
            </a:extLst>
          </p:cNvPr>
          <p:cNvSpPr>
            <a:spLocks noGrp="1"/>
          </p:cNvSpPr>
          <p:nvPr>
            <p:ph type="ctrTitle"/>
          </p:nvPr>
        </p:nvSpPr>
        <p:spPr>
          <a:xfrm>
            <a:off x="1683171" y="1198485"/>
            <a:ext cx="8825658" cy="2902998"/>
          </a:xfrm>
        </p:spPr>
        <p:txBody>
          <a:bodyPr/>
          <a:lstStyle/>
          <a:p>
            <a:pPr algn="ctr"/>
            <a:r>
              <a:rPr lang="en-US" sz="6600" dirty="0">
                <a:latin typeface="Corbel Light" panose="020B0303020204020204" pitchFamily="34" charset="0"/>
              </a:rPr>
              <a:t>Bi-Directional DC-DC converter for EV</a:t>
            </a:r>
            <a:br>
              <a:rPr lang="en-US" sz="6600" dirty="0">
                <a:latin typeface="Corbel Light" panose="020B0303020204020204" pitchFamily="34" charset="0"/>
              </a:rPr>
            </a:br>
            <a:r>
              <a:rPr lang="en-US" sz="6600" dirty="0">
                <a:latin typeface="Corbel Light" panose="020B0303020204020204" pitchFamily="34" charset="0"/>
              </a:rPr>
              <a:t>Review - 3</a:t>
            </a:r>
          </a:p>
        </p:txBody>
      </p:sp>
      <p:sp>
        <p:nvSpPr>
          <p:cNvPr id="3" name="Subtitle 2">
            <a:extLst>
              <a:ext uri="{FF2B5EF4-FFF2-40B4-BE49-F238E27FC236}">
                <a16:creationId xmlns:a16="http://schemas.microsoft.com/office/drawing/2014/main" id="{59DB3653-26CF-4B1A-B3C6-D0CC5EBF0CA1}"/>
              </a:ext>
            </a:extLst>
          </p:cNvPr>
          <p:cNvSpPr>
            <a:spLocks noGrp="1"/>
          </p:cNvSpPr>
          <p:nvPr>
            <p:ph type="subTitle" idx="1"/>
          </p:nvPr>
        </p:nvSpPr>
        <p:spPr>
          <a:xfrm>
            <a:off x="1683171" y="4225771"/>
            <a:ext cx="8825658" cy="1766656"/>
          </a:xfrm>
        </p:spPr>
        <p:txBody>
          <a:bodyPr>
            <a:normAutofit fontScale="92500" lnSpcReduction="10000"/>
          </a:bodyPr>
          <a:lstStyle/>
          <a:p>
            <a:r>
              <a:rPr lang="en-US" sz="1800" dirty="0">
                <a:solidFill>
                  <a:schemeClr val="tx1"/>
                </a:solidFill>
                <a:latin typeface="Corbel Light" panose="020B0303020204020204" pitchFamily="34" charset="0"/>
              </a:rPr>
              <a:t>By:</a:t>
            </a:r>
          </a:p>
          <a:p>
            <a:r>
              <a:rPr lang="en-US" sz="1800" dirty="0">
                <a:solidFill>
                  <a:schemeClr val="tx1"/>
                </a:solidFill>
                <a:latin typeface="Corbel Light" panose="020B0303020204020204" pitchFamily="34" charset="0"/>
              </a:rPr>
              <a:t>Pranav kulkarni</a:t>
            </a:r>
          </a:p>
          <a:p>
            <a:r>
              <a:rPr lang="en-US" sz="1800" dirty="0">
                <a:solidFill>
                  <a:schemeClr val="tx1"/>
                </a:solidFill>
                <a:latin typeface="Corbel Light" panose="020B0303020204020204" pitchFamily="34" charset="0"/>
              </a:rPr>
              <a:t>Abhinav Karmakar </a:t>
            </a:r>
          </a:p>
          <a:p>
            <a:pPr algn="r"/>
            <a:r>
              <a:rPr lang="en-US" sz="1800" dirty="0">
                <a:solidFill>
                  <a:schemeClr val="tx1"/>
                </a:solidFill>
                <a:latin typeface="Corbel Light" panose="020B0303020204020204" pitchFamily="34" charset="0"/>
              </a:rPr>
              <a:t>Under the guidance of:</a:t>
            </a:r>
          </a:p>
          <a:p>
            <a:pPr algn="r"/>
            <a:r>
              <a:rPr lang="en-US" sz="1800" dirty="0">
                <a:solidFill>
                  <a:schemeClr val="tx1"/>
                </a:solidFill>
                <a:latin typeface="Corbel Light" panose="020B0303020204020204" pitchFamily="34" charset="0"/>
              </a:rPr>
              <a:t>Dr. Prabhakar m</a:t>
            </a:r>
          </a:p>
        </p:txBody>
      </p:sp>
    </p:spTree>
    <p:extLst>
      <p:ext uri="{BB962C8B-B14F-4D97-AF65-F5344CB8AC3E}">
        <p14:creationId xmlns:p14="http://schemas.microsoft.com/office/powerpoint/2010/main" val="2540742440"/>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BF8CD-8C57-46AB-B0D1-F21215E04BCD}"/>
              </a:ext>
            </a:extLst>
          </p:cNvPr>
          <p:cNvSpPr>
            <a:spLocks noGrp="1"/>
          </p:cNvSpPr>
          <p:nvPr>
            <p:ph type="title"/>
          </p:nvPr>
        </p:nvSpPr>
        <p:spPr>
          <a:xfrm>
            <a:off x="3551568" y="254472"/>
            <a:ext cx="5088864" cy="710257"/>
          </a:xfrm>
        </p:spPr>
        <p:txBody>
          <a:bodyPr/>
          <a:lstStyle/>
          <a:p>
            <a:pPr algn="ctr"/>
            <a:r>
              <a:rPr lang="en-US" dirty="0"/>
              <a:t>Waveforms</a:t>
            </a:r>
          </a:p>
        </p:txBody>
      </p:sp>
      <p:sp>
        <p:nvSpPr>
          <p:cNvPr id="6" name="TextBox 5">
            <a:extLst>
              <a:ext uri="{FF2B5EF4-FFF2-40B4-BE49-F238E27FC236}">
                <a16:creationId xmlns:a16="http://schemas.microsoft.com/office/drawing/2014/main" id="{938BC71F-6C57-44B4-A0DE-24F35A8A70D9}"/>
              </a:ext>
            </a:extLst>
          </p:cNvPr>
          <p:cNvSpPr txBox="1"/>
          <p:nvPr/>
        </p:nvSpPr>
        <p:spPr>
          <a:xfrm>
            <a:off x="2033486" y="5690586"/>
            <a:ext cx="1518082" cy="369332"/>
          </a:xfrm>
          <a:prstGeom prst="rect">
            <a:avLst/>
          </a:prstGeom>
          <a:noFill/>
        </p:spPr>
        <p:txBody>
          <a:bodyPr wrap="square" rtlCol="0">
            <a:spAutoFit/>
          </a:bodyPr>
          <a:lstStyle/>
          <a:p>
            <a:r>
              <a:rPr lang="en-US" dirty="0"/>
              <a:t>Boost Mode</a:t>
            </a:r>
          </a:p>
        </p:txBody>
      </p:sp>
      <p:sp>
        <p:nvSpPr>
          <p:cNvPr id="7" name="TextBox 6">
            <a:extLst>
              <a:ext uri="{FF2B5EF4-FFF2-40B4-BE49-F238E27FC236}">
                <a16:creationId xmlns:a16="http://schemas.microsoft.com/office/drawing/2014/main" id="{50D4815E-B669-4644-867F-BD1F354EAB84}"/>
              </a:ext>
            </a:extLst>
          </p:cNvPr>
          <p:cNvSpPr txBox="1"/>
          <p:nvPr/>
        </p:nvSpPr>
        <p:spPr>
          <a:xfrm>
            <a:off x="8640432" y="5690586"/>
            <a:ext cx="1518082" cy="369332"/>
          </a:xfrm>
          <a:prstGeom prst="rect">
            <a:avLst/>
          </a:prstGeom>
          <a:noFill/>
        </p:spPr>
        <p:txBody>
          <a:bodyPr wrap="square" rtlCol="0">
            <a:spAutoFit/>
          </a:bodyPr>
          <a:lstStyle/>
          <a:p>
            <a:r>
              <a:rPr lang="en-US" dirty="0"/>
              <a:t>Buck Mode</a:t>
            </a:r>
          </a:p>
        </p:txBody>
      </p:sp>
      <p:pic>
        <p:nvPicPr>
          <p:cNvPr id="3" name="Picture 2">
            <a:extLst>
              <a:ext uri="{FF2B5EF4-FFF2-40B4-BE49-F238E27FC236}">
                <a16:creationId xmlns:a16="http://schemas.microsoft.com/office/drawing/2014/main" id="{7B1D131D-3C3A-4E5A-81D2-2AFC979BDF05}"/>
              </a:ext>
            </a:extLst>
          </p:cNvPr>
          <p:cNvPicPr>
            <a:picLocks noChangeAspect="1"/>
          </p:cNvPicPr>
          <p:nvPr/>
        </p:nvPicPr>
        <p:blipFill>
          <a:blip r:embed="rId2"/>
          <a:stretch>
            <a:fillRect/>
          </a:stretch>
        </p:blipFill>
        <p:spPr>
          <a:xfrm>
            <a:off x="313841" y="1484565"/>
            <a:ext cx="5607565" cy="3966324"/>
          </a:xfrm>
          <a:prstGeom prst="rect">
            <a:avLst/>
          </a:prstGeom>
        </p:spPr>
      </p:pic>
      <p:pic>
        <p:nvPicPr>
          <p:cNvPr id="8" name="Picture 7">
            <a:extLst>
              <a:ext uri="{FF2B5EF4-FFF2-40B4-BE49-F238E27FC236}">
                <a16:creationId xmlns:a16="http://schemas.microsoft.com/office/drawing/2014/main" id="{E620364D-7260-4400-938A-5DEFD2B76BE9}"/>
              </a:ext>
            </a:extLst>
          </p:cNvPr>
          <p:cNvPicPr>
            <a:picLocks noChangeAspect="1"/>
          </p:cNvPicPr>
          <p:nvPr/>
        </p:nvPicPr>
        <p:blipFill>
          <a:blip r:embed="rId3"/>
          <a:stretch>
            <a:fillRect/>
          </a:stretch>
        </p:blipFill>
        <p:spPr>
          <a:xfrm>
            <a:off x="6096000" y="1484566"/>
            <a:ext cx="5782159" cy="3966324"/>
          </a:xfrm>
          <a:prstGeom prst="rect">
            <a:avLst/>
          </a:prstGeom>
        </p:spPr>
      </p:pic>
    </p:spTree>
    <p:extLst>
      <p:ext uri="{BB962C8B-B14F-4D97-AF65-F5344CB8AC3E}">
        <p14:creationId xmlns:p14="http://schemas.microsoft.com/office/powerpoint/2010/main" val="2973456368"/>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3E51-C448-49E5-BC42-C13CAEB48388}"/>
              </a:ext>
            </a:extLst>
          </p:cNvPr>
          <p:cNvSpPr>
            <a:spLocks noGrp="1"/>
          </p:cNvSpPr>
          <p:nvPr>
            <p:ph type="title"/>
          </p:nvPr>
        </p:nvSpPr>
        <p:spPr>
          <a:xfrm>
            <a:off x="1393638" y="236717"/>
            <a:ext cx="9404723" cy="745767"/>
          </a:xfrm>
        </p:spPr>
        <p:txBody>
          <a:bodyPr/>
          <a:lstStyle/>
          <a:p>
            <a:pPr algn="ctr"/>
            <a:r>
              <a:rPr lang="en-US" dirty="0"/>
              <a:t>Conclusion</a:t>
            </a:r>
          </a:p>
        </p:txBody>
      </p:sp>
      <p:sp>
        <p:nvSpPr>
          <p:cNvPr id="3" name="Content Placeholder 2">
            <a:extLst>
              <a:ext uri="{FF2B5EF4-FFF2-40B4-BE49-F238E27FC236}">
                <a16:creationId xmlns:a16="http://schemas.microsoft.com/office/drawing/2014/main" id="{558B13E2-DACC-47EE-A3FC-16DFE50B1C6D}"/>
              </a:ext>
            </a:extLst>
          </p:cNvPr>
          <p:cNvSpPr>
            <a:spLocks noGrp="1"/>
          </p:cNvSpPr>
          <p:nvPr>
            <p:ph idx="1"/>
          </p:nvPr>
        </p:nvSpPr>
        <p:spPr>
          <a:xfrm>
            <a:off x="1162032" y="1805127"/>
            <a:ext cx="9867933" cy="4490620"/>
          </a:xfrm>
        </p:spPr>
        <p:txBody>
          <a:bodyPr>
            <a:normAutofit/>
          </a:bodyPr>
          <a:lstStyle/>
          <a:p>
            <a:r>
              <a:rPr lang="en-US" dirty="0"/>
              <a:t>This project hence presented the design and simulation of a new ZVT bi-directional dc-dc converters for battery back-up systems in hybrid electric vehicles. </a:t>
            </a:r>
          </a:p>
          <a:p>
            <a:r>
              <a:rPr lang="en-US" dirty="0"/>
              <a:t>The design simulations performed for 200V/400V converter system under 6 kW output power. The simulated efficiencies obtained 97.5% for boost and 98.2% for buck modes, respectively.</a:t>
            </a:r>
          </a:p>
          <a:p>
            <a:r>
              <a:rPr lang="en-US" dirty="0"/>
              <a:t> It is hence observed and taken into account that the proposed converter has achieved reduced turn-on switching losses and improved efficiency. </a:t>
            </a:r>
          </a:p>
        </p:txBody>
      </p:sp>
    </p:spTree>
    <p:extLst>
      <p:ext uri="{BB962C8B-B14F-4D97-AF65-F5344CB8AC3E}">
        <p14:creationId xmlns:p14="http://schemas.microsoft.com/office/powerpoint/2010/main" val="4005042131"/>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3A5DD-54F3-485C-B976-F007155890A7}"/>
              </a:ext>
            </a:extLst>
          </p:cNvPr>
          <p:cNvSpPr>
            <a:spLocks noGrp="1"/>
          </p:cNvSpPr>
          <p:nvPr>
            <p:ph type="title"/>
          </p:nvPr>
        </p:nvSpPr>
        <p:spPr>
          <a:xfrm>
            <a:off x="874220" y="460213"/>
            <a:ext cx="9404723" cy="806456"/>
          </a:xfrm>
        </p:spPr>
        <p:txBody>
          <a:bodyPr/>
          <a:lstStyle/>
          <a:p>
            <a:pPr algn="ctr"/>
            <a:r>
              <a:rPr lang="en-US" dirty="0"/>
              <a:t>References</a:t>
            </a:r>
          </a:p>
        </p:txBody>
      </p:sp>
      <p:sp>
        <p:nvSpPr>
          <p:cNvPr id="3" name="Content Placeholder 2">
            <a:extLst>
              <a:ext uri="{FF2B5EF4-FFF2-40B4-BE49-F238E27FC236}">
                <a16:creationId xmlns:a16="http://schemas.microsoft.com/office/drawing/2014/main" id="{627C67D7-530B-4B65-955B-BD8CE081D7FB}"/>
              </a:ext>
            </a:extLst>
          </p:cNvPr>
          <p:cNvSpPr>
            <a:spLocks noGrp="1"/>
          </p:cNvSpPr>
          <p:nvPr>
            <p:ph idx="1"/>
          </p:nvPr>
        </p:nvSpPr>
        <p:spPr>
          <a:xfrm>
            <a:off x="1622729" y="1415836"/>
            <a:ext cx="8946541" cy="4195481"/>
          </a:xfrm>
        </p:spPr>
        <p:txBody>
          <a:bodyPr>
            <a:normAutofit/>
          </a:bodyPr>
          <a:lstStyle/>
          <a:p>
            <a:r>
              <a:rPr lang="en-US" sz="1800" dirty="0">
                <a:hlinkClick r:id="rId2"/>
              </a:rPr>
              <a:t>https://www.researchgate.net/publication/319345462_Design_and_Simulation_of_a_New_ZVT_Bi-directional_DC-DC_Converter_for_Electric_Vehicles</a:t>
            </a:r>
            <a:endParaRPr lang="en-US" sz="1800" dirty="0"/>
          </a:p>
          <a:p>
            <a:r>
              <a:rPr lang="en-US" sz="1800" dirty="0">
                <a:hlinkClick r:id="rId3"/>
              </a:rPr>
              <a:t>https://ieeexplore.ieee.org/document/1703726</a:t>
            </a:r>
            <a:endParaRPr lang="en-US" sz="1800" dirty="0"/>
          </a:p>
          <a:p>
            <a:r>
              <a:rPr lang="en-US" sz="1800" dirty="0"/>
              <a:t>SJ Chiang, KT Chang, CY Yen. Residential photovoltaic energy storage system. </a:t>
            </a:r>
            <a:r>
              <a:rPr lang="en-US" sz="1800" i="1" dirty="0"/>
              <a:t>IEEE Transactions on Industrial Electronics</a:t>
            </a:r>
            <a:r>
              <a:rPr lang="en-US" sz="1800" dirty="0"/>
              <a:t>. 1998; 45(3): 385-394.</a:t>
            </a:r>
          </a:p>
          <a:p>
            <a:r>
              <a:rPr lang="en-US" sz="1600" dirty="0">
                <a:hlinkClick r:id="rId4"/>
              </a:rPr>
              <a:t>https://www.researchgate.net/publication/3731602_Small-signal_models_of_quasi-resonant_converters</a:t>
            </a:r>
            <a:endParaRPr lang="en-US" sz="1600" dirty="0"/>
          </a:p>
          <a:p>
            <a:r>
              <a:rPr lang="en-US" sz="1600" dirty="0">
                <a:hlinkClick r:id="rId5"/>
              </a:rPr>
              <a:t>https://digital-library.theiet.org/content/journals/10.1049/ip-b.1993.0002</a:t>
            </a:r>
            <a:endParaRPr lang="en-US" sz="1600" dirty="0"/>
          </a:p>
        </p:txBody>
      </p:sp>
    </p:spTree>
    <p:extLst>
      <p:ext uri="{BB962C8B-B14F-4D97-AF65-F5344CB8AC3E}">
        <p14:creationId xmlns:p14="http://schemas.microsoft.com/office/powerpoint/2010/main" val="3821448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806C-238D-482B-90B5-7A696C57D279}"/>
              </a:ext>
            </a:extLst>
          </p:cNvPr>
          <p:cNvSpPr>
            <a:spLocks noGrp="1"/>
          </p:cNvSpPr>
          <p:nvPr>
            <p:ph type="title"/>
          </p:nvPr>
        </p:nvSpPr>
        <p:spPr>
          <a:xfrm>
            <a:off x="1393638" y="2728735"/>
            <a:ext cx="9404723" cy="893354"/>
          </a:xfrm>
        </p:spPr>
        <p:txBody>
          <a:bodyPr/>
          <a:lstStyle/>
          <a:p>
            <a:pPr algn="ctr"/>
            <a:r>
              <a:rPr lang="en-US" sz="5400" dirty="0"/>
              <a:t>Thank You</a:t>
            </a:r>
          </a:p>
        </p:txBody>
      </p:sp>
    </p:spTree>
    <p:extLst>
      <p:ext uri="{BB962C8B-B14F-4D97-AF65-F5344CB8AC3E}">
        <p14:creationId xmlns:p14="http://schemas.microsoft.com/office/powerpoint/2010/main" val="42651276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F1522-D39B-44C7-8B8F-619039B6B39F}"/>
              </a:ext>
            </a:extLst>
          </p:cNvPr>
          <p:cNvSpPr>
            <a:spLocks noGrp="1"/>
          </p:cNvSpPr>
          <p:nvPr>
            <p:ph type="title"/>
          </p:nvPr>
        </p:nvSpPr>
        <p:spPr>
          <a:xfrm>
            <a:off x="1393635" y="1594552"/>
            <a:ext cx="9404723" cy="1400530"/>
          </a:xfrm>
        </p:spPr>
        <p:txBody>
          <a:bodyPr/>
          <a:lstStyle/>
          <a:p>
            <a:pPr algn="ctr"/>
            <a:r>
              <a:rPr lang="en-US" b="1" dirty="0"/>
              <a:t> Aim</a:t>
            </a:r>
          </a:p>
        </p:txBody>
      </p:sp>
      <p:sp>
        <p:nvSpPr>
          <p:cNvPr id="3" name="Content Placeholder 2">
            <a:extLst>
              <a:ext uri="{FF2B5EF4-FFF2-40B4-BE49-F238E27FC236}">
                <a16:creationId xmlns:a16="http://schemas.microsoft.com/office/drawing/2014/main" id="{368C0BEA-AAA9-4AF1-AD1E-E7200565CCA1}"/>
              </a:ext>
            </a:extLst>
          </p:cNvPr>
          <p:cNvSpPr>
            <a:spLocks noGrp="1"/>
          </p:cNvSpPr>
          <p:nvPr>
            <p:ph idx="1"/>
          </p:nvPr>
        </p:nvSpPr>
        <p:spPr>
          <a:xfrm>
            <a:off x="1622727" y="2995082"/>
            <a:ext cx="8946541" cy="867835"/>
          </a:xfrm>
        </p:spPr>
        <p:txBody>
          <a:bodyPr/>
          <a:lstStyle/>
          <a:p>
            <a:pPr marL="0" indent="0" algn="ctr">
              <a:buNone/>
            </a:pPr>
            <a:r>
              <a:rPr lang="en-US" dirty="0"/>
              <a:t>To simulate a bi-directional dc-dc converter with zero volt transition</a:t>
            </a:r>
          </a:p>
          <a:p>
            <a:pPr marL="0" indent="0" algn="ctr">
              <a:buNone/>
            </a:pPr>
            <a:r>
              <a:rPr lang="en-US" dirty="0"/>
              <a:t>( ZVT ) for electric vehicles ( EVs )</a:t>
            </a:r>
          </a:p>
        </p:txBody>
      </p:sp>
    </p:spTree>
    <p:extLst>
      <p:ext uri="{BB962C8B-B14F-4D97-AF65-F5344CB8AC3E}">
        <p14:creationId xmlns:p14="http://schemas.microsoft.com/office/powerpoint/2010/main" val="863006149"/>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46559-13AB-4A56-B2B6-EB08759A9B76}"/>
              </a:ext>
            </a:extLst>
          </p:cNvPr>
          <p:cNvSpPr>
            <a:spLocks noGrp="1"/>
          </p:cNvSpPr>
          <p:nvPr>
            <p:ph type="title"/>
          </p:nvPr>
        </p:nvSpPr>
        <p:spPr>
          <a:xfrm>
            <a:off x="1393637" y="1632376"/>
            <a:ext cx="9404723" cy="844494"/>
          </a:xfrm>
        </p:spPr>
        <p:txBody>
          <a:bodyPr/>
          <a:lstStyle/>
          <a:p>
            <a:pPr algn="ctr"/>
            <a:r>
              <a:rPr lang="en-US" b="1" dirty="0">
                <a:latin typeface="Corbel Light" panose="020B0303020204020204" pitchFamily="34" charset="0"/>
              </a:rPr>
              <a:t>Objective</a:t>
            </a:r>
          </a:p>
        </p:txBody>
      </p:sp>
      <p:sp>
        <p:nvSpPr>
          <p:cNvPr id="3" name="Content Placeholder 2">
            <a:extLst>
              <a:ext uri="{FF2B5EF4-FFF2-40B4-BE49-F238E27FC236}">
                <a16:creationId xmlns:a16="http://schemas.microsoft.com/office/drawing/2014/main" id="{144BD5EF-70FB-4A79-B973-E663292871DC}"/>
              </a:ext>
            </a:extLst>
          </p:cNvPr>
          <p:cNvSpPr>
            <a:spLocks noGrp="1"/>
          </p:cNvSpPr>
          <p:nvPr>
            <p:ph idx="1"/>
          </p:nvPr>
        </p:nvSpPr>
        <p:spPr>
          <a:xfrm>
            <a:off x="1622729" y="2692110"/>
            <a:ext cx="8946541" cy="2951835"/>
          </a:xfrm>
        </p:spPr>
        <p:txBody>
          <a:bodyPr/>
          <a:lstStyle/>
          <a:p>
            <a:pPr marL="0" indent="0" algn="ctr">
              <a:buNone/>
            </a:pPr>
            <a:r>
              <a:rPr lang="en-US" dirty="0"/>
              <a:t>This project expects a bi-directional dc-dc convert with a zero volt transition ( ZVT ) which will be used for battery back-up systems in electric vehicles ( EVs ). This bi-directional converter should be able to transfer power from high-voltage to low-voltage and also vice-versa. By adding additional auxiliary cells to the already existing converters we shall achieve soft-switching of the MOSFETs used in order to reduce switching stress and also to realize better efficiency. By the end of this project we will present the converter circuit operation and also the simulation along with the results.</a:t>
            </a:r>
          </a:p>
        </p:txBody>
      </p:sp>
    </p:spTree>
    <p:extLst>
      <p:ext uri="{BB962C8B-B14F-4D97-AF65-F5344CB8AC3E}">
        <p14:creationId xmlns:p14="http://schemas.microsoft.com/office/powerpoint/2010/main" val="246788949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AA60-A140-4622-9A43-EB086B69841A}"/>
              </a:ext>
            </a:extLst>
          </p:cNvPr>
          <p:cNvSpPr>
            <a:spLocks noGrp="1"/>
          </p:cNvSpPr>
          <p:nvPr>
            <p:ph type="title"/>
          </p:nvPr>
        </p:nvSpPr>
        <p:spPr>
          <a:xfrm>
            <a:off x="1393637" y="1127422"/>
            <a:ext cx="9404723" cy="1400530"/>
          </a:xfrm>
        </p:spPr>
        <p:txBody>
          <a:bodyPr/>
          <a:lstStyle/>
          <a:p>
            <a:pPr algn="ctr"/>
            <a:r>
              <a:rPr lang="en-US" dirty="0"/>
              <a:t>Circuit Diagram</a:t>
            </a:r>
          </a:p>
        </p:txBody>
      </p:sp>
      <p:pic>
        <p:nvPicPr>
          <p:cNvPr id="4" name="Picture 3">
            <a:extLst>
              <a:ext uri="{FF2B5EF4-FFF2-40B4-BE49-F238E27FC236}">
                <a16:creationId xmlns:a16="http://schemas.microsoft.com/office/drawing/2014/main" id="{3A452CB7-5ABB-43E4-9AB2-81DF92F1D847}"/>
              </a:ext>
            </a:extLst>
          </p:cNvPr>
          <p:cNvPicPr>
            <a:picLocks noChangeAspect="1"/>
          </p:cNvPicPr>
          <p:nvPr/>
        </p:nvPicPr>
        <p:blipFill>
          <a:blip r:embed="rId2"/>
          <a:stretch>
            <a:fillRect/>
          </a:stretch>
        </p:blipFill>
        <p:spPr>
          <a:xfrm>
            <a:off x="3876673" y="2317718"/>
            <a:ext cx="4438650" cy="3181350"/>
          </a:xfrm>
          <a:prstGeom prst="rect">
            <a:avLst/>
          </a:prstGeom>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588874210"/>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B58B-1E9D-462D-BF77-96ECFE5C7936}"/>
              </a:ext>
            </a:extLst>
          </p:cNvPr>
          <p:cNvSpPr>
            <a:spLocks noGrp="1"/>
          </p:cNvSpPr>
          <p:nvPr>
            <p:ph type="title"/>
          </p:nvPr>
        </p:nvSpPr>
        <p:spPr>
          <a:xfrm>
            <a:off x="1393638" y="1094087"/>
            <a:ext cx="9404723" cy="807911"/>
          </a:xfrm>
        </p:spPr>
        <p:txBody>
          <a:bodyPr/>
          <a:lstStyle/>
          <a:p>
            <a:pPr algn="ctr"/>
            <a:r>
              <a:rPr lang="en-US" dirty="0"/>
              <a:t>Parameters</a:t>
            </a:r>
          </a:p>
        </p:txBody>
      </p:sp>
      <p:graphicFrame>
        <p:nvGraphicFramePr>
          <p:cNvPr id="4" name="Table 3">
            <a:extLst>
              <a:ext uri="{FF2B5EF4-FFF2-40B4-BE49-F238E27FC236}">
                <a16:creationId xmlns:a16="http://schemas.microsoft.com/office/drawing/2014/main" id="{8629FE9A-7776-4520-A8FE-013D4A7B74D4}"/>
              </a:ext>
            </a:extLst>
          </p:cNvPr>
          <p:cNvGraphicFramePr>
            <a:graphicFrameLocks noGrp="1"/>
          </p:cNvGraphicFramePr>
          <p:nvPr>
            <p:extLst>
              <p:ext uri="{D42A27DB-BD31-4B8C-83A1-F6EECF244321}">
                <p14:modId xmlns:p14="http://schemas.microsoft.com/office/powerpoint/2010/main" val="221707397"/>
              </p:ext>
            </p:extLst>
          </p:nvPr>
        </p:nvGraphicFramePr>
        <p:xfrm>
          <a:off x="2031999" y="2426353"/>
          <a:ext cx="8128000" cy="3337560"/>
        </p:xfrm>
        <a:graphic>
          <a:graphicData uri="http://schemas.openxmlformats.org/drawingml/2006/table">
            <a:tbl>
              <a:tblPr firstRow="1" bandRow="1">
                <a:tableStyleId>{5C22544A-7EE6-4342-B048-85BDC9FD1C3A}</a:tableStyleId>
              </a:tblPr>
              <a:tblGrid>
                <a:gridCol w="2593267">
                  <a:extLst>
                    <a:ext uri="{9D8B030D-6E8A-4147-A177-3AD203B41FA5}">
                      <a16:colId xmlns:a16="http://schemas.microsoft.com/office/drawing/2014/main" val="1127055850"/>
                    </a:ext>
                  </a:extLst>
                </a:gridCol>
                <a:gridCol w="1470733">
                  <a:extLst>
                    <a:ext uri="{9D8B030D-6E8A-4147-A177-3AD203B41FA5}">
                      <a16:colId xmlns:a16="http://schemas.microsoft.com/office/drawing/2014/main" val="3641784620"/>
                    </a:ext>
                  </a:extLst>
                </a:gridCol>
                <a:gridCol w="2032000">
                  <a:extLst>
                    <a:ext uri="{9D8B030D-6E8A-4147-A177-3AD203B41FA5}">
                      <a16:colId xmlns:a16="http://schemas.microsoft.com/office/drawing/2014/main" val="319130888"/>
                    </a:ext>
                  </a:extLst>
                </a:gridCol>
                <a:gridCol w="2032000">
                  <a:extLst>
                    <a:ext uri="{9D8B030D-6E8A-4147-A177-3AD203B41FA5}">
                      <a16:colId xmlns:a16="http://schemas.microsoft.com/office/drawing/2014/main" val="3290702922"/>
                    </a:ext>
                  </a:extLst>
                </a:gridCol>
              </a:tblGrid>
              <a:tr h="370840">
                <a:tc>
                  <a:txBody>
                    <a:bodyPr/>
                    <a:lstStyle/>
                    <a:p>
                      <a:pPr algn="ctr"/>
                      <a:r>
                        <a:rPr lang="en-US" dirty="0"/>
                        <a:t>Parameter</a:t>
                      </a:r>
                    </a:p>
                  </a:txBody>
                  <a:tcPr/>
                </a:tc>
                <a:tc>
                  <a:txBody>
                    <a:bodyPr/>
                    <a:lstStyle/>
                    <a:p>
                      <a:pPr algn="ctr"/>
                      <a:r>
                        <a:rPr lang="en-US" dirty="0"/>
                        <a:t>Symbol</a:t>
                      </a:r>
                    </a:p>
                  </a:txBody>
                  <a:tcPr/>
                </a:tc>
                <a:tc>
                  <a:txBody>
                    <a:bodyPr/>
                    <a:lstStyle/>
                    <a:p>
                      <a:pPr algn="ctr"/>
                      <a:r>
                        <a:rPr lang="en-US" dirty="0"/>
                        <a:t>Value</a:t>
                      </a:r>
                    </a:p>
                  </a:txBody>
                  <a:tcPr/>
                </a:tc>
                <a:tc>
                  <a:txBody>
                    <a:bodyPr/>
                    <a:lstStyle/>
                    <a:p>
                      <a:pPr algn="ctr"/>
                      <a:r>
                        <a:rPr lang="en-US" dirty="0"/>
                        <a:t>Unit</a:t>
                      </a:r>
                    </a:p>
                  </a:txBody>
                  <a:tcPr/>
                </a:tc>
                <a:extLst>
                  <a:ext uri="{0D108BD9-81ED-4DB2-BD59-A6C34878D82A}">
                    <a16:rowId xmlns:a16="http://schemas.microsoft.com/office/drawing/2014/main" val="4198151524"/>
                  </a:ext>
                </a:extLst>
              </a:tr>
              <a:tr h="370840">
                <a:tc>
                  <a:txBody>
                    <a:bodyPr/>
                    <a:lstStyle/>
                    <a:p>
                      <a:pPr algn="ctr"/>
                      <a:r>
                        <a:rPr lang="en-US" dirty="0"/>
                        <a:t>Input voltage</a:t>
                      </a:r>
                    </a:p>
                  </a:txBody>
                  <a:tcPr/>
                </a:tc>
                <a:tc>
                  <a:txBody>
                    <a:bodyPr/>
                    <a:lstStyle/>
                    <a:p>
                      <a:pPr algn="ctr"/>
                      <a:r>
                        <a:rPr lang="en-US" dirty="0"/>
                        <a:t>V</a:t>
                      </a:r>
                      <a:r>
                        <a:rPr lang="en-US" baseline="-25000" dirty="0"/>
                        <a:t>in</a:t>
                      </a:r>
                    </a:p>
                  </a:txBody>
                  <a:tcPr/>
                </a:tc>
                <a:tc>
                  <a:txBody>
                    <a:bodyPr/>
                    <a:lstStyle/>
                    <a:p>
                      <a:pPr algn="ctr"/>
                      <a:r>
                        <a:rPr lang="en-US" dirty="0"/>
                        <a:t>200</a:t>
                      </a:r>
                    </a:p>
                  </a:txBody>
                  <a:tcPr/>
                </a:tc>
                <a:tc>
                  <a:txBody>
                    <a:bodyPr/>
                    <a:lstStyle/>
                    <a:p>
                      <a:pPr algn="ctr"/>
                      <a:r>
                        <a:rPr lang="en-US" dirty="0"/>
                        <a:t>V</a:t>
                      </a:r>
                    </a:p>
                  </a:txBody>
                  <a:tcPr/>
                </a:tc>
                <a:extLst>
                  <a:ext uri="{0D108BD9-81ED-4DB2-BD59-A6C34878D82A}">
                    <a16:rowId xmlns:a16="http://schemas.microsoft.com/office/drawing/2014/main" val="3853856774"/>
                  </a:ext>
                </a:extLst>
              </a:tr>
              <a:tr h="370840">
                <a:tc>
                  <a:txBody>
                    <a:bodyPr/>
                    <a:lstStyle/>
                    <a:p>
                      <a:pPr algn="ctr"/>
                      <a:r>
                        <a:rPr lang="en-US" dirty="0"/>
                        <a:t>Output voltage</a:t>
                      </a:r>
                    </a:p>
                  </a:txBody>
                  <a:tcPr/>
                </a:tc>
                <a:tc>
                  <a:txBody>
                    <a:bodyPr/>
                    <a:lstStyle/>
                    <a:p>
                      <a:pPr algn="ctr"/>
                      <a:r>
                        <a:rPr lang="en-US" dirty="0"/>
                        <a:t>V</a:t>
                      </a:r>
                      <a:r>
                        <a:rPr lang="en-US" baseline="-25000" dirty="0"/>
                        <a:t>o</a:t>
                      </a:r>
                    </a:p>
                  </a:txBody>
                  <a:tcPr/>
                </a:tc>
                <a:tc>
                  <a:txBody>
                    <a:bodyPr/>
                    <a:lstStyle/>
                    <a:p>
                      <a:pPr algn="ctr"/>
                      <a:r>
                        <a:rPr lang="en-US" dirty="0"/>
                        <a:t>400</a:t>
                      </a:r>
                    </a:p>
                  </a:txBody>
                  <a:tcPr/>
                </a:tc>
                <a:tc>
                  <a:txBody>
                    <a:bodyPr/>
                    <a:lstStyle/>
                    <a:p>
                      <a:pPr algn="ctr"/>
                      <a:r>
                        <a:rPr lang="en-US" dirty="0"/>
                        <a:t>V</a:t>
                      </a:r>
                    </a:p>
                  </a:txBody>
                  <a:tcPr/>
                </a:tc>
                <a:extLst>
                  <a:ext uri="{0D108BD9-81ED-4DB2-BD59-A6C34878D82A}">
                    <a16:rowId xmlns:a16="http://schemas.microsoft.com/office/drawing/2014/main" val="2715937292"/>
                  </a:ext>
                </a:extLst>
              </a:tr>
              <a:tr h="370840">
                <a:tc>
                  <a:txBody>
                    <a:bodyPr/>
                    <a:lstStyle/>
                    <a:p>
                      <a:pPr algn="ctr"/>
                      <a:r>
                        <a:rPr lang="en-US" dirty="0"/>
                        <a:t>Input inductor</a:t>
                      </a:r>
                    </a:p>
                  </a:txBody>
                  <a:tcPr/>
                </a:tc>
                <a:tc>
                  <a:txBody>
                    <a:bodyPr/>
                    <a:lstStyle/>
                    <a:p>
                      <a:pPr algn="ctr"/>
                      <a:r>
                        <a:rPr lang="en-US" dirty="0"/>
                        <a:t>L</a:t>
                      </a:r>
                      <a:r>
                        <a:rPr lang="en-US" baseline="-25000" dirty="0"/>
                        <a:t>in</a:t>
                      </a:r>
                    </a:p>
                  </a:txBody>
                  <a:tcPr/>
                </a:tc>
                <a:tc>
                  <a:txBody>
                    <a:bodyPr/>
                    <a:lstStyle/>
                    <a:p>
                      <a:pPr algn="ctr"/>
                      <a:r>
                        <a:rPr lang="en-US" dirty="0"/>
                        <a:t>100</a:t>
                      </a:r>
                    </a:p>
                  </a:txBody>
                  <a:tcPr/>
                </a:tc>
                <a:tc>
                  <a:txBody>
                    <a:bodyPr/>
                    <a:lstStyle/>
                    <a:p>
                      <a:pPr algn="ctr"/>
                      <a:r>
                        <a:rPr lang="el-GR" sz="1800" b="0" i="0" kern="1200" dirty="0">
                          <a:solidFill>
                            <a:schemeClr val="dk1"/>
                          </a:solidFill>
                          <a:effectLst/>
                          <a:latin typeface="+mn-lt"/>
                          <a:ea typeface="+mn-ea"/>
                          <a:cs typeface="+mn-cs"/>
                        </a:rPr>
                        <a:t>μ</a:t>
                      </a:r>
                      <a:r>
                        <a:rPr lang="en-US" dirty="0"/>
                        <a:t>H</a:t>
                      </a:r>
                    </a:p>
                  </a:txBody>
                  <a:tcPr/>
                </a:tc>
                <a:extLst>
                  <a:ext uri="{0D108BD9-81ED-4DB2-BD59-A6C34878D82A}">
                    <a16:rowId xmlns:a16="http://schemas.microsoft.com/office/drawing/2014/main" val="1604205569"/>
                  </a:ext>
                </a:extLst>
              </a:tr>
              <a:tr h="370840">
                <a:tc>
                  <a:txBody>
                    <a:bodyPr/>
                    <a:lstStyle/>
                    <a:p>
                      <a:pPr algn="ctr"/>
                      <a:r>
                        <a:rPr lang="en-US" dirty="0"/>
                        <a:t>Resonant inductor</a:t>
                      </a:r>
                    </a:p>
                  </a:txBody>
                  <a:tcPr/>
                </a:tc>
                <a:tc>
                  <a:txBody>
                    <a:bodyPr/>
                    <a:lstStyle/>
                    <a:p>
                      <a:pPr algn="ctr"/>
                      <a:r>
                        <a:rPr lang="en-US" dirty="0"/>
                        <a:t>L</a:t>
                      </a:r>
                      <a:r>
                        <a:rPr lang="en-US" baseline="-25000" dirty="0"/>
                        <a:t>r</a:t>
                      </a:r>
                    </a:p>
                  </a:txBody>
                  <a:tcPr/>
                </a:tc>
                <a:tc>
                  <a:txBody>
                    <a:bodyPr/>
                    <a:lstStyle/>
                    <a:p>
                      <a:pPr algn="ctr"/>
                      <a:r>
                        <a:rPr lang="en-US" dirty="0"/>
                        <a:t>2</a:t>
                      </a:r>
                    </a:p>
                  </a:txBody>
                  <a:tcPr/>
                </a:tc>
                <a:tc>
                  <a:txBody>
                    <a:bodyPr/>
                    <a:lstStyle/>
                    <a:p>
                      <a:pPr algn="ctr"/>
                      <a:r>
                        <a:rPr lang="el-GR" sz="1800" b="0" i="0" kern="1200" dirty="0">
                          <a:solidFill>
                            <a:schemeClr val="dk1"/>
                          </a:solidFill>
                          <a:effectLst/>
                          <a:latin typeface="+mn-lt"/>
                          <a:ea typeface="+mn-ea"/>
                          <a:cs typeface="+mn-cs"/>
                        </a:rPr>
                        <a:t>μ</a:t>
                      </a:r>
                      <a:r>
                        <a:rPr lang="en-US" sz="1800" b="0" i="0" kern="1200" dirty="0">
                          <a:solidFill>
                            <a:schemeClr val="dk1"/>
                          </a:solidFill>
                          <a:effectLst/>
                          <a:latin typeface="+mn-lt"/>
                          <a:ea typeface="+mn-ea"/>
                          <a:cs typeface="+mn-cs"/>
                        </a:rPr>
                        <a:t>H</a:t>
                      </a:r>
                      <a:endParaRPr lang="en-US" dirty="0"/>
                    </a:p>
                  </a:txBody>
                  <a:tcPr/>
                </a:tc>
                <a:extLst>
                  <a:ext uri="{0D108BD9-81ED-4DB2-BD59-A6C34878D82A}">
                    <a16:rowId xmlns:a16="http://schemas.microsoft.com/office/drawing/2014/main" val="4114106018"/>
                  </a:ext>
                </a:extLst>
              </a:tr>
              <a:tr h="370840">
                <a:tc>
                  <a:txBody>
                    <a:bodyPr/>
                    <a:lstStyle/>
                    <a:p>
                      <a:pPr algn="ctr"/>
                      <a:r>
                        <a:rPr lang="en-US" dirty="0"/>
                        <a:t>Resonant capacitor</a:t>
                      </a:r>
                    </a:p>
                  </a:txBody>
                  <a:tcPr/>
                </a:tc>
                <a:tc>
                  <a:txBody>
                    <a:bodyPr/>
                    <a:lstStyle/>
                    <a:p>
                      <a:pPr algn="ctr"/>
                      <a:r>
                        <a:rPr lang="en-US" dirty="0"/>
                        <a:t>C</a:t>
                      </a:r>
                      <a:r>
                        <a:rPr lang="en-US" baseline="-25000" dirty="0"/>
                        <a:t>r</a:t>
                      </a:r>
                    </a:p>
                  </a:txBody>
                  <a:tcPr/>
                </a:tc>
                <a:tc>
                  <a:txBody>
                    <a:bodyPr/>
                    <a:lstStyle/>
                    <a:p>
                      <a:pPr algn="ctr"/>
                      <a:r>
                        <a:rPr lang="en-US" dirty="0"/>
                        <a:t>10</a:t>
                      </a:r>
                    </a:p>
                  </a:txBody>
                  <a:tcPr/>
                </a:tc>
                <a:tc>
                  <a:txBody>
                    <a:bodyPr/>
                    <a:lstStyle/>
                    <a:p>
                      <a:pPr algn="ctr"/>
                      <a:r>
                        <a:rPr lang="en-US" dirty="0" err="1"/>
                        <a:t>nF</a:t>
                      </a:r>
                      <a:endParaRPr lang="en-US" dirty="0"/>
                    </a:p>
                  </a:txBody>
                  <a:tcPr/>
                </a:tc>
                <a:extLst>
                  <a:ext uri="{0D108BD9-81ED-4DB2-BD59-A6C34878D82A}">
                    <a16:rowId xmlns:a16="http://schemas.microsoft.com/office/drawing/2014/main" val="728240247"/>
                  </a:ext>
                </a:extLst>
              </a:tr>
              <a:tr h="370840">
                <a:tc>
                  <a:txBody>
                    <a:bodyPr/>
                    <a:lstStyle/>
                    <a:p>
                      <a:pPr algn="ctr"/>
                      <a:r>
                        <a:rPr lang="en-US" dirty="0"/>
                        <a:t>Output capacitor</a:t>
                      </a:r>
                    </a:p>
                  </a:txBody>
                  <a:tcPr/>
                </a:tc>
                <a:tc>
                  <a:txBody>
                    <a:bodyPr/>
                    <a:lstStyle/>
                    <a:p>
                      <a:pPr algn="ctr"/>
                      <a:r>
                        <a:rPr lang="en-US" dirty="0"/>
                        <a:t>C</a:t>
                      </a:r>
                      <a:r>
                        <a:rPr lang="en-US" baseline="-25000" dirty="0"/>
                        <a:t>o</a:t>
                      </a:r>
                    </a:p>
                  </a:txBody>
                  <a:tcPr/>
                </a:tc>
                <a:tc>
                  <a:txBody>
                    <a:bodyPr/>
                    <a:lstStyle/>
                    <a:p>
                      <a:pPr algn="ctr"/>
                      <a:r>
                        <a:rPr lang="en-US" dirty="0"/>
                        <a:t>470</a:t>
                      </a:r>
                    </a:p>
                  </a:txBody>
                  <a:tcPr/>
                </a:tc>
                <a:tc>
                  <a:txBody>
                    <a:bodyPr/>
                    <a:lstStyle/>
                    <a:p>
                      <a:pPr algn="ctr"/>
                      <a:r>
                        <a:rPr lang="el-GR" sz="1800" b="0" i="0" kern="1200" dirty="0">
                          <a:solidFill>
                            <a:schemeClr val="dk1"/>
                          </a:solidFill>
                          <a:effectLst/>
                          <a:latin typeface="+mn-lt"/>
                          <a:ea typeface="+mn-ea"/>
                          <a:cs typeface="+mn-cs"/>
                        </a:rPr>
                        <a:t>μ</a:t>
                      </a:r>
                      <a:r>
                        <a:rPr lang="en-US" sz="1800" b="0" i="0" kern="1200" dirty="0">
                          <a:solidFill>
                            <a:schemeClr val="dk1"/>
                          </a:solidFill>
                          <a:effectLst/>
                          <a:latin typeface="+mn-lt"/>
                          <a:ea typeface="+mn-ea"/>
                          <a:cs typeface="+mn-cs"/>
                        </a:rPr>
                        <a:t>F</a:t>
                      </a:r>
                      <a:endParaRPr lang="en-US" dirty="0"/>
                    </a:p>
                  </a:txBody>
                  <a:tcPr/>
                </a:tc>
                <a:extLst>
                  <a:ext uri="{0D108BD9-81ED-4DB2-BD59-A6C34878D82A}">
                    <a16:rowId xmlns:a16="http://schemas.microsoft.com/office/drawing/2014/main" val="3056091095"/>
                  </a:ext>
                </a:extLst>
              </a:tr>
              <a:tr h="370840">
                <a:tc>
                  <a:txBody>
                    <a:bodyPr/>
                    <a:lstStyle/>
                    <a:p>
                      <a:pPr algn="ctr"/>
                      <a:r>
                        <a:rPr lang="en-US" dirty="0"/>
                        <a:t>Output resistor</a:t>
                      </a:r>
                    </a:p>
                  </a:txBody>
                  <a:tcPr/>
                </a:tc>
                <a:tc>
                  <a:txBody>
                    <a:bodyPr/>
                    <a:lstStyle/>
                    <a:p>
                      <a:pPr algn="ctr"/>
                      <a:r>
                        <a:rPr lang="en-US" baseline="0" dirty="0"/>
                        <a:t>R</a:t>
                      </a:r>
                      <a:r>
                        <a:rPr lang="en-US" baseline="-25000" dirty="0"/>
                        <a:t>o</a:t>
                      </a:r>
                    </a:p>
                  </a:txBody>
                  <a:tcPr/>
                </a:tc>
                <a:tc>
                  <a:txBody>
                    <a:bodyPr/>
                    <a:lstStyle/>
                    <a:p>
                      <a:pPr algn="ctr"/>
                      <a:r>
                        <a:rPr lang="en-US" dirty="0"/>
                        <a:t>6.153</a:t>
                      </a:r>
                    </a:p>
                  </a:txBody>
                  <a:tcPr/>
                </a:tc>
                <a:tc>
                  <a:txBody>
                    <a:bodyPr/>
                    <a:lstStyle/>
                    <a:p>
                      <a:pPr algn="ctr"/>
                      <a:r>
                        <a:rPr lang="en-US" dirty="0"/>
                        <a:t>ohm</a:t>
                      </a:r>
                    </a:p>
                  </a:txBody>
                  <a:tcPr/>
                </a:tc>
                <a:extLst>
                  <a:ext uri="{0D108BD9-81ED-4DB2-BD59-A6C34878D82A}">
                    <a16:rowId xmlns:a16="http://schemas.microsoft.com/office/drawing/2014/main" val="3770212506"/>
                  </a:ext>
                </a:extLst>
              </a:tr>
              <a:tr h="370840">
                <a:tc>
                  <a:txBody>
                    <a:bodyPr/>
                    <a:lstStyle/>
                    <a:p>
                      <a:pPr algn="ctr"/>
                      <a:r>
                        <a:rPr lang="en-US" dirty="0"/>
                        <a:t>Switching frequency</a:t>
                      </a:r>
                    </a:p>
                  </a:txBody>
                  <a:tcPr/>
                </a:tc>
                <a:tc>
                  <a:txBody>
                    <a:bodyPr/>
                    <a:lstStyle/>
                    <a:p>
                      <a:pPr algn="ctr"/>
                      <a:r>
                        <a:rPr lang="en-US" dirty="0" err="1"/>
                        <a:t>f</a:t>
                      </a:r>
                      <a:r>
                        <a:rPr lang="en-US" baseline="-25000" dirty="0" err="1"/>
                        <a:t>sw</a:t>
                      </a:r>
                      <a:endParaRPr lang="en-US" baseline="-25000" dirty="0"/>
                    </a:p>
                  </a:txBody>
                  <a:tcPr/>
                </a:tc>
                <a:tc>
                  <a:txBody>
                    <a:bodyPr/>
                    <a:lstStyle/>
                    <a:p>
                      <a:pPr algn="ctr"/>
                      <a:r>
                        <a:rPr lang="en-US" dirty="0"/>
                        <a:t>30</a:t>
                      </a:r>
                    </a:p>
                  </a:txBody>
                  <a:tcPr/>
                </a:tc>
                <a:tc>
                  <a:txBody>
                    <a:bodyPr/>
                    <a:lstStyle/>
                    <a:p>
                      <a:pPr algn="ctr"/>
                      <a:r>
                        <a:rPr lang="en-US" dirty="0"/>
                        <a:t>kHz</a:t>
                      </a:r>
                    </a:p>
                  </a:txBody>
                  <a:tcPr/>
                </a:tc>
                <a:extLst>
                  <a:ext uri="{0D108BD9-81ED-4DB2-BD59-A6C34878D82A}">
                    <a16:rowId xmlns:a16="http://schemas.microsoft.com/office/drawing/2014/main" val="1458723064"/>
                  </a:ext>
                </a:extLst>
              </a:tr>
            </a:tbl>
          </a:graphicData>
        </a:graphic>
      </p:graphicFrame>
    </p:spTree>
    <p:extLst>
      <p:ext uri="{BB962C8B-B14F-4D97-AF65-F5344CB8AC3E}">
        <p14:creationId xmlns:p14="http://schemas.microsoft.com/office/powerpoint/2010/main" val="164432518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AE860-797D-4234-AF41-0462342D055A}"/>
              </a:ext>
            </a:extLst>
          </p:cNvPr>
          <p:cNvSpPr>
            <a:spLocks noGrp="1"/>
          </p:cNvSpPr>
          <p:nvPr>
            <p:ph type="title"/>
          </p:nvPr>
        </p:nvSpPr>
        <p:spPr>
          <a:xfrm>
            <a:off x="1393638" y="346187"/>
            <a:ext cx="9404723" cy="701379"/>
          </a:xfrm>
        </p:spPr>
        <p:txBody>
          <a:bodyPr/>
          <a:lstStyle/>
          <a:p>
            <a:pPr algn="ctr"/>
            <a:r>
              <a:rPr lang="en-US" dirty="0"/>
              <a:t>MATLAB Circuit</a:t>
            </a:r>
          </a:p>
        </p:txBody>
      </p:sp>
      <p:pic>
        <p:nvPicPr>
          <p:cNvPr id="4" name="Picture 3">
            <a:extLst>
              <a:ext uri="{FF2B5EF4-FFF2-40B4-BE49-F238E27FC236}">
                <a16:creationId xmlns:a16="http://schemas.microsoft.com/office/drawing/2014/main" id="{982164B9-3C32-4820-BD2F-5E40A0775A85}"/>
              </a:ext>
            </a:extLst>
          </p:cNvPr>
          <p:cNvPicPr>
            <a:picLocks noChangeAspect="1"/>
          </p:cNvPicPr>
          <p:nvPr/>
        </p:nvPicPr>
        <p:blipFill>
          <a:blip r:embed="rId2"/>
          <a:stretch>
            <a:fillRect/>
          </a:stretch>
        </p:blipFill>
        <p:spPr>
          <a:xfrm>
            <a:off x="1572748" y="1191494"/>
            <a:ext cx="9046503" cy="4911946"/>
          </a:xfrm>
          <a:prstGeom prst="rect">
            <a:avLst/>
          </a:prstGeom>
        </p:spPr>
      </p:pic>
      <p:sp>
        <p:nvSpPr>
          <p:cNvPr id="7" name="TextBox 6">
            <a:extLst>
              <a:ext uri="{FF2B5EF4-FFF2-40B4-BE49-F238E27FC236}">
                <a16:creationId xmlns:a16="http://schemas.microsoft.com/office/drawing/2014/main" id="{E6F77763-5112-4675-A4A2-10741E48BBBA}"/>
              </a:ext>
            </a:extLst>
          </p:cNvPr>
          <p:cNvSpPr txBox="1"/>
          <p:nvPr/>
        </p:nvSpPr>
        <p:spPr>
          <a:xfrm>
            <a:off x="5266637" y="6247368"/>
            <a:ext cx="1658724" cy="369332"/>
          </a:xfrm>
          <a:prstGeom prst="rect">
            <a:avLst/>
          </a:prstGeom>
          <a:noFill/>
        </p:spPr>
        <p:txBody>
          <a:bodyPr wrap="square" rtlCol="0">
            <a:spAutoFit/>
          </a:bodyPr>
          <a:lstStyle/>
          <a:p>
            <a:r>
              <a:rPr lang="en-US" dirty="0"/>
              <a:t>Boost mode</a:t>
            </a:r>
          </a:p>
        </p:txBody>
      </p:sp>
    </p:spTree>
    <p:extLst>
      <p:ext uri="{BB962C8B-B14F-4D97-AF65-F5344CB8AC3E}">
        <p14:creationId xmlns:p14="http://schemas.microsoft.com/office/powerpoint/2010/main" val="344555483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AE860-797D-4234-AF41-0462342D055A}"/>
              </a:ext>
            </a:extLst>
          </p:cNvPr>
          <p:cNvSpPr>
            <a:spLocks noGrp="1"/>
          </p:cNvSpPr>
          <p:nvPr>
            <p:ph type="title"/>
          </p:nvPr>
        </p:nvSpPr>
        <p:spPr>
          <a:xfrm>
            <a:off x="1393638" y="346187"/>
            <a:ext cx="9404723" cy="701379"/>
          </a:xfrm>
        </p:spPr>
        <p:txBody>
          <a:bodyPr/>
          <a:lstStyle/>
          <a:p>
            <a:pPr algn="ctr"/>
            <a:r>
              <a:rPr lang="en-US" dirty="0"/>
              <a:t>MATLAB Circuit</a:t>
            </a:r>
          </a:p>
        </p:txBody>
      </p:sp>
      <p:sp>
        <p:nvSpPr>
          <p:cNvPr id="7" name="TextBox 6">
            <a:extLst>
              <a:ext uri="{FF2B5EF4-FFF2-40B4-BE49-F238E27FC236}">
                <a16:creationId xmlns:a16="http://schemas.microsoft.com/office/drawing/2014/main" id="{E6F77763-5112-4675-A4A2-10741E48BBBA}"/>
              </a:ext>
            </a:extLst>
          </p:cNvPr>
          <p:cNvSpPr txBox="1"/>
          <p:nvPr/>
        </p:nvSpPr>
        <p:spPr>
          <a:xfrm>
            <a:off x="5266637" y="6247368"/>
            <a:ext cx="1658724" cy="369332"/>
          </a:xfrm>
          <a:prstGeom prst="rect">
            <a:avLst/>
          </a:prstGeom>
          <a:noFill/>
        </p:spPr>
        <p:txBody>
          <a:bodyPr wrap="square" rtlCol="0">
            <a:spAutoFit/>
          </a:bodyPr>
          <a:lstStyle/>
          <a:p>
            <a:r>
              <a:rPr lang="en-US" dirty="0"/>
              <a:t>Buck mode</a:t>
            </a:r>
          </a:p>
        </p:txBody>
      </p:sp>
      <p:pic>
        <p:nvPicPr>
          <p:cNvPr id="5" name="Picture 4">
            <a:extLst>
              <a:ext uri="{FF2B5EF4-FFF2-40B4-BE49-F238E27FC236}">
                <a16:creationId xmlns:a16="http://schemas.microsoft.com/office/drawing/2014/main" id="{D1936DE1-57EB-4C63-90A1-9307446B0930}"/>
              </a:ext>
            </a:extLst>
          </p:cNvPr>
          <p:cNvPicPr>
            <a:picLocks noChangeAspect="1"/>
          </p:cNvPicPr>
          <p:nvPr/>
        </p:nvPicPr>
        <p:blipFill>
          <a:blip r:embed="rId2"/>
          <a:stretch>
            <a:fillRect/>
          </a:stretch>
        </p:blipFill>
        <p:spPr>
          <a:xfrm>
            <a:off x="1646650" y="1056558"/>
            <a:ext cx="8898698" cy="5190810"/>
          </a:xfrm>
          <a:prstGeom prst="rect">
            <a:avLst/>
          </a:prstGeom>
        </p:spPr>
      </p:pic>
    </p:spTree>
    <p:extLst>
      <p:ext uri="{BB962C8B-B14F-4D97-AF65-F5344CB8AC3E}">
        <p14:creationId xmlns:p14="http://schemas.microsoft.com/office/powerpoint/2010/main" val="3409624868"/>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BF8CD-8C57-46AB-B0D1-F21215E04BCD}"/>
              </a:ext>
            </a:extLst>
          </p:cNvPr>
          <p:cNvSpPr>
            <a:spLocks noGrp="1"/>
          </p:cNvSpPr>
          <p:nvPr>
            <p:ph type="title"/>
          </p:nvPr>
        </p:nvSpPr>
        <p:spPr>
          <a:xfrm>
            <a:off x="3551568" y="254472"/>
            <a:ext cx="5088864" cy="710257"/>
          </a:xfrm>
        </p:spPr>
        <p:txBody>
          <a:bodyPr/>
          <a:lstStyle/>
          <a:p>
            <a:r>
              <a:rPr lang="en-US" dirty="0"/>
              <a:t>Output Waveforms</a:t>
            </a:r>
          </a:p>
        </p:txBody>
      </p:sp>
      <p:pic>
        <p:nvPicPr>
          <p:cNvPr id="5" name="Picture 4">
            <a:extLst>
              <a:ext uri="{FF2B5EF4-FFF2-40B4-BE49-F238E27FC236}">
                <a16:creationId xmlns:a16="http://schemas.microsoft.com/office/drawing/2014/main" id="{247897DE-CB1A-4E25-9E0A-0942923196F0}"/>
              </a:ext>
            </a:extLst>
          </p:cNvPr>
          <p:cNvPicPr>
            <a:picLocks noChangeAspect="1"/>
          </p:cNvPicPr>
          <p:nvPr/>
        </p:nvPicPr>
        <p:blipFill>
          <a:blip r:embed="rId2"/>
          <a:stretch>
            <a:fillRect/>
          </a:stretch>
        </p:blipFill>
        <p:spPr>
          <a:xfrm>
            <a:off x="6096001" y="1484565"/>
            <a:ext cx="5775438" cy="3966324"/>
          </a:xfrm>
          <a:prstGeom prst="rect">
            <a:avLst/>
          </a:prstGeom>
        </p:spPr>
      </p:pic>
      <p:sp>
        <p:nvSpPr>
          <p:cNvPr id="6" name="TextBox 5">
            <a:extLst>
              <a:ext uri="{FF2B5EF4-FFF2-40B4-BE49-F238E27FC236}">
                <a16:creationId xmlns:a16="http://schemas.microsoft.com/office/drawing/2014/main" id="{938BC71F-6C57-44B4-A0DE-24F35A8A70D9}"/>
              </a:ext>
            </a:extLst>
          </p:cNvPr>
          <p:cNvSpPr txBox="1"/>
          <p:nvPr/>
        </p:nvSpPr>
        <p:spPr>
          <a:xfrm>
            <a:off x="2033486" y="5690586"/>
            <a:ext cx="1518082" cy="369332"/>
          </a:xfrm>
          <a:prstGeom prst="rect">
            <a:avLst/>
          </a:prstGeom>
          <a:noFill/>
        </p:spPr>
        <p:txBody>
          <a:bodyPr wrap="square" rtlCol="0">
            <a:spAutoFit/>
          </a:bodyPr>
          <a:lstStyle/>
          <a:p>
            <a:r>
              <a:rPr lang="en-US" dirty="0"/>
              <a:t>Boost Mode</a:t>
            </a:r>
          </a:p>
        </p:txBody>
      </p:sp>
      <p:sp>
        <p:nvSpPr>
          <p:cNvPr id="7" name="TextBox 6">
            <a:extLst>
              <a:ext uri="{FF2B5EF4-FFF2-40B4-BE49-F238E27FC236}">
                <a16:creationId xmlns:a16="http://schemas.microsoft.com/office/drawing/2014/main" id="{50D4815E-B669-4644-867F-BD1F354EAB84}"/>
              </a:ext>
            </a:extLst>
          </p:cNvPr>
          <p:cNvSpPr txBox="1"/>
          <p:nvPr/>
        </p:nvSpPr>
        <p:spPr>
          <a:xfrm>
            <a:off x="8640432" y="5690586"/>
            <a:ext cx="1518082" cy="369332"/>
          </a:xfrm>
          <a:prstGeom prst="rect">
            <a:avLst/>
          </a:prstGeom>
          <a:noFill/>
        </p:spPr>
        <p:txBody>
          <a:bodyPr wrap="square" rtlCol="0">
            <a:spAutoFit/>
          </a:bodyPr>
          <a:lstStyle/>
          <a:p>
            <a:r>
              <a:rPr lang="en-US" dirty="0"/>
              <a:t>Buck Mode</a:t>
            </a:r>
          </a:p>
        </p:txBody>
      </p:sp>
      <p:pic>
        <p:nvPicPr>
          <p:cNvPr id="3" name="Picture 2">
            <a:extLst>
              <a:ext uri="{FF2B5EF4-FFF2-40B4-BE49-F238E27FC236}">
                <a16:creationId xmlns:a16="http://schemas.microsoft.com/office/drawing/2014/main" id="{77AA0006-DED5-453E-BAEB-4382EE5B07E4}"/>
              </a:ext>
            </a:extLst>
          </p:cNvPr>
          <p:cNvPicPr>
            <a:picLocks noChangeAspect="1"/>
          </p:cNvPicPr>
          <p:nvPr/>
        </p:nvPicPr>
        <p:blipFill>
          <a:blip r:embed="rId3"/>
          <a:stretch>
            <a:fillRect/>
          </a:stretch>
        </p:blipFill>
        <p:spPr>
          <a:xfrm>
            <a:off x="320562" y="1484565"/>
            <a:ext cx="5556456" cy="3966324"/>
          </a:xfrm>
          <a:prstGeom prst="rect">
            <a:avLst/>
          </a:prstGeom>
        </p:spPr>
      </p:pic>
    </p:spTree>
    <p:extLst>
      <p:ext uri="{BB962C8B-B14F-4D97-AF65-F5344CB8AC3E}">
        <p14:creationId xmlns:p14="http://schemas.microsoft.com/office/powerpoint/2010/main" val="309816434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302187F-E794-432E-BD90-8F21E99F5A7E}"/>
              </a:ext>
            </a:extLst>
          </p:cNvPr>
          <p:cNvGraphicFramePr>
            <a:graphicFrameLocks noGrp="1"/>
          </p:cNvGraphicFramePr>
          <p:nvPr>
            <p:extLst>
              <p:ext uri="{D42A27DB-BD31-4B8C-83A1-F6EECF244321}">
                <p14:modId xmlns:p14="http://schemas.microsoft.com/office/powerpoint/2010/main" val="3909533494"/>
              </p:ext>
            </p:extLst>
          </p:nvPr>
        </p:nvGraphicFramePr>
        <p:xfrm>
          <a:off x="442897" y="1997476"/>
          <a:ext cx="5070136" cy="3312975"/>
        </p:xfrm>
        <a:graphic>
          <a:graphicData uri="http://schemas.openxmlformats.org/drawingml/2006/table">
            <a:tbl>
              <a:tblPr firstRow="1" bandRow="1">
                <a:tableStyleId>{5C22544A-7EE6-4342-B048-85BDC9FD1C3A}</a:tableStyleId>
              </a:tblPr>
              <a:tblGrid>
                <a:gridCol w="2540000">
                  <a:extLst>
                    <a:ext uri="{9D8B030D-6E8A-4147-A177-3AD203B41FA5}">
                      <a16:colId xmlns:a16="http://schemas.microsoft.com/office/drawing/2014/main" val="2029791281"/>
                    </a:ext>
                  </a:extLst>
                </a:gridCol>
                <a:gridCol w="2530136">
                  <a:extLst>
                    <a:ext uri="{9D8B030D-6E8A-4147-A177-3AD203B41FA5}">
                      <a16:colId xmlns:a16="http://schemas.microsoft.com/office/drawing/2014/main" val="1881689024"/>
                    </a:ext>
                  </a:extLst>
                </a:gridCol>
              </a:tblGrid>
              <a:tr h="662595">
                <a:tc gridSpan="2">
                  <a:txBody>
                    <a:bodyPr/>
                    <a:lstStyle/>
                    <a:p>
                      <a:pPr algn="ctr"/>
                      <a:r>
                        <a:rPr lang="en-US" dirty="0"/>
                        <a:t>Boost Mode</a:t>
                      </a:r>
                    </a:p>
                  </a:txBody>
                  <a:tcPr/>
                </a:tc>
                <a:tc hMerge="1">
                  <a:txBody>
                    <a:bodyPr/>
                    <a:lstStyle/>
                    <a:p>
                      <a:endParaRPr lang="en-US" dirty="0"/>
                    </a:p>
                  </a:txBody>
                  <a:tcPr/>
                </a:tc>
                <a:extLst>
                  <a:ext uri="{0D108BD9-81ED-4DB2-BD59-A6C34878D82A}">
                    <a16:rowId xmlns:a16="http://schemas.microsoft.com/office/drawing/2014/main" val="2331653639"/>
                  </a:ext>
                </a:extLst>
              </a:tr>
              <a:tr h="662595">
                <a:tc>
                  <a:txBody>
                    <a:bodyPr/>
                    <a:lstStyle/>
                    <a:p>
                      <a:pPr algn="ctr"/>
                      <a:r>
                        <a:rPr lang="en-US" dirty="0"/>
                        <a:t>Output Voltage</a:t>
                      </a:r>
                    </a:p>
                  </a:txBody>
                  <a:tcPr/>
                </a:tc>
                <a:tc>
                  <a:txBody>
                    <a:bodyPr/>
                    <a:lstStyle/>
                    <a:p>
                      <a:pPr algn="ctr"/>
                      <a:r>
                        <a:rPr lang="en-US" dirty="0"/>
                        <a:t>386.6 V</a:t>
                      </a:r>
                    </a:p>
                  </a:txBody>
                  <a:tcPr/>
                </a:tc>
                <a:extLst>
                  <a:ext uri="{0D108BD9-81ED-4DB2-BD59-A6C34878D82A}">
                    <a16:rowId xmlns:a16="http://schemas.microsoft.com/office/drawing/2014/main" val="3831113214"/>
                  </a:ext>
                </a:extLst>
              </a:tr>
              <a:tr h="662595">
                <a:tc>
                  <a:txBody>
                    <a:bodyPr/>
                    <a:lstStyle/>
                    <a:p>
                      <a:pPr algn="ctr"/>
                      <a:r>
                        <a:rPr lang="en-US" dirty="0"/>
                        <a:t>Output Current</a:t>
                      </a:r>
                    </a:p>
                  </a:txBody>
                  <a:tcPr/>
                </a:tc>
                <a:tc>
                  <a:txBody>
                    <a:bodyPr/>
                    <a:lstStyle/>
                    <a:p>
                      <a:pPr algn="ctr"/>
                      <a:r>
                        <a:rPr lang="en-US" dirty="0"/>
                        <a:t>62.83 A</a:t>
                      </a:r>
                    </a:p>
                  </a:txBody>
                  <a:tcPr/>
                </a:tc>
                <a:extLst>
                  <a:ext uri="{0D108BD9-81ED-4DB2-BD59-A6C34878D82A}">
                    <a16:rowId xmlns:a16="http://schemas.microsoft.com/office/drawing/2014/main" val="1926484262"/>
                  </a:ext>
                </a:extLst>
              </a:tr>
              <a:tr h="662595">
                <a:tc>
                  <a:txBody>
                    <a:bodyPr/>
                    <a:lstStyle/>
                    <a:p>
                      <a:pPr algn="ctr"/>
                      <a:r>
                        <a:rPr lang="en-US" dirty="0"/>
                        <a:t>Output Power</a:t>
                      </a:r>
                    </a:p>
                  </a:txBody>
                  <a:tcPr/>
                </a:tc>
                <a:tc>
                  <a:txBody>
                    <a:bodyPr/>
                    <a:lstStyle/>
                    <a:p>
                      <a:pPr algn="ctr"/>
                      <a:r>
                        <a:rPr lang="en-US" dirty="0"/>
                        <a:t>6357.29 W</a:t>
                      </a:r>
                    </a:p>
                  </a:txBody>
                  <a:tcPr/>
                </a:tc>
                <a:extLst>
                  <a:ext uri="{0D108BD9-81ED-4DB2-BD59-A6C34878D82A}">
                    <a16:rowId xmlns:a16="http://schemas.microsoft.com/office/drawing/2014/main" val="1079687739"/>
                  </a:ext>
                </a:extLst>
              </a:tr>
              <a:tr h="662595">
                <a:tc>
                  <a:txBody>
                    <a:bodyPr/>
                    <a:lstStyle/>
                    <a:p>
                      <a:pPr algn="ctr"/>
                      <a:r>
                        <a:rPr lang="en-US" dirty="0"/>
                        <a:t>Efficiency</a:t>
                      </a:r>
                    </a:p>
                  </a:txBody>
                  <a:tcPr/>
                </a:tc>
                <a:tc>
                  <a:txBody>
                    <a:bodyPr/>
                    <a:lstStyle/>
                    <a:p>
                      <a:pPr algn="ctr"/>
                      <a:r>
                        <a:rPr lang="en-US" dirty="0"/>
                        <a:t>97.5 %</a:t>
                      </a:r>
                    </a:p>
                  </a:txBody>
                  <a:tcPr/>
                </a:tc>
                <a:extLst>
                  <a:ext uri="{0D108BD9-81ED-4DB2-BD59-A6C34878D82A}">
                    <a16:rowId xmlns:a16="http://schemas.microsoft.com/office/drawing/2014/main" val="2047173088"/>
                  </a:ext>
                </a:extLst>
              </a:tr>
            </a:tbl>
          </a:graphicData>
        </a:graphic>
      </p:graphicFrame>
      <p:graphicFrame>
        <p:nvGraphicFramePr>
          <p:cNvPr id="5" name="Table 4">
            <a:extLst>
              <a:ext uri="{FF2B5EF4-FFF2-40B4-BE49-F238E27FC236}">
                <a16:creationId xmlns:a16="http://schemas.microsoft.com/office/drawing/2014/main" id="{8FF534C0-0CE1-4F93-B5BD-2DB042E11C49}"/>
              </a:ext>
            </a:extLst>
          </p:cNvPr>
          <p:cNvGraphicFramePr>
            <a:graphicFrameLocks noGrp="1"/>
          </p:cNvGraphicFramePr>
          <p:nvPr>
            <p:extLst>
              <p:ext uri="{D42A27DB-BD31-4B8C-83A1-F6EECF244321}">
                <p14:modId xmlns:p14="http://schemas.microsoft.com/office/powerpoint/2010/main" val="1562293657"/>
              </p:ext>
            </p:extLst>
          </p:nvPr>
        </p:nvGraphicFramePr>
        <p:xfrm>
          <a:off x="6678969" y="1997475"/>
          <a:ext cx="5070136" cy="3312975"/>
        </p:xfrm>
        <a:graphic>
          <a:graphicData uri="http://schemas.openxmlformats.org/drawingml/2006/table">
            <a:tbl>
              <a:tblPr firstRow="1" bandRow="1">
                <a:tableStyleId>{5C22544A-7EE6-4342-B048-85BDC9FD1C3A}</a:tableStyleId>
              </a:tblPr>
              <a:tblGrid>
                <a:gridCol w="2535068">
                  <a:extLst>
                    <a:ext uri="{9D8B030D-6E8A-4147-A177-3AD203B41FA5}">
                      <a16:colId xmlns:a16="http://schemas.microsoft.com/office/drawing/2014/main" val="2029791281"/>
                    </a:ext>
                  </a:extLst>
                </a:gridCol>
                <a:gridCol w="2535068">
                  <a:extLst>
                    <a:ext uri="{9D8B030D-6E8A-4147-A177-3AD203B41FA5}">
                      <a16:colId xmlns:a16="http://schemas.microsoft.com/office/drawing/2014/main" val="1881689024"/>
                    </a:ext>
                  </a:extLst>
                </a:gridCol>
              </a:tblGrid>
              <a:tr h="662595">
                <a:tc gridSpan="2">
                  <a:txBody>
                    <a:bodyPr/>
                    <a:lstStyle/>
                    <a:p>
                      <a:pPr algn="ctr"/>
                      <a:r>
                        <a:rPr lang="en-US" dirty="0"/>
                        <a:t>Buck Mode</a:t>
                      </a:r>
                    </a:p>
                  </a:txBody>
                  <a:tcPr/>
                </a:tc>
                <a:tc hMerge="1">
                  <a:txBody>
                    <a:bodyPr/>
                    <a:lstStyle/>
                    <a:p>
                      <a:endParaRPr lang="en-US" dirty="0"/>
                    </a:p>
                  </a:txBody>
                  <a:tcPr/>
                </a:tc>
                <a:extLst>
                  <a:ext uri="{0D108BD9-81ED-4DB2-BD59-A6C34878D82A}">
                    <a16:rowId xmlns:a16="http://schemas.microsoft.com/office/drawing/2014/main" val="2331653639"/>
                  </a:ext>
                </a:extLst>
              </a:tr>
              <a:tr h="662595">
                <a:tc>
                  <a:txBody>
                    <a:bodyPr/>
                    <a:lstStyle/>
                    <a:p>
                      <a:pPr algn="ctr"/>
                      <a:r>
                        <a:rPr lang="en-US" dirty="0"/>
                        <a:t>Output Voltage</a:t>
                      </a:r>
                    </a:p>
                  </a:txBody>
                  <a:tcPr/>
                </a:tc>
                <a:tc>
                  <a:txBody>
                    <a:bodyPr/>
                    <a:lstStyle/>
                    <a:p>
                      <a:pPr algn="ctr"/>
                      <a:r>
                        <a:rPr lang="en-US" dirty="0"/>
                        <a:t>198.1 V</a:t>
                      </a:r>
                    </a:p>
                  </a:txBody>
                  <a:tcPr/>
                </a:tc>
                <a:extLst>
                  <a:ext uri="{0D108BD9-81ED-4DB2-BD59-A6C34878D82A}">
                    <a16:rowId xmlns:a16="http://schemas.microsoft.com/office/drawing/2014/main" val="3831113214"/>
                  </a:ext>
                </a:extLst>
              </a:tr>
              <a:tr h="662595">
                <a:tc>
                  <a:txBody>
                    <a:bodyPr/>
                    <a:lstStyle/>
                    <a:p>
                      <a:pPr algn="ctr"/>
                      <a:r>
                        <a:rPr lang="en-US" dirty="0"/>
                        <a:t>Output Current</a:t>
                      </a:r>
                    </a:p>
                  </a:txBody>
                  <a:tcPr/>
                </a:tc>
                <a:tc>
                  <a:txBody>
                    <a:bodyPr/>
                    <a:lstStyle/>
                    <a:p>
                      <a:pPr algn="ctr"/>
                      <a:r>
                        <a:rPr lang="en-US" dirty="0"/>
                        <a:t>32.2 A</a:t>
                      </a:r>
                    </a:p>
                  </a:txBody>
                  <a:tcPr/>
                </a:tc>
                <a:extLst>
                  <a:ext uri="{0D108BD9-81ED-4DB2-BD59-A6C34878D82A}">
                    <a16:rowId xmlns:a16="http://schemas.microsoft.com/office/drawing/2014/main" val="3243280102"/>
                  </a:ext>
                </a:extLst>
              </a:tr>
              <a:tr h="662595">
                <a:tc>
                  <a:txBody>
                    <a:bodyPr/>
                    <a:lstStyle/>
                    <a:p>
                      <a:pPr algn="ctr"/>
                      <a:r>
                        <a:rPr lang="en-US" dirty="0"/>
                        <a:t>Output Power</a:t>
                      </a:r>
                    </a:p>
                  </a:txBody>
                  <a:tcPr/>
                </a:tc>
                <a:tc>
                  <a:txBody>
                    <a:bodyPr/>
                    <a:lstStyle/>
                    <a:p>
                      <a:pPr algn="ctr"/>
                      <a:r>
                        <a:rPr lang="en-US" dirty="0"/>
                        <a:t>6378.8 W</a:t>
                      </a:r>
                    </a:p>
                  </a:txBody>
                  <a:tcPr/>
                </a:tc>
                <a:extLst>
                  <a:ext uri="{0D108BD9-81ED-4DB2-BD59-A6C34878D82A}">
                    <a16:rowId xmlns:a16="http://schemas.microsoft.com/office/drawing/2014/main" val="1079687739"/>
                  </a:ext>
                </a:extLst>
              </a:tr>
              <a:tr h="662595">
                <a:tc>
                  <a:txBody>
                    <a:bodyPr/>
                    <a:lstStyle/>
                    <a:p>
                      <a:pPr algn="ctr"/>
                      <a:r>
                        <a:rPr lang="en-US" dirty="0"/>
                        <a:t>Efficiency</a:t>
                      </a:r>
                    </a:p>
                  </a:txBody>
                  <a:tcPr/>
                </a:tc>
                <a:tc>
                  <a:txBody>
                    <a:bodyPr/>
                    <a:lstStyle/>
                    <a:p>
                      <a:pPr algn="ctr"/>
                      <a:r>
                        <a:rPr lang="en-US" dirty="0"/>
                        <a:t>98.2 %</a:t>
                      </a:r>
                    </a:p>
                  </a:txBody>
                  <a:tcPr/>
                </a:tc>
                <a:extLst>
                  <a:ext uri="{0D108BD9-81ED-4DB2-BD59-A6C34878D82A}">
                    <a16:rowId xmlns:a16="http://schemas.microsoft.com/office/drawing/2014/main" val="154508933"/>
                  </a:ext>
                </a:extLst>
              </a:tr>
            </a:tbl>
          </a:graphicData>
        </a:graphic>
      </p:graphicFrame>
    </p:spTree>
    <p:extLst>
      <p:ext uri="{BB962C8B-B14F-4D97-AF65-F5344CB8AC3E}">
        <p14:creationId xmlns:p14="http://schemas.microsoft.com/office/powerpoint/2010/main" val="3737586368"/>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683</TotalTime>
  <Words>445</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Corbel Light</vt:lpstr>
      <vt:lpstr>Wingdings 3</vt:lpstr>
      <vt:lpstr>Ion</vt:lpstr>
      <vt:lpstr>Bi-Directional DC-DC converter for EV Review - 3</vt:lpstr>
      <vt:lpstr> Aim</vt:lpstr>
      <vt:lpstr>Objective</vt:lpstr>
      <vt:lpstr>Circuit Diagram</vt:lpstr>
      <vt:lpstr>Parameters</vt:lpstr>
      <vt:lpstr>MATLAB Circuit</vt:lpstr>
      <vt:lpstr>MATLAB Circuit</vt:lpstr>
      <vt:lpstr>Output Waveforms</vt:lpstr>
      <vt:lpstr>PowerPoint Presentation</vt:lpstr>
      <vt:lpstr>Waveforms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Bi-Directional DC-DC converter for EV Review - 3</dc:title>
  <dc:creator>KULKARNI PRANAV SANTOSH</dc:creator>
  <cp:lastModifiedBy>KULKARNI PRANAV SANTOSH</cp:lastModifiedBy>
  <cp:revision>30</cp:revision>
  <dcterms:created xsi:type="dcterms:W3CDTF">2021-11-28T09:07:06Z</dcterms:created>
  <dcterms:modified xsi:type="dcterms:W3CDTF">2021-11-29T13:20:07Z</dcterms:modified>
</cp:coreProperties>
</file>