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21"/>
  </p:notesMasterIdLst>
  <p:sldIdLst>
    <p:sldId id="256" r:id="rId3"/>
    <p:sldId id="276" r:id="rId4"/>
    <p:sldId id="277" r:id="rId5"/>
    <p:sldId id="264" r:id="rId6"/>
    <p:sldId id="278" r:id="rId7"/>
    <p:sldId id="261" r:id="rId8"/>
    <p:sldId id="258" r:id="rId9"/>
    <p:sldId id="259" r:id="rId10"/>
    <p:sldId id="260" r:id="rId11"/>
    <p:sldId id="263" r:id="rId12"/>
    <p:sldId id="268" r:id="rId13"/>
    <p:sldId id="267" r:id="rId14"/>
    <p:sldId id="270" r:id="rId15"/>
    <p:sldId id="272" r:id="rId16"/>
    <p:sldId id="271" r:id="rId17"/>
    <p:sldId id="274" r:id="rId18"/>
    <p:sldId id="273" r:id="rId19"/>
    <p:sldId id="269" r:id="rId20"/>
  </p:sldIdLst>
  <p:sldSz cx="12192000" cy="6858000"/>
  <p:notesSz cx="7315200" cy="96012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3F4C86-0AE8-4B8B-977D-1E5CEAC1BA0E}" v="828" dt="2022-03-30T18:30:38.8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58" autoAdjust="0"/>
    <p:restoredTop sz="94947" autoAdjust="0"/>
  </p:normalViewPr>
  <p:slideViewPr>
    <p:cSldViewPr snapToGrid="0">
      <p:cViewPr varScale="1">
        <p:scale>
          <a:sx n="89" d="100"/>
          <a:sy n="89" d="100"/>
        </p:scale>
        <p:origin x="235" y="67"/>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5/10/relationships/revisionInfo" Target="revisionInfo.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IN"/>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399BF5BF-1D89-428F-87B7-544EA5C536FA}" type="datetimeFigureOut">
              <a:rPr lang="en-IN" smtClean="0"/>
              <a:t>12-05-2022</a:t>
            </a:fld>
            <a:endParaRPr lang="en-IN"/>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IN"/>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IN"/>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3A726AC4-F02A-4F09-A0C8-2374DC72C1AF}" type="slidenum">
              <a:rPr lang="en-IN" smtClean="0"/>
              <a:t>‹#›</a:t>
            </a:fld>
            <a:endParaRPr lang="en-IN"/>
          </a:p>
        </p:txBody>
      </p:sp>
    </p:spTree>
    <p:extLst>
      <p:ext uri="{BB962C8B-B14F-4D97-AF65-F5344CB8AC3E}">
        <p14:creationId xmlns:p14="http://schemas.microsoft.com/office/powerpoint/2010/main" val="2438098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73" name="Google Shape;173;p1: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1664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3473B813-495F-4BC3-A8BF-4CE495C8B798}" type="datetime3">
              <a:rPr lang="en-US" smtClean="0"/>
              <a:t>12 May 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FC1D4110-1805-4E5E-A9A3-5A553CBD9470}" type="datetime3">
              <a:rPr lang="en-US" smtClean="0"/>
              <a:t>12 May 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FC1CCC6A-C594-4CAB-88C3-9B076E6B9F45}" type="datetime3">
              <a:rPr lang="en-US" smtClean="0"/>
              <a:t>12 May 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x">
  <p:cSld name="Title Slide">
    <p:spTree>
      <p:nvGrpSpPr>
        <p:cNvPr id="1" name="Shape 15"/>
        <p:cNvGrpSpPr/>
        <p:nvPr/>
      </p:nvGrpSpPr>
      <p:grpSpPr>
        <a:xfrm>
          <a:off x="0" y="0"/>
          <a:ext cx="0" cy="0"/>
          <a:chOff x="0" y="0"/>
          <a:chExt cx="0" cy="0"/>
        </a:xfrm>
      </p:grpSpPr>
      <p:sp>
        <p:nvSpPr>
          <p:cNvPr id="16" name="Google Shape;16;p16"/>
          <p:cNvSpPr txBox="1">
            <a:spLocks noGrp="1"/>
          </p:cNvSpPr>
          <p:nvPr>
            <p:ph type="title"/>
          </p:nvPr>
        </p:nvSpPr>
        <p:spPr>
          <a:xfrm>
            <a:off x="609600" y="274680"/>
            <a:ext cx="1097232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6"/>
          <p:cNvSpPr txBox="1">
            <a:spLocks noGrp="1"/>
          </p:cNvSpPr>
          <p:nvPr>
            <p:ph type="subTitle" idx="1"/>
          </p:nvPr>
        </p:nvSpPr>
        <p:spPr>
          <a:xfrm>
            <a:off x="609600" y="1600200"/>
            <a:ext cx="10972320" cy="4525560"/>
          </a:xfrm>
          <a:prstGeom prst="rect">
            <a:avLst/>
          </a:prstGeom>
          <a:noFill/>
          <a:ln>
            <a:noFill/>
          </a:ln>
        </p:spPr>
        <p:txBody>
          <a:bodyPr spcFirstLastPara="1" wrap="square" lIns="0" tIns="0" rIns="0" bIns="0" anchor="ctr" anchorCtr="0">
            <a:norm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extLst>
      <p:ext uri="{BB962C8B-B14F-4D97-AF65-F5344CB8AC3E}">
        <p14:creationId xmlns:p14="http://schemas.microsoft.com/office/powerpoint/2010/main" val="21992874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Slide">
    <p:spTree>
      <p:nvGrpSpPr>
        <p:cNvPr id="1" name="Shape 18"/>
        <p:cNvGrpSpPr/>
        <p:nvPr/>
      </p:nvGrpSpPr>
      <p:grpSpPr>
        <a:xfrm>
          <a:off x="0" y="0"/>
          <a:ext cx="0" cy="0"/>
          <a:chOff x="0" y="0"/>
          <a:chExt cx="0" cy="0"/>
        </a:xfrm>
      </p:grpSpPr>
    </p:spTree>
    <p:extLst>
      <p:ext uri="{BB962C8B-B14F-4D97-AF65-F5344CB8AC3E}">
        <p14:creationId xmlns:p14="http://schemas.microsoft.com/office/powerpoint/2010/main" val="34821384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Content" type="obj">
  <p:cSld name="Title, Content">
    <p:spTree>
      <p:nvGrpSpPr>
        <p:cNvPr id="1" name="Shape 19"/>
        <p:cNvGrpSpPr/>
        <p:nvPr/>
      </p:nvGrpSpPr>
      <p:grpSpPr>
        <a:xfrm>
          <a:off x="0" y="0"/>
          <a:ext cx="0" cy="0"/>
          <a:chOff x="0" y="0"/>
          <a:chExt cx="0" cy="0"/>
        </a:xfrm>
      </p:grpSpPr>
      <p:sp>
        <p:nvSpPr>
          <p:cNvPr id="20" name="Google Shape;20;p23"/>
          <p:cNvSpPr txBox="1">
            <a:spLocks noGrp="1"/>
          </p:cNvSpPr>
          <p:nvPr>
            <p:ph type="title"/>
          </p:nvPr>
        </p:nvSpPr>
        <p:spPr>
          <a:xfrm>
            <a:off x="609600" y="274680"/>
            <a:ext cx="1097232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23"/>
          <p:cNvSpPr txBox="1">
            <a:spLocks noGrp="1"/>
          </p:cNvSpPr>
          <p:nvPr>
            <p:ph type="body" idx="1"/>
          </p:nvPr>
        </p:nvSpPr>
        <p:spPr>
          <a:xfrm>
            <a:off x="609600" y="1600200"/>
            <a:ext cx="10972320" cy="4525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extLst>
      <p:ext uri="{BB962C8B-B14F-4D97-AF65-F5344CB8AC3E}">
        <p14:creationId xmlns:p14="http://schemas.microsoft.com/office/powerpoint/2010/main" val="24732076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2 Content" type="twoObj">
  <p:cSld name="Title, 2 Content">
    <p:spTree>
      <p:nvGrpSpPr>
        <p:cNvPr id="1" name="Shape 22"/>
        <p:cNvGrpSpPr/>
        <p:nvPr/>
      </p:nvGrpSpPr>
      <p:grpSpPr>
        <a:xfrm>
          <a:off x="0" y="0"/>
          <a:ext cx="0" cy="0"/>
          <a:chOff x="0" y="0"/>
          <a:chExt cx="0" cy="0"/>
        </a:xfrm>
      </p:grpSpPr>
      <p:sp>
        <p:nvSpPr>
          <p:cNvPr id="23" name="Google Shape;23;p24"/>
          <p:cNvSpPr txBox="1">
            <a:spLocks noGrp="1"/>
          </p:cNvSpPr>
          <p:nvPr>
            <p:ph type="title"/>
          </p:nvPr>
        </p:nvSpPr>
        <p:spPr>
          <a:xfrm>
            <a:off x="609600" y="274680"/>
            <a:ext cx="1097232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24"/>
          <p:cNvSpPr txBox="1">
            <a:spLocks noGrp="1"/>
          </p:cNvSpPr>
          <p:nvPr>
            <p:ph type="body" idx="1"/>
          </p:nvPr>
        </p:nvSpPr>
        <p:spPr>
          <a:xfrm>
            <a:off x="609600" y="1600200"/>
            <a:ext cx="5354400" cy="4525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5" name="Google Shape;25;p24"/>
          <p:cNvSpPr txBox="1">
            <a:spLocks noGrp="1"/>
          </p:cNvSpPr>
          <p:nvPr>
            <p:ph type="body" idx="2"/>
          </p:nvPr>
        </p:nvSpPr>
        <p:spPr>
          <a:xfrm>
            <a:off x="6232320" y="1600200"/>
            <a:ext cx="5354400" cy="4525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extLst>
      <p:ext uri="{BB962C8B-B14F-4D97-AF65-F5344CB8AC3E}">
        <p14:creationId xmlns:p14="http://schemas.microsoft.com/office/powerpoint/2010/main" val="17644481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6"/>
        <p:cNvGrpSpPr/>
        <p:nvPr/>
      </p:nvGrpSpPr>
      <p:grpSpPr>
        <a:xfrm>
          <a:off x="0" y="0"/>
          <a:ext cx="0" cy="0"/>
          <a:chOff x="0" y="0"/>
          <a:chExt cx="0" cy="0"/>
        </a:xfrm>
      </p:grpSpPr>
      <p:sp>
        <p:nvSpPr>
          <p:cNvPr id="27" name="Google Shape;27;p25"/>
          <p:cNvSpPr txBox="1">
            <a:spLocks noGrp="1"/>
          </p:cNvSpPr>
          <p:nvPr>
            <p:ph type="title"/>
          </p:nvPr>
        </p:nvSpPr>
        <p:spPr>
          <a:xfrm>
            <a:off x="609600" y="274680"/>
            <a:ext cx="1097232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extLst>
      <p:ext uri="{BB962C8B-B14F-4D97-AF65-F5344CB8AC3E}">
        <p14:creationId xmlns:p14="http://schemas.microsoft.com/office/powerpoint/2010/main" val="7655507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entered Text" type="objOnly">
  <p:cSld name="Centered Text">
    <p:spTree>
      <p:nvGrpSpPr>
        <p:cNvPr id="1" name="Shape 28"/>
        <p:cNvGrpSpPr/>
        <p:nvPr/>
      </p:nvGrpSpPr>
      <p:grpSpPr>
        <a:xfrm>
          <a:off x="0" y="0"/>
          <a:ext cx="0" cy="0"/>
          <a:chOff x="0" y="0"/>
          <a:chExt cx="0" cy="0"/>
        </a:xfrm>
      </p:grpSpPr>
      <p:sp>
        <p:nvSpPr>
          <p:cNvPr id="29" name="Google Shape;29;p26"/>
          <p:cNvSpPr txBox="1">
            <a:spLocks noGrp="1"/>
          </p:cNvSpPr>
          <p:nvPr>
            <p:ph type="subTitle" idx="1"/>
          </p:nvPr>
        </p:nvSpPr>
        <p:spPr>
          <a:xfrm>
            <a:off x="609600" y="274680"/>
            <a:ext cx="10972320" cy="5297760"/>
          </a:xfrm>
          <a:prstGeom prst="rect">
            <a:avLst/>
          </a:prstGeom>
          <a:noFill/>
          <a:ln>
            <a:noFill/>
          </a:ln>
        </p:spPr>
        <p:txBody>
          <a:bodyPr spcFirstLastPara="1" wrap="square" lIns="0" tIns="0" rIns="0" bIns="0" anchor="ctr" anchorCtr="0">
            <a:norm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extLst>
      <p:ext uri="{BB962C8B-B14F-4D97-AF65-F5344CB8AC3E}">
        <p14:creationId xmlns:p14="http://schemas.microsoft.com/office/powerpoint/2010/main" val="3775665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itle, 2 Content and Content">
    <p:spTree>
      <p:nvGrpSpPr>
        <p:cNvPr id="1" name="Shape 30"/>
        <p:cNvGrpSpPr/>
        <p:nvPr/>
      </p:nvGrpSpPr>
      <p:grpSpPr>
        <a:xfrm>
          <a:off x="0" y="0"/>
          <a:ext cx="0" cy="0"/>
          <a:chOff x="0" y="0"/>
          <a:chExt cx="0" cy="0"/>
        </a:xfrm>
      </p:grpSpPr>
      <p:sp>
        <p:nvSpPr>
          <p:cNvPr id="31" name="Google Shape;31;p27"/>
          <p:cNvSpPr txBox="1">
            <a:spLocks noGrp="1"/>
          </p:cNvSpPr>
          <p:nvPr>
            <p:ph type="title"/>
          </p:nvPr>
        </p:nvSpPr>
        <p:spPr>
          <a:xfrm>
            <a:off x="609600" y="274680"/>
            <a:ext cx="1097232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27"/>
          <p:cNvSpPr txBox="1">
            <a:spLocks noGrp="1"/>
          </p:cNvSpPr>
          <p:nvPr>
            <p:ph type="body" idx="1"/>
          </p:nvPr>
        </p:nvSpPr>
        <p:spPr>
          <a:xfrm>
            <a:off x="609600" y="1600200"/>
            <a:ext cx="53544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33" name="Google Shape;33;p27"/>
          <p:cNvSpPr txBox="1">
            <a:spLocks noGrp="1"/>
          </p:cNvSpPr>
          <p:nvPr>
            <p:ph type="body" idx="2"/>
          </p:nvPr>
        </p:nvSpPr>
        <p:spPr>
          <a:xfrm>
            <a:off x="6232320" y="1600200"/>
            <a:ext cx="5354400" cy="4525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34" name="Google Shape;34;p27"/>
          <p:cNvSpPr txBox="1">
            <a:spLocks noGrp="1"/>
          </p:cNvSpPr>
          <p:nvPr>
            <p:ph type="body" idx="3"/>
          </p:nvPr>
        </p:nvSpPr>
        <p:spPr>
          <a:xfrm>
            <a:off x="609600" y="3964320"/>
            <a:ext cx="53544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extLst>
      <p:ext uri="{BB962C8B-B14F-4D97-AF65-F5344CB8AC3E}">
        <p14:creationId xmlns:p14="http://schemas.microsoft.com/office/powerpoint/2010/main" val="17752484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Title Content and 2 Content">
    <p:spTree>
      <p:nvGrpSpPr>
        <p:cNvPr id="1" name="Shape 35"/>
        <p:cNvGrpSpPr/>
        <p:nvPr/>
      </p:nvGrpSpPr>
      <p:grpSpPr>
        <a:xfrm>
          <a:off x="0" y="0"/>
          <a:ext cx="0" cy="0"/>
          <a:chOff x="0" y="0"/>
          <a:chExt cx="0" cy="0"/>
        </a:xfrm>
      </p:grpSpPr>
      <p:sp>
        <p:nvSpPr>
          <p:cNvPr id="36" name="Google Shape;36;p28"/>
          <p:cNvSpPr txBox="1">
            <a:spLocks noGrp="1"/>
          </p:cNvSpPr>
          <p:nvPr>
            <p:ph type="title"/>
          </p:nvPr>
        </p:nvSpPr>
        <p:spPr>
          <a:xfrm>
            <a:off x="609600" y="274680"/>
            <a:ext cx="1097232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28"/>
          <p:cNvSpPr txBox="1">
            <a:spLocks noGrp="1"/>
          </p:cNvSpPr>
          <p:nvPr>
            <p:ph type="body" idx="1"/>
          </p:nvPr>
        </p:nvSpPr>
        <p:spPr>
          <a:xfrm>
            <a:off x="609600" y="1600200"/>
            <a:ext cx="5354400" cy="4525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38" name="Google Shape;38;p28"/>
          <p:cNvSpPr txBox="1">
            <a:spLocks noGrp="1"/>
          </p:cNvSpPr>
          <p:nvPr>
            <p:ph type="body" idx="2"/>
          </p:nvPr>
        </p:nvSpPr>
        <p:spPr>
          <a:xfrm>
            <a:off x="6232320" y="1600200"/>
            <a:ext cx="53544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39" name="Google Shape;39;p28"/>
          <p:cNvSpPr txBox="1">
            <a:spLocks noGrp="1"/>
          </p:cNvSpPr>
          <p:nvPr>
            <p:ph type="body" idx="3"/>
          </p:nvPr>
        </p:nvSpPr>
        <p:spPr>
          <a:xfrm>
            <a:off x="6232320" y="3964320"/>
            <a:ext cx="53544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extLst>
      <p:ext uri="{BB962C8B-B14F-4D97-AF65-F5344CB8AC3E}">
        <p14:creationId xmlns:p14="http://schemas.microsoft.com/office/powerpoint/2010/main" val="900565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E5F1CA7E-32DB-4AB1-8F97-FEC6BE3A1815}" type="datetime3">
              <a:rPr lang="en-US" smtClean="0"/>
              <a:t>12 May 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itle, 2 Content over Content">
    <p:spTree>
      <p:nvGrpSpPr>
        <p:cNvPr id="1" name="Shape 40"/>
        <p:cNvGrpSpPr/>
        <p:nvPr/>
      </p:nvGrpSpPr>
      <p:grpSpPr>
        <a:xfrm>
          <a:off x="0" y="0"/>
          <a:ext cx="0" cy="0"/>
          <a:chOff x="0" y="0"/>
          <a:chExt cx="0" cy="0"/>
        </a:xfrm>
      </p:grpSpPr>
      <p:sp>
        <p:nvSpPr>
          <p:cNvPr id="41" name="Google Shape;41;p29"/>
          <p:cNvSpPr txBox="1">
            <a:spLocks noGrp="1"/>
          </p:cNvSpPr>
          <p:nvPr>
            <p:ph type="title"/>
          </p:nvPr>
        </p:nvSpPr>
        <p:spPr>
          <a:xfrm>
            <a:off x="609600" y="274680"/>
            <a:ext cx="1097232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9"/>
          <p:cNvSpPr txBox="1">
            <a:spLocks noGrp="1"/>
          </p:cNvSpPr>
          <p:nvPr>
            <p:ph type="body" idx="1"/>
          </p:nvPr>
        </p:nvSpPr>
        <p:spPr>
          <a:xfrm>
            <a:off x="609600" y="1600200"/>
            <a:ext cx="53544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3" name="Google Shape;43;p29"/>
          <p:cNvSpPr txBox="1">
            <a:spLocks noGrp="1"/>
          </p:cNvSpPr>
          <p:nvPr>
            <p:ph type="body" idx="2"/>
          </p:nvPr>
        </p:nvSpPr>
        <p:spPr>
          <a:xfrm>
            <a:off x="6232320" y="1600200"/>
            <a:ext cx="53544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4" name="Google Shape;44;p29"/>
          <p:cNvSpPr txBox="1">
            <a:spLocks noGrp="1"/>
          </p:cNvSpPr>
          <p:nvPr>
            <p:ph type="body" idx="3"/>
          </p:nvPr>
        </p:nvSpPr>
        <p:spPr>
          <a:xfrm>
            <a:off x="609600" y="3964320"/>
            <a:ext cx="1097232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extLst>
      <p:ext uri="{BB962C8B-B14F-4D97-AF65-F5344CB8AC3E}">
        <p14:creationId xmlns:p14="http://schemas.microsoft.com/office/powerpoint/2010/main" val="34883229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Content over Content" type="objOverTx">
  <p:cSld name="Title, Content over Content">
    <p:spTree>
      <p:nvGrpSpPr>
        <p:cNvPr id="1" name="Shape 45"/>
        <p:cNvGrpSpPr/>
        <p:nvPr/>
      </p:nvGrpSpPr>
      <p:grpSpPr>
        <a:xfrm>
          <a:off x="0" y="0"/>
          <a:ext cx="0" cy="0"/>
          <a:chOff x="0" y="0"/>
          <a:chExt cx="0" cy="0"/>
        </a:xfrm>
      </p:grpSpPr>
      <p:sp>
        <p:nvSpPr>
          <p:cNvPr id="46" name="Google Shape;46;p30"/>
          <p:cNvSpPr txBox="1">
            <a:spLocks noGrp="1"/>
          </p:cNvSpPr>
          <p:nvPr>
            <p:ph type="title"/>
          </p:nvPr>
        </p:nvSpPr>
        <p:spPr>
          <a:xfrm>
            <a:off x="609600" y="274680"/>
            <a:ext cx="1097232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30"/>
          <p:cNvSpPr txBox="1">
            <a:spLocks noGrp="1"/>
          </p:cNvSpPr>
          <p:nvPr>
            <p:ph type="body" idx="1"/>
          </p:nvPr>
        </p:nvSpPr>
        <p:spPr>
          <a:xfrm>
            <a:off x="609600" y="1600200"/>
            <a:ext cx="1097232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8" name="Google Shape;48;p30"/>
          <p:cNvSpPr txBox="1">
            <a:spLocks noGrp="1"/>
          </p:cNvSpPr>
          <p:nvPr>
            <p:ph type="body" idx="2"/>
          </p:nvPr>
        </p:nvSpPr>
        <p:spPr>
          <a:xfrm>
            <a:off x="609600" y="3964320"/>
            <a:ext cx="1097232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extLst>
      <p:ext uri="{BB962C8B-B14F-4D97-AF65-F5344CB8AC3E}">
        <p14:creationId xmlns:p14="http://schemas.microsoft.com/office/powerpoint/2010/main" val="30155136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4 Content" type="fourObj">
  <p:cSld name="Title, 4 Content">
    <p:spTree>
      <p:nvGrpSpPr>
        <p:cNvPr id="1" name="Shape 49"/>
        <p:cNvGrpSpPr/>
        <p:nvPr/>
      </p:nvGrpSpPr>
      <p:grpSpPr>
        <a:xfrm>
          <a:off x="0" y="0"/>
          <a:ext cx="0" cy="0"/>
          <a:chOff x="0" y="0"/>
          <a:chExt cx="0" cy="0"/>
        </a:xfrm>
      </p:grpSpPr>
      <p:sp>
        <p:nvSpPr>
          <p:cNvPr id="50" name="Google Shape;50;p31"/>
          <p:cNvSpPr txBox="1">
            <a:spLocks noGrp="1"/>
          </p:cNvSpPr>
          <p:nvPr>
            <p:ph type="title"/>
          </p:nvPr>
        </p:nvSpPr>
        <p:spPr>
          <a:xfrm>
            <a:off x="609600" y="274680"/>
            <a:ext cx="1097232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31"/>
          <p:cNvSpPr txBox="1">
            <a:spLocks noGrp="1"/>
          </p:cNvSpPr>
          <p:nvPr>
            <p:ph type="body" idx="1"/>
          </p:nvPr>
        </p:nvSpPr>
        <p:spPr>
          <a:xfrm>
            <a:off x="609600" y="1600200"/>
            <a:ext cx="53544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52" name="Google Shape;52;p31"/>
          <p:cNvSpPr txBox="1">
            <a:spLocks noGrp="1"/>
          </p:cNvSpPr>
          <p:nvPr>
            <p:ph type="body" idx="2"/>
          </p:nvPr>
        </p:nvSpPr>
        <p:spPr>
          <a:xfrm>
            <a:off x="6232320" y="1600200"/>
            <a:ext cx="53544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53" name="Google Shape;53;p31"/>
          <p:cNvSpPr txBox="1">
            <a:spLocks noGrp="1"/>
          </p:cNvSpPr>
          <p:nvPr>
            <p:ph type="body" idx="3"/>
          </p:nvPr>
        </p:nvSpPr>
        <p:spPr>
          <a:xfrm>
            <a:off x="609600" y="3964320"/>
            <a:ext cx="53544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54" name="Google Shape;54;p31"/>
          <p:cNvSpPr txBox="1">
            <a:spLocks noGrp="1"/>
          </p:cNvSpPr>
          <p:nvPr>
            <p:ph type="body" idx="4"/>
          </p:nvPr>
        </p:nvSpPr>
        <p:spPr>
          <a:xfrm>
            <a:off x="6232320" y="3964320"/>
            <a:ext cx="53544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extLst>
      <p:ext uri="{BB962C8B-B14F-4D97-AF65-F5344CB8AC3E}">
        <p14:creationId xmlns:p14="http://schemas.microsoft.com/office/powerpoint/2010/main" val="8701388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5"/>
        <p:cNvGrpSpPr/>
        <p:nvPr/>
      </p:nvGrpSpPr>
      <p:grpSpPr>
        <a:xfrm>
          <a:off x="0" y="0"/>
          <a:ext cx="0" cy="0"/>
          <a:chOff x="0" y="0"/>
          <a:chExt cx="0" cy="0"/>
        </a:xfrm>
      </p:grpSpPr>
      <p:sp>
        <p:nvSpPr>
          <p:cNvPr id="56" name="Google Shape;56;p32"/>
          <p:cNvSpPr txBox="1">
            <a:spLocks noGrp="1"/>
          </p:cNvSpPr>
          <p:nvPr>
            <p:ph type="title"/>
          </p:nvPr>
        </p:nvSpPr>
        <p:spPr>
          <a:xfrm>
            <a:off x="609600" y="274680"/>
            <a:ext cx="1097232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32"/>
          <p:cNvSpPr txBox="1">
            <a:spLocks noGrp="1"/>
          </p:cNvSpPr>
          <p:nvPr>
            <p:ph type="body" idx="1"/>
          </p:nvPr>
        </p:nvSpPr>
        <p:spPr>
          <a:xfrm>
            <a:off x="609600" y="1600200"/>
            <a:ext cx="3532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58" name="Google Shape;58;p32"/>
          <p:cNvSpPr txBox="1">
            <a:spLocks noGrp="1"/>
          </p:cNvSpPr>
          <p:nvPr>
            <p:ph type="body" idx="2"/>
          </p:nvPr>
        </p:nvSpPr>
        <p:spPr>
          <a:xfrm>
            <a:off x="4319520" y="1600200"/>
            <a:ext cx="3532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59" name="Google Shape;59;p32"/>
          <p:cNvSpPr txBox="1">
            <a:spLocks noGrp="1"/>
          </p:cNvSpPr>
          <p:nvPr>
            <p:ph type="body" idx="3"/>
          </p:nvPr>
        </p:nvSpPr>
        <p:spPr>
          <a:xfrm>
            <a:off x="8029440" y="1600200"/>
            <a:ext cx="3532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60" name="Google Shape;60;p32"/>
          <p:cNvSpPr txBox="1">
            <a:spLocks noGrp="1"/>
          </p:cNvSpPr>
          <p:nvPr>
            <p:ph type="body" idx="4"/>
          </p:nvPr>
        </p:nvSpPr>
        <p:spPr>
          <a:xfrm>
            <a:off x="609600" y="3964320"/>
            <a:ext cx="3532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61" name="Google Shape;61;p32"/>
          <p:cNvSpPr txBox="1">
            <a:spLocks noGrp="1"/>
          </p:cNvSpPr>
          <p:nvPr>
            <p:ph type="body" idx="5"/>
          </p:nvPr>
        </p:nvSpPr>
        <p:spPr>
          <a:xfrm>
            <a:off x="4319520" y="3964320"/>
            <a:ext cx="3532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62" name="Google Shape;62;p32"/>
          <p:cNvSpPr txBox="1">
            <a:spLocks noGrp="1"/>
          </p:cNvSpPr>
          <p:nvPr>
            <p:ph type="body" idx="6"/>
          </p:nvPr>
        </p:nvSpPr>
        <p:spPr>
          <a:xfrm>
            <a:off x="8029440" y="3964320"/>
            <a:ext cx="3532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extLst>
      <p:ext uri="{BB962C8B-B14F-4D97-AF65-F5344CB8AC3E}">
        <p14:creationId xmlns:p14="http://schemas.microsoft.com/office/powerpoint/2010/main" val="2648152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EBBA6725-284E-43AA-B41C-928D6E775C43}" type="datetime3">
              <a:rPr lang="en-US" smtClean="0"/>
              <a:t>12 May 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13BFFB01-CADA-47BF-A0D2-8E3AB70D856B}" type="datetime3">
              <a:rPr lang="en-US" smtClean="0"/>
              <a:t>12 May 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4716E14D-5FD5-4B2A-8CCE-1D64D874880B}" type="datetime3">
              <a:rPr lang="en-US" smtClean="0"/>
              <a:t>12 May 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55B6DB59-C296-435F-A8AD-F49710CB57CF}" type="datetime3">
              <a:rPr lang="en-US" smtClean="0"/>
              <a:t>12 May 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48B753-4AE5-491D-A138-D851F99B29B5}" type="datetime3">
              <a:rPr lang="en-US" smtClean="0"/>
              <a:t>12 May 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3909212E-4717-40CB-849E-380B9CD8AF99}" type="datetime3">
              <a:rPr lang="en-US" smtClean="0"/>
              <a:t>12 May 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F43DD2E-5B51-497C-83F4-AD90E83B3829}" type="datetime3">
              <a:rPr lang="en-US" smtClean="0"/>
              <a:t>12 May 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E3683C-4656-4B80-B6FD-2F3231DA76FF}" type="datetime3">
              <a:rPr lang="en-US" smtClean="0"/>
              <a:t>12 May 2022</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15"/>
          <p:cNvSpPr txBox="1">
            <a:spLocks noGrp="1"/>
          </p:cNvSpPr>
          <p:nvPr>
            <p:ph type="title"/>
          </p:nvPr>
        </p:nvSpPr>
        <p:spPr>
          <a:xfrm>
            <a:off x="914400" y="2130480"/>
            <a:ext cx="10362720" cy="1469520"/>
          </a:xfrm>
          <a:prstGeom prst="rect">
            <a:avLst/>
          </a:prstGeom>
          <a:noFill/>
          <a:ln>
            <a:noFill/>
          </a:ln>
        </p:spPr>
        <p:txBody>
          <a:bodyPr spcFirstLastPara="1" wrap="square" lIns="91425" tIns="45700" rIns="91425" bIns="45700" anchor="ctr" anchorCtr="0">
            <a:noAutofit/>
          </a:bodyPr>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5"/>
          <p:cNvSpPr txBox="1">
            <a:spLocks noGrp="1"/>
          </p:cNvSpPr>
          <p:nvPr>
            <p:ph type="dt" idx="10"/>
          </p:nvPr>
        </p:nvSpPr>
        <p:spPr>
          <a:xfrm>
            <a:off x="609600" y="6356520"/>
            <a:ext cx="284448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2" name="Google Shape;12;p15"/>
          <p:cNvSpPr txBox="1">
            <a:spLocks noGrp="1"/>
          </p:cNvSpPr>
          <p:nvPr>
            <p:ph type="ftr" idx="11"/>
          </p:nvPr>
        </p:nvSpPr>
        <p:spPr>
          <a:xfrm>
            <a:off x="4165440" y="6356520"/>
            <a:ext cx="386016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5"/>
          <p:cNvSpPr txBox="1">
            <a:spLocks noGrp="1"/>
          </p:cNvSpPr>
          <p:nvPr>
            <p:ph type="sldNum" idx="12"/>
          </p:nvPr>
        </p:nvSpPr>
        <p:spPr>
          <a:xfrm>
            <a:off x="8737440" y="6356520"/>
            <a:ext cx="2844480" cy="36468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buNone/>
              <a:defRPr sz="1200" b="0" i="0" u="none" strike="noStrike" cap="none">
                <a:solidFill>
                  <a:srgbClr val="8B8B8B"/>
                </a:solidFill>
                <a:latin typeface="Calibri"/>
                <a:ea typeface="Calibri"/>
                <a:cs typeface="Calibri"/>
                <a:sym typeface="Calibri"/>
              </a:defRPr>
            </a:lvl1pPr>
            <a:lvl2pPr marL="0" marR="0" lvl="1" indent="0" algn="r" rtl="0">
              <a:lnSpc>
                <a:spcPct val="100000"/>
              </a:lnSpc>
              <a:spcBef>
                <a:spcPts val="0"/>
              </a:spcBef>
              <a:buNone/>
              <a:defRPr sz="1200" b="0" i="0" u="none" strike="noStrike" cap="none">
                <a:solidFill>
                  <a:srgbClr val="8B8B8B"/>
                </a:solidFill>
                <a:latin typeface="Calibri"/>
                <a:ea typeface="Calibri"/>
                <a:cs typeface="Calibri"/>
                <a:sym typeface="Calibri"/>
              </a:defRPr>
            </a:lvl2pPr>
            <a:lvl3pPr marL="0" marR="0" lvl="2" indent="0" algn="r" rtl="0">
              <a:lnSpc>
                <a:spcPct val="100000"/>
              </a:lnSpc>
              <a:spcBef>
                <a:spcPts val="0"/>
              </a:spcBef>
              <a:buNone/>
              <a:defRPr sz="1200" b="0" i="0" u="none" strike="noStrike" cap="none">
                <a:solidFill>
                  <a:srgbClr val="8B8B8B"/>
                </a:solidFill>
                <a:latin typeface="Calibri"/>
                <a:ea typeface="Calibri"/>
                <a:cs typeface="Calibri"/>
                <a:sym typeface="Calibri"/>
              </a:defRPr>
            </a:lvl3pPr>
            <a:lvl4pPr marL="0" marR="0" lvl="3" indent="0" algn="r" rtl="0">
              <a:lnSpc>
                <a:spcPct val="100000"/>
              </a:lnSpc>
              <a:spcBef>
                <a:spcPts val="0"/>
              </a:spcBef>
              <a:buNone/>
              <a:defRPr sz="1200" b="0" i="0" u="none" strike="noStrike" cap="none">
                <a:solidFill>
                  <a:srgbClr val="8B8B8B"/>
                </a:solidFill>
                <a:latin typeface="Calibri"/>
                <a:ea typeface="Calibri"/>
                <a:cs typeface="Calibri"/>
                <a:sym typeface="Calibri"/>
              </a:defRPr>
            </a:lvl4pPr>
            <a:lvl5pPr marL="0" marR="0" lvl="4" indent="0" algn="r" rtl="0">
              <a:lnSpc>
                <a:spcPct val="100000"/>
              </a:lnSpc>
              <a:spcBef>
                <a:spcPts val="0"/>
              </a:spcBef>
              <a:buNone/>
              <a:defRPr sz="1200" b="0" i="0" u="none" strike="noStrike" cap="none">
                <a:solidFill>
                  <a:srgbClr val="8B8B8B"/>
                </a:solidFill>
                <a:latin typeface="Calibri"/>
                <a:ea typeface="Calibri"/>
                <a:cs typeface="Calibri"/>
                <a:sym typeface="Calibri"/>
              </a:defRPr>
            </a:lvl5pPr>
            <a:lvl6pPr marL="0" marR="0" lvl="5" indent="0" algn="r" rtl="0">
              <a:lnSpc>
                <a:spcPct val="100000"/>
              </a:lnSpc>
              <a:spcBef>
                <a:spcPts val="0"/>
              </a:spcBef>
              <a:buNone/>
              <a:defRPr sz="1200" b="0" i="0" u="none" strike="noStrike" cap="none">
                <a:solidFill>
                  <a:srgbClr val="8B8B8B"/>
                </a:solidFill>
                <a:latin typeface="Calibri"/>
                <a:ea typeface="Calibri"/>
                <a:cs typeface="Calibri"/>
                <a:sym typeface="Calibri"/>
              </a:defRPr>
            </a:lvl6pPr>
            <a:lvl7pPr marL="0" marR="0" lvl="6" indent="0" algn="r" rtl="0">
              <a:lnSpc>
                <a:spcPct val="100000"/>
              </a:lnSpc>
              <a:spcBef>
                <a:spcPts val="0"/>
              </a:spcBef>
              <a:buNone/>
              <a:defRPr sz="1200" b="0" i="0" u="none" strike="noStrike" cap="none">
                <a:solidFill>
                  <a:srgbClr val="8B8B8B"/>
                </a:solidFill>
                <a:latin typeface="Calibri"/>
                <a:ea typeface="Calibri"/>
                <a:cs typeface="Calibri"/>
                <a:sym typeface="Calibri"/>
              </a:defRPr>
            </a:lvl7pPr>
            <a:lvl8pPr marL="0" marR="0" lvl="7" indent="0" algn="r" rtl="0">
              <a:lnSpc>
                <a:spcPct val="100000"/>
              </a:lnSpc>
              <a:spcBef>
                <a:spcPts val="0"/>
              </a:spcBef>
              <a:buNone/>
              <a:defRPr sz="1200" b="0" i="0" u="none" strike="noStrike" cap="none">
                <a:solidFill>
                  <a:srgbClr val="8B8B8B"/>
                </a:solidFill>
                <a:latin typeface="Calibri"/>
                <a:ea typeface="Calibri"/>
                <a:cs typeface="Calibri"/>
                <a:sym typeface="Calibri"/>
              </a:defRPr>
            </a:lvl8pPr>
            <a:lvl9pPr marL="0" marR="0" lvl="8" indent="0" algn="r" rtl="0">
              <a:lnSpc>
                <a:spcPct val="100000"/>
              </a:lnSpc>
              <a:spcBef>
                <a:spcPts val="0"/>
              </a:spcBef>
              <a:buNone/>
              <a:defRPr sz="1200" b="0" i="0" u="none" strike="noStrike" cap="none">
                <a:solidFill>
                  <a:srgbClr val="8B8B8B"/>
                </a:solidFill>
                <a:latin typeface="Calibri"/>
                <a:ea typeface="Calibri"/>
                <a:cs typeface="Calibri"/>
                <a:sym typeface="Calibri"/>
              </a:defRPr>
            </a:lvl9pPr>
          </a:lstStyle>
          <a:p>
            <a:fld id="{00000000-1234-1234-1234-123412341234}" type="slidenum">
              <a:rPr lang="en-US" smtClean="0"/>
              <a:pPr/>
              <a:t>‹#›</a:t>
            </a:fld>
            <a:endParaRPr lang="en-US">
              <a:solidFill>
                <a:schemeClr val="dk1"/>
              </a:solidFill>
              <a:latin typeface="Times New Roman"/>
              <a:ea typeface="Times New Roman"/>
              <a:cs typeface="Times New Roman"/>
              <a:sym typeface="Times New Roman"/>
            </a:endParaRPr>
          </a:p>
        </p:txBody>
      </p:sp>
      <p:sp>
        <p:nvSpPr>
          <p:cNvPr id="14" name="Google Shape;14;p15"/>
          <p:cNvSpPr txBox="1">
            <a:spLocks noGrp="1"/>
          </p:cNvSpPr>
          <p:nvPr>
            <p:ph type="body" idx="1"/>
          </p:nvPr>
        </p:nvSpPr>
        <p:spPr>
          <a:xfrm>
            <a:off x="609600" y="1604520"/>
            <a:ext cx="10972320" cy="397728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Tree>
    <p:extLst>
      <p:ext uri="{BB962C8B-B14F-4D97-AF65-F5344CB8AC3E}">
        <p14:creationId xmlns:p14="http://schemas.microsoft.com/office/powerpoint/2010/main" val="3538625008"/>
      </p:ext>
    </p:extLst>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
          <p:cNvSpPr txBox="1"/>
          <p:nvPr/>
        </p:nvSpPr>
        <p:spPr>
          <a:xfrm>
            <a:off x="1752600" y="1714320"/>
            <a:ext cx="8856000" cy="1066320"/>
          </a:xfrm>
          <a:prstGeom prst="rect">
            <a:avLst/>
          </a:prstGeom>
          <a:noFill/>
          <a:ln>
            <a:noFill/>
          </a:ln>
        </p:spPr>
        <p:txBody>
          <a:bodyPr spcFirstLastPara="1" wrap="square" lIns="91425" tIns="45700" rIns="91425" bIns="45700" anchor="ctr" anchorCtr="0">
            <a:noAutofit/>
          </a:bodyPr>
          <a:lstStyle/>
          <a:p>
            <a:pPr algn="ctr">
              <a:buClr>
                <a:srgbClr val="000000"/>
              </a:buClr>
            </a:pPr>
            <a:br>
              <a:rPr lang="en-US" kern="0" dirty="0">
                <a:solidFill>
                  <a:srgbClr val="000000"/>
                </a:solidFill>
                <a:latin typeface="Arial"/>
                <a:ea typeface="Arial"/>
                <a:cs typeface="Arial"/>
                <a:sym typeface="Arial"/>
              </a:rPr>
            </a:br>
            <a:br>
              <a:rPr lang="en-US" kern="0" dirty="0">
                <a:solidFill>
                  <a:srgbClr val="000000"/>
                </a:solidFill>
                <a:latin typeface="Arial"/>
                <a:ea typeface="Arial"/>
                <a:cs typeface="Arial"/>
                <a:sym typeface="Arial"/>
              </a:rPr>
            </a:br>
            <a:br>
              <a:rPr lang="en-US" kern="0" dirty="0">
                <a:solidFill>
                  <a:srgbClr val="000000"/>
                </a:solidFill>
                <a:latin typeface="Arial"/>
                <a:ea typeface="Arial"/>
                <a:cs typeface="Arial"/>
                <a:sym typeface="Arial"/>
              </a:rPr>
            </a:br>
            <a:br>
              <a:rPr lang="en-US" kern="0" dirty="0">
                <a:solidFill>
                  <a:srgbClr val="000000"/>
                </a:solidFill>
                <a:latin typeface="Arial"/>
                <a:ea typeface="Arial"/>
                <a:cs typeface="Arial"/>
                <a:sym typeface="Arial"/>
              </a:rPr>
            </a:br>
            <a:br>
              <a:rPr lang="en-US" kern="0" dirty="0">
                <a:solidFill>
                  <a:srgbClr val="000000"/>
                </a:solidFill>
                <a:latin typeface="Arial"/>
                <a:ea typeface="Arial"/>
                <a:cs typeface="Arial"/>
                <a:sym typeface="Arial"/>
              </a:rPr>
            </a:br>
            <a:r>
              <a:rPr lang="en-US" sz="3200" b="1" u="sng" kern="0" dirty="0">
                <a:solidFill>
                  <a:srgbClr val="000000"/>
                </a:solidFill>
                <a:latin typeface="Times New Roman"/>
                <a:ea typeface="Times New Roman"/>
                <a:cs typeface="Times New Roman"/>
                <a:sym typeface="Times New Roman"/>
              </a:rPr>
              <a:t>B.Tech Project External Evaluation, VIIIth</a:t>
            </a:r>
          </a:p>
          <a:p>
            <a:pPr algn="ctr">
              <a:buClr>
                <a:srgbClr val="000000"/>
              </a:buClr>
            </a:pPr>
            <a:br>
              <a:rPr lang="en-US" kern="0" dirty="0">
                <a:solidFill>
                  <a:srgbClr val="000000"/>
                </a:solidFill>
                <a:latin typeface="Arial"/>
                <a:ea typeface="Arial"/>
                <a:cs typeface="Arial"/>
                <a:sym typeface="Arial"/>
              </a:rPr>
            </a:br>
            <a:r>
              <a:rPr lang="en-US" sz="2000" b="1" kern="0" dirty="0">
                <a:solidFill>
                  <a:srgbClr val="000000"/>
                </a:solidFill>
                <a:latin typeface="Times New Roman"/>
                <a:ea typeface="Arial"/>
                <a:cs typeface="Times New Roman"/>
                <a:sym typeface="Times New Roman"/>
              </a:rPr>
              <a:t>       </a:t>
            </a:r>
            <a:r>
              <a:rPr lang="en-US" sz="2000" b="1" kern="0" dirty="0">
                <a:solidFill>
                  <a:srgbClr val="000000"/>
                </a:solidFill>
                <a:latin typeface="Times New Roman"/>
                <a:ea typeface="Times New Roman"/>
                <a:cs typeface="Times New Roman"/>
                <a:sym typeface="Times New Roman"/>
              </a:rPr>
              <a:t>Internet-Voting System using Blockchain</a:t>
            </a:r>
          </a:p>
          <a:p>
            <a:pPr algn="ctr">
              <a:buClr>
                <a:srgbClr val="000000"/>
              </a:buClr>
            </a:pPr>
            <a:br>
              <a:rPr lang="en-US" kern="0" dirty="0">
                <a:solidFill>
                  <a:srgbClr val="000000"/>
                </a:solidFill>
                <a:latin typeface="Arial"/>
                <a:ea typeface="Arial"/>
                <a:cs typeface="Arial"/>
                <a:sym typeface="Arial"/>
              </a:rPr>
            </a:br>
            <a:br>
              <a:rPr lang="en-US" kern="0" dirty="0">
                <a:solidFill>
                  <a:srgbClr val="000000"/>
                </a:solidFill>
                <a:latin typeface="Arial"/>
                <a:ea typeface="Arial"/>
                <a:cs typeface="Arial"/>
                <a:sym typeface="Arial"/>
              </a:rPr>
            </a:br>
            <a:br>
              <a:rPr lang="en-US" kern="0" dirty="0">
                <a:solidFill>
                  <a:srgbClr val="000000"/>
                </a:solidFill>
                <a:latin typeface="Arial"/>
                <a:ea typeface="Arial"/>
                <a:cs typeface="Arial"/>
                <a:sym typeface="Arial"/>
              </a:rPr>
            </a:br>
            <a:endParaRPr sz="2800" kern="0" dirty="0">
              <a:solidFill>
                <a:srgbClr val="000000"/>
              </a:solidFill>
              <a:latin typeface="Calibri"/>
              <a:ea typeface="Calibri"/>
              <a:cs typeface="Calibri"/>
              <a:sym typeface="Calibri"/>
            </a:endParaRPr>
          </a:p>
        </p:txBody>
      </p:sp>
      <p:sp>
        <p:nvSpPr>
          <p:cNvPr id="176" name="Google Shape;176;p1"/>
          <p:cNvSpPr/>
          <p:nvPr/>
        </p:nvSpPr>
        <p:spPr>
          <a:xfrm>
            <a:off x="2166960" y="5357880"/>
            <a:ext cx="8077680" cy="1095840"/>
          </a:xfrm>
          <a:prstGeom prst="rect">
            <a:avLst/>
          </a:prstGeom>
          <a:noFill/>
          <a:ln>
            <a:noFill/>
          </a:ln>
        </p:spPr>
        <p:txBody>
          <a:bodyPr spcFirstLastPara="1" wrap="square" lIns="90000" tIns="45000" rIns="90000" bIns="45000" anchor="t" anchorCtr="0">
            <a:noAutofit/>
          </a:bodyPr>
          <a:lstStyle/>
          <a:p>
            <a:pPr algn="ctr">
              <a:buClr>
                <a:srgbClr val="000000"/>
              </a:buClr>
            </a:pPr>
            <a:r>
              <a:rPr lang="en-US" sz="2200" kern="0" dirty="0">
                <a:solidFill>
                  <a:srgbClr val="000000"/>
                </a:solidFill>
                <a:latin typeface="Times New Roman" panose="02020603050405020304" pitchFamily="18" charset="0"/>
                <a:ea typeface="Times New Roman"/>
                <a:cs typeface="Times New Roman" panose="02020603050405020304" pitchFamily="18" charset="0"/>
                <a:sym typeface="Times New Roman"/>
              </a:rPr>
              <a:t>DEPARTMENT OF COMPUTER SCIENCE &amp; ENGINEERING</a:t>
            </a:r>
            <a:endParaRPr sz="2200" kern="0" dirty="0">
              <a:solidFill>
                <a:srgbClr val="000000"/>
              </a:solidFill>
              <a:latin typeface="Times New Roman" panose="02020603050405020304" pitchFamily="18" charset="0"/>
              <a:ea typeface="Arial"/>
              <a:cs typeface="Times New Roman" panose="02020603050405020304" pitchFamily="18" charset="0"/>
              <a:sym typeface="Arial"/>
            </a:endParaRPr>
          </a:p>
          <a:p>
            <a:pPr algn="ctr">
              <a:buClr>
                <a:srgbClr val="000000"/>
              </a:buClr>
            </a:pPr>
            <a:r>
              <a:rPr lang="en-US" sz="2200" kern="0" dirty="0">
                <a:solidFill>
                  <a:srgbClr val="000000"/>
                </a:solidFill>
                <a:latin typeface="Times New Roman" panose="02020603050405020304" pitchFamily="18" charset="0"/>
                <a:ea typeface="Times New Roman"/>
                <a:cs typeface="Times New Roman" panose="02020603050405020304" pitchFamily="18" charset="0"/>
                <a:sym typeface="Times New Roman"/>
              </a:rPr>
              <a:t>SCHOOL OF ENGINEERING AND TECHNOLOGY </a:t>
            </a:r>
            <a:endParaRPr sz="2200" kern="0" dirty="0">
              <a:solidFill>
                <a:srgbClr val="000000"/>
              </a:solidFill>
              <a:latin typeface="Times New Roman" panose="02020603050405020304" pitchFamily="18" charset="0"/>
              <a:ea typeface="Arial"/>
              <a:cs typeface="Times New Roman" panose="02020603050405020304" pitchFamily="18" charset="0"/>
              <a:sym typeface="Arial"/>
            </a:endParaRPr>
          </a:p>
          <a:p>
            <a:pPr algn="ctr">
              <a:buClr>
                <a:srgbClr val="000000"/>
              </a:buClr>
            </a:pPr>
            <a:r>
              <a:rPr lang="en-US" sz="2200" kern="0" dirty="0">
                <a:solidFill>
                  <a:srgbClr val="000000"/>
                </a:solidFill>
                <a:latin typeface="Times New Roman" panose="02020603050405020304" pitchFamily="18" charset="0"/>
                <a:ea typeface="Times New Roman"/>
                <a:cs typeface="Times New Roman" panose="02020603050405020304" pitchFamily="18" charset="0"/>
                <a:sym typeface="Times New Roman"/>
              </a:rPr>
              <a:t> May,  2022</a:t>
            </a:r>
            <a:endParaRPr sz="2200" kern="0" dirty="0">
              <a:solidFill>
                <a:srgbClr val="000000"/>
              </a:solidFill>
              <a:latin typeface="Times New Roman" panose="02020603050405020304" pitchFamily="18" charset="0"/>
              <a:ea typeface="Arial"/>
              <a:cs typeface="Times New Roman" panose="02020603050405020304" pitchFamily="18" charset="0"/>
              <a:sym typeface="Arial"/>
            </a:endParaRPr>
          </a:p>
        </p:txBody>
      </p:sp>
      <p:sp>
        <p:nvSpPr>
          <p:cNvPr id="177" name="Google Shape;177;p1"/>
          <p:cNvSpPr/>
          <p:nvPr/>
        </p:nvSpPr>
        <p:spPr>
          <a:xfrm>
            <a:off x="2381160" y="3714840"/>
            <a:ext cx="3285720" cy="1736280"/>
          </a:xfrm>
          <a:prstGeom prst="rect">
            <a:avLst/>
          </a:prstGeom>
          <a:noFill/>
          <a:ln>
            <a:noFill/>
          </a:ln>
        </p:spPr>
        <p:txBody>
          <a:bodyPr spcFirstLastPara="1" wrap="square" lIns="90000" tIns="45000" rIns="90000" bIns="45000" anchor="t" anchorCtr="0">
            <a:noAutofit/>
          </a:bodyPr>
          <a:lstStyle/>
          <a:p>
            <a:pPr>
              <a:buClr>
                <a:srgbClr val="000000"/>
              </a:buClr>
            </a:pPr>
            <a:r>
              <a:rPr lang="en-US" kern="0" dirty="0">
                <a:solidFill>
                  <a:srgbClr val="000000"/>
                </a:solidFill>
                <a:latin typeface="Times New Roman" panose="02020603050405020304" pitchFamily="18" charset="0"/>
                <a:ea typeface="Georgia"/>
                <a:cs typeface="Times New Roman" panose="02020603050405020304" pitchFamily="18" charset="0"/>
                <a:sym typeface="Georgia"/>
              </a:rPr>
              <a:t>Presented by :-</a:t>
            </a:r>
            <a:endParaRPr lang="en-US" kern="0" dirty="0">
              <a:solidFill>
                <a:srgbClr val="000000"/>
              </a:solidFill>
              <a:latin typeface="Times New Roman" panose="02020603050405020304" pitchFamily="18" charset="0"/>
              <a:cs typeface="Times New Roman" panose="02020603050405020304" pitchFamily="18" charset="0"/>
              <a:sym typeface="Arial"/>
            </a:endParaRPr>
          </a:p>
          <a:p>
            <a:pPr algn="ctr">
              <a:buClr>
                <a:srgbClr val="000000"/>
              </a:buClr>
            </a:pPr>
            <a:r>
              <a:rPr lang="en-US" kern="0" dirty="0">
                <a:solidFill>
                  <a:srgbClr val="000000"/>
                </a:solidFill>
                <a:latin typeface="Times New Roman" panose="02020603050405020304" pitchFamily="18" charset="0"/>
                <a:ea typeface="Georgia"/>
                <a:cs typeface="Times New Roman" panose="02020603050405020304" pitchFamily="18" charset="0"/>
                <a:sym typeface="Georgia"/>
              </a:rPr>
              <a:t>         </a:t>
            </a:r>
            <a:r>
              <a:rPr lang="en-US" kern="0" dirty="0">
                <a:solidFill>
                  <a:srgbClr val="000000"/>
                </a:solidFill>
                <a:latin typeface="Times New Roman" panose="02020603050405020304" pitchFamily="18" charset="0"/>
                <a:cs typeface="Times New Roman" panose="02020603050405020304" pitchFamily="18" charset="0"/>
                <a:sym typeface="Arial"/>
              </a:rPr>
              <a:t>Pranav Kumar,2018008769</a:t>
            </a:r>
          </a:p>
          <a:p>
            <a:pPr marL="539640">
              <a:buClr>
                <a:srgbClr val="000000"/>
              </a:buClr>
            </a:pPr>
            <a:r>
              <a:rPr lang="en-US" kern="0" dirty="0">
                <a:solidFill>
                  <a:srgbClr val="000000"/>
                </a:solidFill>
                <a:latin typeface="Times New Roman" panose="02020603050405020304" pitchFamily="18" charset="0"/>
                <a:cs typeface="Times New Roman" panose="02020603050405020304" pitchFamily="18" charset="0"/>
                <a:sym typeface="Arial"/>
              </a:rPr>
              <a:t>PraveenAnand,2018011512</a:t>
            </a:r>
          </a:p>
          <a:p>
            <a:pPr marL="539640">
              <a:buClr>
                <a:srgbClr val="000000"/>
              </a:buClr>
            </a:pPr>
            <a:r>
              <a:rPr lang="en-US" kern="0" dirty="0">
                <a:solidFill>
                  <a:srgbClr val="000000"/>
                </a:solidFill>
                <a:latin typeface="Times New Roman" panose="02020603050405020304" pitchFamily="18" charset="0"/>
                <a:cs typeface="Times New Roman" panose="02020603050405020304" pitchFamily="18" charset="0"/>
                <a:sym typeface="Arial"/>
              </a:rPr>
              <a:t>Shubh Shukla, 2018006057</a:t>
            </a:r>
          </a:p>
          <a:p>
            <a:pPr marL="539640">
              <a:buClr>
                <a:srgbClr val="000000"/>
              </a:buClr>
            </a:pPr>
            <a:r>
              <a:rPr lang="en-US" kern="0" dirty="0">
                <a:solidFill>
                  <a:srgbClr val="000000"/>
                </a:solidFill>
                <a:latin typeface="Times New Roman" panose="02020603050405020304" pitchFamily="18" charset="0"/>
                <a:cs typeface="Times New Roman" panose="02020603050405020304" pitchFamily="18" charset="0"/>
                <a:sym typeface="Arial"/>
              </a:rPr>
              <a:t>Paras Gera, 2018005034</a:t>
            </a:r>
          </a:p>
          <a:p>
            <a:pPr marL="539640">
              <a:buClr>
                <a:srgbClr val="000000"/>
              </a:buClr>
            </a:pPr>
            <a:endParaRPr lang="en-US" kern="0" dirty="0">
              <a:solidFill>
                <a:srgbClr val="000000"/>
              </a:solidFill>
              <a:latin typeface="Times New Roman" panose="02020603050405020304" pitchFamily="18" charset="0"/>
              <a:cs typeface="Times New Roman" panose="02020603050405020304" pitchFamily="18" charset="0"/>
              <a:sym typeface="Arial"/>
            </a:endParaRPr>
          </a:p>
          <a:p>
            <a:pPr algn="ctr">
              <a:buClr>
                <a:srgbClr val="000000"/>
              </a:buClr>
            </a:pPr>
            <a:endParaRPr kern="0" dirty="0">
              <a:solidFill>
                <a:srgbClr val="000000"/>
              </a:solidFill>
              <a:latin typeface="Times New Roman" panose="02020603050405020304" pitchFamily="18" charset="0"/>
              <a:cs typeface="Times New Roman" panose="02020603050405020304" pitchFamily="18" charset="0"/>
              <a:sym typeface="Arial"/>
            </a:endParaRPr>
          </a:p>
        </p:txBody>
      </p:sp>
      <p:sp>
        <p:nvSpPr>
          <p:cNvPr id="178" name="Google Shape;178;p1"/>
          <p:cNvSpPr/>
          <p:nvPr/>
        </p:nvSpPr>
        <p:spPr>
          <a:xfrm>
            <a:off x="7239000" y="3786120"/>
            <a:ext cx="2714400" cy="364680"/>
          </a:xfrm>
          <a:prstGeom prst="rect">
            <a:avLst/>
          </a:prstGeom>
          <a:noFill/>
          <a:ln>
            <a:noFill/>
          </a:ln>
        </p:spPr>
        <p:txBody>
          <a:bodyPr spcFirstLastPara="1" wrap="square" lIns="90000" tIns="45000" rIns="90000" bIns="45000" anchor="t" anchorCtr="0">
            <a:noAutofit/>
          </a:bodyPr>
          <a:lstStyle/>
          <a:p>
            <a:pPr>
              <a:buClr>
                <a:srgbClr val="000000"/>
              </a:buClr>
            </a:pPr>
            <a:r>
              <a:rPr lang="en-US" kern="0" dirty="0">
                <a:solidFill>
                  <a:srgbClr val="000000"/>
                </a:solidFill>
                <a:latin typeface="Times New Roman"/>
                <a:ea typeface="Times New Roman"/>
                <a:cs typeface="Times New Roman"/>
                <a:sym typeface="Times New Roman"/>
              </a:rPr>
              <a:t>Under the Supervision of:-</a:t>
            </a:r>
            <a:endParaRPr kern="0" dirty="0">
              <a:solidFill>
                <a:srgbClr val="000000"/>
              </a:solidFill>
              <a:latin typeface="Arial"/>
              <a:ea typeface="Arial"/>
              <a:cs typeface="Arial"/>
              <a:sym typeface="Arial"/>
            </a:endParaRPr>
          </a:p>
        </p:txBody>
      </p:sp>
      <p:sp>
        <p:nvSpPr>
          <p:cNvPr id="179" name="Google Shape;179;p1"/>
          <p:cNvSpPr/>
          <p:nvPr/>
        </p:nvSpPr>
        <p:spPr>
          <a:xfrm>
            <a:off x="7614120" y="4291560"/>
            <a:ext cx="2994480" cy="1187640"/>
          </a:xfrm>
          <a:prstGeom prst="rect">
            <a:avLst/>
          </a:prstGeom>
          <a:noFill/>
          <a:ln>
            <a:noFill/>
          </a:ln>
        </p:spPr>
        <p:txBody>
          <a:bodyPr spcFirstLastPara="1" wrap="square" lIns="90000" tIns="45000" rIns="90000" bIns="45000" anchor="t" anchorCtr="0">
            <a:noAutofit/>
          </a:bodyPr>
          <a:lstStyle/>
          <a:p>
            <a:pPr algn="ctr">
              <a:buClr>
                <a:srgbClr val="000000"/>
              </a:buClr>
            </a:pPr>
            <a:r>
              <a:rPr lang="en-US" b="1" kern="0" dirty="0">
                <a:solidFill>
                  <a:srgbClr val="000000"/>
                </a:solidFill>
                <a:latin typeface="Times New Roman" panose="02020603050405020304" pitchFamily="18" charset="0"/>
                <a:cs typeface="Times New Roman" panose="02020603050405020304" pitchFamily="18" charset="0"/>
                <a:sym typeface="Times New Roman"/>
              </a:rPr>
              <a:t>Ms. Sonam Nagar</a:t>
            </a:r>
          </a:p>
          <a:p>
            <a:pPr algn="ctr">
              <a:buClr>
                <a:srgbClr val="000000"/>
              </a:buClr>
            </a:pPr>
            <a:r>
              <a:rPr lang="en-US" b="1" kern="0" dirty="0">
                <a:solidFill>
                  <a:srgbClr val="000000"/>
                </a:solidFill>
                <a:latin typeface="Times New Roman" panose="02020603050405020304" pitchFamily="18" charset="0"/>
                <a:cs typeface="Times New Roman" panose="02020603050405020304" pitchFamily="18" charset="0"/>
                <a:sym typeface="Times New Roman"/>
              </a:rPr>
              <a:t>Assistant Professor</a:t>
            </a:r>
            <a:endParaRPr kern="0" dirty="0">
              <a:solidFill>
                <a:srgbClr val="000000"/>
              </a:solidFill>
              <a:latin typeface="Times New Roman" panose="02020603050405020304" pitchFamily="18" charset="0"/>
              <a:cs typeface="Times New Roman" panose="02020603050405020304" pitchFamily="18" charset="0"/>
              <a:sym typeface="Arial"/>
            </a:endParaRPr>
          </a:p>
          <a:p>
            <a:pPr algn="ctr">
              <a:buClr>
                <a:srgbClr val="000000"/>
              </a:buClr>
            </a:pPr>
            <a:r>
              <a:rPr lang="en-US" b="1" kern="0" dirty="0">
                <a:solidFill>
                  <a:srgbClr val="000000"/>
                </a:solidFill>
                <a:latin typeface="Times New Roman" panose="02020603050405020304" pitchFamily="18" charset="0"/>
                <a:ea typeface="Times New Roman"/>
                <a:cs typeface="Times New Roman" panose="02020603050405020304" pitchFamily="18" charset="0"/>
                <a:sym typeface="Times New Roman"/>
              </a:rPr>
              <a:t>Sharda University, Gr. Noida</a:t>
            </a:r>
            <a:endParaRPr kern="0" dirty="0">
              <a:solidFill>
                <a:srgbClr val="000000"/>
              </a:solidFill>
              <a:latin typeface="Times New Roman" panose="02020603050405020304" pitchFamily="18" charset="0"/>
              <a:cs typeface="Times New Roman" panose="02020603050405020304" pitchFamily="18" charset="0"/>
              <a:sym typeface="Arial"/>
            </a:endParaRPr>
          </a:p>
          <a:p>
            <a:pPr>
              <a:buClr>
                <a:srgbClr val="000000"/>
              </a:buClr>
            </a:pPr>
            <a:endParaRPr kern="0" dirty="0">
              <a:solidFill>
                <a:srgbClr val="000000"/>
              </a:solidFill>
              <a:latin typeface="Arial"/>
              <a:ea typeface="Arial"/>
              <a:cs typeface="Arial"/>
              <a:sym typeface="Arial"/>
            </a:endParaRPr>
          </a:p>
        </p:txBody>
      </p:sp>
      <p:sp>
        <p:nvSpPr>
          <p:cNvPr id="180" name="Google Shape;180;p1"/>
          <p:cNvSpPr txBox="1"/>
          <p:nvPr/>
        </p:nvSpPr>
        <p:spPr>
          <a:xfrm>
            <a:off x="8077080" y="6356520"/>
            <a:ext cx="2133360" cy="364680"/>
          </a:xfrm>
          <a:prstGeom prst="rect">
            <a:avLst/>
          </a:prstGeom>
          <a:noFill/>
          <a:ln>
            <a:noFill/>
          </a:ln>
        </p:spPr>
        <p:txBody>
          <a:bodyPr spcFirstLastPara="1" wrap="square" lIns="91425" tIns="45700" rIns="91425" bIns="45700" anchor="ctr" anchorCtr="0">
            <a:noAutofit/>
          </a:bodyPr>
          <a:lstStyle/>
          <a:p>
            <a:pPr algn="r">
              <a:buClr>
                <a:srgbClr val="000000"/>
              </a:buClr>
            </a:pPr>
            <a:fld id="{00000000-1234-1234-1234-123412341234}" type="slidenum">
              <a:rPr lang="en-US" sz="1200" kern="0">
                <a:solidFill>
                  <a:srgbClr val="8B8B8B"/>
                </a:solidFill>
                <a:latin typeface="Calibri"/>
                <a:ea typeface="Calibri"/>
                <a:cs typeface="Calibri"/>
                <a:sym typeface="Calibri"/>
              </a:rPr>
              <a:pPr algn="r">
                <a:buClr>
                  <a:srgbClr val="000000"/>
                </a:buClr>
              </a:pPr>
              <a:t>1</a:t>
            </a:fld>
            <a:endParaRPr sz="1200" kern="0">
              <a:solidFill>
                <a:srgbClr val="000000"/>
              </a:solidFill>
              <a:latin typeface="Times New Roman"/>
              <a:ea typeface="Times New Roman"/>
              <a:cs typeface="Times New Roman"/>
              <a:sym typeface="Times New Roman"/>
            </a:endParaRPr>
          </a:p>
        </p:txBody>
      </p:sp>
      <p:sp>
        <p:nvSpPr>
          <p:cNvPr id="181" name="Google Shape;181;p1"/>
          <p:cNvSpPr/>
          <p:nvPr/>
        </p:nvSpPr>
        <p:spPr>
          <a:xfrm>
            <a:off x="1679520" y="-144360"/>
            <a:ext cx="304560" cy="304560"/>
          </a:xfrm>
          <a:prstGeom prst="rect">
            <a:avLst/>
          </a:prstGeom>
          <a:noFill/>
          <a:ln>
            <a:noFill/>
          </a:ln>
        </p:spPr>
        <p:txBody>
          <a:bodyPr spcFirstLastPara="1" wrap="square" lIns="91425" tIns="91425" rIns="91425" bIns="91425" anchor="ctr" anchorCtr="0">
            <a:noAutofit/>
          </a:bodyPr>
          <a:lstStyle/>
          <a:p>
            <a:pPr>
              <a:buClr>
                <a:srgbClr val="000000"/>
              </a:buClr>
            </a:pPr>
            <a:endParaRPr sz="1400" kern="0">
              <a:solidFill>
                <a:srgbClr val="000000"/>
              </a:solidFill>
              <a:latin typeface="Arial"/>
              <a:cs typeface="Arial"/>
              <a:sym typeface="Arial"/>
            </a:endParaRPr>
          </a:p>
        </p:txBody>
      </p:sp>
      <p:pic>
        <p:nvPicPr>
          <p:cNvPr id="182" name="Google Shape;182;p1"/>
          <p:cNvPicPr preferRelativeResize="0"/>
          <p:nvPr/>
        </p:nvPicPr>
        <p:blipFill rotWithShape="1">
          <a:blip r:embed="rId3">
            <a:alphaModFix/>
          </a:blip>
          <a:srcRect l="35533"/>
          <a:stretch/>
        </p:blipFill>
        <p:spPr>
          <a:xfrm>
            <a:off x="4185313" y="0"/>
            <a:ext cx="3935829" cy="171432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2060968-864D-4889-BA88-D2B4E3D9D60A}"/>
              </a:ext>
            </a:extLst>
          </p:cNvPr>
          <p:cNvSpPr txBox="1"/>
          <p:nvPr/>
        </p:nvSpPr>
        <p:spPr>
          <a:xfrm>
            <a:off x="1039091" y="681644"/>
            <a:ext cx="3549048" cy="646331"/>
          </a:xfrm>
          <a:prstGeom prst="rect">
            <a:avLst/>
          </a:prstGeom>
          <a:noFill/>
        </p:spPr>
        <p:txBody>
          <a:bodyPr wrap="none" rtlCol="0">
            <a:spAutoFit/>
          </a:bodyPr>
          <a:lstStyle/>
          <a:p>
            <a:r>
              <a:rPr lang="en-IN" sz="3600" b="1" dirty="0">
                <a:latin typeface="Times New Roman" panose="02020603050405020304" pitchFamily="18" charset="0"/>
                <a:cs typeface="Times New Roman" panose="02020603050405020304" pitchFamily="18" charset="0"/>
              </a:rPr>
              <a:t>Proposed System</a:t>
            </a:r>
          </a:p>
        </p:txBody>
      </p:sp>
      <p:sp>
        <p:nvSpPr>
          <p:cNvPr id="7" name="TextBox 6">
            <a:extLst>
              <a:ext uri="{FF2B5EF4-FFF2-40B4-BE49-F238E27FC236}">
                <a16:creationId xmlns:a16="http://schemas.microsoft.com/office/drawing/2014/main" id="{F1FEA801-123F-4893-B665-6701DA88385D}"/>
              </a:ext>
            </a:extLst>
          </p:cNvPr>
          <p:cNvSpPr txBox="1"/>
          <p:nvPr/>
        </p:nvSpPr>
        <p:spPr>
          <a:xfrm>
            <a:off x="1884912" y="1768565"/>
            <a:ext cx="8888383" cy="3775393"/>
          </a:xfrm>
          <a:prstGeom prst="rect">
            <a:avLst/>
          </a:prstGeom>
          <a:noFill/>
        </p:spPr>
        <p:txBody>
          <a:bodyPr wrap="square">
            <a:spAutoFit/>
          </a:bodyPr>
          <a:lstStyle/>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Authorized voters should be able to vote (equal opportunity about accessibility and place). </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Authentication and Validation.</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voter can verify whether their vote has been counted.</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vote(transaction) should be immutable which disallow to tamper and involved the third-party. </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Should be able to verify the results.</a:t>
            </a: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Should provide admin control.</a:t>
            </a:r>
          </a:p>
          <a:p>
            <a:pPr marL="343260" marR="0" lvl="0" indent="-342900" algn="just" rtl="0">
              <a:lnSpc>
                <a:spcPct val="100000"/>
              </a:lnSpc>
              <a:spcBef>
                <a:spcPts val="400"/>
              </a:spcBef>
              <a:spcAft>
                <a:spcPts val="0"/>
              </a:spcAft>
              <a:buClr>
                <a:srgbClr val="000000"/>
              </a:buClr>
              <a:buSzPts val="2000"/>
              <a:buFont typeface="Arial" panose="020B0604020202020204" pitchFamily="34" charset="0"/>
              <a:buChar char="•"/>
            </a:pPr>
            <a:endParaRPr lang="en-IN" sz="2000" b="0" i="0" u="none" strike="noStrike" cap="none" dirty="0">
              <a:solidFill>
                <a:srgbClr val="000000"/>
              </a:solidFill>
              <a:ea typeface="Calibri"/>
              <a:cs typeface="Calibri"/>
              <a:sym typeface="Calibri"/>
            </a:endParaRPr>
          </a:p>
        </p:txBody>
      </p:sp>
      <p:sp>
        <p:nvSpPr>
          <p:cNvPr id="2" name="Date Placeholder 1">
            <a:extLst>
              <a:ext uri="{FF2B5EF4-FFF2-40B4-BE49-F238E27FC236}">
                <a16:creationId xmlns:a16="http://schemas.microsoft.com/office/drawing/2014/main" id="{12992D50-64EC-6C50-E225-88B3F45C45FF}"/>
              </a:ext>
            </a:extLst>
          </p:cNvPr>
          <p:cNvSpPr>
            <a:spLocks noGrp="1"/>
          </p:cNvSpPr>
          <p:nvPr>
            <p:ph type="dt" sz="half" idx="10"/>
          </p:nvPr>
        </p:nvSpPr>
        <p:spPr/>
        <p:txBody>
          <a:bodyPr/>
          <a:lstStyle/>
          <a:p>
            <a:fld id="{721CDC2D-580C-41D9-9623-07ADA0CC48FC}" type="datetime3">
              <a:rPr lang="en-US" sz="1400" smtClean="0"/>
              <a:t>12 May 2022</a:t>
            </a:fld>
            <a:endParaRPr lang="en-GB" sz="1400" dirty="0"/>
          </a:p>
        </p:txBody>
      </p:sp>
      <p:sp>
        <p:nvSpPr>
          <p:cNvPr id="3" name="Slide Number Placeholder 2">
            <a:extLst>
              <a:ext uri="{FF2B5EF4-FFF2-40B4-BE49-F238E27FC236}">
                <a16:creationId xmlns:a16="http://schemas.microsoft.com/office/drawing/2014/main" id="{3B0454EE-EC15-8EEA-4596-21F3F782623C}"/>
              </a:ext>
            </a:extLst>
          </p:cNvPr>
          <p:cNvSpPr>
            <a:spLocks noGrp="1"/>
          </p:cNvSpPr>
          <p:nvPr>
            <p:ph type="sldNum" sz="quarter" idx="12"/>
          </p:nvPr>
        </p:nvSpPr>
        <p:spPr/>
        <p:txBody>
          <a:bodyPr/>
          <a:lstStyle/>
          <a:p>
            <a:fld id="{330EA680-D336-4FF7-8B7A-9848BB0A1C32}" type="slidenum">
              <a:rPr lang="en-GB" sz="1400" smtClean="0"/>
              <a:t>10</a:t>
            </a:fld>
            <a:endParaRPr lang="en-GB" sz="1400" dirty="0"/>
          </a:p>
        </p:txBody>
      </p:sp>
    </p:spTree>
    <p:extLst>
      <p:ext uri="{BB962C8B-B14F-4D97-AF65-F5344CB8AC3E}">
        <p14:creationId xmlns:p14="http://schemas.microsoft.com/office/powerpoint/2010/main" val="2845183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AE1D1-E7FD-4962-94DA-DCD8D8424853}"/>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Voting Procedure For End Users</a:t>
            </a:r>
          </a:p>
        </p:txBody>
      </p:sp>
      <p:pic>
        <p:nvPicPr>
          <p:cNvPr id="7" name="Content Placeholder 6">
            <a:extLst>
              <a:ext uri="{FF2B5EF4-FFF2-40B4-BE49-F238E27FC236}">
                <a16:creationId xmlns:a16="http://schemas.microsoft.com/office/drawing/2014/main" id="{69F5EB65-73B3-4D52-9057-232DC86A97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9314" y="1351172"/>
            <a:ext cx="9142549" cy="4807212"/>
          </a:xfrm>
        </p:spPr>
      </p:pic>
      <p:sp>
        <p:nvSpPr>
          <p:cNvPr id="3" name="Date Placeholder 2">
            <a:extLst>
              <a:ext uri="{FF2B5EF4-FFF2-40B4-BE49-F238E27FC236}">
                <a16:creationId xmlns:a16="http://schemas.microsoft.com/office/drawing/2014/main" id="{80ECC719-BC3F-FD12-AA65-AEA5E77BA14F}"/>
              </a:ext>
            </a:extLst>
          </p:cNvPr>
          <p:cNvSpPr>
            <a:spLocks noGrp="1"/>
          </p:cNvSpPr>
          <p:nvPr>
            <p:ph type="dt" sz="half" idx="10"/>
          </p:nvPr>
        </p:nvSpPr>
        <p:spPr/>
        <p:txBody>
          <a:bodyPr/>
          <a:lstStyle/>
          <a:p>
            <a:fld id="{601EA4A8-02B5-4082-A138-2AA8574F857E}" type="datetime3">
              <a:rPr lang="en-US" sz="1400" smtClean="0"/>
              <a:t>12 May 2022</a:t>
            </a:fld>
            <a:endParaRPr lang="en-GB" sz="1400" dirty="0"/>
          </a:p>
        </p:txBody>
      </p:sp>
      <p:sp>
        <p:nvSpPr>
          <p:cNvPr id="4" name="Slide Number Placeholder 3">
            <a:extLst>
              <a:ext uri="{FF2B5EF4-FFF2-40B4-BE49-F238E27FC236}">
                <a16:creationId xmlns:a16="http://schemas.microsoft.com/office/drawing/2014/main" id="{5CEAB9C0-A1A8-57E5-F710-3F8B12E20A0F}"/>
              </a:ext>
            </a:extLst>
          </p:cNvPr>
          <p:cNvSpPr>
            <a:spLocks noGrp="1"/>
          </p:cNvSpPr>
          <p:nvPr>
            <p:ph type="sldNum" sz="quarter" idx="12"/>
          </p:nvPr>
        </p:nvSpPr>
        <p:spPr/>
        <p:txBody>
          <a:bodyPr/>
          <a:lstStyle/>
          <a:p>
            <a:fld id="{330EA680-D336-4FF7-8B7A-9848BB0A1C32}" type="slidenum">
              <a:rPr lang="en-GB" sz="1400" smtClean="0"/>
              <a:t>11</a:t>
            </a:fld>
            <a:endParaRPr lang="en-GB" sz="1400" dirty="0"/>
          </a:p>
        </p:txBody>
      </p:sp>
    </p:spTree>
    <p:extLst>
      <p:ext uri="{BB962C8B-B14F-4D97-AF65-F5344CB8AC3E}">
        <p14:creationId xmlns:p14="http://schemas.microsoft.com/office/powerpoint/2010/main" val="2121628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8485E-A980-42CD-B325-19F085A29A66}"/>
              </a:ext>
            </a:extLst>
          </p:cNvPr>
          <p:cNvSpPr>
            <a:spLocks noGrp="1"/>
          </p:cNvSpPr>
          <p:nvPr>
            <p:ph type="title"/>
          </p:nvPr>
        </p:nvSpPr>
        <p:spPr>
          <a:xfrm>
            <a:off x="838200" y="339246"/>
            <a:ext cx="10515600" cy="1325563"/>
          </a:xfrm>
        </p:spPr>
        <p:txBody>
          <a:bodyPr>
            <a:normAutofit/>
          </a:bodyPr>
          <a:lstStyle/>
          <a:p>
            <a:r>
              <a:rPr lang="en-US" sz="3600" b="1" dirty="0">
                <a:latin typeface="Times New Roman" panose="02020603050405020304" pitchFamily="18" charset="0"/>
                <a:ea typeface="Times New Roman" panose="02020603050405020304" pitchFamily="18" charset="0"/>
                <a:cs typeface="Times New Roman" panose="02020603050405020304" pitchFamily="18" charset="0"/>
              </a:rPr>
              <a:t>Implementation of the System </a:t>
            </a:r>
            <a:endParaRPr lang="en-IN" sz="3600" b="1"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8C5CA1DD-0E7C-40F0-82B3-D7E4878ED65E}"/>
              </a:ext>
            </a:extLst>
          </p:cNvPr>
          <p:cNvSpPr>
            <a:spLocks noGrp="1"/>
          </p:cNvSpPr>
          <p:nvPr>
            <p:ph idx="1"/>
          </p:nvPr>
        </p:nvSpPr>
        <p:spPr/>
        <p:txBody>
          <a:bodyPr/>
          <a:lstStyle/>
          <a:p>
            <a:endParaRPr lang="en-IN" dirty="0"/>
          </a:p>
        </p:txBody>
      </p:sp>
      <p:graphicFrame>
        <p:nvGraphicFramePr>
          <p:cNvPr id="6" name="Object 5">
            <a:extLst>
              <a:ext uri="{FF2B5EF4-FFF2-40B4-BE49-F238E27FC236}">
                <a16:creationId xmlns:a16="http://schemas.microsoft.com/office/drawing/2014/main" id="{A009BA17-6828-45BB-8F70-1B2288E023FA}"/>
              </a:ext>
            </a:extLst>
          </p:cNvPr>
          <p:cNvGraphicFramePr>
            <a:graphicFrameLocks noChangeAspect="1"/>
          </p:cNvGraphicFramePr>
          <p:nvPr>
            <p:extLst>
              <p:ext uri="{D42A27DB-BD31-4B8C-83A1-F6EECF244321}">
                <p14:modId xmlns:p14="http://schemas.microsoft.com/office/powerpoint/2010/main" val="605569236"/>
              </p:ext>
            </p:extLst>
          </p:nvPr>
        </p:nvGraphicFramePr>
        <p:xfrm>
          <a:off x="838200" y="1716088"/>
          <a:ext cx="10515599" cy="4460875"/>
        </p:xfrm>
        <a:graphic>
          <a:graphicData uri="http://schemas.openxmlformats.org/presentationml/2006/ole">
            <mc:AlternateContent xmlns:mc="http://schemas.openxmlformats.org/markup-compatibility/2006">
              <mc:Choice xmlns:v="urn:schemas-microsoft-com:vml" Requires="v">
                <p:oleObj spid="_x0000_s1044" name="Bitmap Image" r:id="rId3" imgW="8648640" imgH="3154680" progId="Paint.Picture">
                  <p:embed/>
                </p:oleObj>
              </mc:Choice>
              <mc:Fallback>
                <p:oleObj name="Bitmap Image" r:id="rId3" imgW="8648640" imgH="3154680" progId="Paint.Picture">
                  <p:embed/>
                  <p:pic>
                    <p:nvPicPr>
                      <p:cNvPr id="0" name=""/>
                      <p:cNvPicPr/>
                      <p:nvPr/>
                    </p:nvPicPr>
                    <p:blipFill>
                      <a:blip r:embed="rId4"/>
                      <a:stretch>
                        <a:fillRect/>
                      </a:stretch>
                    </p:blipFill>
                    <p:spPr>
                      <a:xfrm>
                        <a:off x="838200" y="1716088"/>
                        <a:ext cx="10515599" cy="4460875"/>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DB13D25B-4173-C447-1CC0-FF8C934AEFDB}"/>
              </a:ext>
            </a:extLst>
          </p:cNvPr>
          <p:cNvSpPr>
            <a:spLocks noGrp="1"/>
          </p:cNvSpPr>
          <p:nvPr>
            <p:ph type="dt" sz="half" idx="10"/>
          </p:nvPr>
        </p:nvSpPr>
        <p:spPr/>
        <p:txBody>
          <a:bodyPr/>
          <a:lstStyle/>
          <a:p>
            <a:fld id="{FBAC0D3D-FC8D-4F5A-BD93-AF9E7D4DC8AF}" type="datetime3">
              <a:rPr lang="en-US" sz="1400" smtClean="0"/>
              <a:t>12 May 2022</a:t>
            </a:fld>
            <a:endParaRPr lang="en-GB" sz="1400" dirty="0"/>
          </a:p>
        </p:txBody>
      </p:sp>
      <p:sp>
        <p:nvSpPr>
          <p:cNvPr id="4" name="Slide Number Placeholder 3">
            <a:extLst>
              <a:ext uri="{FF2B5EF4-FFF2-40B4-BE49-F238E27FC236}">
                <a16:creationId xmlns:a16="http://schemas.microsoft.com/office/drawing/2014/main" id="{A6517E98-7AB5-6C0E-6E58-E79C7804837A}"/>
              </a:ext>
            </a:extLst>
          </p:cNvPr>
          <p:cNvSpPr>
            <a:spLocks noGrp="1"/>
          </p:cNvSpPr>
          <p:nvPr>
            <p:ph type="sldNum" sz="quarter" idx="12"/>
          </p:nvPr>
        </p:nvSpPr>
        <p:spPr/>
        <p:txBody>
          <a:bodyPr/>
          <a:lstStyle/>
          <a:p>
            <a:fld id="{330EA680-D336-4FF7-8B7A-9848BB0A1C32}" type="slidenum">
              <a:rPr lang="en-GB" sz="1400" smtClean="0"/>
              <a:t>12</a:t>
            </a:fld>
            <a:endParaRPr lang="en-GB" sz="1400" dirty="0"/>
          </a:p>
        </p:txBody>
      </p:sp>
    </p:spTree>
    <p:extLst>
      <p:ext uri="{BB962C8B-B14F-4D97-AF65-F5344CB8AC3E}">
        <p14:creationId xmlns:p14="http://schemas.microsoft.com/office/powerpoint/2010/main" val="1484738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9C75F-C14C-468D-8533-CCF3B4F95583}"/>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Advantage of System</a:t>
            </a:r>
          </a:p>
        </p:txBody>
      </p:sp>
      <p:sp>
        <p:nvSpPr>
          <p:cNvPr id="3" name="Content Placeholder 2">
            <a:extLst>
              <a:ext uri="{FF2B5EF4-FFF2-40B4-BE49-F238E27FC236}">
                <a16:creationId xmlns:a16="http://schemas.microsoft.com/office/drawing/2014/main" id="{35A87F2D-433C-4D78-987A-008656BB63B6}"/>
              </a:ext>
            </a:extLst>
          </p:cNvPr>
          <p:cNvSpPr>
            <a:spLocks noGrp="1"/>
          </p:cNvSpPr>
          <p:nvPr>
            <p:ph idx="1"/>
          </p:nvPr>
        </p:nvSpPr>
        <p:spPr/>
        <p:txBody>
          <a:bodyPr>
            <a:normAutofit/>
          </a:bodyPr>
          <a:lstStyle/>
          <a:p>
            <a:r>
              <a:rPr lang="en-IN" sz="1800" dirty="0">
                <a:latin typeface="Times New Roman" panose="02020603050405020304" pitchFamily="18" charset="0"/>
                <a:cs typeface="Times New Roman" panose="02020603050405020304" pitchFamily="18" charset="0"/>
              </a:rPr>
              <a:t>Time Saving for step of election booth in several area.</a:t>
            </a:r>
          </a:p>
          <a:p>
            <a:r>
              <a:rPr lang="en-IN" sz="1800" dirty="0">
                <a:latin typeface="Times New Roman" panose="02020603050405020304" pitchFamily="18" charset="0"/>
                <a:cs typeface="Times New Roman" panose="02020603050405020304" pitchFamily="18" charset="0"/>
              </a:rPr>
              <a:t>Workload is reduced.</a:t>
            </a:r>
          </a:p>
          <a:p>
            <a:r>
              <a:rPr lang="en-IN" sz="1800" dirty="0">
                <a:latin typeface="Times New Roman" panose="02020603050405020304" pitchFamily="18" charset="0"/>
                <a:cs typeface="Times New Roman" panose="02020603050405020304" pitchFamily="18" charset="0"/>
              </a:rPr>
              <a:t>Information available at time.</a:t>
            </a:r>
          </a:p>
          <a:p>
            <a:r>
              <a:rPr lang="en-IN" sz="1800" dirty="0">
                <a:latin typeface="Times New Roman" panose="02020603050405020304" pitchFamily="18" charset="0"/>
                <a:cs typeface="Times New Roman" panose="02020603050405020304" pitchFamily="18" charset="0"/>
              </a:rPr>
              <a:t>It’s provide security for the data.</a:t>
            </a:r>
          </a:p>
          <a:p>
            <a:r>
              <a:rPr lang="en-IN" sz="1800" dirty="0">
                <a:latin typeface="Times New Roman" panose="02020603050405020304" pitchFamily="18" charset="0"/>
                <a:cs typeface="Times New Roman" panose="02020603050405020304" pitchFamily="18" charset="0"/>
              </a:rPr>
              <a:t>User Interface is very user friendly.</a:t>
            </a:r>
          </a:p>
        </p:txBody>
      </p:sp>
      <p:sp>
        <p:nvSpPr>
          <p:cNvPr id="4" name="Date Placeholder 3">
            <a:extLst>
              <a:ext uri="{FF2B5EF4-FFF2-40B4-BE49-F238E27FC236}">
                <a16:creationId xmlns:a16="http://schemas.microsoft.com/office/drawing/2014/main" id="{F3F1A9AD-A8B7-E85C-301B-8696A24CF019}"/>
              </a:ext>
            </a:extLst>
          </p:cNvPr>
          <p:cNvSpPr>
            <a:spLocks noGrp="1"/>
          </p:cNvSpPr>
          <p:nvPr>
            <p:ph type="dt" sz="half" idx="10"/>
          </p:nvPr>
        </p:nvSpPr>
        <p:spPr/>
        <p:txBody>
          <a:bodyPr/>
          <a:lstStyle/>
          <a:p>
            <a:fld id="{F972520C-13E2-4CEE-BB1F-7356D42D3A3D}" type="datetime3">
              <a:rPr lang="en-US" sz="1400" smtClean="0"/>
              <a:t>12 May 2022</a:t>
            </a:fld>
            <a:endParaRPr lang="en-GB" sz="1400" dirty="0"/>
          </a:p>
        </p:txBody>
      </p:sp>
      <p:sp>
        <p:nvSpPr>
          <p:cNvPr id="5" name="Slide Number Placeholder 4">
            <a:extLst>
              <a:ext uri="{FF2B5EF4-FFF2-40B4-BE49-F238E27FC236}">
                <a16:creationId xmlns:a16="http://schemas.microsoft.com/office/drawing/2014/main" id="{C218F1B5-064D-9EF4-BE0A-E68D8D8C0781}"/>
              </a:ext>
            </a:extLst>
          </p:cNvPr>
          <p:cNvSpPr>
            <a:spLocks noGrp="1"/>
          </p:cNvSpPr>
          <p:nvPr>
            <p:ph type="sldNum" sz="quarter" idx="12"/>
          </p:nvPr>
        </p:nvSpPr>
        <p:spPr/>
        <p:txBody>
          <a:bodyPr/>
          <a:lstStyle/>
          <a:p>
            <a:fld id="{330EA680-D336-4FF7-8B7A-9848BB0A1C32}" type="slidenum">
              <a:rPr lang="en-GB" sz="1400" smtClean="0"/>
              <a:t>13</a:t>
            </a:fld>
            <a:endParaRPr lang="en-GB" sz="1400" dirty="0"/>
          </a:p>
        </p:txBody>
      </p:sp>
    </p:spTree>
    <p:extLst>
      <p:ext uri="{BB962C8B-B14F-4D97-AF65-F5344CB8AC3E}">
        <p14:creationId xmlns:p14="http://schemas.microsoft.com/office/powerpoint/2010/main" val="33304403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9FC87-6F1B-4B8B-8811-F3123C5E4B1D}"/>
              </a:ext>
            </a:extLst>
          </p:cNvPr>
          <p:cNvSpPr>
            <a:spLocks noGrp="1"/>
          </p:cNvSpPr>
          <p:nvPr>
            <p:ph type="title"/>
          </p:nvPr>
        </p:nvSpPr>
        <p:spPr>
          <a:xfrm>
            <a:off x="838200" y="365126"/>
            <a:ext cx="10515600" cy="700104"/>
          </a:xfrm>
        </p:spPr>
        <p:txBody>
          <a:bodyPr>
            <a:normAutofit/>
          </a:bodyPr>
          <a:lstStyle/>
          <a:p>
            <a:r>
              <a:rPr lang="en-IN" sz="3600" b="1" dirty="0">
                <a:latin typeface="Times New Roman" panose="02020603050405020304" pitchFamily="18" charset="0"/>
                <a:cs typeface="Times New Roman" panose="02020603050405020304" pitchFamily="18" charset="0"/>
              </a:rPr>
              <a:t>Future Works</a:t>
            </a:r>
          </a:p>
        </p:txBody>
      </p:sp>
      <p:sp>
        <p:nvSpPr>
          <p:cNvPr id="3" name="Content Placeholder 2">
            <a:extLst>
              <a:ext uri="{FF2B5EF4-FFF2-40B4-BE49-F238E27FC236}">
                <a16:creationId xmlns:a16="http://schemas.microsoft.com/office/drawing/2014/main" id="{D366A05B-35C9-4D8D-A9C8-2229997DAB3C}"/>
              </a:ext>
            </a:extLst>
          </p:cNvPr>
          <p:cNvSpPr>
            <a:spLocks noGrp="1"/>
          </p:cNvSpPr>
          <p:nvPr>
            <p:ph idx="1"/>
          </p:nvPr>
        </p:nvSpPr>
        <p:spPr>
          <a:xfrm>
            <a:off x="838200" y="1404594"/>
            <a:ext cx="10515600" cy="4772369"/>
          </a:xfrm>
        </p:spPr>
        <p:txBody>
          <a:bodyPr/>
          <a:lstStyle/>
          <a:p>
            <a:pPr marR="24130" indent="0">
              <a:lnSpc>
                <a:spcPts val="1500"/>
              </a:lnSpc>
              <a:spcAft>
                <a:spcPts val="0"/>
              </a:spcAft>
              <a:buNone/>
              <a:tabLst>
                <a:tab pos="671830" algn="l"/>
              </a:tabLst>
            </a:pPr>
            <a:r>
              <a:rPr lang="en-US" sz="1800" b="1" dirty="0">
                <a:effectLst/>
                <a:latin typeface="Times New Roman" panose="02020603050405020304" pitchFamily="18" charset="0"/>
                <a:ea typeface="Times New Roman" panose="02020603050405020304" pitchFamily="18" charset="0"/>
              </a:rPr>
              <a:t>The system can be enhanced in the following ways:</a:t>
            </a:r>
          </a:p>
          <a:p>
            <a:pPr marR="24130" indent="0">
              <a:lnSpc>
                <a:spcPts val="1500"/>
              </a:lnSpc>
              <a:spcAft>
                <a:spcPts val="0"/>
              </a:spcAft>
              <a:buNone/>
              <a:tabLst>
                <a:tab pos="671830" algn="l"/>
              </a:tabLst>
            </a:pPr>
            <a:endParaRPr lang="en-IN" sz="1800" dirty="0">
              <a:effectLst/>
              <a:latin typeface="Times New Roman" panose="02020603050405020304" pitchFamily="18" charset="0"/>
              <a:ea typeface="Times New Roman" panose="02020603050405020304" pitchFamily="18" charset="0"/>
            </a:endParaRPr>
          </a:p>
          <a:p>
            <a:pPr marL="457200" marR="24130">
              <a:lnSpc>
                <a:spcPts val="1500"/>
              </a:lnSpc>
              <a:spcAft>
                <a:spcPts val="0"/>
              </a:spcAft>
              <a:tabLst>
                <a:tab pos="671830" algn="l"/>
              </a:tabLst>
            </a:pPr>
            <a:r>
              <a:rPr lang="en-US" sz="1800" dirty="0">
                <a:effectLst/>
                <a:latin typeface="Times New Roman" panose="02020603050405020304" pitchFamily="18" charset="0"/>
                <a:ea typeface="Times New Roman" panose="02020603050405020304" pitchFamily="18" charset="0"/>
              </a:rPr>
              <a:t> Including a method for verifying Aadhar numbers.</a:t>
            </a:r>
            <a:endParaRPr lang="en-IN" sz="1800" dirty="0">
              <a:effectLst/>
              <a:latin typeface="Times New Roman" panose="02020603050405020304" pitchFamily="18" charset="0"/>
              <a:ea typeface="Times New Roman" panose="02020603050405020304" pitchFamily="18" charset="0"/>
            </a:endParaRPr>
          </a:p>
          <a:p>
            <a:pPr marL="457200" marR="24130">
              <a:lnSpc>
                <a:spcPts val="1500"/>
              </a:lnSpc>
              <a:spcAft>
                <a:spcPts val="0"/>
              </a:spcAft>
              <a:tabLst>
                <a:tab pos="671830" algn="l"/>
              </a:tabLst>
            </a:pPr>
            <a:r>
              <a:rPr lang="en-US" sz="1800" dirty="0">
                <a:effectLst/>
                <a:latin typeface="Times New Roman" panose="02020603050405020304" pitchFamily="18" charset="0"/>
                <a:ea typeface="Times New Roman" panose="02020603050405020304" pitchFamily="18" charset="0"/>
              </a:rPr>
              <a:t> Connecting the program to data from the government's voting system.</a:t>
            </a:r>
            <a:endParaRPr lang="en-IN" sz="1800" dirty="0">
              <a:effectLst/>
              <a:latin typeface="Times New Roman" panose="02020603050405020304" pitchFamily="18" charset="0"/>
              <a:ea typeface="Times New Roman" panose="02020603050405020304" pitchFamily="18" charset="0"/>
            </a:endParaRPr>
          </a:p>
          <a:p>
            <a:pPr marL="457200" marR="24130">
              <a:lnSpc>
                <a:spcPts val="1500"/>
              </a:lnSpc>
              <a:spcAft>
                <a:spcPts val="0"/>
              </a:spcAft>
              <a:tabLst>
                <a:tab pos="671830" algn="l"/>
              </a:tabLst>
            </a:pPr>
            <a:r>
              <a:rPr lang="en-US" sz="1800" dirty="0">
                <a:effectLst/>
                <a:latin typeface="Times New Roman" panose="02020603050405020304" pitchFamily="18" charset="0"/>
                <a:ea typeface="Times New Roman" panose="02020603050405020304" pitchFamily="18" charset="0"/>
              </a:rPr>
              <a:t> Increasing the system's security.</a:t>
            </a:r>
            <a:endParaRPr lang="en-IN" sz="1800" dirty="0">
              <a:effectLst/>
              <a:latin typeface="Times New Roman" panose="02020603050405020304" pitchFamily="18" charset="0"/>
              <a:ea typeface="Times New Roman" panose="02020603050405020304" pitchFamily="18" charset="0"/>
            </a:endParaRPr>
          </a:p>
          <a:p>
            <a:pPr marL="457200" marR="24130">
              <a:lnSpc>
                <a:spcPts val="1500"/>
              </a:lnSpc>
              <a:spcAft>
                <a:spcPts val="0"/>
              </a:spcAft>
              <a:tabLst>
                <a:tab pos="671830" algn="l"/>
              </a:tabLst>
            </a:pPr>
            <a:r>
              <a:rPr lang="en-US" sz="1800" dirty="0">
                <a:effectLst/>
                <a:latin typeface="Times New Roman" panose="02020603050405020304" pitchFamily="18" charset="0"/>
                <a:ea typeface="Times New Roman" panose="02020603050405020304" pitchFamily="18" charset="0"/>
              </a:rPr>
              <a:t>Improving Graphical User Interface (GUI) to make it more user-friendly for both voters and (Election  Commission of India) ECI.</a:t>
            </a:r>
            <a:endParaRPr lang="en-IN" sz="1800" dirty="0">
              <a:effectLst/>
              <a:latin typeface="Times New Roman" panose="02020603050405020304" pitchFamily="18" charset="0"/>
              <a:ea typeface="Times New Roman" panose="02020603050405020304" pitchFamily="18" charset="0"/>
            </a:endParaRPr>
          </a:p>
          <a:p>
            <a:pPr marL="457200" marR="24130">
              <a:lnSpc>
                <a:spcPts val="1500"/>
              </a:lnSpc>
              <a:spcAft>
                <a:spcPts val="0"/>
              </a:spcAft>
              <a:tabLst>
                <a:tab pos="671830" algn="l"/>
              </a:tabLst>
            </a:pPr>
            <a:r>
              <a:rPr lang="en-US" sz="1800" dirty="0">
                <a:effectLst/>
                <a:latin typeface="Times New Roman" panose="02020603050405020304" pitchFamily="18" charset="0"/>
                <a:ea typeface="Times New Roman" panose="02020603050405020304" pitchFamily="18" charset="0"/>
              </a:rPr>
              <a:t>Local languages can be incorporated, which will benefit persons living in rural regions as well as the ignorant.</a:t>
            </a:r>
            <a:endParaRPr lang="en-IN" sz="1800" dirty="0">
              <a:effectLst/>
              <a:latin typeface="Times New Roman" panose="02020603050405020304" pitchFamily="18" charset="0"/>
              <a:ea typeface="Times New Roman" panose="02020603050405020304" pitchFamily="18" charset="0"/>
            </a:endParaRPr>
          </a:p>
          <a:p>
            <a:pPr marL="457200" marR="24130">
              <a:lnSpc>
                <a:spcPts val="1500"/>
              </a:lnSpc>
              <a:spcAft>
                <a:spcPts val="0"/>
              </a:spcAft>
              <a:tabLst>
                <a:tab pos="671830" algn="l"/>
              </a:tabLst>
            </a:pPr>
            <a:r>
              <a:rPr lang="en-US" sz="1800" dirty="0">
                <a:effectLst/>
                <a:latin typeface="Times New Roman" panose="02020603050405020304" pitchFamily="18" charset="0"/>
                <a:ea typeface="Times New Roman" panose="02020603050405020304" pitchFamily="18" charset="0"/>
              </a:rPr>
              <a:t>A candidate's previous social work and qualifications might be included to provide a voter with a more informed decision.</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22A2FD4A-F67C-8873-D5F6-3CECEBBA7B95}"/>
              </a:ext>
            </a:extLst>
          </p:cNvPr>
          <p:cNvSpPr>
            <a:spLocks noGrp="1"/>
          </p:cNvSpPr>
          <p:nvPr>
            <p:ph type="dt" sz="half" idx="10"/>
          </p:nvPr>
        </p:nvSpPr>
        <p:spPr/>
        <p:txBody>
          <a:bodyPr/>
          <a:lstStyle/>
          <a:p>
            <a:fld id="{1A30940F-05E0-48A4-BA23-5A7D4A09E944}" type="datetime3">
              <a:rPr lang="en-US" sz="1400" smtClean="0"/>
              <a:t>12 May 2022</a:t>
            </a:fld>
            <a:endParaRPr lang="en-GB" sz="1400" dirty="0"/>
          </a:p>
        </p:txBody>
      </p:sp>
      <p:sp>
        <p:nvSpPr>
          <p:cNvPr id="5" name="Slide Number Placeholder 4">
            <a:extLst>
              <a:ext uri="{FF2B5EF4-FFF2-40B4-BE49-F238E27FC236}">
                <a16:creationId xmlns:a16="http://schemas.microsoft.com/office/drawing/2014/main" id="{ADC26D90-323B-D7BF-7C21-129FB609C751}"/>
              </a:ext>
            </a:extLst>
          </p:cNvPr>
          <p:cNvSpPr>
            <a:spLocks noGrp="1"/>
          </p:cNvSpPr>
          <p:nvPr>
            <p:ph type="sldNum" sz="quarter" idx="12"/>
          </p:nvPr>
        </p:nvSpPr>
        <p:spPr/>
        <p:txBody>
          <a:bodyPr/>
          <a:lstStyle/>
          <a:p>
            <a:fld id="{330EA680-D336-4FF7-8B7A-9848BB0A1C32}" type="slidenum">
              <a:rPr lang="en-GB" sz="1400" smtClean="0"/>
              <a:t>14</a:t>
            </a:fld>
            <a:endParaRPr lang="en-GB" sz="1400" dirty="0"/>
          </a:p>
        </p:txBody>
      </p:sp>
    </p:spTree>
    <p:extLst>
      <p:ext uri="{BB962C8B-B14F-4D97-AF65-F5344CB8AC3E}">
        <p14:creationId xmlns:p14="http://schemas.microsoft.com/office/powerpoint/2010/main" val="588796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EEF84-9FF3-41CC-8187-05A7C33C4754}"/>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948E8A96-5175-46F7-8B17-1FA0E9006284}"/>
              </a:ext>
            </a:extLst>
          </p:cNvPr>
          <p:cNvSpPr>
            <a:spLocks noGrp="1"/>
          </p:cNvSpPr>
          <p:nvPr>
            <p:ph idx="1"/>
          </p:nvPr>
        </p:nvSpPr>
        <p:spPr/>
        <p:txBody>
          <a:bodyPr>
            <a:normAutofit/>
          </a:bodyPr>
          <a:lstStyle/>
          <a:p>
            <a:pPr algn="just"/>
            <a:r>
              <a:rPr lang="en-US" sz="1800" dirty="0">
                <a:effectLst/>
                <a:latin typeface="Times New Roman" panose="02020603050405020304" pitchFamily="18" charset="0"/>
                <a:ea typeface="Times New Roman" panose="02020603050405020304" pitchFamily="18" charset="0"/>
              </a:rPr>
              <a:t>These blockchains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 controlled independently to eliminate the possibility 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votes</a:t>
            </a:r>
            <a:r>
              <a:rPr lang="en-US" sz="1800" spc="2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certain</a:t>
            </a:r>
            <a:r>
              <a:rPr lang="en-US" sz="1800" spc="2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parties</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being</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coordinated</a:t>
            </a:r>
            <a:r>
              <a:rPr lang="en-US" sz="1800" spc="2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returned</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2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individual voters, while still allowing for the recording of who</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voted and how many times they voted. </a:t>
            </a:r>
          </a:p>
          <a:p>
            <a:pPr algn="just"/>
            <a:r>
              <a:rPr lang="en-US" sz="1800" dirty="0">
                <a:latin typeface="Times New Roman" panose="02020603050405020304" pitchFamily="18" charset="0"/>
                <a:ea typeface="Times New Roman" panose="02020603050405020304" pitchFamily="18" charset="0"/>
              </a:rPr>
              <a:t>Every voter is a provider with a unique private key and voters will be able to vote once only.</a:t>
            </a:r>
          </a:p>
          <a:p>
            <a:pPr algn="just"/>
            <a:r>
              <a:rPr lang="en-US" sz="1800" dirty="0">
                <a:effectLst/>
                <a:latin typeface="Times New Roman" panose="02020603050405020304" pitchFamily="18" charset="0"/>
                <a:ea typeface="Times New Roman" panose="02020603050405020304" pitchFamily="18" charset="0"/>
              </a:rPr>
              <a:t>Our solution uses 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blockchain to store voter registration information and verify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 each voter is unique. </a:t>
            </a:r>
            <a:endParaRPr lang="en-US" sz="1800" dirty="0">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Several additional concerns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about openness, confidentiality, and integrity have also been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examined as part of the suggested solution, to retain everything as a feature of the system. </a:t>
            </a:r>
          </a:p>
          <a:p>
            <a:pPr algn="just"/>
            <a:r>
              <a:rPr lang="en-US" sz="1800" dirty="0">
                <a:latin typeface="Times New Roman" panose="02020603050405020304" pitchFamily="18" charset="0"/>
                <a:ea typeface="Times New Roman" panose="02020603050405020304" pitchFamily="18" charset="0"/>
              </a:rPr>
              <a:t>After casting a vote the voter will only be able to see the vote count only.</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599F714F-141C-EB3E-1733-A8964D796C90}"/>
              </a:ext>
            </a:extLst>
          </p:cNvPr>
          <p:cNvSpPr>
            <a:spLocks noGrp="1"/>
          </p:cNvSpPr>
          <p:nvPr>
            <p:ph type="dt" sz="half" idx="10"/>
          </p:nvPr>
        </p:nvSpPr>
        <p:spPr/>
        <p:txBody>
          <a:bodyPr/>
          <a:lstStyle/>
          <a:p>
            <a:fld id="{F814DCA3-B629-4C80-B6D5-0A1036CEE83A}" type="datetime3">
              <a:rPr lang="en-US" sz="1400" smtClean="0"/>
              <a:t>12 May 2022</a:t>
            </a:fld>
            <a:endParaRPr lang="en-GB" sz="1400" dirty="0"/>
          </a:p>
        </p:txBody>
      </p:sp>
      <p:sp>
        <p:nvSpPr>
          <p:cNvPr id="5" name="Slide Number Placeholder 4">
            <a:extLst>
              <a:ext uri="{FF2B5EF4-FFF2-40B4-BE49-F238E27FC236}">
                <a16:creationId xmlns:a16="http://schemas.microsoft.com/office/drawing/2014/main" id="{C6F0EC9D-5DE2-1385-3024-31BBA24945EF}"/>
              </a:ext>
            </a:extLst>
          </p:cNvPr>
          <p:cNvSpPr>
            <a:spLocks noGrp="1"/>
          </p:cNvSpPr>
          <p:nvPr>
            <p:ph type="sldNum" sz="quarter" idx="12"/>
          </p:nvPr>
        </p:nvSpPr>
        <p:spPr/>
        <p:txBody>
          <a:bodyPr/>
          <a:lstStyle/>
          <a:p>
            <a:fld id="{330EA680-D336-4FF7-8B7A-9848BB0A1C32}" type="slidenum">
              <a:rPr lang="en-GB" sz="1400" smtClean="0"/>
              <a:t>15</a:t>
            </a:fld>
            <a:endParaRPr lang="en-GB" sz="1400" dirty="0"/>
          </a:p>
        </p:txBody>
      </p:sp>
    </p:spTree>
    <p:extLst>
      <p:ext uri="{BB962C8B-B14F-4D97-AF65-F5344CB8AC3E}">
        <p14:creationId xmlns:p14="http://schemas.microsoft.com/office/powerpoint/2010/main" val="18904985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64058-2FD4-4720-992D-50DDB2DFBAFB}"/>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List of Paper Publications</a:t>
            </a:r>
          </a:p>
        </p:txBody>
      </p:sp>
      <p:sp>
        <p:nvSpPr>
          <p:cNvPr id="3" name="Content Placeholder 2">
            <a:extLst>
              <a:ext uri="{FF2B5EF4-FFF2-40B4-BE49-F238E27FC236}">
                <a16:creationId xmlns:a16="http://schemas.microsoft.com/office/drawing/2014/main" id="{248CDCE4-AC84-4951-B0F7-91F6868419F0}"/>
              </a:ext>
            </a:extLst>
          </p:cNvPr>
          <p:cNvSpPr>
            <a:spLocks noGrp="1"/>
          </p:cNvSpPr>
          <p:nvPr>
            <p:ph idx="1"/>
          </p:nvPr>
        </p:nvSpPr>
        <p:spPr>
          <a:xfrm>
            <a:off x="838198" y="1466336"/>
            <a:ext cx="11040763" cy="4727430"/>
          </a:xfrm>
        </p:spPr>
        <p:txBody>
          <a:bodyPr>
            <a:normAutofit lnSpcReduction="10000"/>
          </a:bodyPr>
          <a:lstStyle/>
          <a:p>
            <a:pPr marL="0" lvl="0" indent="0" algn="jus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r>
              <a:rPr lang="en-US" sz="1800" dirty="0">
                <a:latin typeface="Times New Roman" panose="02020603050405020304" pitchFamily="18" charset="0"/>
                <a:cs typeface="Times New Roman" panose="02020603050405020304" pitchFamily="18" charset="0"/>
              </a:rPr>
              <a:t>Implementation of blockchain for fair polling system in Information &amp; Communication Technology (ISICT-2022), 01st &amp; 02nd April 2022 in Sharda University, Greater Noida, Uttar Pradesh, India </a:t>
            </a:r>
            <a:r>
              <a:rPr lang="en-US" sz="1800" b="1" dirty="0">
                <a:latin typeface="Times New Roman" panose="02020603050405020304" pitchFamily="18" charset="0"/>
                <a:cs typeface="Times New Roman" panose="02020603050405020304" pitchFamily="18" charset="0"/>
              </a:rPr>
              <a:t>(Published).</a:t>
            </a:r>
          </a:p>
          <a:p>
            <a:pPr marL="342900" indent="-342900">
              <a:buFont typeface="+mj-lt"/>
              <a:buAutoNum type="arabicPeriod"/>
            </a:pPr>
            <a:r>
              <a:rPr lang="en-US" sz="1800" dirty="0">
                <a:latin typeface="Times New Roman" panose="02020603050405020304" pitchFamily="18" charset="0"/>
                <a:cs typeface="Times New Roman" panose="02020603050405020304" pitchFamily="18" charset="0"/>
              </a:rPr>
              <a:t>Implementation of blockchain for fair polling system in 3rd International Conference on Applied Sciences, Engineering, Technology &amp; Management (ICASETEM-2022) ISBN: 978-93-92105-42-5 </a:t>
            </a:r>
            <a:r>
              <a:rPr lang="en-US" sz="1800" b="1"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(Accepted).</a:t>
            </a:r>
          </a:p>
          <a:p>
            <a:pPr marL="342900" indent="-342900">
              <a:buFont typeface="+mj-lt"/>
              <a:buAutoNum type="arabicPeriod"/>
            </a:pPr>
            <a:r>
              <a:rPr lang="en-US" sz="1800" dirty="0">
                <a:latin typeface="Times New Roman" panose="02020603050405020304" pitchFamily="18" charset="0"/>
                <a:cs typeface="Times New Roman" panose="02020603050405020304" pitchFamily="18" charset="0"/>
              </a:rPr>
              <a:t>Implementation of blockchain for fair polling system in 2nd Series of IEEE ICONAT (The International Conference for Intelligent Technologies), </a:t>
            </a:r>
            <a:r>
              <a:rPr lang="en-US" sz="1800" dirty="0" err="1">
                <a:latin typeface="Times New Roman" panose="02020603050405020304" pitchFamily="18" charset="0"/>
                <a:cs typeface="Times New Roman" panose="02020603050405020304" pitchFamily="18" charset="0"/>
              </a:rPr>
              <a:t>Hubballi</a:t>
            </a:r>
            <a:r>
              <a:rPr lang="en-US" sz="1800" dirty="0">
                <a:latin typeface="Times New Roman" panose="02020603050405020304" pitchFamily="18" charset="0"/>
                <a:cs typeface="Times New Roman" panose="02020603050405020304" pitchFamily="18" charset="0"/>
              </a:rPr>
              <a:t>, Kartakata, India. Host Institution -K. L. E. Institute of Technology, </a:t>
            </a:r>
            <a:r>
              <a:rPr lang="en-US" sz="1800" dirty="0" err="1">
                <a:latin typeface="Times New Roman" panose="02020603050405020304" pitchFamily="18" charset="0"/>
                <a:cs typeface="Times New Roman" panose="02020603050405020304" pitchFamily="18" charset="0"/>
              </a:rPr>
              <a:t>Hubballi</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(Accepted).</a:t>
            </a:r>
          </a:p>
          <a:p>
            <a:pPr marL="342900" indent="-342900">
              <a:buFont typeface="+mj-lt"/>
              <a:buAutoNum type="arabicPeriod"/>
            </a:pPr>
            <a:r>
              <a:rPr lang="en-US" sz="1800" dirty="0">
                <a:latin typeface="Times New Roman" panose="02020603050405020304" pitchFamily="18" charset="0"/>
                <a:cs typeface="Times New Roman" panose="02020603050405020304" pitchFamily="18" charset="0"/>
              </a:rPr>
              <a:t>Implementation of blockchain for fair polling system in International Conference on “Contemporary Innovations in Mechanical Engineering” (CIME-2022) </a:t>
            </a:r>
            <a:r>
              <a:rPr lang="en-US" sz="1800" b="1" dirty="0">
                <a:latin typeface="Times New Roman" panose="02020603050405020304" pitchFamily="18" charset="0"/>
                <a:cs typeface="Times New Roman" panose="02020603050405020304" pitchFamily="18" charset="0"/>
              </a:rPr>
              <a:t>(Accepted).</a:t>
            </a:r>
          </a:p>
          <a:p>
            <a:pPr marL="342900" indent="-342900">
              <a:buFont typeface="+mj-lt"/>
              <a:buAutoNum type="arabicPeriod"/>
            </a:pPr>
            <a:r>
              <a:rPr lang="en-US" sz="1800" dirty="0">
                <a:latin typeface="Times New Roman" panose="02020603050405020304" pitchFamily="18" charset="0"/>
                <a:cs typeface="Times New Roman" panose="02020603050405020304" pitchFamily="18" charset="0"/>
              </a:rPr>
              <a:t>Review of Blockchain for Internet Voting Systems and Open Research Challenges in International Conference on Advancements in Interdisciplinary Research (AIR-2022), 6th- 7th May 2022 Allahabad, Prayagraj (U.P.), India </a:t>
            </a:r>
            <a:r>
              <a:rPr lang="en-US" sz="1800" b="1" dirty="0">
                <a:latin typeface="Times New Roman" panose="02020603050405020304" pitchFamily="18" charset="0"/>
                <a:cs typeface="Times New Roman" panose="02020603050405020304" pitchFamily="18" charset="0"/>
              </a:rPr>
              <a:t>(Accepted).</a:t>
            </a:r>
          </a:p>
          <a:p>
            <a:pPr marL="342900" indent="-342900">
              <a:buFont typeface="+mj-lt"/>
              <a:buAutoNum type="arabicPeriod"/>
            </a:pPr>
            <a:r>
              <a:rPr lang="en-US" sz="1800" dirty="0">
                <a:latin typeface="Times New Roman" panose="02020603050405020304" pitchFamily="18" charset="0"/>
                <a:cs typeface="Times New Roman" panose="02020603050405020304" pitchFamily="18" charset="0"/>
              </a:rPr>
              <a:t>Review of Blockchain for Internet Voting Systems and Open Research Challenges in IJISRT (International Journal of Innovative Science and Research Technology), ISSN No.: 2456-2165 </a:t>
            </a:r>
            <a:r>
              <a:rPr lang="en-US" sz="1800" b="1" dirty="0">
                <a:latin typeface="Times New Roman" panose="02020603050405020304" pitchFamily="18" charset="0"/>
                <a:cs typeface="Times New Roman" panose="02020603050405020304" pitchFamily="18" charset="0"/>
              </a:rPr>
              <a:t>(Accepted).</a:t>
            </a:r>
          </a:p>
          <a:p>
            <a:pPr marL="342900" indent="-342900">
              <a:buFont typeface="+mj-lt"/>
              <a:buAutoNum type="arabicPeriod"/>
            </a:pPr>
            <a:r>
              <a:rPr lang="en-US" sz="1800" dirty="0">
                <a:latin typeface="Times New Roman" panose="02020603050405020304" pitchFamily="18" charset="0"/>
                <a:cs typeface="Times New Roman" panose="02020603050405020304" pitchFamily="18" charset="0"/>
              </a:rPr>
              <a:t>Review of Blockchain for Internet Voting Systems and Open Research Challenges in 2nd International conference on Advancement in Electronics &amp; Communication Engineering (AECE-2022) </a:t>
            </a:r>
            <a:r>
              <a:rPr lang="en-US" sz="1800" b="1" dirty="0">
                <a:latin typeface="Times New Roman" panose="02020603050405020304" pitchFamily="18" charset="0"/>
                <a:cs typeface="Times New Roman" panose="02020603050405020304" pitchFamily="18" charset="0"/>
              </a:rPr>
              <a:t>(Accepted).</a:t>
            </a:r>
          </a:p>
          <a:p>
            <a:pPr marL="0" indent="0">
              <a:buNone/>
            </a:pPr>
            <a:endParaRPr lang="en-IN" sz="14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14A5743A-F4D5-B894-B46B-12806FF9DC67}"/>
              </a:ext>
            </a:extLst>
          </p:cNvPr>
          <p:cNvSpPr>
            <a:spLocks noGrp="1"/>
          </p:cNvSpPr>
          <p:nvPr>
            <p:ph type="dt" sz="half" idx="10"/>
          </p:nvPr>
        </p:nvSpPr>
        <p:spPr/>
        <p:txBody>
          <a:bodyPr/>
          <a:lstStyle/>
          <a:p>
            <a:fld id="{F13874A2-86F9-46C3-9CE2-5274AF576FE5}" type="datetime3">
              <a:rPr lang="en-US" sz="1400" smtClean="0"/>
              <a:t>12 May 2022</a:t>
            </a:fld>
            <a:endParaRPr lang="en-GB" sz="1400" dirty="0"/>
          </a:p>
        </p:txBody>
      </p:sp>
      <p:sp>
        <p:nvSpPr>
          <p:cNvPr id="5" name="Slide Number Placeholder 4">
            <a:extLst>
              <a:ext uri="{FF2B5EF4-FFF2-40B4-BE49-F238E27FC236}">
                <a16:creationId xmlns:a16="http://schemas.microsoft.com/office/drawing/2014/main" id="{57444A2A-9453-DC92-12AB-4E0BBF9D06B5}"/>
              </a:ext>
            </a:extLst>
          </p:cNvPr>
          <p:cNvSpPr>
            <a:spLocks noGrp="1"/>
          </p:cNvSpPr>
          <p:nvPr>
            <p:ph type="sldNum" sz="quarter" idx="12"/>
          </p:nvPr>
        </p:nvSpPr>
        <p:spPr/>
        <p:txBody>
          <a:bodyPr/>
          <a:lstStyle/>
          <a:p>
            <a:fld id="{330EA680-D336-4FF7-8B7A-9848BB0A1C32}" type="slidenum">
              <a:rPr lang="en-GB" sz="1400" smtClean="0"/>
              <a:t>16</a:t>
            </a:fld>
            <a:endParaRPr lang="en-GB" sz="1400" dirty="0"/>
          </a:p>
        </p:txBody>
      </p:sp>
    </p:spTree>
    <p:extLst>
      <p:ext uri="{BB962C8B-B14F-4D97-AF65-F5344CB8AC3E}">
        <p14:creationId xmlns:p14="http://schemas.microsoft.com/office/powerpoint/2010/main" val="32392310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581A3-2EAD-4D25-86EE-356A4B0965FE}"/>
              </a:ext>
            </a:extLst>
          </p:cNvPr>
          <p:cNvSpPr>
            <a:spLocks noGrp="1"/>
          </p:cNvSpPr>
          <p:nvPr>
            <p:ph type="title"/>
          </p:nvPr>
        </p:nvSpPr>
        <p:spPr>
          <a:xfrm>
            <a:off x="838200" y="365125"/>
            <a:ext cx="10515600" cy="624689"/>
          </a:xfrm>
        </p:spPr>
        <p:txBody>
          <a:bodyPr>
            <a:noAutofit/>
          </a:bodyPr>
          <a:lstStyle/>
          <a:p>
            <a:r>
              <a:rPr lang="en-IN" sz="3600"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3AED98BE-017F-4878-A9C8-DC83AAC959DB}"/>
              </a:ext>
            </a:extLst>
          </p:cNvPr>
          <p:cNvSpPr>
            <a:spLocks noGrp="1"/>
          </p:cNvSpPr>
          <p:nvPr>
            <p:ph idx="1"/>
          </p:nvPr>
        </p:nvSpPr>
        <p:spPr>
          <a:xfrm>
            <a:off x="838200" y="989814"/>
            <a:ext cx="10515600" cy="5637229"/>
          </a:xfrm>
        </p:spPr>
        <p:txBody>
          <a:bodyPr>
            <a:normAutofit fontScale="92500" lnSpcReduction="10000"/>
          </a:bodyPr>
          <a:lstStyle/>
          <a:p>
            <a:pPr marL="0" indent="0">
              <a:buNone/>
            </a:pPr>
            <a:endParaRPr lang="en-IN" sz="16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sz="1600" dirty="0" err="1">
                <a:latin typeface="Times New Roman" panose="02020603050405020304" pitchFamily="18" charset="0"/>
                <a:cs typeface="Times New Roman" panose="02020603050405020304" pitchFamily="18" charset="0"/>
              </a:rPr>
              <a:t>Archit</a:t>
            </a:r>
            <a:r>
              <a:rPr lang="en-IN" sz="1600" dirty="0">
                <a:latin typeface="Times New Roman" panose="02020603050405020304" pitchFamily="18" charset="0"/>
                <a:cs typeface="Times New Roman" panose="02020603050405020304" pitchFamily="18" charset="0"/>
              </a:rPr>
              <a:t> Pandey, Mohit </a:t>
            </a:r>
            <a:r>
              <a:rPr lang="en-IN" sz="1600" dirty="0" err="1">
                <a:latin typeface="Times New Roman" panose="02020603050405020304" pitchFamily="18" charset="0"/>
                <a:cs typeface="Times New Roman" panose="02020603050405020304" pitchFamily="18" charset="0"/>
              </a:rPr>
              <a:t>Bhasi</a:t>
            </a:r>
            <a:r>
              <a:rPr lang="en-IN" sz="1600" dirty="0">
                <a:latin typeface="Times New Roman" panose="02020603050405020304" pitchFamily="18" charset="0"/>
                <a:cs typeface="Times New Roman" panose="02020603050405020304" pitchFamily="18" charset="0"/>
              </a:rPr>
              <a:t> and K. Chandrasekaran, “Vote chain: A Blockchain-Based E-Voting System”, 2019 Global Conference for Advancement in Technology (GCAT), INSPEC Accession Number: 19319487, Doi: 10.1109/GCAT47503.2019.8978295. </a:t>
            </a:r>
          </a:p>
          <a:p>
            <a:pPr marL="342900" indent="-342900">
              <a:buFont typeface="+mj-lt"/>
              <a:buAutoNum type="arabicPeriod"/>
            </a:pPr>
            <a:r>
              <a:rPr lang="en-IN" sz="1600" dirty="0">
                <a:latin typeface="Times New Roman" panose="02020603050405020304" pitchFamily="18" charset="0"/>
                <a:cs typeface="Times New Roman" panose="02020603050405020304" pitchFamily="18" charset="0"/>
              </a:rPr>
              <a:t>S. Gopi, B. </a:t>
            </a:r>
            <a:r>
              <a:rPr lang="en-IN" sz="1600" dirty="0" err="1">
                <a:latin typeface="Times New Roman" panose="02020603050405020304" pitchFamily="18" charset="0"/>
                <a:cs typeface="Times New Roman" panose="02020603050405020304" pitchFamily="18" charset="0"/>
              </a:rPr>
              <a:t>Giridharan</a:t>
            </a:r>
            <a:r>
              <a:rPr lang="en-IN" sz="1600" dirty="0">
                <a:latin typeface="Times New Roman" panose="02020603050405020304" pitchFamily="18" charset="0"/>
                <a:cs typeface="Times New Roman" panose="02020603050405020304" pitchFamily="18" charset="0"/>
              </a:rPr>
              <a:t>, R. Mohamed </a:t>
            </a:r>
            <a:r>
              <a:rPr lang="en-IN" sz="1600" dirty="0" err="1">
                <a:latin typeface="Times New Roman" panose="02020603050405020304" pitchFamily="18" charset="0"/>
                <a:cs typeface="Times New Roman" panose="02020603050405020304" pitchFamily="18" charset="0"/>
              </a:rPr>
              <a:t>Rifoy</a:t>
            </a:r>
            <a:r>
              <a:rPr lang="en-IN" sz="1600" dirty="0">
                <a:latin typeface="Times New Roman" panose="02020603050405020304" pitchFamily="18" charset="0"/>
                <a:cs typeface="Times New Roman" panose="02020603050405020304" pitchFamily="18" charset="0"/>
              </a:rPr>
              <a:t>, S. </a:t>
            </a:r>
            <a:r>
              <a:rPr lang="en-IN" sz="1600" dirty="0" err="1">
                <a:latin typeface="Times New Roman" panose="02020603050405020304" pitchFamily="18" charset="0"/>
                <a:cs typeface="Times New Roman" panose="02020603050405020304" pitchFamily="18" charset="0"/>
              </a:rPr>
              <a:t>Sivachidambaram</a:t>
            </a:r>
            <a:r>
              <a:rPr lang="en-IN" sz="1600" dirty="0">
                <a:latin typeface="Times New Roman" panose="02020603050405020304" pitchFamily="18" charset="0"/>
                <a:cs typeface="Times New Roman" panose="02020603050405020304" pitchFamily="18" charset="0"/>
              </a:rPr>
              <a:t>, and S. Yuvaraja, “Effective In-house Voting and Implementation Using Blockchain Verification”, e-ISSN: 2395-0056, vol. 6 Issue: 03 | Mar 2019.</a:t>
            </a:r>
          </a:p>
          <a:p>
            <a:pPr marL="342900" indent="-342900">
              <a:buFont typeface="+mj-lt"/>
              <a:buAutoNum type="arabicPeriod"/>
            </a:pPr>
            <a:r>
              <a:rPr lang="en-IN" sz="1600" dirty="0">
                <a:latin typeface="Times New Roman" panose="02020603050405020304" pitchFamily="18" charset="0"/>
                <a:cs typeface="Times New Roman" panose="02020603050405020304" pitchFamily="18" charset="0"/>
              </a:rPr>
              <a:t> Venkata Naga Rani, </a:t>
            </a:r>
            <a:r>
              <a:rPr lang="en-IN" sz="1600" dirty="0" err="1">
                <a:latin typeface="Times New Roman" panose="02020603050405020304" pitchFamily="18" charset="0"/>
                <a:cs typeface="Times New Roman" panose="02020603050405020304" pitchFamily="18" charset="0"/>
              </a:rPr>
              <a:t>Akshay</a:t>
            </a:r>
            <a:r>
              <a:rPr lang="en-IN" sz="1600" dirty="0">
                <a:latin typeface="Times New Roman" panose="02020603050405020304" pitchFamily="18" charset="0"/>
                <a:cs typeface="Times New Roman" panose="02020603050405020304" pitchFamily="18" charset="0"/>
              </a:rPr>
              <a:t> S, Arun Kumar and Ishwar Kumar MA, “Decentralized E-voting System”, p-ISSN: 2395-0072, vol. 6 Issue: 03 | Mar 2019.</a:t>
            </a:r>
          </a:p>
          <a:p>
            <a:pPr marL="342900" indent="-342900">
              <a:buFont typeface="+mj-lt"/>
              <a:buAutoNum type="arabicPeriod"/>
            </a:pPr>
            <a:r>
              <a:rPr lang="en-IN" sz="1600" dirty="0">
                <a:latin typeface="Times New Roman" panose="02020603050405020304" pitchFamily="18" charset="0"/>
                <a:cs typeface="Times New Roman" panose="02020603050405020304" pitchFamily="18" charset="0"/>
              </a:rPr>
              <a:t>Kriti Patidar and Swapnil Jain, “Decentralized E-voting Portal Using Blockchain”, 2019 10th International Conference on Computing, Communication and Networking Technologies (ICCCNT), INSPEC Accession Number: 19277744. </a:t>
            </a:r>
          </a:p>
          <a:p>
            <a:pPr marL="342900" indent="-342900">
              <a:buFont typeface="+mj-lt"/>
              <a:buAutoNum type="arabicPeriod"/>
            </a:pPr>
            <a:r>
              <a:rPr lang="en-IN" sz="1600" dirty="0">
                <a:latin typeface="Times New Roman" panose="02020603050405020304" pitchFamily="18" charset="0"/>
                <a:cs typeface="Times New Roman" panose="02020603050405020304" pitchFamily="18" charset="0"/>
              </a:rPr>
              <a:t>Yash G Gupta, Arun Kushwaha, Amar S </a:t>
            </a:r>
            <a:r>
              <a:rPr lang="en-IN" sz="1600" dirty="0" err="1">
                <a:latin typeface="Times New Roman" panose="02020603050405020304" pitchFamily="18" charset="0"/>
                <a:cs typeface="Times New Roman" panose="02020603050405020304" pitchFamily="18" charset="0"/>
              </a:rPr>
              <a:t>Rajeevan</a:t>
            </a:r>
            <a:r>
              <a:rPr lang="en-IN" sz="1600" dirty="0">
                <a:latin typeface="Times New Roman" panose="02020603050405020304" pitchFamily="18" charset="0"/>
                <a:cs typeface="Times New Roman" panose="02020603050405020304" pitchFamily="18" charset="0"/>
              </a:rPr>
              <a:t>, Govind Mahala and </a:t>
            </a:r>
            <a:r>
              <a:rPr lang="en-IN" sz="1600" dirty="0" err="1">
                <a:latin typeface="Times New Roman" panose="02020603050405020304" pitchFamily="18" charset="0"/>
                <a:cs typeface="Times New Roman" panose="02020603050405020304" pitchFamily="18" charset="0"/>
              </a:rPr>
              <a:t>Bhagyashree</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Dhakulkar</a:t>
            </a:r>
            <a:r>
              <a:rPr lang="en-IN" sz="1600" dirty="0">
                <a:latin typeface="Times New Roman" panose="02020603050405020304" pitchFamily="18" charset="0"/>
                <a:cs typeface="Times New Roman" panose="02020603050405020304" pitchFamily="18" charset="0"/>
              </a:rPr>
              <a:t>, “Survey on E-voting Using Blockchain Technology”, </a:t>
            </a:r>
            <a:r>
              <a:rPr lang="en-IN" sz="1600" dirty="0" err="1">
                <a:latin typeface="Times New Roman" panose="02020603050405020304" pitchFamily="18" charset="0"/>
                <a:cs typeface="Times New Roman" panose="02020603050405020304" pitchFamily="18" charset="0"/>
              </a:rPr>
              <a:t>CiiT</a:t>
            </a:r>
            <a:r>
              <a:rPr lang="en-IN" sz="1600" dirty="0">
                <a:latin typeface="Times New Roman" panose="02020603050405020304" pitchFamily="18" charset="0"/>
                <a:cs typeface="Times New Roman" panose="02020603050405020304" pitchFamily="18" charset="0"/>
              </a:rPr>
              <a:t> International Journal of Software Engineering and Technology, vol.11, January 2019.</a:t>
            </a:r>
          </a:p>
          <a:p>
            <a:pPr marL="342900" indent="-342900">
              <a:buFont typeface="+mj-lt"/>
              <a:buAutoNum type="arabicPeriod"/>
            </a:pPr>
            <a:r>
              <a:rPr lang="en-IN" sz="1600" dirty="0">
                <a:latin typeface="Times New Roman" panose="02020603050405020304" pitchFamily="18" charset="0"/>
                <a:cs typeface="Times New Roman" panose="02020603050405020304" pitchFamily="18" charset="0"/>
              </a:rPr>
              <a:t>Rashad Rahman “A Secured Electronic Voting System Using Blockchain”, ID: 1404073, Chittagong University of Engineering and Technology, Oct 26, 2018. </a:t>
            </a:r>
          </a:p>
          <a:p>
            <a:pPr marL="342900" indent="-342900">
              <a:buFont typeface="+mj-lt"/>
              <a:buAutoNum type="arabicPeriod"/>
            </a:pPr>
            <a:r>
              <a:rPr lang="en-IN" sz="1600" dirty="0">
                <a:latin typeface="Times New Roman" panose="02020603050405020304" pitchFamily="18" charset="0"/>
                <a:cs typeface="Times New Roman" panose="02020603050405020304" pitchFamily="18" charset="0"/>
              </a:rPr>
              <a:t>Ali </a:t>
            </a:r>
            <a:r>
              <a:rPr lang="en-IN" sz="1600" dirty="0" err="1">
                <a:latin typeface="Times New Roman" panose="02020603050405020304" pitchFamily="18" charset="0"/>
                <a:cs typeface="Times New Roman" panose="02020603050405020304" pitchFamily="18" charset="0"/>
              </a:rPr>
              <a:t>Kaan</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Koç</a:t>
            </a:r>
            <a:r>
              <a:rPr lang="en-IN" sz="1600" dirty="0">
                <a:latin typeface="Times New Roman" panose="02020603050405020304" pitchFamily="18" charset="0"/>
                <a:cs typeface="Times New Roman" panose="02020603050405020304" pitchFamily="18" charset="0"/>
              </a:rPr>
              <a:t>, Emre Yavuz, </a:t>
            </a:r>
            <a:r>
              <a:rPr lang="en-IN" sz="1600" dirty="0" err="1">
                <a:latin typeface="Times New Roman" panose="02020603050405020304" pitchFamily="18" charset="0"/>
                <a:cs typeface="Times New Roman" panose="02020603050405020304" pitchFamily="18" charset="0"/>
              </a:rPr>
              <a:t>Umut</a:t>
            </a:r>
            <a:r>
              <a:rPr lang="en-IN" sz="1600" dirty="0">
                <a:latin typeface="Times New Roman" panose="02020603050405020304" pitchFamily="18" charset="0"/>
                <a:cs typeface="Times New Roman" panose="02020603050405020304" pitchFamily="18" charset="0"/>
              </a:rPr>
              <a:t> Can </a:t>
            </a:r>
            <a:r>
              <a:rPr lang="en-IN" sz="1600" dirty="0" err="1">
                <a:latin typeface="Times New Roman" panose="02020603050405020304" pitchFamily="18" charset="0"/>
                <a:cs typeface="Times New Roman" panose="02020603050405020304" pitchFamily="18" charset="0"/>
              </a:rPr>
              <a:t>Çabuk</a:t>
            </a:r>
            <a:r>
              <a:rPr lang="en-IN" sz="1600" dirty="0">
                <a:latin typeface="Times New Roman" panose="02020603050405020304" pitchFamily="18" charset="0"/>
                <a:cs typeface="Times New Roman" panose="02020603050405020304" pitchFamily="18" charset="0"/>
              </a:rPr>
              <a:t> and </a:t>
            </a:r>
            <a:r>
              <a:rPr lang="en-IN" sz="1600" dirty="0" err="1">
                <a:latin typeface="Times New Roman" panose="02020603050405020304" pitchFamily="18" charset="0"/>
                <a:cs typeface="Times New Roman" panose="02020603050405020304" pitchFamily="18" charset="0"/>
              </a:rPr>
              <a:t>Gökhan</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Dalkılıç</a:t>
            </a:r>
            <a:r>
              <a:rPr lang="en-IN" sz="1600" dirty="0">
                <a:latin typeface="Times New Roman" panose="02020603050405020304" pitchFamily="18" charset="0"/>
                <a:cs typeface="Times New Roman" panose="02020603050405020304" pitchFamily="18" charset="0"/>
              </a:rPr>
              <a:t> “Towards Secure E-voting Using Ethereum Blockchain”, International Symposium on Digital Forensic and Security (ISDFS), Vol. 6, March 2018. </a:t>
            </a:r>
          </a:p>
          <a:p>
            <a:pPr marL="342900" indent="-342900">
              <a:buFont typeface="+mj-lt"/>
              <a:buAutoNum type="arabicPeriod"/>
            </a:pPr>
            <a:r>
              <a:rPr lang="en-IN" sz="1600" dirty="0">
                <a:latin typeface="Times New Roman" panose="02020603050405020304" pitchFamily="18" charset="0"/>
                <a:cs typeface="Times New Roman" panose="02020603050405020304" pitchFamily="18" charset="0"/>
              </a:rPr>
              <a:t>Mrs. Harsha V Patil, Mrs. Kanchan G Rathi, and Mrs. </a:t>
            </a:r>
            <a:r>
              <a:rPr lang="en-IN" sz="1600" dirty="0" err="1">
                <a:latin typeface="Times New Roman" panose="02020603050405020304" pitchFamily="18" charset="0"/>
                <a:cs typeface="Times New Roman" panose="02020603050405020304" pitchFamily="18" charset="0"/>
              </a:rPr>
              <a:t>Malathi</a:t>
            </a:r>
            <a:r>
              <a:rPr lang="en-IN" sz="1600" dirty="0">
                <a:latin typeface="Times New Roman" panose="02020603050405020304" pitchFamily="18" charset="0"/>
                <a:cs typeface="Times New Roman" panose="02020603050405020304" pitchFamily="18" charset="0"/>
              </a:rPr>
              <a:t> V </a:t>
            </a:r>
            <a:r>
              <a:rPr lang="en-IN" sz="1600" dirty="0" err="1">
                <a:latin typeface="Times New Roman" panose="02020603050405020304" pitchFamily="18" charset="0"/>
                <a:cs typeface="Times New Roman" panose="02020603050405020304" pitchFamily="18" charset="0"/>
              </a:rPr>
              <a:t>Tribhuwan</a:t>
            </a:r>
            <a:r>
              <a:rPr lang="en-IN" sz="1600" dirty="0">
                <a:latin typeface="Times New Roman" panose="02020603050405020304" pitchFamily="18" charset="0"/>
                <a:cs typeface="Times New Roman" panose="02020603050405020304" pitchFamily="18" charset="0"/>
              </a:rPr>
              <a:t>, “A Study on Decentralized E-Voting System Using Blockchain Technology”, p-ISSN: 2395-0072, vol. 5 Issue: 11 | Nov 2018. </a:t>
            </a:r>
          </a:p>
          <a:p>
            <a:pPr marL="342900" indent="-342900">
              <a:buFont typeface="+mj-lt"/>
              <a:buAutoNum type="arabicPeriod"/>
            </a:pPr>
            <a:r>
              <a:rPr lang="en-IN" sz="1600" dirty="0" err="1">
                <a:latin typeface="Times New Roman" panose="02020603050405020304" pitchFamily="18" charset="0"/>
                <a:cs typeface="Times New Roman" panose="02020603050405020304" pitchFamily="18" charset="0"/>
              </a:rPr>
              <a:t>Umut</a:t>
            </a:r>
            <a:r>
              <a:rPr lang="en-IN" sz="1600" dirty="0">
                <a:latin typeface="Times New Roman" panose="02020603050405020304" pitchFamily="18" charset="0"/>
                <a:cs typeface="Times New Roman" panose="02020603050405020304" pitchFamily="18" charset="0"/>
              </a:rPr>
              <a:t> Can </a:t>
            </a:r>
            <a:r>
              <a:rPr lang="en-IN" sz="1600" dirty="0" err="1">
                <a:latin typeface="Times New Roman" panose="02020603050405020304" pitchFamily="18" charset="0"/>
                <a:cs typeface="Times New Roman" panose="02020603050405020304" pitchFamily="18" charset="0"/>
              </a:rPr>
              <a:t>Cabuk</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Eylül</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Adıgüzel</a:t>
            </a:r>
            <a:r>
              <a:rPr lang="en-IN" sz="1600" dirty="0">
                <a:latin typeface="Times New Roman" panose="02020603050405020304" pitchFamily="18" charset="0"/>
                <a:cs typeface="Times New Roman" panose="02020603050405020304" pitchFamily="18" charset="0"/>
              </a:rPr>
              <a:t> and </a:t>
            </a:r>
            <a:r>
              <a:rPr lang="en-IN" sz="1600" dirty="0" err="1">
                <a:latin typeface="Times New Roman" panose="02020603050405020304" pitchFamily="18" charset="0"/>
                <a:cs typeface="Times New Roman" panose="02020603050405020304" pitchFamily="18" charset="0"/>
              </a:rPr>
              <a:t>Enis</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Karaarslan</a:t>
            </a:r>
            <a:r>
              <a:rPr lang="en-IN" sz="1600" dirty="0">
                <a:latin typeface="Times New Roman" panose="02020603050405020304" pitchFamily="18" charset="0"/>
                <a:cs typeface="Times New Roman" panose="02020603050405020304" pitchFamily="18" charset="0"/>
              </a:rPr>
              <a:t>, “A Survey on Feasibility and Suitability of Blockchain Techniques for the E-Voting Systems”, IJARCCE, Vol.7, Issue 3, March 2018.</a:t>
            </a:r>
          </a:p>
          <a:p>
            <a:pPr marL="342900" indent="-342900">
              <a:buFont typeface="+mj-lt"/>
              <a:buAutoNum type="arabicPeriod"/>
            </a:pPr>
            <a:r>
              <a:rPr lang="en-IN" sz="1600" dirty="0">
                <a:latin typeface="Times New Roman" panose="02020603050405020304" pitchFamily="18" charset="0"/>
                <a:cs typeface="Times New Roman" panose="02020603050405020304" pitchFamily="18" charset="0"/>
              </a:rPr>
              <a:t>Samuel </a:t>
            </a:r>
            <a:r>
              <a:rPr lang="en-IN" sz="1600" dirty="0" err="1">
                <a:latin typeface="Times New Roman" panose="02020603050405020304" pitchFamily="18" charset="0"/>
                <a:cs typeface="Times New Roman" panose="02020603050405020304" pitchFamily="18" charset="0"/>
              </a:rPr>
              <a:t>Agbesi</a:t>
            </a:r>
            <a:r>
              <a:rPr lang="en-IN" sz="1600" dirty="0">
                <a:latin typeface="Times New Roman" panose="02020603050405020304" pitchFamily="18" charset="0"/>
                <a:cs typeface="Times New Roman" panose="02020603050405020304" pitchFamily="18" charset="0"/>
              </a:rPr>
              <a:t>, George Asante, “Electronic Voting Recording System Based on Blockchain Technology”, 12th CMI Conference on Cybersecurity and Privacy (CMI), 29 Nov 2019.</a:t>
            </a:r>
          </a:p>
        </p:txBody>
      </p:sp>
      <p:sp>
        <p:nvSpPr>
          <p:cNvPr id="4" name="Date Placeholder 3">
            <a:extLst>
              <a:ext uri="{FF2B5EF4-FFF2-40B4-BE49-F238E27FC236}">
                <a16:creationId xmlns:a16="http://schemas.microsoft.com/office/drawing/2014/main" id="{B2383ADF-7443-AC16-58C3-721C7F4C6CF2}"/>
              </a:ext>
            </a:extLst>
          </p:cNvPr>
          <p:cNvSpPr>
            <a:spLocks noGrp="1"/>
          </p:cNvSpPr>
          <p:nvPr>
            <p:ph type="dt" sz="half" idx="10"/>
          </p:nvPr>
        </p:nvSpPr>
        <p:spPr/>
        <p:txBody>
          <a:bodyPr/>
          <a:lstStyle/>
          <a:p>
            <a:fld id="{67098A89-BD2F-4C6A-B0F8-418E733E53E0}" type="datetime3">
              <a:rPr lang="en-US" sz="1400" smtClean="0"/>
              <a:t>12 May 2022</a:t>
            </a:fld>
            <a:endParaRPr lang="en-GB" sz="1400" dirty="0"/>
          </a:p>
        </p:txBody>
      </p:sp>
      <p:sp>
        <p:nvSpPr>
          <p:cNvPr id="5" name="Slide Number Placeholder 4">
            <a:extLst>
              <a:ext uri="{FF2B5EF4-FFF2-40B4-BE49-F238E27FC236}">
                <a16:creationId xmlns:a16="http://schemas.microsoft.com/office/drawing/2014/main" id="{A181017D-B0BD-EA19-38B6-C4829E0E17F5}"/>
              </a:ext>
            </a:extLst>
          </p:cNvPr>
          <p:cNvSpPr>
            <a:spLocks noGrp="1"/>
          </p:cNvSpPr>
          <p:nvPr>
            <p:ph type="sldNum" sz="quarter" idx="12"/>
          </p:nvPr>
        </p:nvSpPr>
        <p:spPr/>
        <p:txBody>
          <a:bodyPr/>
          <a:lstStyle/>
          <a:p>
            <a:fld id="{330EA680-D336-4FF7-8B7A-9848BB0A1C32}" type="slidenum">
              <a:rPr lang="en-GB" sz="1400" smtClean="0"/>
              <a:t>17</a:t>
            </a:fld>
            <a:endParaRPr lang="en-GB" sz="1400" dirty="0"/>
          </a:p>
        </p:txBody>
      </p:sp>
    </p:spTree>
    <p:extLst>
      <p:ext uri="{BB962C8B-B14F-4D97-AF65-F5344CB8AC3E}">
        <p14:creationId xmlns:p14="http://schemas.microsoft.com/office/powerpoint/2010/main" val="41634497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F7D97A-A397-4D39-BA8F-FC669ECD1FF1}"/>
              </a:ext>
            </a:extLst>
          </p:cNvPr>
          <p:cNvSpPr>
            <a:spLocks noGrp="1"/>
          </p:cNvSpPr>
          <p:nvPr>
            <p:ph idx="1"/>
          </p:nvPr>
        </p:nvSpPr>
        <p:spPr/>
        <p:txBody>
          <a:bodyPr>
            <a:normAutofit/>
          </a:bodyPr>
          <a:lstStyle/>
          <a:p>
            <a:pPr marL="0" indent="0">
              <a:buNone/>
            </a:pPr>
            <a:r>
              <a:rPr lang="en-IN" sz="5000" b="1">
                <a:solidFill>
                  <a:schemeClr val="accent1"/>
                </a:solidFill>
                <a:effectLst>
                  <a:outerShdw blurRad="38100" dist="38100" dir="2700000" algn="tl">
                    <a:srgbClr val="000000">
                      <a:alpha val="43137"/>
                    </a:srgbClr>
                  </a:outerShdw>
                </a:effectLst>
              </a:rPr>
              <a:t>   </a:t>
            </a:r>
            <a:r>
              <a:rPr lang="en-IN" sz="1500" b="1">
                <a:latin typeface="Times New Roman" panose="02020603050405020304" pitchFamily="18" charset="0"/>
                <a:cs typeface="Times New Roman" panose="02020603050405020304" pitchFamily="18" charset="0"/>
              </a:rPr>
              <a:t>GitHub Repositories Link-https://github.com/PranavKumar8769/Internet-Voting-System-Using-Blockchain-Technology</a:t>
            </a:r>
            <a:endParaRPr lang="en-IN" sz="1500" b="1" dirty="0">
              <a:latin typeface="Times New Roman" panose="02020603050405020304" pitchFamily="18" charset="0"/>
              <a:cs typeface="Times New Roman" panose="02020603050405020304" pitchFamily="18" charset="0"/>
            </a:endParaRPr>
          </a:p>
          <a:p>
            <a:pPr marL="0" indent="0">
              <a:buNone/>
            </a:pPr>
            <a:endParaRPr lang="en-IN" sz="5000" b="1" dirty="0">
              <a:solidFill>
                <a:schemeClr val="accent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buNone/>
            </a:pPr>
            <a:r>
              <a:rPr lang="en-IN" sz="5000" b="1" dirty="0">
                <a:solidFill>
                  <a:schemeClr val="accent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sz="3600" b="1" dirty="0">
                <a:latin typeface="Times New Roman" panose="02020603050405020304" pitchFamily="18" charset="0"/>
                <a:cs typeface="Times New Roman" panose="02020603050405020304" pitchFamily="18" charset="0"/>
              </a:rPr>
              <a:t>Thank You All</a:t>
            </a:r>
          </a:p>
        </p:txBody>
      </p:sp>
      <p:sp>
        <p:nvSpPr>
          <p:cNvPr id="2" name="Date Placeholder 1">
            <a:extLst>
              <a:ext uri="{FF2B5EF4-FFF2-40B4-BE49-F238E27FC236}">
                <a16:creationId xmlns:a16="http://schemas.microsoft.com/office/drawing/2014/main" id="{80A260FE-F0C1-2699-C390-21A2966564C9}"/>
              </a:ext>
            </a:extLst>
          </p:cNvPr>
          <p:cNvSpPr>
            <a:spLocks noGrp="1"/>
          </p:cNvSpPr>
          <p:nvPr>
            <p:ph type="dt" sz="half" idx="10"/>
          </p:nvPr>
        </p:nvSpPr>
        <p:spPr/>
        <p:txBody>
          <a:bodyPr/>
          <a:lstStyle/>
          <a:p>
            <a:fld id="{EF03608C-C767-41CE-87E3-7AE8ABB81658}" type="datetime3">
              <a:rPr lang="en-US" sz="1400" smtClean="0"/>
              <a:t>12 May 2022</a:t>
            </a:fld>
            <a:endParaRPr lang="en-GB" sz="1400" dirty="0"/>
          </a:p>
        </p:txBody>
      </p:sp>
      <p:sp>
        <p:nvSpPr>
          <p:cNvPr id="4" name="Slide Number Placeholder 3">
            <a:extLst>
              <a:ext uri="{FF2B5EF4-FFF2-40B4-BE49-F238E27FC236}">
                <a16:creationId xmlns:a16="http://schemas.microsoft.com/office/drawing/2014/main" id="{2C3221DD-CC4E-0CFF-7D9D-89E58E30903B}"/>
              </a:ext>
            </a:extLst>
          </p:cNvPr>
          <p:cNvSpPr>
            <a:spLocks noGrp="1"/>
          </p:cNvSpPr>
          <p:nvPr>
            <p:ph type="sldNum" sz="quarter" idx="12"/>
          </p:nvPr>
        </p:nvSpPr>
        <p:spPr/>
        <p:txBody>
          <a:bodyPr/>
          <a:lstStyle/>
          <a:p>
            <a:fld id="{330EA680-D336-4FF7-8B7A-9848BB0A1C32}" type="slidenum">
              <a:rPr lang="en-GB" sz="1400" smtClean="0"/>
              <a:t>18</a:t>
            </a:fld>
            <a:endParaRPr lang="en-GB" sz="1400" dirty="0"/>
          </a:p>
        </p:txBody>
      </p:sp>
    </p:spTree>
    <p:extLst>
      <p:ext uri="{BB962C8B-B14F-4D97-AF65-F5344CB8AC3E}">
        <p14:creationId xmlns:p14="http://schemas.microsoft.com/office/powerpoint/2010/main" val="3837084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1009D-E588-4F0D-BCC0-C3331C0B38B1}"/>
              </a:ext>
            </a:extLst>
          </p:cNvPr>
          <p:cNvSpPr>
            <a:spLocks noGrp="1"/>
          </p:cNvSpPr>
          <p:nvPr>
            <p:ph type="title"/>
          </p:nvPr>
        </p:nvSpPr>
        <p:spPr>
          <a:xfrm>
            <a:off x="838200" y="759125"/>
            <a:ext cx="10515600" cy="98714"/>
          </a:xfrm>
        </p:spPr>
        <p:txBody>
          <a:bodyPr>
            <a:normAutofit fontScale="90000"/>
          </a:bodyPr>
          <a:lstStyle/>
          <a:p>
            <a:r>
              <a:rPr lang="en-GB" sz="4000" b="1" dirty="0">
                <a:latin typeface="Times New Roman" panose="02020603050405020304" pitchFamily="18" charset="0"/>
                <a:cs typeface="Times New Roman" panose="02020603050405020304" pitchFamily="18" charset="0"/>
              </a:rPr>
              <a:t>Approval Page</a:t>
            </a:r>
            <a:br>
              <a:rPr lang="en-GB" sz="4400" b="1" dirty="0">
                <a:solidFill>
                  <a:schemeClr val="accent1"/>
                </a:solidFill>
                <a:effectLst>
                  <a:outerShdw blurRad="38100" dist="38100" dir="2700000" algn="tl">
                    <a:srgbClr val="000000">
                      <a:alpha val="43137"/>
                    </a:srgbClr>
                  </a:outerShdw>
                </a:effectLst>
              </a:rPr>
            </a:br>
            <a:endParaRPr lang="en-IN" dirty="0"/>
          </a:p>
        </p:txBody>
      </p:sp>
      <p:sp>
        <p:nvSpPr>
          <p:cNvPr id="4" name="Date Placeholder 3">
            <a:extLst>
              <a:ext uri="{FF2B5EF4-FFF2-40B4-BE49-F238E27FC236}">
                <a16:creationId xmlns:a16="http://schemas.microsoft.com/office/drawing/2014/main" id="{1401415D-EDC7-4390-FAC0-D43CF3E07BA2}"/>
              </a:ext>
            </a:extLst>
          </p:cNvPr>
          <p:cNvSpPr>
            <a:spLocks noGrp="1"/>
          </p:cNvSpPr>
          <p:nvPr>
            <p:ph type="dt" sz="half" idx="10"/>
          </p:nvPr>
        </p:nvSpPr>
        <p:spPr/>
        <p:txBody>
          <a:bodyPr/>
          <a:lstStyle/>
          <a:p>
            <a:fld id="{2B82466C-0551-456F-B99E-98285CC04EC4}" type="datetime3">
              <a:rPr lang="en-US" sz="1400" smtClean="0"/>
              <a:t>12 May 2022</a:t>
            </a:fld>
            <a:endParaRPr lang="en-GB" sz="1400" dirty="0"/>
          </a:p>
        </p:txBody>
      </p:sp>
      <p:sp>
        <p:nvSpPr>
          <p:cNvPr id="7" name="Slide Number Placeholder 6">
            <a:extLst>
              <a:ext uri="{FF2B5EF4-FFF2-40B4-BE49-F238E27FC236}">
                <a16:creationId xmlns:a16="http://schemas.microsoft.com/office/drawing/2014/main" id="{C1CEC311-6E12-B725-53C7-B93B9D8905CE}"/>
              </a:ext>
            </a:extLst>
          </p:cNvPr>
          <p:cNvSpPr>
            <a:spLocks noGrp="1"/>
          </p:cNvSpPr>
          <p:nvPr>
            <p:ph type="sldNum" sz="quarter" idx="12"/>
          </p:nvPr>
        </p:nvSpPr>
        <p:spPr/>
        <p:txBody>
          <a:bodyPr/>
          <a:lstStyle/>
          <a:p>
            <a:fld id="{330EA680-D336-4FF7-8B7A-9848BB0A1C32}" type="slidenum">
              <a:rPr lang="en-GB" sz="1400" smtClean="0"/>
              <a:t>2</a:t>
            </a:fld>
            <a:endParaRPr lang="en-GB" sz="1400" dirty="0"/>
          </a:p>
        </p:txBody>
      </p:sp>
      <p:pic>
        <p:nvPicPr>
          <p:cNvPr id="9" name="Content Placeholder 8">
            <a:extLst>
              <a:ext uri="{FF2B5EF4-FFF2-40B4-BE49-F238E27FC236}">
                <a16:creationId xmlns:a16="http://schemas.microsoft.com/office/drawing/2014/main" id="{C7CA970C-7C5D-BD5E-4D93-3546BA4CE09D}"/>
              </a:ext>
            </a:extLst>
          </p:cNvPr>
          <p:cNvPicPr>
            <a:picLocks noGrp="1" noChangeAspect="1"/>
          </p:cNvPicPr>
          <p:nvPr>
            <p:ph idx="1"/>
          </p:nvPr>
        </p:nvPicPr>
        <p:blipFill>
          <a:blip r:embed="rId2"/>
          <a:stretch>
            <a:fillRect/>
          </a:stretch>
        </p:blipFill>
        <p:spPr>
          <a:xfrm>
            <a:off x="999945" y="1026543"/>
            <a:ext cx="10353855" cy="5149377"/>
          </a:xfrm>
        </p:spPr>
      </p:pic>
    </p:spTree>
    <p:extLst>
      <p:ext uri="{BB962C8B-B14F-4D97-AF65-F5344CB8AC3E}">
        <p14:creationId xmlns:p14="http://schemas.microsoft.com/office/powerpoint/2010/main" val="1603713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1AB71-3A09-6441-BAE1-CA0A8D765226}"/>
              </a:ext>
            </a:extLst>
          </p:cNvPr>
          <p:cNvSpPr>
            <a:spLocks noGrp="1"/>
          </p:cNvSpPr>
          <p:nvPr>
            <p:ph type="title"/>
          </p:nvPr>
        </p:nvSpPr>
        <p:spPr>
          <a:xfrm>
            <a:off x="838200" y="388189"/>
            <a:ext cx="10515600" cy="750497"/>
          </a:xfrm>
        </p:spPr>
        <p:txBody>
          <a:bodyPr>
            <a:normAutofit/>
          </a:bodyPr>
          <a:lstStyle/>
          <a:p>
            <a:r>
              <a:rPr lang="en-IN" sz="3600" b="1" dirty="0">
                <a:latin typeface="Times New Roman" panose="02020603050405020304" pitchFamily="18" charset="0"/>
                <a:cs typeface="Times New Roman" panose="02020603050405020304" pitchFamily="18" charset="0"/>
              </a:rPr>
              <a:t>Contents of the Presentation:</a:t>
            </a:r>
          </a:p>
        </p:txBody>
      </p:sp>
      <p:sp>
        <p:nvSpPr>
          <p:cNvPr id="3" name="Content Placeholder 2">
            <a:extLst>
              <a:ext uri="{FF2B5EF4-FFF2-40B4-BE49-F238E27FC236}">
                <a16:creationId xmlns:a16="http://schemas.microsoft.com/office/drawing/2014/main" id="{948EB180-B32F-3E35-ADCB-EF7841ADB89B}"/>
              </a:ext>
            </a:extLst>
          </p:cNvPr>
          <p:cNvSpPr>
            <a:spLocks noGrp="1"/>
          </p:cNvSpPr>
          <p:nvPr>
            <p:ph idx="1"/>
          </p:nvPr>
        </p:nvSpPr>
        <p:spPr>
          <a:xfrm>
            <a:off x="838200" y="1416908"/>
            <a:ext cx="10515600" cy="4760055"/>
          </a:xfrm>
        </p:spPr>
        <p:txBody>
          <a:bodyPr>
            <a:normAutofit fontScale="92500" lnSpcReduction="20000"/>
          </a:bodyPr>
          <a:lstStyle/>
          <a:p>
            <a:pPr marL="457200" indent="-457200" algn="just">
              <a:buFont typeface="+mj-lt"/>
              <a:buAutoNum type="arabicPeriod"/>
            </a:pPr>
            <a:r>
              <a:rPr lang="en-IN" sz="2000" dirty="0">
                <a:latin typeface="Times New Roman" panose="02020603050405020304" pitchFamily="18" charset="0"/>
                <a:cs typeface="Times New Roman" panose="02020603050405020304" pitchFamily="18" charset="0"/>
              </a:rPr>
              <a:t>Work Load Distribution……………………………………………………………………….....4</a:t>
            </a:r>
          </a:p>
          <a:p>
            <a:pPr marL="457200" indent="-457200" algn="just">
              <a:buFont typeface="+mj-lt"/>
              <a:buAutoNum type="arabicPeriod"/>
            </a:pPr>
            <a:r>
              <a:rPr lang="en-IN" sz="2000" dirty="0">
                <a:latin typeface="Times New Roman" panose="02020603050405020304" pitchFamily="18" charset="0"/>
                <a:cs typeface="Times New Roman" panose="02020603050405020304" pitchFamily="18" charset="0"/>
              </a:rPr>
              <a:t>Project Planning ………………………………………………………………………................5</a:t>
            </a:r>
          </a:p>
          <a:p>
            <a:pPr marL="457200" indent="-457200">
              <a:buFont typeface="+mj-lt"/>
              <a:buAutoNum type="arabicPeriod"/>
            </a:pPr>
            <a:r>
              <a:rPr lang="en-IN" sz="2000" dirty="0">
                <a:latin typeface="Times New Roman" panose="02020603050405020304" pitchFamily="18" charset="0"/>
                <a:cs typeface="Times New Roman" panose="02020603050405020304" pitchFamily="18" charset="0"/>
              </a:rPr>
              <a:t>Work Done……………………………………………………………….....................................6</a:t>
            </a:r>
          </a:p>
          <a:p>
            <a:pPr marL="457200" indent="-457200">
              <a:buFont typeface="+mj-lt"/>
              <a:buAutoNum type="arabicPeriod"/>
            </a:pPr>
            <a:r>
              <a:rPr lang="en-IN" sz="2000" dirty="0">
                <a:latin typeface="Times New Roman" panose="02020603050405020304" pitchFamily="18" charset="0"/>
                <a:cs typeface="Times New Roman" panose="02020603050405020304" pitchFamily="18" charset="0"/>
              </a:rPr>
              <a:t>Introduction to Blockchain……………………………………………………………………....7</a:t>
            </a:r>
          </a:p>
          <a:p>
            <a:pPr marL="457200" indent="-457200">
              <a:buFont typeface="+mj-lt"/>
              <a:buAutoNum type="arabicPeriod"/>
            </a:pPr>
            <a:r>
              <a:rPr lang="en-IN" sz="2000" dirty="0">
                <a:latin typeface="Times New Roman" panose="02020603050405020304" pitchFamily="18" charset="0"/>
                <a:cs typeface="Times New Roman" panose="02020603050405020304" pitchFamily="18" charset="0"/>
              </a:rPr>
              <a:t>Objective…………………………………………………………………………………………8</a:t>
            </a:r>
          </a:p>
          <a:p>
            <a:pPr marL="457200" indent="-457200">
              <a:buFont typeface="+mj-lt"/>
              <a:buAutoNum type="arabicPeriod"/>
            </a:pPr>
            <a:r>
              <a:rPr lang="en-IN" sz="2000" dirty="0">
                <a:latin typeface="Times New Roman" panose="02020603050405020304" pitchFamily="18" charset="0"/>
                <a:cs typeface="Times New Roman" panose="02020603050405020304" pitchFamily="18" charset="0"/>
              </a:rPr>
              <a:t>Features…………………………………………………………………………………………..9</a:t>
            </a:r>
          </a:p>
          <a:p>
            <a:pPr marL="457200" indent="-457200">
              <a:buFont typeface="+mj-lt"/>
              <a:buAutoNum type="arabicPeriod"/>
            </a:pPr>
            <a:r>
              <a:rPr lang="en-IN" sz="2000" dirty="0">
                <a:latin typeface="Times New Roman" panose="02020603050405020304" pitchFamily="18" charset="0"/>
                <a:cs typeface="Times New Roman" panose="02020603050405020304" pitchFamily="18" charset="0"/>
              </a:rPr>
              <a:t>Proposed System………………………………………………………………………………..10</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Voting Procedure For End Users………………………………………………………………..11</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Implementation of System……………………………………………………………………...12</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Advantage of System…………………………………………………………………………...13</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Future Works…………………………………………………………………………………....14</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Conclusion………………………………………………………………………………………15</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List of Paper Publication……………………………………………………………………......16</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References………………………………………………………………………………………17</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21C1AB9-E173-932D-76AF-93C69CCDE000}"/>
              </a:ext>
            </a:extLst>
          </p:cNvPr>
          <p:cNvSpPr>
            <a:spLocks noGrp="1"/>
          </p:cNvSpPr>
          <p:nvPr>
            <p:ph type="dt" sz="half" idx="10"/>
          </p:nvPr>
        </p:nvSpPr>
        <p:spPr/>
        <p:txBody>
          <a:bodyPr/>
          <a:lstStyle/>
          <a:p>
            <a:fld id="{A11A39AE-B528-4959-9E34-FBB54106FE10}" type="datetime3">
              <a:rPr lang="en-US" sz="1400" smtClean="0"/>
              <a:t>12 May 2022</a:t>
            </a:fld>
            <a:endParaRPr lang="en-GB" sz="1400" dirty="0"/>
          </a:p>
        </p:txBody>
      </p:sp>
      <p:sp>
        <p:nvSpPr>
          <p:cNvPr id="6" name="Slide Number Placeholder 5">
            <a:extLst>
              <a:ext uri="{FF2B5EF4-FFF2-40B4-BE49-F238E27FC236}">
                <a16:creationId xmlns:a16="http://schemas.microsoft.com/office/drawing/2014/main" id="{C8584957-8FAD-1406-15DD-CE91B8DBBE12}"/>
              </a:ext>
            </a:extLst>
          </p:cNvPr>
          <p:cNvSpPr>
            <a:spLocks noGrp="1"/>
          </p:cNvSpPr>
          <p:nvPr>
            <p:ph type="sldNum" sz="quarter" idx="12"/>
          </p:nvPr>
        </p:nvSpPr>
        <p:spPr/>
        <p:txBody>
          <a:bodyPr/>
          <a:lstStyle/>
          <a:p>
            <a:fld id="{330EA680-D336-4FF7-8B7A-9848BB0A1C32}" type="slidenum">
              <a:rPr lang="en-GB" sz="1400" smtClean="0"/>
              <a:t>3</a:t>
            </a:fld>
            <a:endParaRPr lang="en-GB" sz="1400" dirty="0"/>
          </a:p>
        </p:txBody>
      </p:sp>
    </p:spTree>
    <p:extLst>
      <p:ext uri="{BB962C8B-B14F-4D97-AF65-F5344CB8AC3E}">
        <p14:creationId xmlns:p14="http://schemas.microsoft.com/office/powerpoint/2010/main" val="1701855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304B009-988A-4E9F-8F23-F95B2BBD2052}"/>
              </a:ext>
            </a:extLst>
          </p:cNvPr>
          <p:cNvSpPr>
            <a:spLocks noGrp="1"/>
          </p:cNvSpPr>
          <p:nvPr/>
        </p:nvSpPr>
        <p:spPr>
          <a:xfrm>
            <a:off x="711199" y="563174"/>
            <a:ext cx="10515600" cy="8949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latin typeface="Times New Roman" panose="02020603050405020304" pitchFamily="18" charset="0"/>
                <a:cs typeface="Times New Roman" panose="02020603050405020304" pitchFamily="18" charset="0"/>
              </a:rPr>
              <a:t>Work Load Distribution</a:t>
            </a:r>
            <a:endParaRPr lang="en-IN" sz="3600" b="1" dirty="0">
              <a:latin typeface="Times New Roman" panose="02020603050405020304" pitchFamily="18" charset="0"/>
              <a:cs typeface="Times New Roman" panose="02020603050405020304" pitchFamily="18" charset="0"/>
            </a:endParaRPr>
          </a:p>
        </p:txBody>
      </p:sp>
      <p:graphicFrame>
        <p:nvGraphicFramePr>
          <p:cNvPr id="2" name="Table 3">
            <a:extLst>
              <a:ext uri="{FF2B5EF4-FFF2-40B4-BE49-F238E27FC236}">
                <a16:creationId xmlns:a16="http://schemas.microsoft.com/office/drawing/2014/main" id="{3AA47A78-F257-4A2D-A70C-E943AA9412C7}"/>
              </a:ext>
            </a:extLst>
          </p:cNvPr>
          <p:cNvGraphicFramePr>
            <a:graphicFrameLocks noGrp="1"/>
          </p:cNvGraphicFramePr>
          <p:nvPr>
            <p:extLst>
              <p:ext uri="{D42A27DB-BD31-4B8C-83A1-F6EECF244321}">
                <p14:modId xmlns:p14="http://schemas.microsoft.com/office/powerpoint/2010/main" val="1523058708"/>
              </p:ext>
            </p:extLst>
          </p:nvPr>
        </p:nvGraphicFramePr>
        <p:xfrm>
          <a:off x="1084082" y="1734532"/>
          <a:ext cx="9860439" cy="4040328"/>
        </p:xfrm>
        <a:graphic>
          <a:graphicData uri="http://schemas.openxmlformats.org/drawingml/2006/table">
            <a:tbl>
              <a:tblPr firstRow="1" bandRow="1">
                <a:tableStyleId>{5C22544A-7EE6-4342-B048-85BDC9FD1C3A}</a:tableStyleId>
              </a:tblPr>
              <a:tblGrid>
                <a:gridCol w="3286813">
                  <a:extLst>
                    <a:ext uri="{9D8B030D-6E8A-4147-A177-3AD203B41FA5}">
                      <a16:colId xmlns:a16="http://schemas.microsoft.com/office/drawing/2014/main" val="1147463286"/>
                    </a:ext>
                  </a:extLst>
                </a:gridCol>
                <a:gridCol w="3286813">
                  <a:extLst>
                    <a:ext uri="{9D8B030D-6E8A-4147-A177-3AD203B41FA5}">
                      <a16:colId xmlns:a16="http://schemas.microsoft.com/office/drawing/2014/main" val="1611226079"/>
                    </a:ext>
                  </a:extLst>
                </a:gridCol>
                <a:gridCol w="3286813">
                  <a:extLst>
                    <a:ext uri="{9D8B030D-6E8A-4147-A177-3AD203B41FA5}">
                      <a16:colId xmlns:a16="http://schemas.microsoft.com/office/drawing/2014/main" val="2543960544"/>
                    </a:ext>
                  </a:extLst>
                </a:gridCol>
              </a:tblGrid>
              <a:tr h="737176">
                <a:tc>
                  <a:txBody>
                    <a:bodyPr/>
                    <a:lstStyle/>
                    <a:p>
                      <a:r>
                        <a:rPr lang="en-IN" dirty="0"/>
                        <a:t>                   Name</a:t>
                      </a:r>
                    </a:p>
                  </a:txBody>
                  <a:tcPr/>
                </a:tc>
                <a:tc>
                  <a:txBody>
                    <a:bodyPr/>
                    <a:lstStyle/>
                    <a:p>
                      <a:r>
                        <a:rPr lang="en-IN" dirty="0"/>
                        <a:t>               Work done</a:t>
                      </a:r>
                    </a:p>
                  </a:txBody>
                  <a:tcPr/>
                </a:tc>
                <a:tc>
                  <a:txBody>
                    <a:bodyPr/>
                    <a:lstStyle/>
                    <a:p>
                      <a:endParaRPr lang="en-IN"/>
                    </a:p>
                  </a:txBody>
                  <a:tcPr/>
                </a:tc>
                <a:extLst>
                  <a:ext uri="{0D108BD9-81ED-4DB2-BD59-A6C34878D82A}">
                    <a16:rowId xmlns:a16="http://schemas.microsoft.com/office/drawing/2014/main" val="1535837723"/>
                  </a:ext>
                </a:extLst>
              </a:tr>
              <a:tr h="737176">
                <a:tc>
                  <a:txBody>
                    <a:bodyPr/>
                    <a:lstStyle/>
                    <a:p>
                      <a:r>
                        <a:rPr lang="en-IN" dirty="0"/>
                        <a:t>Pranav Kumar</a:t>
                      </a:r>
                    </a:p>
                  </a:txBody>
                  <a:tcPr/>
                </a:tc>
                <a:tc>
                  <a:txBody>
                    <a:bodyPr/>
                    <a:lstStyle/>
                    <a:p>
                      <a:r>
                        <a:rPr lang="en-IN" dirty="0"/>
                        <a:t>Implementation of blockchain (frontend and backend)</a:t>
                      </a:r>
                    </a:p>
                  </a:txBody>
                  <a:tcPr/>
                </a:tc>
                <a:tc>
                  <a:txBody>
                    <a:bodyPr/>
                    <a:lstStyle/>
                    <a:p>
                      <a:r>
                        <a:rPr lang="en-IN" dirty="0"/>
                        <a:t>Research Papers and Publications in conference</a:t>
                      </a:r>
                    </a:p>
                  </a:txBody>
                  <a:tcPr/>
                </a:tc>
                <a:extLst>
                  <a:ext uri="{0D108BD9-81ED-4DB2-BD59-A6C34878D82A}">
                    <a16:rowId xmlns:a16="http://schemas.microsoft.com/office/drawing/2014/main" val="916021413"/>
                  </a:ext>
                </a:extLst>
              </a:tr>
              <a:tr h="737176">
                <a:tc>
                  <a:txBody>
                    <a:bodyPr/>
                    <a:lstStyle/>
                    <a:p>
                      <a:r>
                        <a:rPr lang="en-IN" dirty="0"/>
                        <a:t>Praveen Anand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Implementation of blockchain (frontend) </a:t>
                      </a:r>
                    </a:p>
                    <a:p>
                      <a:endParaRPr lang="en-IN" dirty="0"/>
                    </a:p>
                  </a:txBody>
                  <a:tcPr/>
                </a:tc>
                <a:tc>
                  <a:txBody>
                    <a:bodyPr/>
                    <a:lstStyle/>
                    <a:p>
                      <a:r>
                        <a:rPr lang="en-IN" dirty="0"/>
                        <a:t>Research Papers</a:t>
                      </a:r>
                    </a:p>
                  </a:txBody>
                  <a:tcPr/>
                </a:tc>
                <a:extLst>
                  <a:ext uri="{0D108BD9-81ED-4DB2-BD59-A6C34878D82A}">
                    <a16:rowId xmlns:a16="http://schemas.microsoft.com/office/drawing/2014/main" val="1683639228"/>
                  </a:ext>
                </a:extLst>
              </a:tr>
              <a:tr h="737176">
                <a:tc>
                  <a:txBody>
                    <a:bodyPr/>
                    <a:lstStyle/>
                    <a:p>
                      <a:r>
                        <a:rPr lang="en-IN" dirty="0"/>
                        <a:t>Shubh Shukla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Implementation of blockchain (frontend and backend)</a:t>
                      </a:r>
                    </a:p>
                    <a:p>
                      <a:endParaRPr lang="en-IN" dirty="0"/>
                    </a:p>
                  </a:txBody>
                  <a:tcPr/>
                </a:tc>
                <a:tc>
                  <a:txBody>
                    <a:bodyPr/>
                    <a:lstStyle/>
                    <a:p>
                      <a:r>
                        <a:rPr lang="en-IN" dirty="0"/>
                        <a:t>Research Papers</a:t>
                      </a:r>
                    </a:p>
                  </a:txBody>
                  <a:tcPr/>
                </a:tc>
                <a:extLst>
                  <a:ext uri="{0D108BD9-81ED-4DB2-BD59-A6C34878D82A}">
                    <a16:rowId xmlns:a16="http://schemas.microsoft.com/office/drawing/2014/main" val="3961577142"/>
                  </a:ext>
                </a:extLst>
              </a:tr>
              <a:tr h="737176">
                <a:tc>
                  <a:txBody>
                    <a:bodyPr/>
                    <a:lstStyle/>
                    <a:p>
                      <a:r>
                        <a:rPr lang="en-IN" dirty="0"/>
                        <a:t>Paras Gera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Implementation of blockchain</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(frontend) </a:t>
                      </a:r>
                    </a:p>
                  </a:txBody>
                  <a:tcPr/>
                </a:tc>
                <a:tc>
                  <a:txBody>
                    <a:bodyPr/>
                    <a:lstStyle/>
                    <a:p>
                      <a:r>
                        <a:rPr lang="en-IN" dirty="0"/>
                        <a:t>Research Paper</a:t>
                      </a:r>
                    </a:p>
                  </a:txBody>
                  <a:tcPr/>
                </a:tc>
                <a:extLst>
                  <a:ext uri="{0D108BD9-81ED-4DB2-BD59-A6C34878D82A}">
                    <a16:rowId xmlns:a16="http://schemas.microsoft.com/office/drawing/2014/main" val="1396119196"/>
                  </a:ext>
                </a:extLst>
              </a:tr>
            </a:tbl>
          </a:graphicData>
        </a:graphic>
      </p:graphicFrame>
      <p:sp>
        <p:nvSpPr>
          <p:cNvPr id="4" name="Date Placeholder 3">
            <a:extLst>
              <a:ext uri="{FF2B5EF4-FFF2-40B4-BE49-F238E27FC236}">
                <a16:creationId xmlns:a16="http://schemas.microsoft.com/office/drawing/2014/main" id="{4EBE8309-DB52-A4E8-0227-3EEA506F872A}"/>
              </a:ext>
            </a:extLst>
          </p:cNvPr>
          <p:cNvSpPr>
            <a:spLocks noGrp="1"/>
          </p:cNvSpPr>
          <p:nvPr>
            <p:ph type="dt" sz="half" idx="10"/>
          </p:nvPr>
        </p:nvSpPr>
        <p:spPr/>
        <p:txBody>
          <a:bodyPr/>
          <a:lstStyle/>
          <a:p>
            <a:fld id="{ABF9F666-2DF3-4299-A7F7-E67EE7BFF4F1}" type="datetime3">
              <a:rPr lang="en-US" sz="1400" smtClean="0"/>
              <a:t>12 May 2022</a:t>
            </a:fld>
            <a:endParaRPr lang="en-GB" sz="1400" dirty="0"/>
          </a:p>
        </p:txBody>
      </p:sp>
      <p:sp>
        <p:nvSpPr>
          <p:cNvPr id="5" name="Slide Number Placeholder 4">
            <a:extLst>
              <a:ext uri="{FF2B5EF4-FFF2-40B4-BE49-F238E27FC236}">
                <a16:creationId xmlns:a16="http://schemas.microsoft.com/office/drawing/2014/main" id="{B7817BFE-5209-C62A-8876-7876F0617D5F}"/>
              </a:ext>
            </a:extLst>
          </p:cNvPr>
          <p:cNvSpPr>
            <a:spLocks noGrp="1"/>
          </p:cNvSpPr>
          <p:nvPr>
            <p:ph type="sldNum" sz="quarter" idx="12"/>
          </p:nvPr>
        </p:nvSpPr>
        <p:spPr/>
        <p:txBody>
          <a:bodyPr/>
          <a:lstStyle/>
          <a:p>
            <a:fld id="{330EA680-D336-4FF7-8B7A-9848BB0A1C32}" type="slidenum">
              <a:rPr lang="en-GB" sz="1400" smtClean="0"/>
              <a:t>4</a:t>
            </a:fld>
            <a:endParaRPr lang="en-GB" sz="1400" dirty="0"/>
          </a:p>
        </p:txBody>
      </p:sp>
    </p:spTree>
    <p:extLst>
      <p:ext uri="{BB962C8B-B14F-4D97-AF65-F5344CB8AC3E}">
        <p14:creationId xmlns:p14="http://schemas.microsoft.com/office/powerpoint/2010/main" val="2519299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E0386-C92C-B877-CBB0-71757BCDB851}"/>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Project Planning</a:t>
            </a:r>
          </a:p>
        </p:txBody>
      </p:sp>
      <p:sp>
        <p:nvSpPr>
          <p:cNvPr id="3" name="Content Placeholder 2">
            <a:extLst>
              <a:ext uri="{FF2B5EF4-FFF2-40B4-BE49-F238E27FC236}">
                <a16:creationId xmlns:a16="http://schemas.microsoft.com/office/drawing/2014/main" id="{33CBF719-1314-ADED-58AC-4068A5C03553}"/>
              </a:ext>
            </a:extLst>
          </p:cNvPr>
          <p:cNvSpPr>
            <a:spLocks noGrp="1"/>
          </p:cNvSpPr>
          <p:nvPr>
            <p:ph idx="1"/>
          </p:nvPr>
        </p:nvSpPr>
        <p:spPr>
          <a:xfrm>
            <a:off x="838200" y="1540565"/>
            <a:ext cx="10515600" cy="4636398"/>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Our project planning model includes of the process that the project team intends to follow to realize the project objectives. It brings together a number of important aspects of this process including its scope, timing and associated risks. Viewed as a type of “contract” between the project team members and the Guide. It defines the process by which objectives will be achieved, and the responsibilities in carrying out this process. It also underpins a number of other key project management functions including estimating and forecasting, options analysis and decision-making, and performance monitoring and control. </a:t>
            </a:r>
          </a:p>
          <a:p>
            <a:pPr marL="0" indent="0" algn="just">
              <a:buNone/>
            </a:pPr>
            <a:r>
              <a:rPr lang="en-US" sz="2000" dirty="0">
                <a:latin typeface="Times New Roman" panose="02020603050405020304" pitchFamily="18" charset="0"/>
                <a:cs typeface="Times New Roman" panose="02020603050405020304" pitchFamily="18" charset="0"/>
              </a:rPr>
              <a:t>The essential elements of a project plan are:</a:t>
            </a:r>
          </a:p>
          <a:p>
            <a:pPr marL="0" indent="0" algn="just">
              <a:buNone/>
            </a:pPr>
            <a:r>
              <a:rPr lang="en-US" sz="2000" dirty="0">
                <a:latin typeface="Times New Roman" panose="02020603050405020304" pitchFamily="18" charset="0"/>
                <a:cs typeface="Times New Roman" panose="02020603050405020304" pitchFamily="18" charset="0"/>
              </a:rPr>
              <a:t>• Scope statement</a:t>
            </a:r>
          </a:p>
          <a:p>
            <a:pPr marL="0" indent="0" algn="just">
              <a:buNone/>
            </a:pPr>
            <a:r>
              <a:rPr lang="en-US" sz="2000" dirty="0">
                <a:latin typeface="Times New Roman" panose="02020603050405020304" pitchFamily="18" charset="0"/>
                <a:cs typeface="Times New Roman" panose="02020603050405020304" pitchFamily="18" charset="0"/>
              </a:rPr>
              <a:t>• Schedule</a:t>
            </a:r>
          </a:p>
          <a:p>
            <a:pPr marL="0" indent="0" algn="just">
              <a:buNone/>
            </a:pPr>
            <a:r>
              <a:rPr lang="en-US" sz="2000" dirty="0">
                <a:latin typeface="Times New Roman" panose="02020603050405020304" pitchFamily="18" charset="0"/>
                <a:cs typeface="Times New Roman" panose="02020603050405020304" pitchFamily="18" charset="0"/>
              </a:rPr>
              <a:t>• Requirements</a:t>
            </a:r>
          </a:p>
          <a:p>
            <a:pPr marL="0" indent="0" algn="just">
              <a:buNone/>
            </a:pPr>
            <a:r>
              <a:rPr lang="en-US" sz="2000" dirty="0">
                <a:latin typeface="Times New Roman" panose="02020603050405020304" pitchFamily="18" charset="0"/>
                <a:cs typeface="Times New Roman" panose="02020603050405020304" pitchFamily="18" charset="0"/>
              </a:rPr>
              <a:t>• Quality criteria</a:t>
            </a:r>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FF488687-7582-D8CD-748C-F6D1862541FA}"/>
              </a:ext>
            </a:extLst>
          </p:cNvPr>
          <p:cNvSpPr>
            <a:spLocks noGrp="1"/>
          </p:cNvSpPr>
          <p:nvPr>
            <p:ph type="dt" sz="half" idx="10"/>
          </p:nvPr>
        </p:nvSpPr>
        <p:spPr/>
        <p:txBody>
          <a:bodyPr/>
          <a:lstStyle/>
          <a:p>
            <a:fld id="{E5F1CA7E-32DB-4AB1-8F97-FEC6BE3A1815}" type="datetime3">
              <a:rPr lang="en-US" smtClean="0"/>
              <a:t>12 May 2022</a:t>
            </a:fld>
            <a:endParaRPr lang="en-GB"/>
          </a:p>
        </p:txBody>
      </p:sp>
      <p:sp>
        <p:nvSpPr>
          <p:cNvPr id="5" name="Slide Number Placeholder 4">
            <a:extLst>
              <a:ext uri="{FF2B5EF4-FFF2-40B4-BE49-F238E27FC236}">
                <a16:creationId xmlns:a16="http://schemas.microsoft.com/office/drawing/2014/main" id="{DDCBC77E-D980-ECC9-3C3C-00254F5A26F8}"/>
              </a:ext>
            </a:extLst>
          </p:cNvPr>
          <p:cNvSpPr>
            <a:spLocks noGrp="1"/>
          </p:cNvSpPr>
          <p:nvPr>
            <p:ph type="sldNum" sz="quarter" idx="12"/>
          </p:nvPr>
        </p:nvSpPr>
        <p:spPr/>
        <p:txBody>
          <a:bodyPr/>
          <a:lstStyle/>
          <a:p>
            <a:fld id="{330EA680-D336-4FF7-8B7A-9848BB0A1C32}" type="slidenum">
              <a:rPr lang="en-GB" smtClean="0"/>
              <a:t>5</a:t>
            </a:fld>
            <a:endParaRPr lang="en-GB"/>
          </a:p>
        </p:txBody>
      </p:sp>
    </p:spTree>
    <p:extLst>
      <p:ext uri="{BB962C8B-B14F-4D97-AF65-F5344CB8AC3E}">
        <p14:creationId xmlns:p14="http://schemas.microsoft.com/office/powerpoint/2010/main" val="3034466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47E9D34-B725-1C90-9ABB-1D74D35A221C}"/>
              </a:ext>
            </a:extLst>
          </p:cNvPr>
          <p:cNvSpPr txBox="1"/>
          <p:nvPr/>
        </p:nvSpPr>
        <p:spPr>
          <a:xfrm>
            <a:off x="1046612" y="676894"/>
            <a:ext cx="567205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600" b="1" dirty="0">
                <a:latin typeface="Times New Roman" panose="02020603050405020304" pitchFamily="18" charset="0"/>
                <a:cs typeface="Times New Roman" panose="02020603050405020304" pitchFamily="18" charset="0"/>
              </a:rPr>
              <a:t>Work Done</a:t>
            </a:r>
          </a:p>
        </p:txBody>
      </p:sp>
      <p:sp>
        <p:nvSpPr>
          <p:cNvPr id="2" name="TextBox 1">
            <a:extLst>
              <a:ext uri="{FF2B5EF4-FFF2-40B4-BE49-F238E27FC236}">
                <a16:creationId xmlns:a16="http://schemas.microsoft.com/office/drawing/2014/main" id="{F3D397C1-258A-4FFB-8C95-4C9793A306A2}"/>
              </a:ext>
            </a:extLst>
          </p:cNvPr>
          <p:cNvSpPr txBox="1"/>
          <p:nvPr/>
        </p:nvSpPr>
        <p:spPr>
          <a:xfrm>
            <a:off x="1046613" y="1942350"/>
            <a:ext cx="10595490" cy="1754326"/>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Review of Blockchain for Internet Voting Systems and Open Research Challenges (</a:t>
            </a:r>
            <a:r>
              <a:rPr lang="en-IN" dirty="0">
                <a:latin typeface="Times New Roman" panose="02020603050405020304" pitchFamily="18" charset="0"/>
                <a:cs typeface="Times New Roman" panose="02020603050405020304" pitchFamily="18" charset="0"/>
              </a:rPr>
              <a:t>1</a:t>
            </a:r>
            <a:r>
              <a:rPr lang="en-IN" baseline="30000" dirty="0">
                <a:latin typeface="Times New Roman" panose="02020603050405020304" pitchFamily="18" charset="0"/>
                <a:cs typeface="Times New Roman" panose="02020603050405020304" pitchFamily="18" charset="0"/>
              </a:rPr>
              <a:t>st</a:t>
            </a:r>
            <a:r>
              <a:rPr lang="en-IN" dirty="0">
                <a:latin typeface="Times New Roman" panose="02020603050405020304" pitchFamily="18" charset="0"/>
                <a:cs typeface="Times New Roman" panose="02020603050405020304" pitchFamily="18" charset="0"/>
              </a:rPr>
              <a:t> paper) has been accepted by AECE 2022.</a:t>
            </a: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Implementation of blockchain for fair pooling system ( 2</a:t>
            </a:r>
            <a:r>
              <a:rPr lang="en-IN" baseline="30000" dirty="0">
                <a:latin typeface="Times New Roman" panose="02020603050405020304" pitchFamily="18" charset="0"/>
                <a:cs typeface="Times New Roman" panose="02020603050405020304" pitchFamily="18" charset="0"/>
              </a:rPr>
              <a:t>nd</a:t>
            </a:r>
            <a:r>
              <a:rPr lang="en-IN" dirty="0">
                <a:latin typeface="Times New Roman" panose="02020603050405020304" pitchFamily="18" charset="0"/>
                <a:cs typeface="Times New Roman" panose="02020603050405020304" pitchFamily="18" charset="0"/>
              </a:rPr>
              <a:t> paper) has been published.</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Completed our implementation including frontend (React) and backend (Metamask, Solidity).</a:t>
            </a:r>
          </a:p>
        </p:txBody>
      </p:sp>
      <p:sp>
        <p:nvSpPr>
          <p:cNvPr id="3" name="Date Placeholder 2">
            <a:extLst>
              <a:ext uri="{FF2B5EF4-FFF2-40B4-BE49-F238E27FC236}">
                <a16:creationId xmlns:a16="http://schemas.microsoft.com/office/drawing/2014/main" id="{2E907396-B597-D32F-44BF-60496CE98B92}"/>
              </a:ext>
            </a:extLst>
          </p:cNvPr>
          <p:cNvSpPr>
            <a:spLocks noGrp="1"/>
          </p:cNvSpPr>
          <p:nvPr>
            <p:ph type="dt" sz="half" idx="10"/>
          </p:nvPr>
        </p:nvSpPr>
        <p:spPr/>
        <p:txBody>
          <a:bodyPr/>
          <a:lstStyle/>
          <a:p>
            <a:fld id="{10C9C34A-19C4-4ACC-AD5E-65307CD1CE53}" type="datetime3">
              <a:rPr lang="en-US" sz="1400" smtClean="0"/>
              <a:t>12 May 2022</a:t>
            </a:fld>
            <a:endParaRPr lang="en-GB" sz="1400" dirty="0"/>
          </a:p>
        </p:txBody>
      </p:sp>
      <p:sp>
        <p:nvSpPr>
          <p:cNvPr id="5" name="Slide Number Placeholder 4">
            <a:extLst>
              <a:ext uri="{FF2B5EF4-FFF2-40B4-BE49-F238E27FC236}">
                <a16:creationId xmlns:a16="http://schemas.microsoft.com/office/drawing/2014/main" id="{D657C7A3-5D04-36BA-22E8-C0AE28DFDFBA}"/>
              </a:ext>
            </a:extLst>
          </p:cNvPr>
          <p:cNvSpPr>
            <a:spLocks noGrp="1"/>
          </p:cNvSpPr>
          <p:nvPr>
            <p:ph type="sldNum" sz="quarter" idx="12"/>
          </p:nvPr>
        </p:nvSpPr>
        <p:spPr/>
        <p:txBody>
          <a:bodyPr/>
          <a:lstStyle/>
          <a:p>
            <a:fld id="{330EA680-D336-4FF7-8B7A-9848BB0A1C32}" type="slidenum">
              <a:rPr lang="en-GB" sz="1400" smtClean="0"/>
              <a:t>6</a:t>
            </a:fld>
            <a:endParaRPr lang="en-GB" sz="1400" dirty="0"/>
          </a:p>
        </p:txBody>
      </p:sp>
    </p:spTree>
    <p:extLst>
      <p:ext uri="{BB962C8B-B14F-4D97-AF65-F5344CB8AC3E}">
        <p14:creationId xmlns:p14="http://schemas.microsoft.com/office/powerpoint/2010/main" val="1351480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DE110A4-8D88-655E-A2CC-DCE5F94C7C2D}"/>
              </a:ext>
            </a:extLst>
          </p:cNvPr>
          <p:cNvSpPr txBox="1"/>
          <p:nvPr/>
        </p:nvSpPr>
        <p:spPr>
          <a:xfrm>
            <a:off x="923156" y="695435"/>
            <a:ext cx="763638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600" b="1" dirty="0">
                <a:latin typeface="Times New Roman" panose="02020603050405020304" pitchFamily="18" charset="0"/>
                <a:cs typeface="Times New Roman" panose="02020603050405020304" pitchFamily="18" charset="0"/>
              </a:rPr>
              <a:t>Introduction of Blockchain</a:t>
            </a:r>
            <a:endParaRPr lang="en-GB" sz="3600" b="1" dirty="0">
              <a:latin typeface="Times New Roman" panose="02020603050405020304" pitchFamily="18" charset="0"/>
              <a:ea typeface="Calibri"/>
              <a:cs typeface="Times New Roman" panose="02020603050405020304" pitchFamily="18" charset="0"/>
            </a:endParaRPr>
          </a:p>
        </p:txBody>
      </p:sp>
      <p:sp>
        <p:nvSpPr>
          <p:cNvPr id="5" name="TextBox 4">
            <a:extLst>
              <a:ext uri="{FF2B5EF4-FFF2-40B4-BE49-F238E27FC236}">
                <a16:creationId xmlns:a16="http://schemas.microsoft.com/office/drawing/2014/main" id="{88DE3613-330E-43F9-E3F2-D66D087E4F42}"/>
              </a:ext>
            </a:extLst>
          </p:cNvPr>
          <p:cNvSpPr txBox="1"/>
          <p:nvPr/>
        </p:nvSpPr>
        <p:spPr>
          <a:xfrm>
            <a:off x="1588813" y="1851572"/>
            <a:ext cx="9005613"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GB" dirty="0">
                <a:latin typeface="Times New Roman" panose="02020603050405020304" pitchFamily="18" charset="0"/>
                <a:ea typeface="+mn-lt"/>
                <a:cs typeface="Times New Roman" panose="02020603050405020304" pitchFamily="18" charset="0"/>
              </a:rPr>
              <a:t>It is a system of recording information in a way that makes it difficult or impossible to change, hack, or cheat the system.</a:t>
            </a:r>
            <a:endParaRPr lang="en-US" dirty="0">
              <a:latin typeface="Times New Roman" panose="02020603050405020304" pitchFamily="18" charset="0"/>
              <a:cs typeface="Times New Roman" panose="02020603050405020304" pitchFamily="18" charset="0"/>
            </a:endParaRPr>
          </a:p>
          <a:p>
            <a:pPr algn="just"/>
            <a:endParaRPr lang="en-GB" dirty="0">
              <a:latin typeface="Times New Roman" panose="02020603050405020304" pitchFamily="18" charset="0"/>
              <a:ea typeface="+mn-lt"/>
              <a:cs typeface="Times New Roman" panose="02020603050405020304" pitchFamily="18" charset="0"/>
            </a:endParaRPr>
          </a:p>
          <a:p>
            <a:pPr marL="285750" indent="-285750" algn="just">
              <a:buFont typeface="Arial"/>
              <a:buChar char="•"/>
            </a:pPr>
            <a:r>
              <a:rPr lang="en-GB" dirty="0">
                <a:latin typeface="Times New Roman" panose="02020603050405020304" pitchFamily="18" charset="0"/>
                <a:ea typeface="+mn-lt"/>
                <a:cs typeface="Times New Roman" panose="02020603050405020304" pitchFamily="18" charset="0"/>
              </a:rPr>
              <a:t>It sometimes referred to as Distributed Ledger Technology (DLT), as each block is distributed among all the nodes in the network.</a:t>
            </a:r>
          </a:p>
          <a:p>
            <a:pPr marL="285750" indent="-285750" algn="just">
              <a:buFont typeface="Arial"/>
              <a:buChar char="•"/>
            </a:pPr>
            <a:endParaRPr lang="en-GB" dirty="0">
              <a:latin typeface="Times New Roman" panose="02020603050405020304" pitchFamily="18" charset="0"/>
              <a:ea typeface="Calibri"/>
              <a:cs typeface="Times New Roman" panose="02020603050405020304" pitchFamily="18" charset="0"/>
            </a:endParaRPr>
          </a:p>
          <a:p>
            <a:pPr marL="285750" indent="-285750" algn="just">
              <a:buFont typeface="Arial"/>
              <a:buChar char="•"/>
            </a:pPr>
            <a:r>
              <a:rPr lang="en-GB" dirty="0">
                <a:latin typeface="Times New Roman" panose="02020603050405020304" pitchFamily="18" charset="0"/>
                <a:ea typeface="+mn-lt"/>
                <a:cs typeface="Times New Roman" panose="02020603050405020304" pitchFamily="18" charset="0"/>
              </a:rPr>
              <a:t>It makes the history of any digital asset unalterable and transparent through the use of decentralization and cryptographic hashing.  </a:t>
            </a:r>
          </a:p>
          <a:p>
            <a:pPr marL="285750" indent="-285750" algn="just">
              <a:buFont typeface="Arial"/>
              <a:buChar char="•"/>
            </a:pPr>
            <a:endParaRPr lang="en-GB" dirty="0">
              <a:latin typeface="Times New Roman" panose="02020603050405020304" pitchFamily="18" charset="0"/>
              <a:ea typeface="Calibri"/>
              <a:cs typeface="Times New Roman" panose="02020603050405020304" pitchFamily="18" charset="0"/>
            </a:endParaRPr>
          </a:p>
          <a:p>
            <a:pPr marL="285750" indent="-285750" algn="just">
              <a:buFont typeface="Arial"/>
              <a:buChar char="•"/>
            </a:pPr>
            <a:r>
              <a:rPr lang="en-GB" dirty="0">
                <a:latin typeface="Times New Roman" panose="02020603050405020304" pitchFamily="18" charset="0"/>
                <a:cs typeface="Times New Roman" panose="02020603050405020304" pitchFamily="18" charset="0"/>
              </a:rPr>
              <a:t>It's structure consists of a chain of blocks, which are nothing but the collections of data and hash.</a:t>
            </a:r>
            <a:endParaRPr lang="en-GB" dirty="0">
              <a:latin typeface="Times New Roman" panose="02020603050405020304" pitchFamily="18" charset="0"/>
              <a:ea typeface="Calibri"/>
              <a:cs typeface="Times New Roman" panose="02020603050405020304" pitchFamily="18" charset="0"/>
            </a:endParaRPr>
          </a:p>
        </p:txBody>
      </p:sp>
      <p:sp>
        <p:nvSpPr>
          <p:cNvPr id="2" name="Date Placeholder 1">
            <a:extLst>
              <a:ext uri="{FF2B5EF4-FFF2-40B4-BE49-F238E27FC236}">
                <a16:creationId xmlns:a16="http://schemas.microsoft.com/office/drawing/2014/main" id="{DA02EEB6-010A-85A1-19EB-6AB534D7925D}"/>
              </a:ext>
            </a:extLst>
          </p:cNvPr>
          <p:cNvSpPr>
            <a:spLocks noGrp="1"/>
          </p:cNvSpPr>
          <p:nvPr>
            <p:ph type="dt" sz="half" idx="10"/>
          </p:nvPr>
        </p:nvSpPr>
        <p:spPr/>
        <p:txBody>
          <a:bodyPr/>
          <a:lstStyle/>
          <a:p>
            <a:fld id="{E281E3AF-E0EA-4D7F-BFD2-2C15A09CA875}" type="datetime3">
              <a:rPr lang="en-US" sz="1400" smtClean="0"/>
              <a:t>12 May 2022</a:t>
            </a:fld>
            <a:endParaRPr lang="en-GB" sz="1400" dirty="0"/>
          </a:p>
        </p:txBody>
      </p:sp>
      <p:sp>
        <p:nvSpPr>
          <p:cNvPr id="3" name="Slide Number Placeholder 2">
            <a:extLst>
              <a:ext uri="{FF2B5EF4-FFF2-40B4-BE49-F238E27FC236}">
                <a16:creationId xmlns:a16="http://schemas.microsoft.com/office/drawing/2014/main" id="{5C38FC04-1F61-AFFE-331A-4AD700779372}"/>
              </a:ext>
            </a:extLst>
          </p:cNvPr>
          <p:cNvSpPr>
            <a:spLocks noGrp="1"/>
          </p:cNvSpPr>
          <p:nvPr>
            <p:ph type="sldNum" sz="quarter" idx="12"/>
          </p:nvPr>
        </p:nvSpPr>
        <p:spPr/>
        <p:txBody>
          <a:bodyPr/>
          <a:lstStyle/>
          <a:p>
            <a:fld id="{330EA680-D336-4FF7-8B7A-9848BB0A1C32}" type="slidenum">
              <a:rPr lang="en-GB" sz="1400" smtClean="0"/>
              <a:t>7</a:t>
            </a:fld>
            <a:endParaRPr lang="en-GB" sz="1400" dirty="0"/>
          </a:p>
        </p:txBody>
      </p:sp>
    </p:spTree>
    <p:extLst>
      <p:ext uri="{BB962C8B-B14F-4D97-AF65-F5344CB8AC3E}">
        <p14:creationId xmlns:p14="http://schemas.microsoft.com/office/powerpoint/2010/main" val="777760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5706F16-1990-8BFE-C61D-A3DC547C0D44}"/>
              </a:ext>
            </a:extLst>
          </p:cNvPr>
          <p:cNvSpPr txBox="1"/>
          <p:nvPr/>
        </p:nvSpPr>
        <p:spPr>
          <a:xfrm>
            <a:off x="1001986" y="826813"/>
            <a:ext cx="333878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600" b="1" dirty="0">
                <a:latin typeface="Times New Roman" panose="02020603050405020304" pitchFamily="18" charset="0"/>
                <a:cs typeface="Times New Roman" panose="02020603050405020304" pitchFamily="18" charset="0"/>
              </a:rPr>
              <a:t>Objective</a:t>
            </a:r>
            <a:endParaRPr lang="en-US" sz="3600" b="1" dirty="0">
              <a:latin typeface="Times New Roman" panose="02020603050405020304" pitchFamily="18" charset="0"/>
              <a:ea typeface="Calibri"/>
              <a:cs typeface="Times New Roman" panose="02020603050405020304" pitchFamily="18" charset="0"/>
            </a:endParaRPr>
          </a:p>
        </p:txBody>
      </p:sp>
      <p:sp>
        <p:nvSpPr>
          <p:cNvPr id="2" name="TextBox 1">
            <a:extLst>
              <a:ext uri="{FF2B5EF4-FFF2-40B4-BE49-F238E27FC236}">
                <a16:creationId xmlns:a16="http://schemas.microsoft.com/office/drawing/2014/main" id="{F41C7BF4-192D-0E4A-86CB-5EEF82C1BCEC}"/>
              </a:ext>
            </a:extLst>
          </p:cNvPr>
          <p:cNvSpPr txBox="1"/>
          <p:nvPr/>
        </p:nvSpPr>
        <p:spPr>
          <a:xfrm>
            <a:off x="1989683" y="2071587"/>
            <a:ext cx="8370642"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GB" dirty="0">
                <a:latin typeface="Times New Roman" panose="02020603050405020304" pitchFamily="18" charset="0"/>
                <a:ea typeface="Calibri"/>
                <a:cs typeface="Times New Roman" panose="02020603050405020304" pitchFamily="18" charset="0"/>
              </a:rPr>
              <a:t>Objective is to design and develop a system that would make voting process </a:t>
            </a:r>
            <a:r>
              <a:rPr lang="en-IN" b="0" i="0" dirty="0">
                <a:solidFill>
                  <a:srgbClr val="273239"/>
                </a:solidFill>
                <a:effectLst/>
                <a:latin typeface="Times New Roman" panose="02020603050405020304" pitchFamily="18" charset="0"/>
                <a:cs typeface="Times New Roman" panose="02020603050405020304" pitchFamily="18" charset="0"/>
              </a:rPr>
              <a:t>more secure, transparent, immutable, and reliable.</a:t>
            </a:r>
          </a:p>
          <a:p>
            <a:pPr marL="285750" indent="-285750" algn="just">
              <a:buFont typeface="Arial"/>
              <a:buChar char="•"/>
            </a:pPr>
            <a:endParaRPr lang="en-IN" dirty="0">
              <a:solidFill>
                <a:srgbClr val="273239"/>
              </a:solidFill>
              <a:latin typeface="Times New Roman" panose="02020603050405020304" pitchFamily="18" charset="0"/>
              <a:ea typeface="Calibri"/>
              <a:cs typeface="Times New Roman" panose="02020603050405020304" pitchFamily="18" charset="0"/>
            </a:endParaRPr>
          </a:p>
          <a:p>
            <a:pPr marL="285750" indent="-285750" algn="just">
              <a:buFont typeface="Arial"/>
              <a:buChar char="•"/>
            </a:pPr>
            <a:r>
              <a:rPr lang="en-IN" dirty="0">
                <a:solidFill>
                  <a:srgbClr val="273239"/>
                </a:solidFill>
                <a:latin typeface="Times New Roman" panose="02020603050405020304" pitchFamily="18" charset="0"/>
                <a:ea typeface="Calibri"/>
                <a:cs typeface="Times New Roman" panose="02020603050405020304" pitchFamily="18" charset="0"/>
              </a:rPr>
              <a:t>Overcome the possible issues with the traditional voting systems.</a:t>
            </a:r>
          </a:p>
          <a:p>
            <a:pPr marL="285750" indent="-285750" algn="just">
              <a:buFont typeface="Arial"/>
              <a:buChar char="•"/>
            </a:pPr>
            <a:endParaRPr lang="en-IN" dirty="0">
              <a:solidFill>
                <a:srgbClr val="273239"/>
              </a:solidFill>
              <a:latin typeface="Times New Roman" panose="02020603050405020304" pitchFamily="18" charset="0"/>
              <a:ea typeface="Calibri"/>
              <a:cs typeface="Times New Roman" panose="02020603050405020304" pitchFamily="18" charset="0"/>
            </a:endParaRPr>
          </a:p>
          <a:p>
            <a:pPr marL="285750" indent="-285750" algn="just">
              <a:buFont typeface="Arial"/>
              <a:buChar char="•"/>
            </a:pPr>
            <a:r>
              <a:rPr lang="en-IN" dirty="0">
                <a:solidFill>
                  <a:srgbClr val="273239"/>
                </a:solidFill>
                <a:latin typeface="Times New Roman" panose="02020603050405020304" pitchFamily="18" charset="0"/>
                <a:ea typeface="Calibri"/>
                <a:cs typeface="Times New Roman" panose="02020603050405020304" pitchFamily="18" charset="0"/>
              </a:rPr>
              <a:t>Introduce benefits of Internet-voting along with the highest level of security.</a:t>
            </a:r>
          </a:p>
          <a:p>
            <a:pPr marL="285750" indent="-285750" algn="just">
              <a:buFont typeface="Arial"/>
              <a:buChar char="•"/>
            </a:pPr>
            <a:endParaRPr lang="en-IN" dirty="0">
              <a:solidFill>
                <a:srgbClr val="273239"/>
              </a:solidFill>
              <a:latin typeface="Times New Roman" panose="02020603050405020304" pitchFamily="18" charset="0"/>
              <a:ea typeface="Calibri"/>
              <a:cs typeface="Times New Roman" panose="02020603050405020304" pitchFamily="18" charset="0"/>
            </a:endParaRPr>
          </a:p>
          <a:p>
            <a:pPr marL="285750" indent="-285750" algn="just">
              <a:buFont typeface="Arial"/>
              <a:buChar char="•"/>
            </a:pPr>
            <a:r>
              <a:rPr lang="en-IN" dirty="0">
                <a:solidFill>
                  <a:srgbClr val="273239"/>
                </a:solidFill>
                <a:latin typeface="Times New Roman" panose="02020603050405020304" pitchFamily="18" charset="0"/>
                <a:ea typeface="Calibri"/>
                <a:cs typeface="Times New Roman" panose="02020603050405020304" pitchFamily="18" charset="0"/>
              </a:rPr>
              <a:t>Making the whole system more pocket-friendly and environment-friendly.</a:t>
            </a:r>
            <a:endParaRPr lang="en-GB" dirty="0">
              <a:latin typeface="Times New Roman" panose="02020603050405020304" pitchFamily="18" charset="0"/>
              <a:ea typeface="Calibri"/>
              <a:cs typeface="Times New Roman" panose="02020603050405020304" pitchFamily="18" charset="0"/>
            </a:endParaRPr>
          </a:p>
        </p:txBody>
      </p:sp>
      <p:sp>
        <p:nvSpPr>
          <p:cNvPr id="3" name="Date Placeholder 2">
            <a:extLst>
              <a:ext uri="{FF2B5EF4-FFF2-40B4-BE49-F238E27FC236}">
                <a16:creationId xmlns:a16="http://schemas.microsoft.com/office/drawing/2014/main" id="{9B61C4D9-DF0B-3CDC-5A29-65635F8671EA}"/>
              </a:ext>
            </a:extLst>
          </p:cNvPr>
          <p:cNvSpPr>
            <a:spLocks noGrp="1"/>
          </p:cNvSpPr>
          <p:nvPr>
            <p:ph type="dt" sz="half" idx="10"/>
          </p:nvPr>
        </p:nvSpPr>
        <p:spPr/>
        <p:txBody>
          <a:bodyPr/>
          <a:lstStyle/>
          <a:p>
            <a:fld id="{259188A8-352B-40A2-8E99-ADAC6809B213}" type="datetime3">
              <a:rPr lang="en-US" sz="1400" smtClean="0"/>
              <a:t>12 May 2022</a:t>
            </a:fld>
            <a:endParaRPr lang="en-GB" sz="1400" dirty="0"/>
          </a:p>
        </p:txBody>
      </p:sp>
      <p:sp>
        <p:nvSpPr>
          <p:cNvPr id="5" name="Slide Number Placeholder 4">
            <a:extLst>
              <a:ext uri="{FF2B5EF4-FFF2-40B4-BE49-F238E27FC236}">
                <a16:creationId xmlns:a16="http://schemas.microsoft.com/office/drawing/2014/main" id="{8F747C4E-71D9-3B74-9156-DB09D5E93064}"/>
              </a:ext>
            </a:extLst>
          </p:cNvPr>
          <p:cNvSpPr>
            <a:spLocks noGrp="1"/>
          </p:cNvSpPr>
          <p:nvPr>
            <p:ph type="sldNum" sz="quarter" idx="12"/>
          </p:nvPr>
        </p:nvSpPr>
        <p:spPr/>
        <p:txBody>
          <a:bodyPr/>
          <a:lstStyle/>
          <a:p>
            <a:fld id="{330EA680-D336-4FF7-8B7A-9848BB0A1C32}" type="slidenum">
              <a:rPr lang="en-GB" sz="1400" smtClean="0"/>
              <a:t>8</a:t>
            </a:fld>
            <a:endParaRPr lang="en-GB" sz="1400" dirty="0"/>
          </a:p>
        </p:txBody>
      </p:sp>
    </p:spTree>
    <p:extLst>
      <p:ext uri="{BB962C8B-B14F-4D97-AF65-F5344CB8AC3E}">
        <p14:creationId xmlns:p14="http://schemas.microsoft.com/office/powerpoint/2010/main" val="3157052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E814002-FAB4-EEEF-7B46-39089F9D2C68}"/>
              </a:ext>
            </a:extLst>
          </p:cNvPr>
          <p:cNvSpPr txBox="1"/>
          <p:nvPr/>
        </p:nvSpPr>
        <p:spPr>
          <a:xfrm>
            <a:off x="907609" y="805169"/>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600" b="1" dirty="0">
                <a:latin typeface="Times New Roman" panose="02020603050405020304" pitchFamily="18" charset="0"/>
                <a:cs typeface="Times New Roman" panose="02020603050405020304" pitchFamily="18" charset="0"/>
              </a:rPr>
              <a:t>Features</a:t>
            </a:r>
          </a:p>
        </p:txBody>
      </p:sp>
      <p:sp>
        <p:nvSpPr>
          <p:cNvPr id="2" name="TextBox 1">
            <a:extLst>
              <a:ext uri="{FF2B5EF4-FFF2-40B4-BE49-F238E27FC236}">
                <a16:creationId xmlns:a16="http://schemas.microsoft.com/office/drawing/2014/main" id="{A8F66220-AB21-4A64-B7D5-59E34FF3895D}"/>
              </a:ext>
            </a:extLst>
          </p:cNvPr>
          <p:cNvSpPr txBox="1"/>
          <p:nvPr/>
        </p:nvSpPr>
        <p:spPr>
          <a:xfrm>
            <a:off x="2279209" y="1903615"/>
            <a:ext cx="8545484" cy="923330"/>
          </a:xfrm>
          <a:prstGeom prst="rect">
            <a:avLst/>
          </a:prstGeom>
          <a:noFill/>
        </p:spPr>
        <p:txBody>
          <a:bodyPr wrap="square" rtlCol="0">
            <a:spAutoFit/>
          </a:bodyPr>
          <a:lstStyle/>
          <a:p>
            <a:pPr algn="just"/>
            <a:r>
              <a:rPr lang="en-US" sz="1800" b="1" dirty="0">
                <a:latin typeface="Times New Roman" panose="02020603050405020304" pitchFamily="18" charset="0"/>
                <a:cs typeface="Times New Roman" panose="02020603050405020304" pitchFamily="18" charset="0"/>
              </a:rPr>
              <a:t>Our project have requirements which are drafted at the beginning as per the goals and needs, which should be fulfilled.</a:t>
            </a:r>
          </a:p>
          <a:p>
            <a:pPr algn="just"/>
            <a:endParaRPr lang="en-IN" dirty="0"/>
          </a:p>
        </p:txBody>
      </p:sp>
      <p:sp>
        <p:nvSpPr>
          <p:cNvPr id="3" name="TextBox 2">
            <a:extLst>
              <a:ext uri="{FF2B5EF4-FFF2-40B4-BE49-F238E27FC236}">
                <a16:creationId xmlns:a16="http://schemas.microsoft.com/office/drawing/2014/main" id="{E65F2BC6-082A-4F5C-A500-F05EA65E0B81}"/>
              </a:ext>
            </a:extLst>
          </p:cNvPr>
          <p:cNvSpPr txBox="1"/>
          <p:nvPr/>
        </p:nvSpPr>
        <p:spPr>
          <a:xfrm>
            <a:off x="2461487" y="2759622"/>
            <a:ext cx="8180928" cy="2862322"/>
          </a:xfrm>
          <a:prstGeom prst="rect">
            <a:avLst/>
          </a:prstGeom>
          <a:noFill/>
        </p:spPr>
        <p:txBody>
          <a:bodyPr wrap="square" rtlCol="0">
            <a:spAutoFit/>
          </a:bodyPr>
          <a:lstStyle/>
          <a:p>
            <a:pPr marL="285750" indent="-285750" algn="just">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Privacy</a:t>
            </a:r>
            <a:r>
              <a:rPr lang="en-US" sz="1800" dirty="0">
                <a:latin typeface="Times New Roman" panose="02020603050405020304" pitchFamily="18" charset="0"/>
                <a:cs typeface="Times New Roman" panose="02020603050405020304" pitchFamily="18" charset="0"/>
              </a:rPr>
              <a:t> - Keeping an individual’s vote secret</a:t>
            </a:r>
            <a:r>
              <a:rPr lang="en-IN" sz="1800" dirty="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Check Eligibility </a:t>
            </a:r>
            <a:r>
              <a:rPr lang="en-US" sz="1800" dirty="0">
                <a:latin typeface="Times New Roman" panose="02020603050405020304" pitchFamily="18" charset="0"/>
                <a:cs typeface="Times New Roman" panose="02020603050405020304" pitchFamily="18" charset="0"/>
              </a:rPr>
              <a:t>- Allowing only registered voters to vote, with each such voter voting only once.</a:t>
            </a: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Convenience</a:t>
            </a:r>
            <a:r>
              <a:rPr lang="en-US" sz="1800" dirty="0">
                <a:latin typeface="Times New Roman" panose="02020603050405020304" pitchFamily="18" charset="0"/>
                <a:cs typeface="Times New Roman" panose="02020603050405020304" pitchFamily="18" charset="0"/>
              </a:rPr>
              <a:t> - Voters must be able to vote easily, and everyone who is eligible must be able to vote.</a:t>
            </a: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Verifiability</a:t>
            </a:r>
            <a:r>
              <a:rPr lang="en-US" sz="1800" dirty="0">
                <a:latin typeface="Times New Roman" panose="02020603050405020304" pitchFamily="18" charset="0"/>
                <a:cs typeface="Times New Roman" panose="02020603050405020304" pitchFamily="18" charset="0"/>
              </a:rPr>
              <a:t> - The ability to trust the vote tallying process.</a:t>
            </a:r>
          </a:p>
          <a:p>
            <a:pPr marL="285750" indent="-285750" algn="just">
              <a:buFont typeface="Arial" panose="020B0604020202020204" pitchFamily="34" charset="0"/>
              <a:buChar char="•"/>
            </a:pPr>
            <a:endParaRPr lang="en-IN" dirty="0"/>
          </a:p>
        </p:txBody>
      </p:sp>
      <p:sp>
        <p:nvSpPr>
          <p:cNvPr id="5" name="Date Placeholder 4">
            <a:extLst>
              <a:ext uri="{FF2B5EF4-FFF2-40B4-BE49-F238E27FC236}">
                <a16:creationId xmlns:a16="http://schemas.microsoft.com/office/drawing/2014/main" id="{A780A883-6AAF-65D5-C8DD-6022E73DE14C}"/>
              </a:ext>
            </a:extLst>
          </p:cNvPr>
          <p:cNvSpPr>
            <a:spLocks noGrp="1"/>
          </p:cNvSpPr>
          <p:nvPr>
            <p:ph type="dt" sz="half" idx="10"/>
          </p:nvPr>
        </p:nvSpPr>
        <p:spPr/>
        <p:txBody>
          <a:bodyPr/>
          <a:lstStyle/>
          <a:p>
            <a:fld id="{8BA1A4C7-52C3-48D9-BCD8-A982D73D3168}" type="datetime3">
              <a:rPr lang="en-US" sz="1400" smtClean="0"/>
              <a:t>12 May 2022</a:t>
            </a:fld>
            <a:endParaRPr lang="en-GB" sz="1400" dirty="0"/>
          </a:p>
        </p:txBody>
      </p:sp>
      <p:sp>
        <p:nvSpPr>
          <p:cNvPr id="6" name="Slide Number Placeholder 5">
            <a:extLst>
              <a:ext uri="{FF2B5EF4-FFF2-40B4-BE49-F238E27FC236}">
                <a16:creationId xmlns:a16="http://schemas.microsoft.com/office/drawing/2014/main" id="{CA953805-9278-E84C-3DA3-E087888C3288}"/>
              </a:ext>
            </a:extLst>
          </p:cNvPr>
          <p:cNvSpPr>
            <a:spLocks noGrp="1"/>
          </p:cNvSpPr>
          <p:nvPr>
            <p:ph type="sldNum" sz="quarter" idx="12"/>
          </p:nvPr>
        </p:nvSpPr>
        <p:spPr/>
        <p:txBody>
          <a:bodyPr/>
          <a:lstStyle/>
          <a:p>
            <a:fld id="{330EA680-D336-4FF7-8B7A-9848BB0A1C32}" type="slidenum">
              <a:rPr lang="en-GB" sz="1400" smtClean="0"/>
              <a:t>9</a:t>
            </a:fld>
            <a:endParaRPr lang="en-GB" sz="1400" dirty="0"/>
          </a:p>
        </p:txBody>
      </p:sp>
    </p:spTree>
    <p:extLst>
      <p:ext uri="{BB962C8B-B14F-4D97-AF65-F5344CB8AC3E}">
        <p14:creationId xmlns:p14="http://schemas.microsoft.com/office/powerpoint/2010/main" val="400667877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714</TotalTime>
  <Words>1599</Words>
  <Application>Microsoft Office PowerPoint</Application>
  <PresentationFormat>Widescreen</PresentationFormat>
  <Paragraphs>185</Paragraphs>
  <Slides>18</Slides>
  <Notes>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18</vt:i4>
      </vt:variant>
    </vt:vector>
  </HeadingPairs>
  <TitlesOfParts>
    <vt:vector size="25" baseType="lpstr">
      <vt:lpstr>Arial</vt:lpstr>
      <vt:lpstr>Calibri</vt:lpstr>
      <vt:lpstr>Calibri Light</vt:lpstr>
      <vt:lpstr>Times New Roman</vt:lpstr>
      <vt:lpstr>office theme</vt:lpstr>
      <vt:lpstr>1_Office Theme</vt:lpstr>
      <vt:lpstr>Bitmap Image</vt:lpstr>
      <vt:lpstr>PowerPoint Presentation</vt:lpstr>
      <vt:lpstr>Approval Page </vt:lpstr>
      <vt:lpstr>Contents of the Presentation:</vt:lpstr>
      <vt:lpstr>PowerPoint Presentation</vt:lpstr>
      <vt:lpstr>Project Planning</vt:lpstr>
      <vt:lpstr>PowerPoint Presentation</vt:lpstr>
      <vt:lpstr>PowerPoint Presentation</vt:lpstr>
      <vt:lpstr>PowerPoint Presentation</vt:lpstr>
      <vt:lpstr>PowerPoint Presentation</vt:lpstr>
      <vt:lpstr>PowerPoint Presentation</vt:lpstr>
      <vt:lpstr>Voting Procedure For End Users</vt:lpstr>
      <vt:lpstr>Implementation of the System </vt:lpstr>
      <vt:lpstr>Advantage of System</vt:lpstr>
      <vt:lpstr>Future Works</vt:lpstr>
      <vt:lpstr>Conclusion</vt:lpstr>
      <vt:lpstr>List of Paper Publications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Shubh Shukla</dc:creator>
  <cp:lastModifiedBy>Pranav Kumar</cp:lastModifiedBy>
  <cp:revision>135</cp:revision>
  <cp:lastPrinted>2022-05-04T11:54:51Z</cp:lastPrinted>
  <dcterms:created xsi:type="dcterms:W3CDTF">2022-03-30T18:02:10Z</dcterms:created>
  <dcterms:modified xsi:type="dcterms:W3CDTF">2022-05-12T09:53:04Z</dcterms:modified>
</cp:coreProperties>
</file>